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7" r:id="rId3"/>
    <p:sldId id="260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lid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"/>
          <p:cNvSpPr/>
          <p:nvPr/>
        </p:nvSpPr>
        <p:spPr>
          <a:xfrm>
            <a:off x="-2279" y="6509448"/>
            <a:ext cx="12623835" cy="375636"/>
          </a:xfrm>
          <a:prstGeom prst="rect">
            <a:avLst/>
          </a:prstGeom>
          <a:solidFill>
            <a:srgbClr val="3169B5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defTabSz="1295400">
              <a:buClr>
                <a:srgbClr val="000000"/>
              </a:buClr>
              <a:defRPr b="0">
                <a:uFill>
                  <a:solidFill>
                    <a:srgbClr val="000000"/>
                  </a:solidFill>
                </a:uFill>
                <a:latin typeface="굴림"/>
                <a:ea typeface="굴림"/>
                <a:cs typeface="굴림"/>
                <a:sym typeface="굴림"/>
              </a:defRPr>
            </a:pPr>
            <a:endParaRPr sz="1265"/>
          </a:p>
        </p:txBody>
      </p:sp>
      <p:sp>
        <p:nvSpPr>
          <p:cNvPr id="118" name="Rectangle"/>
          <p:cNvSpPr/>
          <p:nvPr/>
        </p:nvSpPr>
        <p:spPr>
          <a:xfrm>
            <a:off x="-288029" y="-59912"/>
            <a:ext cx="12623835" cy="846019"/>
          </a:xfrm>
          <a:prstGeom prst="rect">
            <a:avLst/>
          </a:prstGeom>
          <a:solidFill>
            <a:srgbClr val="3169B5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defTabSz="1295400">
              <a:buClr>
                <a:srgbClr val="000000"/>
              </a:buClr>
              <a:defRPr b="0">
                <a:uFill>
                  <a:solidFill>
                    <a:srgbClr val="000000"/>
                  </a:solidFill>
                </a:uFill>
                <a:latin typeface="굴림"/>
                <a:ea typeface="굴림"/>
                <a:cs typeface="굴림"/>
                <a:sym typeface="굴림"/>
              </a:defRPr>
            </a:pPr>
            <a:endParaRPr sz="1265"/>
          </a:p>
        </p:txBody>
      </p:sp>
      <p:sp>
        <p:nvSpPr>
          <p:cNvPr id="119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302935" y="95207"/>
            <a:ext cx="11441907" cy="535782"/>
          </a:xfrm>
          <a:prstGeom prst="rect">
            <a:avLst/>
          </a:prstGeom>
          <a:ln>
            <a:round/>
          </a:ln>
        </p:spPr>
        <p:txBody>
          <a:bodyPr lIns="38100" tIns="38100" rIns="38100" bIns="38100">
            <a:noAutofit/>
          </a:bodyPr>
          <a:lstStyle>
            <a:lvl1pPr defTabSz="1295400">
              <a:defRPr sz="2815" spc="125">
                <a:solidFill>
                  <a:srgbClr val="FFFFFF"/>
                </a:solidFill>
                <a:uFill>
                  <a:solidFill>
                    <a:srgbClr val="5C0700"/>
                  </a:solidFill>
                </a:u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20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107280" y="1473382"/>
            <a:ext cx="10227470" cy="4857751"/>
          </a:xfrm>
          <a:prstGeom prst="rect">
            <a:avLst/>
          </a:prstGeom>
        </p:spPr>
        <p:txBody>
          <a:bodyPr lIns="38100" tIns="38100" rIns="38100" bIns="38100" anchor="t">
            <a:noAutofit/>
          </a:bodyPr>
          <a:lstStyle>
            <a:lvl1pPr marL="178435" indent="-178435" algn="just" defTabSz="1295400">
              <a:lnSpc>
                <a:spcPct val="120000"/>
              </a:lnSpc>
              <a:spcBef>
                <a:spcPts val="1405"/>
              </a:spcBef>
              <a:buSzPct val="131000"/>
              <a:defRPr sz="1970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500380" indent="-178435" algn="just" defTabSz="1295400">
              <a:lnSpc>
                <a:spcPct val="120000"/>
              </a:lnSpc>
              <a:spcBef>
                <a:spcPct val="197000"/>
              </a:spcBef>
              <a:buSzPct val="117000"/>
              <a:defRPr sz="1690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803910" indent="-160655" algn="just" defTabSz="1295400">
              <a:lnSpc>
                <a:spcPct val="120000"/>
              </a:lnSpc>
              <a:spcBef>
                <a:spcPts val="420"/>
              </a:spcBef>
              <a:buClr>
                <a:srgbClr val="232323"/>
              </a:buClr>
              <a:buSzPct val="100000"/>
              <a:defRPr sz="1690">
                <a:solidFill>
                  <a:srgbClr val="53585F"/>
                </a:solidFill>
                <a:uFill>
                  <a:solidFill>
                    <a:srgbClr val="CE1C00"/>
                  </a:solidFill>
                </a:u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125220" indent="-160655" defTabSz="1295400">
              <a:lnSpc>
                <a:spcPct val="120000"/>
              </a:lnSpc>
              <a:spcBef>
                <a:spcPts val="560"/>
              </a:spcBef>
              <a:buClr>
                <a:srgbClr val="D4945E"/>
              </a:buClr>
              <a:buSzPct val="100000"/>
              <a:buFont typeface="Arial" panose="020B0604020202020204"/>
              <a:defRPr sz="1265">
                <a:uFill>
                  <a:solidFill>
                    <a:srgbClr val="000000"/>
                  </a:solidFill>
                </a:u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4pPr>
            <a:lvl5pPr marL="1446530" indent="-160655" defTabSz="1295400">
              <a:lnSpc>
                <a:spcPct val="120000"/>
              </a:lnSpc>
              <a:spcBef>
                <a:spcPts val="420"/>
              </a:spcBef>
              <a:buClr>
                <a:srgbClr val="553F2C"/>
              </a:buClr>
              <a:buSzPct val="100000"/>
              <a:buFont typeface="Arial" panose="020B0604020202020204"/>
              <a:defRPr sz="1265">
                <a:uFill>
                  <a:solidFill>
                    <a:srgbClr val="000000"/>
                  </a:solidFill>
                </a:u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49720" y="6585645"/>
            <a:ext cx="295238" cy="223243"/>
          </a:xfrm>
          <a:prstGeom prst="rect">
            <a:avLst/>
          </a:prstGeom>
          <a:ln>
            <a:round/>
          </a:ln>
        </p:spPr>
        <p:txBody>
          <a:bodyPr lIns="38100" tIns="38100" rIns="38100" bIns="38100" anchor="ctr"/>
          <a:lstStyle>
            <a:lvl1pPr defTabSz="1295400">
              <a:defRPr>
                <a:solidFill>
                  <a:srgbClr val="FFFFFF"/>
                </a:solidFill>
                <a:uFill>
                  <a:solidFill>
                    <a:srgbClr val="929292"/>
                  </a:solidFill>
                </a:uFill>
                <a:latin typeface="굴림"/>
                <a:ea typeface="굴림"/>
                <a:cs typeface="굴림"/>
                <a:sym typeface="굴림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134870" y="1474470"/>
            <a:ext cx="1531620" cy="65341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Edge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212215" y="780415"/>
            <a:ext cx="170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ea typeface="+mj-lt"/>
                <a:cs typeface="+mn-lt"/>
              </a:rPr>
              <a:t>Network Model</a:t>
            </a:r>
            <a:endParaRPr lang="en-US" altLang="zh-CN">
              <a:ea typeface="+mj-lt"/>
              <a:cs typeface="+mn-lt"/>
            </a:endParaRPr>
          </a:p>
        </p:txBody>
      </p:sp>
      <p:sp>
        <p:nvSpPr>
          <p:cNvPr id="3" name="椭圆 2"/>
          <p:cNvSpPr/>
          <p:nvPr/>
        </p:nvSpPr>
        <p:spPr>
          <a:xfrm flipH="1">
            <a:off x="695325" y="1363980"/>
            <a:ext cx="873125" cy="8731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UE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4251960" y="1474470"/>
            <a:ext cx="1531620" cy="65341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Cloud</a:t>
            </a:r>
            <a:endParaRPr lang="en-US" altLang="zh-CN"/>
          </a:p>
        </p:txBody>
      </p:sp>
      <p:cxnSp>
        <p:nvCxnSpPr>
          <p:cNvPr id="8" name="直接箭头连接符 7"/>
          <p:cNvCxnSpPr/>
          <p:nvPr/>
        </p:nvCxnSpPr>
        <p:spPr>
          <a:xfrm>
            <a:off x="1568450" y="1661160"/>
            <a:ext cx="58547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1558925" y="1903730"/>
            <a:ext cx="58547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676015" y="1661160"/>
            <a:ext cx="58547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3666490" y="1903730"/>
            <a:ext cx="58547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Experiment environment</a:t>
            </a:r>
            <a:endParaRPr lang="en-US" altLang="zh-CN"/>
          </a:p>
          <a:p>
            <a:pPr lvl="1"/>
            <a:r>
              <a:rPr lang="en-US" altLang="zh-CN"/>
              <a:t>Windows Subsystem for Linux, Python 3.7+, Tensorflow 1.9</a:t>
            </a:r>
            <a:endParaRPr lang="en-US" altLang="zh-CN"/>
          </a:p>
          <a:p>
            <a:pPr lvl="1"/>
            <a:r>
              <a:rPr lang="en-US" altLang="zh-CN"/>
              <a:t>Parallel agents on 4 CPU cores</a:t>
            </a:r>
            <a:endParaRPr lang="en-US" altLang="zh-CN"/>
          </a:p>
          <a:p>
            <a:r>
              <a:rPr lang="en-US" altLang="zh-CN">
                <a:sym typeface="+mn-ea"/>
              </a:rPr>
              <a:t>Data trace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 sz="1800">
                <a:sym typeface="+mn-ea"/>
              </a:rPr>
              <a:t>borrowed cooked data trace, [timestamp (s), bandwidth (MBps)]</a:t>
            </a:r>
            <a:endParaRPr lang="en-US" altLang="zh-CN"/>
          </a:p>
          <a:p>
            <a:r>
              <a:rPr lang="en-US" altLang="zh-CN"/>
              <a:t>Request Distribution</a:t>
            </a:r>
            <a:endParaRPr lang="en-US" altLang="zh-CN"/>
          </a:p>
          <a:p>
            <a:pPr lvl="1"/>
            <a:r>
              <a:rPr lang="en-US" altLang="zh-CN"/>
              <a:t>Interval with Poisson distribution (mean with 6 seconds)</a:t>
            </a:r>
            <a:endParaRPr lang="en-US" altLang="zh-CN"/>
          </a:p>
          <a:p>
            <a:pPr lvl="1"/>
            <a:r>
              <a:rPr lang="en-US" altLang="zh-CN"/>
              <a:t>File Popularity with Zipf (over total 6 files, and randomly generated segments oracle)</a:t>
            </a:r>
            <a:endParaRPr lang="en-US" altLang="zh-CN"/>
          </a:p>
          <a:p>
            <a:r>
              <a:rPr lang="en-US" altLang="zh-CN"/>
              <a:t>Cache Storage</a:t>
            </a:r>
            <a:endParaRPr lang="en-US" altLang="zh-CN"/>
          </a:p>
          <a:p>
            <a:pPr lvl="1"/>
            <a:r>
              <a:rPr lang="en-US" altLang="zh-CN"/>
              <a:t>5 segments, each with 10MB</a:t>
            </a:r>
            <a:endParaRPr lang="en-US" altLang="zh-CN"/>
          </a:p>
          <a:p>
            <a:r>
              <a:rPr lang="en-US" altLang="zh-CN"/>
              <a:t>Compared with LRU (Least-Recent-Used)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441</Words>
  <Application>WPS 演示</Application>
  <PresentationFormat>宽屏</PresentationFormat>
  <Paragraphs>21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黑体</vt:lpstr>
      <vt:lpstr>Arial Unicode MS</vt:lpstr>
      <vt:lpstr>Arial Black</vt:lpstr>
      <vt:lpstr>Calibri</vt:lpstr>
      <vt:lpstr>微软雅黑</vt:lpstr>
      <vt:lpstr>Times New Roman</vt:lpstr>
      <vt:lpstr>굴림</vt:lpstr>
      <vt:lpstr>Helvetica Light</vt:lpstr>
      <vt:lpstr>Delphine</vt:lpstr>
      <vt:lpstr>Calibri</vt:lpstr>
      <vt:lpstr>Arial</vt:lpstr>
      <vt:lpstr>Georgia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mark</dc:creator>
  <cp:lastModifiedBy>mark</cp:lastModifiedBy>
  <cp:revision>18</cp:revision>
  <dcterms:created xsi:type="dcterms:W3CDTF">2019-04-28T14:54:24Z</dcterms:created>
  <dcterms:modified xsi:type="dcterms:W3CDTF">2019-04-28T14:54:24Z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2052-11.1.0.8392</vt:lpwstr>
  </property>
</Properties>
</file>