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-2279" y="6509448"/>
            <a:ext cx="12623835" cy="375636"/>
          </a:xfrm>
          <a:prstGeom prst="rect">
            <a:avLst/>
          </a:prstGeom>
          <a:solidFill>
            <a:srgbClr val="3169B5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1295400">
              <a:buClr>
                <a:srgbClr val="000000"/>
              </a:buClr>
              <a:defRPr b="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 sz="1265"/>
          </a:p>
        </p:txBody>
      </p:sp>
      <p:sp>
        <p:nvSpPr>
          <p:cNvPr id="118" name="Rectangle"/>
          <p:cNvSpPr/>
          <p:nvPr/>
        </p:nvSpPr>
        <p:spPr>
          <a:xfrm>
            <a:off x="-288029" y="-59912"/>
            <a:ext cx="12623835" cy="846019"/>
          </a:xfrm>
          <a:prstGeom prst="rect">
            <a:avLst/>
          </a:prstGeom>
          <a:solidFill>
            <a:srgbClr val="3169B5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defTabSz="1295400">
              <a:buClr>
                <a:srgbClr val="000000"/>
              </a:buClr>
              <a:defRPr b="0">
                <a:uFill>
                  <a:solidFill>
                    <a:srgbClr val="000000"/>
                  </a:solidFill>
                </a:uFill>
                <a:latin typeface="굴림"/>
                <a:ea typeface="굴림"/>
                <a:cs typeface="굴림"/>
                <a:sym typeface="굴림"/>
              </a:defRPr>
            </a:pPr>
            <a:endParaRPr sz="1265"/>
          </a:p>
        </p:txBody>
      </p:sp>
      <p:sp>
        <p:nvSpPr>
          <p:cNvPr id="11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2935" y="95207"/>
            <a:ext cx="11441907" cy="535782"/>
          </a:xfrm>
          <a:prstGeom prst="rect">
            <a:avLst/>
          </a:prstGeom>
          <a:ln>
            <a:round/>
          </a:ln>
        </p:spPr>
        <p:txBody>
          <a:bodyPr lIns="38100" tIns="38100" rIns="38100" bIns="38100">
            <a:noAutofit/>
          </a:bodyPr>
          <a:lstStyle>
            <a:lvl1pPr defTabSz="1295400">
              <a:defRPr sz="2815" spc="125">
                <a:solidFill>
                  <a:srgbClr val="FFFFFF"/>
                </a:solidFill>
                <a:uFill>
                  <a:solidFill>
                    <a:srgbClr val="5C0700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107280" y="1473382"/>
            <a:ext cx="10227470" cy="4857751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178435" indent="-178435" algn="just" defTabSz="1295400">
              <a:lnSpc>
                <a:spcPct val="120000"/>
              </a:lnSpc>
              <a:spcBef>
                <a:spcPts val="1405"/>
              </a:spcBef>
              <a:buSzPct val="131000"/>
              <a:defRPr sz="197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500380" indent="-178435" algn="just" defTabSz="1295400">
              <a:lnSpc>
                <a:spcPct val="120000"/>
              </a:lnSpc>
              <a:spcBef>
                <a:spcPct val="197000"/>
              </a:spcBef>
              <a:buSzPct val="117000"/>
              <a:defRPr sz="169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803910" indent="-160655" algn="just" defTabSz="1295400">
              <a:lnSpc>
                <a:spcPct val="120000"/>
              </a:lnSpc>
              <a:spcBef>
                <a:spcPts val="420"/>
              </a:spcBef>
              <a:buClr>
                <a:srgbClr val="232323"/>
              </a:buClr>
              <a:buSzPct val="100000"/>
              <a:defRPr sz="1690">
                <a:solidFill>
                  <a:srgbClr val="53585F"/>
                </a:solidFill>
                <a:uFill>
                  <a:solidFill>
                    <a:srgbClr val="CE1C00"/>
                  </a:solidFill>
                </a:u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125220" indent="-160655" defTabSz="1295400">
              <a:lnSpc>
                <a:spcPct val="120000"/>
              </a:lnSpc>
              <a:spcBef>
                <a:spcPts val="560"/>
              </a:spcBef>
              <a:buClr>
                <a:srgbClr val="D4945E"/>
              </a:buClr>
              <a:buSzPct val="100000"/>
              <a:buFont typeface="Arial" panose="020B0604020202020204"/>
              <a:defRPr sz="1265">
                <a:uFill>
                  <a:solidFill>
                    <a:srgbClr val="000000"/>
                  </a:solidFill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4pPr>
            <a:lvl5pPr marL="1446530" indent="-160655" defTabSz="1295400">
              <a:lnSpc>
                <a:spcPct val="120000"/>
              </a:lnSpc>
              <a:spcBef>
                <a:spcPts val="420"/>
              </a:spcBef>
              <a:buClr>
                <a:srgbClr val="553F2C"/>
              </a:buClr>
              <a:buSzPct val="100000"/>
              <a:buFont typeface="Arial" panose="020B0604020202020204"/>
              <a:defRPr sz="1265">
                <a:uFill>
                  <a:solidFill>
                    <a:srgbClr val="000000"/>
                  </a:solidFill>
                </a:u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49720" y="6585645"/>
            <a:ext cx="295238" cy="223243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 defTabSz="1295400">
              <a:defRPr>
                <a:solidFill>
                  <a:srgbClr val="FFFFFF"/>
                </a:solidFill>
                <a:uFill>
                  <a:solidFill>
                    <a:srgbClr val="929292"/>
                  </a:solidFill>
                </a:uFill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34870" y="1474470"/>
            <a:ext cx="1531620" cy="653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Edge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12215" y="78041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+mj-lt"/>
                <a:cs typeface="+mn-lt"/>
              </a:rPr>
              <a:t>Network Model</a:t>
            </a:r>
            <a:endParaRPr lang="en-US" altLang="zh-CN">
              <a:ea typeface="+mj-lt"/>
              <a:cs typeface="+mn-lt"/>
            </a:endParaRPr>
          </a:p>
        </p:txBody>
      </p:sp>
      <p:sp>
        <p:nvSpPr>
          <p:cNvPr id="3" name="椭圆 2"/>
          <p:cNvSpPr/>
          <p:nvPr/>
        </p:nvSpPr>
        <p:spPr>
          <a:xfrm flipH="1">
            <a:off x="695325" y="1363980"/>
            <a:ext cx="873125" cy="873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251960" y="1474470"/>
            <a:ext cx="1531620" cy="6534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Cloud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568450" y="166116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558925" y="190373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76015" y="166116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66490" y="1903730"/>
            <a:ext cx="5854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8566" y="991413"/>
            <a:ext cx="8136875" cy="523380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Policy gradient training: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Actor network update: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Temporal difference for critic network: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Estimation of advantage: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Entropy regularization to actor’s update: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26020" y="6585645"/>
            <a:ext cx="141969" cy="2232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sz="845"/>
            </a:fld>
            <a:endParaRPr sz="84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6" y="1436886"/>
            <a:ext cx="4136049" cy="637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24" y="2662398"/>
            <a:ext cx="3414174" cy="445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69" y="3696394"/>
            <a:ext cx="4758482" cy="445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54" y="4736763"/>
            <a:ext cx="3775112" cy="20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0" y="5747307"/>
            <a:ext cx="5103080" cy="438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Arial Unicode MS</vt:lpstr>
      <vt:lpstr>Arial Black</vt:lpstr>
      <vt:lpstr>Calibri</vt:lpstr>
      <vt:lpstr>微软雅黑</vt:lpstr>
      <vt:lpstr>Times New Roman</vt:lpstr>
      <vt:lpstr>굴림</vt:lpstr>
      <vt:lpstr>Helvetica Light</vt:lpstr>
      <vt:lpstr>Delphine</vt:lpstr>
      <vt:lpstr>Calibri</vt:lpstr>
      <vt:lpstr>Arial</vt:lpstr>
      <vt:lpstr>Georgia</vt:lpstr>
      <vt:lpstr>Office 主题​​</vt:lpstr>
      <vt:lpstr>PowerPoint 演示文稿</vt:lpstr>
      <vt:lpstr>Theoretical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</dc:creator>
  <cp:lastModifiedBy>mark</cp:lastModifiedBy>
  <cp:revision>7</cp:revision>
  <dcterms:created xsi:type="dcterms:W3CDTF">2019-04-28T13:29:30Z</dcterms:created>
  <dcterms:modified xsi:type="dcterms:W3CDTF">2019-04-28T13:29:30Z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