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60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-2279" y="6509448"/>
            <a:ext cx="12623835" cy="375636"/>
          </a:xfrm>
          <a:prstGeom prst="rect">
            <a:avLst/>
          </a:prstGeom>
          <a:solidFill>
            <a:srgbClr val="3169B5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1295400">
              <a:buClr>
                <a:srgbClr val="000000"/>
              </a:buClr>
              <a:defRPr b="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 sz="1265"/>
          </a:p>
        </p:txBody>
      </p:sp>
      <p:sp>
        <p:nvSpPr>
          <p:cNvPr id="118" name="Rectangle"/>
          <p:cNvSpPr/>
          <p:nvPr/>
        </p:nvSpPr>
        <p:spPr>
          <a:xfrm>
            <a:off x="-288029" y="-59912"/>
            <a:ext cx="12623835" cy="846019"/>
          </a:xfrm>
          <a:prstGeom prst="rect">
            <a:avLst/>
          </a:prstGeom>
          <a:solidFill>
            <a:srgbClr val="3169B5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1295400">
              <a:buClr>
                <a:srgbClr val="000000"/>
              </a:buClr>
              <a:defRPr b="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 sz="1265"/>
          </a:p>
        </p:txBody>
      </p:sp>
      <p:sp>
        <p:nvSpPr>
          <p:cNvPr id="11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2935" y="95207"/>
            <a:ext cx="11441907" cy="535782"/>
          </a:xfrm>
          <a:prstGeom prst="rect">
            <a:avLst/>
          </a:prstGeom>
          <a:ln>
            <a:round/>
          </a:ln>
        </p:spPr>
        <p:txBody>
          <a:bodyPr lIns="38100" tIns="38100" rIns="38100" bIns="38100">
            <a:noAutofit/>
          </a:bodyPr>
          <a:lstStyle>
            <a:lvl1pPr defTabSz="1295400">
              <a:defRPr sz="2815" spc="125">
                <a:solidFill>
                  <a:srgbClr val="FFFFFF"/>
                </a:solidFill>
                <a:uFill>
                  <a:solidFill>
                    <a:srgbClr val="5C070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107280" y="1473382"/>
            <a:ext cx="10227470" cy="4857751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178435" indent="-178435" algn="just" defTabSz="1295400">
              <a:lnSpc>
                <a:spcPct val="120000"/>
              </a:lnSpc>
              <a:spcBef>
                <a:spcPts val="1405"/>
              </a:spcBef>
              <a:buSzPct val="131000"/>
              <a:defRPr sz="197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500380" indent="-178435" algn="just" defTabSz="1295400">
              <a:lnSpc>
                <a:spcPct val="120000"/>
              </a:lnSpc>
              <a:spcBef>
                <a:spcPct val="197000"/>
              </a:spcBef>
              <a:buSzPct val="117000"/>
              <a:defRPr sz="169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803910" indent="-160655" algn="just" defTabSz="1295400">
              <a:lnSpc>
                <a:spcPct val="120000"/>
              </a:lnSpc>
              <a:spcBef>
                <a:spcPts val="420"/>
              </a:spcBef>
              <a:buClr>
                <a:srgbClr val="232323"/>
              </a:buClr>
              <a:buSzPct val="100000"/>
              <a:defRPr sz="1690">
                <a:solidFill>
                  <a:srgbClr val="53585F"/>
                </a:solidFill>
                <a:uFill>
                  <a:solidFill>
                    <a:srgbClr val="CE1C00"/>
                  </a:solidFill>
                </a:u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125220" indent="-160655" defTabSz="1295400">
              <a:lnSpc>
                <a:spcPct val="120000"/>
              </a:lnSpc>
              <a:spcBef>
                <a:spcPts val="560"/>
              </a:spcBef>
              <a:buClr>
                <a:srgbClr val="D4945E"/>
              </a:buClr>
              <a:buSzPct val="100000"/>
              <a:buFont typeface="Arial" panose="020B0604020202020204"/>
              <a:defRPr sz="1265">
                <a:uFill>
                  <a:solidFill>
                    <a:srgbClr val="000000"/>
                  </a:solidFill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1446530" indent="-160655" defTabSz="1295400">
              <a:lnSpc>
                <a:spcPct val="120000"/>
              </a:lnSpc>
              <a:spcBef>
                <a:spcPts val="420"/>
              </a:spcBef>
              <a:buClr>
                <a:srgbClr val="553F2C"/>
              </a:buClr>
              <a:buSzPct val="100000"/>
              <a:buFont typeface="Arial" panose="020B0604020202020204"/>
              <a:defRPr sz="1265">
                <a:uFill>
                  <a:solidFill>
                    <a:srgbClr val="000000"/>
                  </a:solidFill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49720" y="6585645"/>
            <a:ext cx="295238" cy="223243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 defTabSz="1295400">
              <a:defRPr>
                <a:solidFill>
                  <a:srgbClr val="FFFFFF"/>
                </a:solidFill>
                <a:uFill>
                  <a:solidFill>
                    <a:srgbClr val="929292"/>
                  </a:solidFill>
                </a:uFill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34870" y="1474470"/>
            <a:ext cx="1531620" cy="653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Edge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12215" y="78041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+mj-lt"/>
                <a:cs typeface="+mn-lt"/>
              </a:rPr>
              <a:t>Network Model</a:t>
            </a:r>
            <a:endParaRPr lang="en-US" altLang="zh-CN">
              <a:ea typeface="+mj-lt"/>
              <a:cs typeface="+mn-lt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695325" y="1363980"/>
            <a:ext cx="873125" cy="87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251960" y="1474470"/>
            <a:ext cx="1531620" cy="653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Cloud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8450" y="166116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558925" y="190373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76015" y="166116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66490" y="190373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Experiment environment</a:t>
            </a:r>
            <a:endParaRPr lang="en-US" altLang="zh-CN"/>
          </a:p>
          <a:p>
            <a:pPr lvl="1"/>
            <a:r>
              <a:rPr lang="en-US" altLang="zh-CN"/>
              <a:t>Windows Subsystem for Linux, Python 3.7+, Tensorflow 1.9</a:t>
            </a:r>
            <a:endParaRPr lang="en-US" altLang="zh-CN"/>
          </a:p>
          <a:p>
            <a:pPr lvl="1"/>
            <a:r>
              <a:rPr lang="en-US" altLang="zh-CN"/>
              <a:t>Parallel agents on 4 CPU cores</a:t>
            </a:r>
            <a:endParaRPr lang="en-US" altLang="zh-CN"/>
          </a:p>
          <a:p>
            <a:r>
              <a:rPr lang="en-US" altLang="zh-CN">
                <a:sym typeface="+mn-ea"/>
              </a:rPr>
              <a:t>Data trace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borrowed cooked data trace, [timestamp (s), bandwidth (MBps)]</a:t>
            </a:r>
            <a:endParaRPr lang="en-US" altLang="zh-CN"/>
          </a:p>
          <a:p>
            <a:r>
              <a:rPr lang="en-US" altLang="zh-CN"/>
              <a:t>Request Distribution</a:t>
            </a:r>
            <a:endParaRPr lang="en-US" altLang="zh-CN"/>
          </a:p>
          <a:p>
            <a:pPr lvl="1"/>
            <a:r>
              <a:rPr lang="en-US" altLang="zh-CN"/>
              <a:t>Interval with Poisson distribution (mean with 6 seconds)</a:t>
            </a:r>
            <a:endParaRPr lang="en-US" altLang="zh-CN"/>
          </a:p>
          <a:p>
            <a:pPr lvl="1"/>
            <a:r>
              <a:rPr lang="en-US" altLang="zh-CN"/>
              <a:t>File Popularity with Zipf (over total 6 files, and randomly generated segments oracle)</a:t>
            </a:r>
            <a:endParaRPr lang="en-US" altLang="zh-CN"/>
          </a:p>
          <a:p>
            <a:r>
              <a:rPr lang="en-US" altLang="zh-CN"/>
              <a:t>Cache Storage</a:t>
            </a:r>
            <a:endParaRPr lang="en-US" altLang="zh-CN"/>
          </a:p>
          <a:p>
            <a:pPr lvl="1"/>
            <a:r>
              <a:rPr lang="en-US" altLang="zh-CN"/>
              <a:t>5 segments, each with 10MB</a:t>
            </a:r>
            <a:endParaRPr lang="en-US" altLang="zh-CN"/>
          </a:p>
          <a:p>
            <a:r>
              <a:rPr lang="en-US" altLang="zh-CN"/>
              <a:t>Compared with LRU (Least-Recent-Used)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굴림</vt:lpstr>
      <vt:lpstr>Helvetica Light</vt:lpstr>
      <vt:lpstr>Delphine</vt:lpstr>
      <vt:lpstr>Calibri</vt:lpstr>
      <vt:lpstr>Arial</vt:lpstr>
      <vt:lpstr>Georgia</vt:lpstr>
      <vt:lpstr>微软雅黑</vt:lpstr>
      <vt:lpstr>黑体</vt:lpstr>
      <vt:lpstr>Arial Unicode MS</vt:lpstr>
      <vt:lpstr>Arial Black</vt:lpstr>
      <vt:lpstr>微软雅黑</vt:lpstr>
      <vt:lpstr>Helvetica Neue Medium</vt:lpstr>
      <vt:lpstr>Helvetica Neue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</dc:creator>
  <cp:lastModifiedBy>mark</cp:lastModifiedBy>
  <cp:revision>19</cp:revision>
  <dcterms:created xsi:type="dcterms:W3CDTF">2019-04-28T17:28:50Z</dcterms:created>
  <dcterms:modified xsi:type="dcterms:W3CDTF">2019-04-28T17:28:50Z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