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9" r:id="rId2"/>
    <p:sldId id="291" r:id="rId3"/>
    <p:sldId id="292" r:id="rId4"/>
    <p:sldId id="293" r:id="rId5"/>
    <p:sldId id="294" r:id="rId6"/>
    <p:sldId id="296" r:id="rId7"/>
    <p:sldId id="295" r:id="rId8"/>
    <p:sldId id="290" r:id="rId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19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TC Regular"/>
        <a:ea typeface="PingFang TC Regular"/>
        <a:cs typeface="PingFang TC Regular"/>
        <a:sym typeface="PingFang TC Regular"/>
      </a:defRPr>
    </a:lvl1pPr>
    <a:lvl2pPr marL="0" marR="0" indent="228600" algn="ctr" defTabSz="1219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TC Regular"/>
        <a:ea typeface="PingFang TC Regular"/>
        <a:cs typeface="PingFang TC Regular"/>
        <a:sym typeface="PingFang TC Regular"/>
      </a:defRPr>
    </a:lvl2pPr>
    <a:lvl3pPr marL="0" marR="0" indent="457200" algn="ctr" defTabSz="1219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TC Regular"/>
        <a:ea typeface="PingFang TC Regular"/>
        <a:cs typeface="PingFang TC Regular"/>
        <a:sym typeface="PingFang TC Regular"/>
      </a:defRPr>
    </a:lvl3pPr>
    <a:lvl4pPr marL="0" marR="0" indent="685800" algn="ctr" defTabSz="1219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TC Regular"/>
        <a:ea typeface="PingFang TC Regular"/>
        <a:cs typeface="PingFang TC Regular"/>
        <a:sym typeface="PingFang TC Regular"/>
      </a:defRPr>
    </a:lvl4pPr>
    <a:lvl5pPr marL="0" marR="0" indent="914400" algn="ctr" defTabSz="1219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TC Regular"/>
        <a:ea typeface="PingFang TC Regular"/>
        <a:cs typeface="PingFang TC Regular"/>
        <a:sym typeface="PingFang TC Regular"/>
      </a:defRPr>
    </a:lvl5pPr>
    <a:lvl6pPr marL="0" marR="0" indent="1143000" algn="ctr" defTabSz="1219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TC Regular"/>
        <a:ea typeface="PingFang TC Regular"/>
        <a:cs typeface="PingFang TC Regular"/>
        <a:sym typeface="PingFang TC Regular"/>
      </a:defRPr>
    </a:lvl6pPr>
    <a:lvl7pPr marL="0" marR="0" indent="1371600" algn="ctr" defTabSz="1219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TC Regular"/>
        <a:ea typeface="PingFang TC Regular"/>
        <a:cs typeface="PingFang TC Regular"/>
        <a:sym typeface="PingFang TC Regular"/>
      </a:defRPr>
    </a:lvl7pPr>
    <a:lvl8pPr marL="0" marR="0" indent="1600200" algn="ctr" defTabSz="1219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TC Regular"/>
        <a:ea typeface="PingFang TC Regular"/>
        <a:cs typeface="PingFang TC Regular"/>
        <a:sym typeface="PingFang TC Regular"/>
      </a:defRPr>
    </a:lvl8pPr>
    <a:lvl9pPr marL="0" marR="0" indent="1828800" algn="ctr" defTabSz="12192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ingFang TC Regular"/>
        <a:ea typeface="PingFang TC Regular"/>
        <a:cs typeface="PingFang TC Regular"/>
        <a:sym typeface="PingFang TC Regular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/>
    <p:restoredTop sz="96966"/>
  </p:normalViewPr>
  <p:slideViewPr>
    <p:cSldViewPr snapToGrid="0" snapToObjects="1">
      <p:cViewPr varScale="1">
        <p:scale>
          <a:sx n="113" d="100"/>
          <a:sy n="113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302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D05E364-3D5E-E14A-A0B9-D42F6800F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AD0E7D-86FF-A543-AAF2-D4B992739C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A3F6A-3928-D34B-BEA9-984719C8DEF7}" type="datetimeFigureOut">
              <a:rPr kumimoji="1" lang="zh-TW" altLang="en-US" smtClean="0"/>
              <a:t>2023/1/12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48DBC0-3BA4-A445-8636-104CC4C220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68A9FB-2373-0141-8B0A-B64E9E02DB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87EDC-652C-9F42-BDD5-6E7BACDC97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5617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3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6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9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2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5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8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1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4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/>
          <p:nvPr/>
        </p:nvSpPr>
        <p:spPr>
          <a:xfrm>
            <a:off x="-1" y="2080111"/>
            <a:ext cx="12192001" cy="2091839"/>
          </a:xfrm>
          <a:prstGeom prst="rect">
            <a:avLst/>
          </a:prstGeom>
          <a:solidFill>
            <a:srgbClr val="E7EEF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565136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00" baseline="0">
              <a:latin typeface="Times New Roman" panose="02020603050405020304" pitchFamily="18" charset="0"/>
              <a:ea typeface="標楷體" panose="02010601000101010101" pitchFamily="2" charset="-120"/>
              <a:cs typeface="Arial" panose="020B0604020202020204" pitchFamily="34" charset="0"/>
            </a:endParaRPr>
          </a:p>
        </p:txBody>
      </p:sp>
      <p:sp>
        <p:nvSpPr>
          <p:cNvPr id="12" name="作者和日期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609601" y="4438805"/>
            <a:ext cx="10972800" cy="175920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412740">
              <a:lnSpc>
                <a:spcPct val="100000"/>
              </a:lnSpc>
              <a:spcBef>
                <a:spcPts val="0"/>
              </a:spcBef>
              <a:buSzTx/>
              <a:buNone/>
              <a:defRPr sz="2800" spc="-14" baseline="0">
                <a:latin typeface="Times New Roman" panose="02020603050405020304" pitchFamily="18" charset="0"/>
                <a:ea typeface="標楷體" panose="02010601000101010101" pitchFamily="2" charset="-120"/>
                <a:cs typeface="Arial" panose="020B0604020202020204" pitchFamily="34" charset="0"/>
              </a:defRPr>
            </a:lvl1pPr>
          </a:lstStyle>
          <a:p>
            <a:r>
              <a:rPr dirty="0" err="1"/>
              <a:t>作者和日期</a:t>
            </a:r>
            <a:endParaRPr dirty="0"/>
          </a:p>
        </p:txBody>
      </p:sp>
      <p:sp>
        <p:nvSpPr>
          <p:cNvPr id="13" name="簡報標題"/>
          <p:cNvSpPr txBox="1">
            <a:spLocks noGrp="1"/>
          </p:cNvSpPr>
          <p:nvPr>
            <p:ph type="title" hasCustomPrompt="1"/>
          </p:nvPr>
        </p:nvSpPr>
        <p:spPr>
          <a:xfrm>
            <a:off x="609600" y="2090168"/>
            <a:ext cx="10972800" cy="208178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800" b="1" spc="-64" baseline="0">
                <a:latin typeface="Times New Roman" panose="02020603050405020304" pitchFamily="18" charset="0"/>
                <a:ea typeface="標楷體" panose="02010601000101010101" pitchFamily="2" charset="-120"/>
                <a:cs typeface="+mj-cs"/>
                <a:sym typeface="PingFang TC Semibold"/>
              </a:defRPr>
            </a:lvl1pPr>
          </a:lstStyle>
          <a:p>
            <a:r>
              <a:rPr dirty="0" err="1"/>
              <a:t>簡報標題</a:t>
            </a:r>
            <a:endParaRPr dirty="0"/>
          </a:p>
        </p:txBody>
      </p:sp>
      <p:sp>
        <p:nvSpPr>
          <p:cNvPr id="14" name="矩形"/>
          <p:cNvSpPr/>
          <p:nvPr/>
        </p:nvSpPr>
        <p:spPr>
          <a:xfrm>
            <a:off x="-1" y="6424916"/>
            <a:ext cx="12192002" cy="433084"/>
          </a:xfrm>
          <a:prstGeom prst="rect">
            <a:avLst/>
          </a:prstGeom>
          <a:solidFill>
            <a:srgbClr val="BACCD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40">
              <a:lnSpc>
                <a:spcPct val="100000"/>
              </a:lnSpc>
              <a:defRPr>
                <a:latin typeface="+mj-lt"/>
                <a:ea typeface="+mj-ea"/>
                <a:cs typeface="+mj-cs"/>
                <a:sym typeface="PingFang TC Semibold"/>
              </a:defRPr>
            </a:pPr>
            <a:endParaRPr sz="1500" baseline="0"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13259" y="6455691"/>
            <a:ext cx="365485" cy="37189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2010601000101010101" pitchFamily="2" charset="-12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矩形"/>
          <p:cNvSpPr/>
          <p:nvPr/>
        </p:nvSpPr>
        <p:spPr>
          <a:xfrm>
            <a:off x="0" y="6424917"/>
            <a:ext cx="12192000" cy="443390"/>
          </a:xfrm>
          <a:prstGeom prst="rect">
            <a:avLst/>
          </a:prstGeom>
          <a:solidFill>
            <a:srgbClr val="BACCD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2" algn="l" defTabSz="412740">
              <a:lnSpc>
                <a:spcPct val="100000"/>
              </a:lnSpc>
              <a:defRPr sz="2500"/>
            </a:pPr>
            <a:endParaRPr sz="1250" baseline="0" dirty="0"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sp>
        <p:nvSpPr>
          <p:cNvPr id="1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13259" y="6455691"/>
            <a:ext cx="365485" cy="37189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2010601000101010101" pitchFamily="2" charset="-12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2" name="內容版面配置區 4">
            <a:extLst>
              <a:ext uri="{FF2B5EF4-FFF2-40B4-BE49-F238E27FC236}">
                <a16:creationId xmlns:a16="http://schemas.microsoft.com/office/drawing/2014/main" id="{C1037032-B11B-FF8C-A4F8-8074739749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1437" y="1098465"/>
            <a:ext cx="11424355" cy="506876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3" name="線條">
            <a:extLst>
              <a:ext uri="{FF2B5EF4-FFF2-40B4-BE49-F238E27FC236}">
                <a16:creationId xmlns:a16="http://schemas.microsoft.com/office/drawing/2014/main" id="{D9AF0A1F-3CBD-5222-FCDD-784351D773F2}"/>
              </a:ext>
            </a:extLst>
          </p:cNvPr>
          <p:cNvSpPr/>
          <p:nvPr userDrawn="1"/>
        </p:nvSpPr>
        <p:spPr>
          <a:xfrm>
            <a:off x="1388214" y="922225"/>
            <a:ext cx="9415574" cy="1"/>
          </a:xfrm>
          <a:prstGeom prst="line">
            <a:avLst/>
          </a:prstGeom>
          <a:ln w="50800">
            <a:solidFill>
              <a:schemeClr val="accent5"/>
            </a:solidFill>
            <a:miter lim="400000"/>
          </a:ln>
        </p:spPr>
        <p:txBody>
          <a:bodyPr lIns="25400" tIns="25400" rIns="25400" bIns="25400" anchor="ctr"/>
          <a:lstStyle/>
          <a:p>
            <a:endParaRPr sz="1500" baseline="0"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96A07E0F-4B48-0A77-2B11-94200493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42" y="89011"/>
            <a:ext cx="9400346" cy="792489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109661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>
            <a:extLst>
              <a:ext uri="{FF2B5EF4-FFF2-40B4-BE49-F238E27FC236}">
                <a16:creationId xmlns:a16="http://schemas.microsoft.com/office/drawing/2014/main" id="{49570D1C-06BF-3B4B-A393-1453399D4ED0}"/>
              </a:ext>
            </a:extLst>
          </p:cNvPr>
          <p:cNvSpPr/>
          <p:nvPr userDrawn="1"/>
        </p:nvSpPr>
        <p:spPr>
          <a:xfrm>
            <a:off x="-1" y="2080111"/>
            <a:ext cx="12192001" cy="2091839"/>
          </a:xfrm>
          <a:prstGeom prst="rect">
            <a:avLst/>
          </a:prstGeom>
          <a:solidFill>
            <a:srgbClr val="E7EEF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565136">
              <a:lnSpc>
                <a:spcPct val="100000"/>
              </a:lnSpc>
              <a:defRPr sz="32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sz="7200" b="1" baseline="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2010601000101010101" pitchFamily="2" charset="-120"/>
              </a:rPr>
              <a:t>Thanks For Listening!</a:t>
            </a:r>
            <a:endParaRPr sz="7200" b="1" baseline="0" dirty="0">
              <a:solidFill>
                <a:schemeClr val="tx1"/>
              </a:solidFill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sp>
        <p:nvSpPr>
          <p:cNvPr id="74" name="矩形"/>
          <p:cNvSpPr/>
          <p:nvPr/>
        </p:nvSpPr>
        <p:spPr>
          <a:xfrm>
            <a:off x="-2" y="6424916"/>
            <a:ext cx="12192002" cy="433084"/>
          </a:xfrm>
          <a:prstGeom prst="rect">
            <a:avLst/>
          </a:prstGeom>
          <a:solidFill>
            <a:srgbClr val="BACCD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40">
              <a:lnSpc>
                <a:spcPct val="100000"/>
              </a:lnSpc>
              <a:defRPr sz="32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1600" baseline="0">
              <a:latin typeface="Times New Roman" panose="02020603050405020304" pitchFamily="18" charset="0"/>
              <a:ea typeface="標楷體" panose="02010601000101010101" pitchFamily="2" charset="-120"/>
            </a:endParaRPr>
          </a:p>
        </p:txBody>
      </p:sp>
      <p:sp>
        <p:nvSpPr>
          <p:cNvPr id="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13259" y="6455691"/>
            <a:ext cx="365485" cy="37189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2010601000101010101" pitchFamily="2" charset="-120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692247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>
            <a:spLocks noGrp="1"/>
          </p:cNvSpPr>
          <p:nvPr>
            <p:ph type="title" hasCustomPrompt="1"/>
          </p:nvPr>
        </p:nvSpPr>
        <p:spPr>
          <a:xfrm>
            <a:off x="609600" y="387350"/>
            <a:ext cx="1097280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幻燈片標題</a:t>
            </a:r>
            <a:endParaRPr dirty="0"/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609601" y="2006600"/>
            <a:ext cx="10974289" cy="424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幻燈片項目符號文字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13259" y="6192735"/>
            <a:ext cx="365485" cy="37189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093">
              <a:lnSpc>
                <a:spcPct val="100000"/>
              </a:lnSpc>
              <a:defRPr sz="1750" baseline="0">
                <a:solidFill>
                  <a:srgbClr val="5E5E5E"/>
                </a:solidFill>
                <a:latin typeface="Times New Roman" panose="02020603050405020304" pitchFamily="18" charset="0"/>
                <a:ea typeface="標楷體" panose="02010601000101010101" pitchFamily="2" charset="-120"/>
                <a:cs typeface="Arial" panose="020B0604020202020204" pitchFamily="34" charset="0"/>
                <a:sym typeface="PingFang TC Semibold"/>
              </a:defRPr>
            </a:lvl1pPr>
          </a:lstStyle>
          <a:p>
            <a:fld id="{86CB4B4D-7CA3-9044-876B-883B54F8677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</p:sldLayoutIdLst>
  <p:transition spd="med"/>
  <p:hf hdr="0" ftr="0" dt="0"/>
  <p:txStyles>
    <p:titleStyle>
      <a:lvl1pPr marL="0" marR="0" indent="0" algn="ctr" defTabSz="121917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-42" baseline="0">
          <a:solidFill>
            <a:srgbClr val="000000"/>
          </a:solidFill>
          <a:uFillTx/>
          <a:latin typeface="Times New Roman" panose="02020603050405020304" pitchFamily="18" charset="0"/>
          <a:ea typeface="標楷體" panose="02010601000101010101" pitchFamily="2" charset="-120"/>
          <a:cs typeface="Arial" panose="020B0604020202020204" pitchFamily="34" charset="0"/>
          <a:sym typeface="Canela Bold"/>
        </a:defRPr>
      </a:lvl1pPr>
      <a:lvl2pPr marL="0" marR="0" indent="228595" algn="ctr" defTabSz="121917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-42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457189" algn="ctr" defTabSz="121917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-42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685783" algn="ctr" defTabSz="121917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-42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914377" algn="ctr" defTabSz="121917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-42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1142972" algn="ctr" defTabSz="121917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-42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1371566" algn="ctr" defTabSz="121917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-42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1600160" algn="ctr" defTabSz="121917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-42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1828755" algn="ctr" defTabSz="121917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-42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273043" marR="0" indent="-273043" algn="l" defTabSz="1219139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5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Times New Roman" panose="02020603050405020304" pitchFamily="18" charset="0"/>
          <a:ea typeface="標楷體" panose="02010601000101010101" pitchFamily="2" charset="-120"/>
          <a:cs typeface="Arial" panose="020B0604020202020204" pitchFamily="34" charset="0"/>
          <a:sym typeface="PingFang TC Regular"/>
        </a:defRPr>
      </a:lvl1pPr>
      <a:lvl2pPr marL="546087" marR="0" indent="-273043" algn="l" defTabSz="1219139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5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Times New Roman" panose="02020603050405020304" pitchFamily="18" charset="0"/>
          <a:ea typeface="標楷體" panose="02010601000101010101" pitchFamily="2" charset="-120"/>
          <a:cs typeface="Arial" panose="020B0604020202020204" pitchFamily="34" charset="0"/>
          <a:sym typeface="PingFang TC Regular"/>
        </a:defRPr>
      </a:lvl2pPr>
      <a:lvl3pPr marL="819130" marR="0" indent="-273043" algn="l" defTabSz="1219139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5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Times New Roman" panose="02020603050405020304" pitchFamily="18" charset="0"/>
          <a:ea typeface="標楷體" panose="02010601000101010101" pitchFamily="2" charset="-120"/>
          <a:cs typeface="Arial" panose="020B0604020202020204" pitchFamily="34" charset="0"/>
          <a:sym typeface="PingFang TC Regular"/>
        </a:defRPr>
      </a:lvl3pPr>
      <a:lvl4pPr marL="1092173" marR="0" indent="-273043" algn="l" defTabSz="1219139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5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Times New Roman" panose="02020603050405020304" pitchFamily="18" charset="0"/>
          <a:ea typeface="標楷體" panose="02010601000101010101" pitchFamily="2" charset="-120"/>
          <a:cs typeface="Arial" panose="020B0604020202020204" pitchFamily="34" charset="0"/>
          <a:sym typeface="PingFang TC Regular"/>
        </a:defRPr>
      </a:lvl4pPr>
      <a:lvl5pPr marL="1365216" marR="0" indent="-273043" algn="l" defTabSz="1219139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5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Times New Roman" panose="02020603050405020304" pitchFamily="18" charset="0"/>
          <a:ea typeface="標楷體" panose="02010601000101010101" pitchFamily="2" charset="-120"/>
          <a:cs typeface="Arial" panose="020B0604020202020204" pitchFamily="34" charset="0"/>
          <a:sym typeface="PingFang TC Regular"/>
        </a:defRPr>
      </a:lvl5pPr>
      <a:lvl6pPr marL="1638259" marR="0" indent="-273043" algn="l" defTabSz="1219139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5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6pPr>
      <a:lvl7pPr marL="1911302" marR="0" indent="-273043" algn="l" defTabSz="1219139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5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7pPr>
      <a:lvl8pPr marL="2184346" marR="0" indent="-273043" algn="l" defTabSz="1219139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5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8pPr>
      <a:lvl9pPr marL="2457389" marR="0" indent="-273043" algn="l" defTabSz="1219139" rtl="0" latinLnBrk="0">
        <a:lnSpc>
          <a:spcPct val="90000"/>
        </a:lnSpc>
        <a:spcBef>
          <a:spcPts val="1200"/>
        </a:spcBef>
        <a:spcAft>
          <a:spcPts val="0"/>
        </a:spcAft>
        <a:buClrTx/>
        <a:buSzPct val="15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PingFang TC Regular"/>
          <a:ea typeface="PingFang TC Regular"/>
          <a:cs typeface="PingFang TC Regular"/>
          <a:sym typeface="PingFang TC Regular"/>
        </a:defRPr>
      </a:lvl9pPr>
    </p:bodyStyle>
    <p:otherStyle>
      <a:lvl1pPr marL="0" marR="0" indent="0" algn="ct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TC Semibold"/>
        </a:defRPr>
      </a:lvl1pPr>
      <a:lvl2pPr marL="0" marR="0" indent="228595" algn="ct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TC Semibold"/>
        </a:defRPr>
      </a:lvl2pPr>
      <a:lvl3pPr marL="0" marR="0" indent="457189" algn="ct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TC Semibold"/>
        </a:defRPr>
      </a:lvl3pPr>
      <a:lvl4pPr marL="0" marR="0" indent="685783" algn="ct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TC Semibold"/>
        </a:defRPr>
      </a:lvl4pPr>
      <a:lvl5pPr marL="0" marR="0" indent="914377" algn="ct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TC Semibold"/>
        </a:defRPr>
      </a:lvl5pPr>
      <a:lvl6pPr marL="0" marR="0" indent="1142972" algn="ct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TC Semibold"/>
        </a:defRPr>
      </a:lvl6pPr>
      <a:lvl7pPr marL="0" marR="0" indent="1371566" algn="ct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TC Semibold"/>
        </a:defRPr>
      </a:lvl7pPr>
      <a:lvl8pPr marL="0" marR="0" indent="1600160" algn="ct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TC Semibold"/>
        </a:defRPr>
      </a:lvl8pPr>
      <a:lvl9pPr marL="0" marR="0" indent="1828755" algn="ctr" defTabSz="29209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ingFang TC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manticscholar.org/paper/NTU-RGB%2BD%3A-A-Large-Scale-Dataset-for-3D-Human-Shahroudy-Liu/091e4d3c85dc0a8212afea875cd3b162d273d46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9235C5-D3C9-BCDB-5951-7E72BF629448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zh-TW" altLang="en-US" dirty="0"/>
              <a:t>學號：</a:t>
            </a:r>
            <a:r>
              <a:rPr lang="en-US" altLang="zh-TW" dirty="0"/>
              <a:t>111318096</a:t>
            </a:r>
          </a:p>
          <a:p>
            <a:r>
              <a:rPr lang="zh-TW" altLang="en-US" dirty="0"/>
              <a:t>姓名：巫伯銘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6320F3C-0890-EF80-1D21-A221C15F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ACV</a:t>
            </a:r>
            <a:r>
              <a:rPr lang="zh-TW" altLang="en-US" dirty="0"/>
              <a:t> </a:t>
            </a:r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0EB82C-47ED-0F06-8A52-07D372A67C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60387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316A94-3A17-4C5C-9774-5DE9625F62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2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22315-EE21-4708-A7B0-DB3FDB3F3E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/>
              <a:t>Flow Chart</a:t>
            </a:r>
          </a:p>
          <a:p>
            <a:endParaRPr lang="en-US" altLang="zh-TW" sz="3200" b="1" dirty="0"/>
          </a:p>
          <a:p>
            <a:r>
              <a:rPr lang="en-US" altLang="zh-TW" sz="3200" b="1" dirty="0"/>
              <a:t>Methods</a:t>
            </a:r>
          </a:p>
          <a:p>
            <a:endParaRPr lang="en-US" altLang="zh-TW" sz="3200" b="1" dirty="0"/>
          </a:p>
          <a:p>
            <a:r>
              <a:rPr lang="en-US" altLang="zh-TW" sz="3200" b="1" dirty="0"/>
              <a:t>Results</a:t>
            </a:r>
          </a:p>
          <a:p>
            <a:endParaRPr lang="en-US" altLang="zh-TW" sz="3200" b="1" dirty="0"/>
          </a:p>
          <a:p>
            <a:r>
              <a:rPr lang="en-US" altLang="zh-TW" sz="3200" b="1" dirty="0"/>
              <a:t>Reference</a:t>
            </a:r>
            <a:endParaRPr lang="zh-TW" altLang="en-US" sz="3200" b="1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795E441-78C7-48AD-8A2E-86DCBFFC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Contents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8662585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E7F17B-2740-4AEB-84DE-AEB4D524A2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3</a:t>
            </a:fld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85F4AAD-65F8-4B9E-939D-FD9FC0DEFDC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5" y="1193667"/>
            <a:ext cx="11432429" cy="4944666"/>
          </a:xfr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DCE18BEA-E4CA-4E99-B89D-6E025F22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Flow Chart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2043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E7F17B-2740-4AEB-84DE-AEB4D524A2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4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E18BEA-E4CA-4E99-B89D-6E025F22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Methods</a:t>
            </a:r>
            <a:endParaRPr lang="zh-TW" altLang="en-US" b="1" dirty="0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BE8E7893-C7EA-4683-B170-AD6DA263E0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85" y="1193667"/>
            <a:ext cx="11432429" cy="494466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C5FD22-15B5-40DD-8D0C-4C5F126C5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4"/>
          <a:stretch/>
        </p:blipFill>
        <p:spPr>
          <a:xfrm>
            <a:off x="7794946" y="1193667"/>
            <a:ext cx="3008842" cy="29803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920EAEE-DAEA-4091-8A87-A619A47FA4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4"/>
          <a:stretch/>
        </p:blipFill>
        <p:spPr>
          <a:xfrm>
            <a:off x="379785" y="1193666"/>
            <a:ext cx="3008842" cy="298037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0B69B66-C878-4E59-94F6-1D08EA4DD5FB}"/>
              </a:ext>
            </a:extLst>
          </p:cNvPr>
          <p:cNvSpPr txBox="1"/>
          <p:nvPr/>
        </p:nvSpPr>
        <p:spPr>
          <a:xfrm>
            <a:off x="0" y="6384190"/>
            <a:ext cx="4258733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400"/>
            <a:r>
              <a:rPr lang="en-US" altLang="zh-TW" sz="800" dirty="0">
                <a:hlinkClick r:id="rId4"/>
              </a:rPr>
              <a:t>https://www.semanticscholar.org/paper/NTU-RGB%2BD%3A-A-Large-Scale-Dataset-for-3D-Human-Shahroudy-Liu/091e4d3c85dc0a8212afea875cd3b162d273d46b</a:t>
            </a:r>
            <a:endParaRPr kumimoji="0" lang="zh-TW" alt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TC Regular"/>
              <a:ea typeface="PingFang TC Regular"/>
              <a:cs typeface="PingFang TC Regular"/>
              <a:sym typeface="PingFang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986355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E7F17B-2740-4AEB-84DE-AEB4D524A2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E18BEA-E4CA-4E99-B89D-6E025F22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Results</a:t>
            </a:r>
            <a:endParaRPr lang="zh-TW" altLang="en-US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888902-575F-428F-8447-EF4D6C6F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407716"/>
              </p:ext>
            </p:extLst>
          </p:nvPr>
        </p:nvGraphicFramePr>
        <p:xfrm>
          <a:off x="1379359" y="2433320"/>
          <a:ext cx="9067800" cy="1991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290088897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77963193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820762078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106558077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3224086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 1</a:t>
                      </a:r>
                      <a:endParaRPr lang="zh-TW" altLang="en-US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</a:t>
                      </a:r>
                      <a:r>
                        <a:rPr lang="zh-TW" altLang="en-US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Level 3</a:t>
                      </a:r>
                      <a:endParaRPr lang="zh-TW" altLang="en-US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Ratio</a:t>
                      </a:r>
                      <a:endParaRPr lang="zh-TW" altLang="en-US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26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Accurate videos in testing data</a:t>
                      </a:r>
                      <a:endParaRPr lang="zh-TW" altLang="en-US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8/8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01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Time (sec.)</a:t>
                      </a:r>
                      <a:endParaRPr lang="zh-TW" altLang="en-US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0.037496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0.029310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55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altLang="zh-TW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Accurate videos in 1/12 data</a:t>
                      </a:r>
                      <a:endParaRPr lang="zh-TW" altLang="en-US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9/12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30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0780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E7F17B-2740-4AEB-84DE-AEB4D524A2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6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E18BEA-E4CA-4E99-B89D-6E025F22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Results</a:t>
            </a:r>
            <a:endParaRPr lang="zh-TW" altLang="en-US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2888902-575F-428F-8447-EF4D6C6F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5384"/>
              </p:ext>
            </p:extLst>
          </p:nvPr>
        </p:nvGraphicFramePr>
        <p:xfrm>
          <a:off x="3936000" y="1508595"/>
          <a:ext cx="4320000" cy="4320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29008889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7963193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2076207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10655807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224086988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endParaRPr lang="zh-TW" altLang="en-US" sz="12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Hand waving</a:t>
                      </a:r>
                      <a:endParaRPr lang="zh-TW" altLang="en-US" sz="12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Kicking something</a:t>
                      </a:r>
                      <a:endParaRPr lang="zh-TW" altLang="en-US" sz="12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Sit down</a:t>
                      </a:r>
                      <a:endParaRPr lang="zh-TW" altLang="en-US" sz="12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Stand up</a:t>
                      </a:r>
                      <a:endParaRPr lang="zh-TW" altLang="en-US" sz="12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26244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altLang="zh-TW" sz="12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Hand waving</a:t>
                      </a:r>
                      <a:endParaRPr lang="zh-TW" altLang="en-US" sz="12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015378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altLang="zh-TW" sz="12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Kicking something</a:t>
                      </a:r>
                      <a:endParaRPr lang="zh-TW" altLang="en-US" sz="12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5571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altLang="zh-TW" sz="12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Sit down</a:t>
                      </a:r>
                      <a:endParaRPr lang="zh-TW" altLang="en-US" sz="12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30231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altLang="zh-TW" sz="1200" b="1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Stand up</a:t>
                      </a:r>
                      <a:endParaRPr lang="zh-TW" altLang="en-US" sz="1200" b="1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12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128500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CA5F1DF7-613C-40F2-AF47-0C0746B17491}"/>
              </a:ext>
            </a:extLst>
          </p:cNvPr>
          <p:cNvSpPr txBox="1"/>
          <p:nvPr/>
        </p:nvSpPr>
        <p:spPr>
          <a:xfrm>
            <a:off x="3369732" y="3502900"/>
            <a:ext cx="507999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ingFang TC Regular"/>
              </a:rPr>
              <a:t>true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PingFang TC Regular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83FA8A-B929-4751-B20F-03764D2A11F4}"/>
              </a:ext>
            </a:extLst>
          </p:cNvPr>
          <p:cNvSpPr txBox="1"/>
          <p:nvPr/>
        </p:nvSpPr>
        <p:spPr>
          <a:xfrm>
            <a:off x="5604933" y="1184404"/>
            <a:ext cx="982133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ingFang TC Regular"/>
              </a:rPr>
              <a:t>predict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PingFang TC Regular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CBC30E-0118-4DA0-B542-CE45EB34A53A}"/>
              </a:ext>
            </a:extLst>
          </p:cNvPr>
          <p:cNvSpPr txBox="1"/>
          <p:nvPr/>
        </p:nvSpPr>
        <p:spPr>
          <a:xfrm>
            <a:off x="1403442" y="1022308"/>
            <a:ext cx="2969067" cy="324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PingFang TC Regular"/>
              </a:rPr>
              <a:t>Confusion matrix in 1/12 data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PingFang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547891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E7F17B-2740-4AEB-84DE-AEB4D524A2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7</a:t>
            </a:fld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8422B-5886-49C8-BBB4-CB38BD90AB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Amir </a:t>
            </a:r>
            <a:r>
              <a:rPr lang="en-US" altLang="zh-TW" dirty="0" err="1"/>
              <a:t>Shahroudy</a:t>
            </a:r>
            <a:r>
              <a:rPr lang="en-US" altLang="zh-TW" dirty="0"/>
              <a:t>, Jun Liu, Tian-</a:t>
            </a:r>
            <a:r>
              <a:rPr lang="en-US" altLang="zh-TW" dirty="0" err="1"/>
              <a:t>Tsong</a:t>
            </a:r>
            <a:r>
              <a:rPr lang="en-US" altLang="zh-TW" dirty="0"/>
              <a:t> Ng, Gang Wang: NTU RGB+D: A Large Scale Dataset for 3D Human Activity Analysis, Proceedings of the IEEE Conference on Computer Vision and Pattern Recognition (CVPR), 2016, pp. 1010-1019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E18BEA-E4CA-4E99-B89D-6E025F22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943748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81F10C-EE59-483A-BD44-B95FFD370B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8068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PingFang TC Semibold"/>
        <a:ea typeface="PingFang TC Semibold"/>
        <a:cs typeface="PingFang TC Semi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ingFang TC Regular"/>
            <a:ea typeface="PingFang TC Regular"/>
            <a:cs typeface="PingFang TC Regular"/>
            <a:sym typeface="PingFang T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PingFang TC Semibold"/>
        <a:ea typeface="PingFang TC Semibold"/>
        <a:cs typeface="PingFang TC Semi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ingFang TC Regular"/>
            <a:ea typeface="PingFang TC Regular"/>
            <a:cs typeface="PingFang TC Regular"/>
            <a:sym typeface="PingFang TC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165</Words>
  <Application>Microsoft Office PowerPoint</Application>
  <PresentationFormat>寬螢幕</PresentationFormat>
  <Paragraphs>72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Avenir Next Regular</vt:lpstr>
      <vt:lpstr>Canela Bold</vt:lpstr>
      <vt:lpstr>Helvetica Neue</vt:lpstr>
      <vt:lpstr>PingFang TC Regular</vt:lpstr>
      <vt:lpstr>PingFang TC Semibold</vt:lpstr>
      <vt:lpstr>標楷體</vt:lpstr>
      <vt:lpstr>Arial</vt:lpstr>
      <vt:lpstr>Times New Roman</vt:lpstr>
      <vt:lpstr>23_ClassicWhite</vt:lpstr>
      <vt:lpstr>ACV Final Project</vt:lpstr>
      <vt:lpstr>Contents</vt:lpstr>
      <vt:lpstr>Flow Chart</vt:lpstr>
      <vt:lpstr>Methods</vt:lpstr>
      <vt:lpstr>Results</vt:lpstr>
      <vt:lpstr>Results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基於深度學習辨識音樂風格 Music Genre Classifier </dc:title>
  <cp:lastModifiedBy>巫伯銘</cp:lastModifiedBy>
  <cp:revision>63</cp:revision>
  <dcterms:modified xsi:type="dcterms:W3CDTF">2023-01-12T03:22:33Z</dcterms:modified>
</cp:coreProperties>
</file>