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6AAA7-9B2B-4D8B-9B81-50F8282D4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7C88D7-E87D-4BE8-8F62-07194B78F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7FC449-653E-453E-8CD3-6AF51B2F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A5D262-A9F7-47BB-9FE3-5B57D632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72B811-5DF8-40CD-A3C7-4749412A5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57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D951B-8120-4ECD-9273-EED62729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677368-FF32-4F08-93A4-E9D55CD54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C6C712-8F69-4ACA-B15B-5A942834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2A7BF-44DF-4AE2-9EC6-186139D5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4CA6FC-369D-4A37-84D6-A80CD96F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2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62F335-B7D8-4602-BFBF-8B14926121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66F932-E06F-4231-805E-F5EE98EC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4DC5C-2C2B-4A0D-97F5-72DC9A7F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EDC26-5863-4374-9896-1327FE31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3E786-1EAE-4882-A5C3-C721F60F7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42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20D68F-055E-4131-8A21-C09C9F50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D9957-4253-4B0A-A31B-3FFD80831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76E6F2-C6B2-464F-8FA1-DB0DBB85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A396FC-F19D-4F05-AEA0-80CDF260D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E9F8-F718-49A0-BD2E-6D9E4755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70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E4552-56FA-4D9D-AA16-A0D68AC7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4AE0D7-092C-4404-AB98-8CC17DEAB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4C1703-FF47-4C9A-8243-B83DBB72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5F8FF1-4DDD-4DCD-AA9C-3768680F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59378-D3C5-4A4D-AAC4-54FD4F2EE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33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8B026-99DF-4CCD-9C91-023CADF0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3B1B5F-7B49-408C-A3FE-B9D9FC93E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12F769-45FF-48B6-B6BA-94BE9983F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4C47E5-D4C5-4F44-A90C-AA7C2F1F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20F0BE-064A-40A7-A1FE-8E095044A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76ACA2-C492-46E0-8275-0FEBA5CE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8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E2E3D-AB30-4F94-A80D-42B2C4D7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16D9F3-FDC2-4572-8757-F4DE0373A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BBA0AC-DBF1-4388-BAEC-4D798392C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ED7279-BB56-4B8A-9817-2B6D40BD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95353-3964-496F-98FB-AFB620FC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1B1E85-B755-4196-8FC4-48D922C5F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1AF16F-777B-40B7-8A81-1125601F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F4A064F-9BFD-46AF-A3A7-618A10E8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746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0465E-70C4-42BF-9915-4A123E09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48401B-CFAE-4C6F-9259-30C9A8BB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2E680A-8123-4F63-A869-F377410D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A0CF0-80F0-45FD-9D09-8E461F4FA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519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1429FE-98DB-47F1-A582-426F8A9D4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2A3589-9697-46D0-BC7D-2A730B380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6579E6-91C5-444E-A252-8AB27663F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91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E27C6-8AC1-44C1-9899-AFCF5D6D7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3F29BF-7071-4373-B775-5CD7C6A9F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6F6031-3CFB-4FB2-BA1C-9DECC521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C090BD-2501-484D-BFD5-0CBBAB54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5E121-2848-4311-9658-D315833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D4ABDD-8634-4128-896B-FD518B882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49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6F8C3-78A1-43EE-B3CF-C89B8ABD3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224FF6-6526-4758-8BE6-A6F4774E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F6DB6D-1CBD-4F46-B89E-BF8E54EC9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524BFB-E8FC-44C1-8372-9C3752AD7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614ACD-0B2D-4CF4-9CC6-54C58D5C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4B417C-3B6E-4B24-8283-A6857529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7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F0C7A9-93C5-4A44-967D-317E48F66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5BF18-9A2F-484C-94B6-C7791FB1C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F00A7-C286-4F43-A1D1-D2CC1F6B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2E169-631F-437A-9CA9-CD77E87AAB39}" type="datetimeFigureOut">
              <a:rPr lang="zh-CN" altLang="en-US" smtClean="0"/>
              <a:t>2024/6/6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D8598D-E622-499F-BE36-B9F33F9E65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AC820-748F-42C6-A894-92F416FAC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7C7AA-0A0F-404C-AB83-DC7119924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04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26" Type="http://schemas.openxmlformats.org/officeDocument/2006/relationships/image" Target="../media/image40.png"/><Relationship Id="rId3" Type="http://schemas.openxmlformats.org/officeDocument/2006/relationships/image" Target="../media/image2.png"/><Relationship Id="rId21" Type="http://schemas.openxmlformats.org/officeDocument/2006/relationships/image" Target="../media/image4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5" Type="http://schemas.openxmlformats.org/officeDocument/2006/relationships/image" Target="../media/image35.png"/><Relationship Id="rId2" Type="http://schemas.openxmlformats.org/officeDocument/2006/relationships/image" Target="../media/image1.png"/><Relationship Id="rId20" Type="http://schemas.openxmlformats.org/officeDocument/2006/relationships/image" Target="../media/image36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00.png"/><Relationship Id="rId5" Type="http://schemas.openxmlformats.org/officeDocument/2006/relationships/image" Target="../media/image4.png"/><Relationship Id="rId23" Type="http://schemas.openxmlformats.org/officeDocument/2006/relationships/image" Target="../media/image70.png"/><Relationship Id="rId28" Type="http://schemas.openxmlformats.org/officeDocument/2006/relationships/image" Target="../media/image110.png"/><Relationship Id="rId10" Type="http://schemas.openxmlformats.org/officeDocument/2006/relationships/image" Target="../media/image9.png"/><Relationship Id="rId31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2" Type="http://schemas.openxmlformats.org/officeDocument/2006/relationships/image" Target="../media/image51.png"/><Relationship Id="rId27" Type="http://schemas.openxmlformats.org/officeDocument/2006/relationships/image" Target="../media/image50.png"/><Relationship Id="rId30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3.png"/><Relationship Id="rId12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0543691F-805B-4C02-A87C-974AE2F08880}"/>
              </a:ext>
            </a:extLst>
          </p:cNvPr>
          <p:cNvGrpSpPr/>
          <p:nvPr/>
        </p:nvGrpSpPr>
        <p:grpSpPr>
          <a:xfrm>
            <a:off x="2171716" y="1009773"/>
            <a:ext cx="2080724" cy="1652674"/>
            <a:chOff x="3246193" y="693873"/>
            <a:chExt cx="2080724" cy="165267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62E5502-968B-4093-8B96-60CAFE5249C1}"/>
                </a:ext>
              </a:extLst>
            </p:cNvPr>
            <p:cNvSpPr/>
            <p:nvPr/>
          </p:nvSpPr>
          <p:spPr>
            <a:xfrm>
              <a:off x="3738468" y="1303177"/>
              <a:ext cx="1101012" cy="429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69837E6-9FE1-48C1-8201-E9C68628E5DF}"/>
                    </a:ext>
                  </a:extLst>
                </p:cNvPr>
                <p:cNvSpPr txBox="1"/>
                <p:nvPr/>
              </p:nvSpPr>
              <p:spPr>
                <a:xfrm>
                  <a:off x="3267962" y="693873"/>
                  <a:ext cx="10716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新闻</a:t>
                  </a:r>
                  <a14:m>
                    <m:oMath xmlns:m="http://schemas.openxmlformats.org/officeDocument/2006/math"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文本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altLang="zh-CN" b="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C69837E6-9FE1-48C1-8201-E9C68628E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7962" y="693873"/>
                  <a:ext cx="10716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3636" t="-28889" r="-6250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A9BB4E61-EDA9-423C-ACEC-7BE258DB3A55}"/>
                </a:ext>
              </a:extLst>
            </p:cNvPr>
            <p:cNvSpPr/>
            <p:nvPr/>
          </p:nvSpPr>
          <p:spPr>
            <a:xfrm>
              <a:off x="3246193" y="2048461"/>
              <a:ext cx="2080724" cy="298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D45D6278-D98F-4D55-8173-4FC55764A15C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4286555" y="970872"/>
              <a:ext cx="2419" cy="3323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16BA5D5E-985F-4F16-8062-A0368121F354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 flipH="1">
              <a:off x="4286555" y="1732385"/>
              <a:ext cx="2419" cy="3160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4B525FC-AF25-4B54-A13B-40047CCE5C65}"/>
                    </a:ext>
                  </a:extLst>
                </p:cNvPr>
                <p:cNvSpPr txBox="1"/>
                <p:nvPr/>
              </p:nvSpPr>
              <p:spPr>
                <a:xfrm>
                  <a:off x="3283234" y="2059004"/>
                  <a:ext cx="204088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b="0" dirty="0"/>
                    <a:t>新闻文本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向量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44B525FC-AF25-4B54-A13B-40047CCE5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3234" y="2059004"/>
                  <a:ext cx="204088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6866" t="-28889" r="-3881" b="-5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4BA249B-7827-41D1-853D-97319AA49402}"/>
                    </a:ext>
                  </a:extLst>
                </p:cNvPr>
                <p:cNvSpPr txBox="1"/>
                <p:nvPr/>
              </p:nvSpPr>
              <p:spPr>
                <a:xfrm>
                  <a:off x="3969617" y="1377047"/>
                  <a:ext cx="64947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54BA249B-7827-41D1-853D-97319AA494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9617" y="1377047"/>
                  <a:ext cx="64947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547" r="-7547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0C745A-E291-4D6F-93B8-E2BF6E07837E}"/>
              </a:ext>
            </a:extLst>
          </p:cNvPr>
          <p:cNvGrpSpPr/>
          <p:nvPr/>
        </p:nvGrpSpPr>
        <p:grpSpPr>
          <a:xfrm>
            <a:off x="4148303" y="2903623"/>
            <a:ext cx="2842709" cy="3857230"/>
            <a:chOff x="2629115" y="2620595"/>
            <a:chExt cx="2842709" cy="3857230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256AE87E-68B8-4E4F-8016-E207E736B93A}"/>
                </a:ext>
              </a:extLst>
            </p:cNvPr>
            <p:cNvGrpSpPr/>
            <p:nvPr/>
          </p:nvGrpSpPr>
          <p:grpSpPr>
            <a:xfrm>
              <a:off x="4137512" y="2620595"/>
              <a:ext cx="298086" cy="298086"/>
              <a:chOff x="5678218" y="2707823"/>
              <a:chExt cx="298086" cy="298086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551DA6A-6638-40A0-AA4E-E368CAAD36A7}"/>
                  </a:ext>
                </a:extLst>
              </p:cNvPr>
              <p:cNvSpPr/>
              <p:nvPr/>
            </p:nvSpPr>
            <p:spPr>
              <a:xfrm>
                <a:off x="5678218" y="2707823"/>
                <a:ext cx="298086" cy="29808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1CD6C77C-FD73-4AC4-9419-B1FB7F3AA1A8}"/>
                  </a:ext>
                </a:extLst>
              </p:cNvPr>
              <p:cNvCxnSpPr>
                <a:stCxn id="26" idx="2"/>
                <a:endCxn id="26" idx="6"/>
              </p:cNvCxnSpPr>
              <p:nvPr/>
            </p:nvCxnSpPr>
            <p:spPr>
              <a:xfrm>
                <a:off x="5678218" y="2856866"/>
                <a:ext cx="288000" cy="0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504863D-8D72-496A-A8D1-52E786A656F9}"/>
                  </a:ext>
                </a:extLst>
              </p:cNvPr>
              <p:cNvCxnSpPr>
                <a:cxnSpLocks/>
                <a:stCxn id="26" idx="0"/>
                <a:endCxn id="26" idx="4"/>
              </p:cNvCxnSpPr>
              <p:nvPr/>
            </p:nvCxnSpPr>
            <p:spPr>
              <a:xfrm>
                <a:off x="5827261" y="2707823"/>
                <a:ext cx="0" cy="298086"/>
              </a:xfrm>
              <a:prstGeom prst="line">
                <a:avLst/>
              </a:prstGeom>
              <a:ln w="158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51054F30-1103-4FC2-B2D0-C7EC9A246699}"/>
                </a:ext>
              </a:extLst>
            </p:cNvPr>
            <p:cNvSpPr/>
            <p:nvPr/>
          </p:nvSpPr>
          <p:spPr>
            <a:xfrm>
              <a:off x="3246193" y="3135377"/>
              <a:ext cx="2080724" cy="298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56B9241-D5B7-4D3A-AB93-6858223DFB0B}"/>
                    </a:ext>
                  </a:extLst>
                </p:cNvPr>
                <p:cNvSpPr txBox="1"/>
                <p:nvPr/>
              </p:nvSpPr>
              <p:spPr>
                <a:xfrm>
                  <a:off x="3496947" y="3145919"/>
                  <a:ext cx="15792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/>
                    <a:t>混合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特征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向量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56B9241-D5B7-4D3A-AB93-6858223DF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6947" y="3145919"/>
                  <a:ext cx="157921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266" t="-28261" r="-5019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5F0CF852-9F62-4CB5-810A-96983B6EFFDB}"/>
                </a:ext>
              </a:extLst>
            </p:cNvPr>
            <p:cNvCxnSpPr>
              <a:stCxn id="26" idx="4"/>
              <a:endCxn id="68" idx="0"/>
            </p:cNvCxnSpPr>
            <p:nvPr/>
          </p:nvCxnSpPr>
          <p:spPr>
            <a:xfrm>
              <a:off x="4286555" y="2918681"/>
              <a:ext cx="0" cy="216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AA70BD81-5DA7-42AE-9A08-AB06C15CC84C}"/>
                </a:ext>
              </a:extLst>
            </p:cNvPr>
            <p:cNvGrpSpPr/>
            <p:nvPr/>
          </p:nvGrpSpPr>
          <p:grpSpPr>
            <a:xfrm>
              <a:off x="3729166" y="3707511"/>
              <a:ext cx="1101012" cy="546772"/>
              <a:chOff x="3729166" y="3838140"/>
              <a:chExt cx="1101012" cy="858416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1924C942-A5DC-4146-BA99-BEFB49C4AB1B}"/>
                  </a:ext>
                </a:extLst>
              </p:cNvPr>
              <p:cNvSpPr/>
              <p:nvPr/>
            </p:nvSpPr>
            <p:spPr>
              <a:xfrm>
                <a:off x="3729166" y="3838140"/>
                <a:ext cx="110101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2B9B553-73F3-4572-95F6-CE660E497570}"/>
                  </a:ext>
                </a:extLst>
              </p:cNvPr>
              <p:cNvSpPr/>
              <p:nvPr/>
            </p:nvSpPr>
            <p:spPr>
              <a:xfrm>
                <a:off x="3729166" y="4267348"/>
                <a:ext cx="110101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DC02061-DF3E-41A7-A4D3-D38ECF45BEDD}"/>
                    </a:ext>
                  </a:extLst>
                </p:cNvPr>
                <p:cNvSpPr txBox="1"/>
                <p:nvPr/>
              </p:nvSpPr>
              <p:spPr>
                <a:xfrm>
                  <a:off x="3912124" y="3710268"/>
                  <a:ext cx="748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DC02061-DF3E-41A7-A4D3-D38ECF45BE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2124" y="3710268"/>
                  <a:ext cx="74885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6504" r="-650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3D9063E1-99B1-4527-B595-9F42B9E2CC69}"/>
                    </a:ext>
                  </a:extLst>
                </p:cNvPr>
                <p:cNvSpPr txBox="1"/>
                <p:nvPr/>
              </p:nvSpPr>
              <p:spPr>
                <a:xfrm>
                  <a:off x="3989141" y="3986282"/>
                  <a:ext cx="610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𝑅𝑒𝐿𝑈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3D9063E1-99B1-4527-B595-9F42B9E2C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141" y="3986282"/>
                  <a:ext cx="61042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9000" r="-7000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1DC82D4E-CA70-4C94-891B-DFB9B027C1A5}"/>
                </a:ext>
              </a:extLst>
            </p:cNvPr>
            <p:cNvCxnSpPr>
              <a:stCxn id="68" idx="2"/>
              <a:endCxn id="81" idx="0"/>
            </p:cNvCxnSpPr>
            <p:nvPr/>
          </p:nvCxnSpPr>
          <p:spPr>
            <a:xfrm flipH="1">
              <a:off x="4286554" y="3433463"/>
              <a:ext cx="1" cy="27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E82BF03C-2C39-4BB6-991E-6E6D789891BE}"/>
                </a:ext>
              </a:extLst>
            </p:cNvPr>
            <p:cNvSpPr txBox="1"/>
            <p:nvPr/>
          </p:nvSpPr>
          <p:spPr>
            <a:xfrm>
              <a:off x="2635016" y="3802601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隐藏层</a:t>
              </a:r>
            </a:p>
          </p:txBody>
        </p:sp>
        <p:sp>
          <p:nvSpPr>
            <p:cNvPr id="86" name="矩形: 圆角 85">
              <a:extLst>
                <a:ext uri="{FF2B5EF4-FFF2-40B4-BE49-F238E27FC236}">
                  <a16:creationId xmlns:a16="http://schemas.microsoft.com/office/drawing/2014/main" id="{CE32479F-2336-4618-9CB9-C0C437853795}"/>
                </a:ext>
              </a:extLst>
            </p:cNvPr>
            <p:cNvSpPr/>
            <p:nvPr/>
          </p:nvSpPr>
          <p:spPr>
            <a:xfrm>
              <a:off x="3253991" y="4505159"/>
              <a:ext cx="2080724" cy="298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B72A5F91-8CFC-4C31-9259-276AFED0B14A}"/>
                </a:ext>
              </a:extLst>
            </p:cNvPr>
            <p:cNvCxnSpPr>
              <a:stCxn id="82" idx="2"/>
              <a:endCxn id="86" idx="0"/>
            </p:cNvCxnSpPr>
            <p:nvPr/>
          </p:nvCxnSpPr>
          <p:spPr>
            <a:xfrm>
              <a:off x="4294353" y="4263281"/>
              <a:ext cx="0" cy="2418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2AECCE7-FEDA-4B2A-9355-D08E630FC5A7}"/>
                    </a:ext>
                  </a:extLst>
                </p:cNvPr>
                <p:cNvSpPr txBox="1"/>
                <p:nvPr/>
              </p:nvSpPr>
              <p:spPr>
                <a:xfrm>
                  <a:off x="3589419" y="4510544"/>
                  <a:ext cx="138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zh-CN" altLang="en-US" dirty="0"/>
                    <a:t>隐藏</a:t>
                  </a:r>
                  <a14:m>
                    <m:oMath xmlns:m="http://schemas.openxmlformats.org/officeDocument/2006/math">
                      <m:r>
                        <a:rPr lang="zh-CN" altLang="en-US" b="0" i="1" dirty="0">
                          <a:latin typeface="Cambria Math" panose="02040503050406030204" pitchFamily="18" charset="0"/>
                        </a:rPr>
                        <m:t>层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输出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C2AECCE7-FEDA-4B2A-9355-D08E630FC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419" y="4510544"/>
                  <a:ext cx="138050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177" t="-28261" r="-5752" b="-5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AA9840BC-6C4F-48AB-8229-CE72E4FBD5C4}"/>
                </a:ext>
              </a:extLst>
            </p:cNvPr>
            <p:cNvGrpSpPr/>
            <p:nvPr/>
          </p:nvGrpSpPr>
          <p:grpSpPr>
            <a:xfrm>
              <a:off x="3723265" y="5045123"/>
              <a:ext cx="1101012" cy="546772"/>
              <a:chOff x="3729166" y="3838140"/>
              <a:chExt cx="1101012" cy="858416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8B70FB9-51C1-41A8-BC6E-F17D4B13AE64}"/>
                  </a:ext>
                </a:extLst>
              </p:cNvPr>
              <p:cNvSpPr/>
              <p:nvPr/>
            </p:nvSpPr>
            <p:spPr>
              <a:xfrm>
                <a:off x="3729166" y="3838140"/>
                <a:ext cx="110101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AB16FD0E-4CE2-46F7-BB12-FF79B82FCAE9}"/>
                  </a:ext>
                </a:extLst>
              </p:cNvPr>
              <p:cNvSpPr/>
              <p:nvPr/>
            </p:nvSpPr>
            <p:spPr>
              <a:xfrm>
                <a:off x="3729166" y="4267348"/>
                <a:ext cx="110101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79294E1-C0B2-479C-BE09-D9E8E9F0EA0A}"/>
                    </a:ext>
                  </a:extLst>
                </p:cNvPr>
                <p:cNvSpPr txBox="1"/>
                <p:nvPr/>
              </p:nvSpPr>
              <p:spPr>
                <a:xfrm>
                  <a:off x="3906223" y="5047880"/>
                  <a:ext cx="7488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𝐿𝑖𝑛𝑒𝑎𝑟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79294E1-C0B2-479C-BE09-D9E8E9F0E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6223" y="5047880"/>
                  <a:ext cx="7488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504" r="-650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95A0AC-9717-4A92-BB57-208631296D2F}"/>
                    </a:ext>
                  </a:extLst>
                </p:cNvPr>
                <p:cNvSpPr txBox="1"/>
                <p:nvPr/>
              </p:nvSpPr>
              <p:spPr>
                <a:xfrm>
                  <a:off x="3790957" y="5305448"/>
                  <a:ext cx="97840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𝑆𝑜𝑓𝑡𝑚𝑎𝑥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0E95A0AC-9717-4A92-BB57-208631296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957" y="5305448"/>
                  <a:ext cx="978409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7453" t="-4444" r="-6832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89AC6829-F977-4F6A-9D62-C499EF22F59F}"/>
                </a:ext>
              </a:extLst>
            </p:cNvPr>
            <p:cNvSpPr txBox="1"/>
            <p:nvPr/>
          </p:nvSpPr>
          <p:spPr>
            <a:xfrm>
              <a:off x="2629115" y="5140213"/>
              <a:ext cx="8770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输出层</a:t>
              </a:r>
            </a:p>
          </p:txBody>
        </p:sp>
        <p:sp>
          <p:nvSpPr>
            <p:cNvPr id="99" name="矩形: 圆角 98">
              <a:extLst>
                <a:ext uri="{FF2B5EF4-FFF2-40B4-BE49-F238E27FC236}">
                  <a16:creationId xmlns:a16="http://schemas.microsoft.com/office/drawing/2014/main" id="{8B05853E-30F6-44F3-8F84-AFDFF5B6F816}"/>
                </a:ext>
              </a:extLst>
            </p:cNvPr>
            <p:cNvSpPr/>
            <p:nvPr/>
          </p:nvSpPr>
          <p:spPr>
            <a:xfrm>
              <a:off x="3723265" y="5850763"/>
              <a:ext cx="1099803" cy="29808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669E0871-BFC5-44B4-88A4-85C7BDF09631}"/>
                </a:ext>
              </a:extLst>
            </p:cNvPr>
            <p:cNvCxnSpPr>
              <a:cxnSpLocks/>
              <a:stCxn id="95" idx="2"/>
              <a:endCxn id="99" idx="0"/>
            </p:cNvCxnSpPr>
            <p:nvPr/>
          </p:nvCxnSpPr>
          <p:spPr>
            <a:xfrm flipH="1">
              <a:off x="4273167" y="5591895"/>
              <a:ext cx="604" cy="25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9B6E0AD3-3A0A-468B-BDCD-EE3038A6FCB0}"/>
                </a:ext>
              </a:extLst>
            </p:cNvPr>
            <p:cNvCxnSpPr>
              <a:cxnSpLocks/>
              <a:stCxn id="92" idx="2"/>
              <a:endCxn id="96" idx="0"/>
            </p:cNvCxnSpPr>
            <p:nvPr/>
          </p:nvCxnSpPr>
          <p:spPr>
            <a:xfrm>
              <a:off x="4279672" y="4787543"/>
              <a:ext cx="981" cy="260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3487B44A-5FB1-4C85-8DC0-5D7386366D16}"/>
                </a:ext>
              </a:extLst>
            </p:cNvPr>
            <p:cNvSpPr/>
            <p:nvPr/>
          </p:nvSpPr>
          <p:spPr>
            <a:xfrm>
              <a:off x="3907356" y="5880945"/>
              <a:ext cx="242596" cy="2425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CFF89834-CB43-4FD1-B42B-5719291D11B2}"/>
                </a:ext>
              </a:extLst>
            </p:cNvPr>
            <p:cNvSpPr/>
            <p:nvPr/>
          </p:nvSpPr>
          <p:spPr>
            <a:xfrm>
              <a:off x="4399738" y="5881161"/>
              <a:ext cx="242596" cy="24259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C1FBA030-AF84-42E5-8903-52D20D5B627A}"/>
                    </a:ext>
                  </a:extLst>
                </p:cNvPr>
                <p:cNvSpPr txBox="1"/>
                <p:nvPr/>
              </p:nvSpPr>
              <p:spPr>
                <a:xfrm>
                  <a:off x="3169527" y="6200826"/>
                  <a:ext cx="23022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𝑝𝑟𝑒𝑑𝑖𝑐𝑡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𝑟𝑒𝑎𝑙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𝑓𝑎𝑘𝑒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2" name="文本框 111">
                  <a:extLst>
                    <a:ext uri="{FF2B5EF4-FFF2-40B4-BE49-F238E27FC236}">
                      <a16:creationId xmlns:a16="http://schemas.microsoft.com/office/drawing/2014/main" id="{C1FBA030-AF84-42E5-8903-52D20D5B62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527" y="6200826"/>
                  <a:ext cx="2302297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910" t="-4444" r="-3175" b="-3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C9D8537-5F87-415D-86FD-9FB14E7EC3D1}"/>
              </a:ext>
            </a:extLst>
          </p:cNvPr>
          <p:cNvGrpSpPr/>
          <p:nvPr/>
        </p:nvGrpSpPr>
        <p:grpSpPr>
          <a:xfrm>
            <a:off x="4249940" y="340461"/>
            <a:ext cx="2632673" cy="2329776"/>
            <a:chOff x="4969925" y="584144"/>
            <a:chExt cx="2632673" cy="2329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D81BC844-AF78-4200-BD96-A81220EB0423}"/>
                    </a:ext>
                  </a:extLst>
                </p:cNvPr>
                <p:cNvSpPr txBox="1"/>
                <p:nvPr/>
              </p:nvSpPr>
              <p:spPr>
                <a:xfrm>
                  <a:off x="4969925" y="584144"/>
                  <a:ext cx="2150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评论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文本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D81BC844-AF78-4200-BD96-A81220EB0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925" y="584144"/>
                  <a:ext cx="215014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983" t="-11111" b="-3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E7A102A-5D5C-47AC-BA96-2B5AE15E14D2}"/>
                </a:ext>
              </a:extLst>
            </p:cNvPr>
            <p:cNvGrpSpPr/>
            <p:nvPr/>
          </p:nvGrpSpPr>
          <p:grpSpPr>
            <a:xfrm>
              <a:off x="5521874" y="866926"/>
              <a:ext cx="2080724" cy="2046994"/>
              <a:chOff x="5456280" y="880445"/>
              <a:chExt cx="2080724" cy="2046994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60AD564F-D9A5-4E2D-BCFB-127014A13D4F}"/>
                  </a:ext>
                </a:extLst>
              </p:cNvPr>
              <p:cNvSpPr/>
              <p:nvPr/>
            </p:nvSpPr>
            <p:spPr>
              <a:xfrm>
                <a:off x="5762926" y="1195600"/>
                <a:ext cx="146743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E42C4554-4DFB-448D-B6E0-29CEFAD27553}"/>
                  </a:ext>
                </a:extLst>
              </p:cNvPr>
              <p:cNvSpPr/>
              <p:nvPr/>
            </p:nvSpPr>
            <p:spPr>
              <a:xfrm>
                <a:off x="5762926" y="1902729"/>
                <a:ext cx="1467432" cy="4292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609B91-E484-4AAA-A002-66130FC059EF}"/>
                  </a:ext>
                </a:extLst>
              </p:cNvPr>
              <p:cNvSpPr/>
              <p:nvPr/>
            </p:nvSpPr>
            <p:spPr>
              <a:xfrm>
                <a:off x="5456280" y="2629354"/>
                <a:ext cx="2080724" cy="298085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3" name="直接箭头连接符 82">
                <a:extLst>
                  <a:ext uri="{FF2B5EF4-FFF2-40B4-BE49-F238E27FC236}">
                    <a16:creationId xmlns:a16="http://schemas.microsoft.com/office/drawing/2014/main" id="{800A0166-1D4E-4BE6-8E20-F776FD210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2209" y="905840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8CFDA203-0C2D-417D-805F-ABDB95879DB2}"/>
                  </a:ext>
                </a:extLst>
              </p:cNvPr>
              <p:cNvCxnSpPr/>
              <p:nvPr/>
            </p:nvCxnSpPr>
            <p:spPr>
              <a:xfrm>
                <a:off x="6288218" y="901243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5674B06C-C2AE-44A1-B0CC-03A38BD951D0}"/>
                  </a:ext>
                </a:extLst>
              </p:cNvPr>
              <p:cNvCxnSpPr/>
              <p:nvPr/>
            </p:nvCxnSpPr>
            <p:spPr>
              <a:xfrm>
                <a:off x="6904039" y="901243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箭头连接符 89">
                <a:extLst>
                  <a:ext uri="{FF2B5EF4-FFF2-40B4-BE49-F238E27FC236}">
                    <a16:creationId xmlns:a16="http://schemas.microsoft.com/office/drawing/2014/main" id="{B87DA025-1D54-4403-BF65-3678E20310CB}"/>
                  </a:ext>
                </a:extLst>
              </p:cNvPr>
              <p:cNvCxnSpPr/>
              <p:nvPr/>
            </p:nvCxnSpPr>
            <p:spPr>
              <a:xfrm>
                <a:off x="6012209" y="1616590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094B59BB-41CE-4ECD-840F-B0F00A23941D}"/>
                  </a:ext>
                </a:extLst>
              </p:cNvPr>
              <p:cNvCxnSpPr/>
              <p:nvPr/>
            </p:nvCxnSpPr>
            <p:spPr>
              <a:xfrm>
                <a:off x="6288218" y="1616590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箭头连接符 100">
                <a:extLst>
                  <a:ext uri="{FF2B5EF4-FFF2-40B4-BE49-F238E27FC236}">
                    <a16:creationId xmlns:a16="http://schemas.microsoft.com/office/drawing/2014/main" id="{63BE0685-8DBF-44C1-93C5-0A98FAAC01C5}"/>
                  </a:ext>
                </a:extLst>
              </p:cNvPr>
              <p:cNvCxnSpPr/>
              <p:nvPr/>
            </p:nvCxnSpPr>
            <p:spPr>
              <a:xfrm>
                <a:off x="6904039" y="1616590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DCD2CAEA-EDF1-436A-A601-5A8A634EF58C}"/>
                  </a:ext>
                </a:extLst>
              </p:cNvPr>
              <p:cNvCxnSpPr/>
              <p:nvPr/>
            </p:nvCxnSpPr>
            <p:spPr>
              <a:xfrm>
                <a:off x="6459705" y="2343215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5F9F6390-C83C-47D4-BFA8-9CC742E3A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466820" y="880445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4" name="文本框 103">
                    <a:extLst>
                      <a:ext uri="{FF2B5EF4-FFF2-40B4-BE49-F238E27FC236}">
                        <a16:creationId xmlns:a16="http://schemas.microsoft.com/office/drawing/2014/main" id="{5F9F6390-C83C-47D4-BFA8-9CC742E3A9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6820" y="880445"/>
                    <a:ext cx="23564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D7AE4584-6E99-40D8-8BD7-512D8C0159D4}"/>
                      </a:ext>
                    </a:extLst>
                  </p:cNvPr>
                  <p:cNvSpPr txBox="1"/>
                  <p:nvPr/>
                </p:nvSpPr>
                <p:spPr>
                  <a:xfrm>
                    <a:off x="6459705" y="1597251"/>
                    <a:ext cx="23564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5" name="文本框 104">
                    <a:extLst>
                      <a:ext uri="{FF2B5EF4-FFF2-40B4-BE49-F238E27FC236}">
                        <a16:creationId xmlns:a16="http://schemas.microsoft.com/office/drawing/2014/main" id="{D7AE4584-6E99-40D8-8BD7-512D8C0159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9705" y="1597251"/>
                    <a:ext cx="23564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8FE3A6FF-C740-4D1C-A5E6-35D6780DADB9}"/>
                  </a:ext>
                </a:extLst>
              </p:cNvPr>
              <p:cNvSpPr txBox="1"/>
              <p:nvPr/>
            </p:nvSpPr>
            <p:spPr>
              <a:xfrm>
                <a:off x="6483176" y="2360416"/>
                <a:ext cx="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ED8E4CC-D0C4-4CA0-A594-2D5E9CE9060F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059" y="2640335"/>
                    <a:ext cx="20459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zh-CN" altLang="en-US" dirty="0"/>
                      <a:t>评论</a:t>
                    </a:r>
                    <a14:m>
                      <m:oMath xmlns:m="http://schemas.openxmlformats.org/officeDocument/2006/math"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文本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特征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向量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07" name="文本框 106">
                    <a:extLst>
                      <a:ext uri="{FF2B5EF4-FFF2-40B4-BE49-F238E27FC236}">
                        <a16:creationId xmlns:a16="http://schemas.microsoft.com/office/drawing/2014/main" id="{EED8E4CC-D0C4-4CA0-A594-2D5E9CE906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059" y="2640335"/>
                    <a:ext cx="2045945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7164" t="-28889" r="-597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CF69C858-C274-4B64-951F-AC9342A61991}"/>
                      </a:ext>
                    </a:extLst>
                  </p:cNvPr>
                  <p:cNvSpPr txBox="1"/>
                  <p:nvPr/>
                </p:nvSpPr>
                <p:spPr>
                  <a:xfrm>
                    <a:off x="6060625" y="1973441"/>
                    <a:ext cx="94442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𝐴𝑣𝑒𝑟𝑎𝑔𝑒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3" name="文本框 112">
                    <a:extLst>
                      <a:ext uri="{FF2B5EF4-FFF2-40B4-BE49-F238E27FC236}">
                        <a16:creationId xmlns:a16="http://schemas.microsoft.com/office/drawing/2014/main" id="{CF69C858-C274-4B64-951F-AC9342A619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60625" y="1973441"/>
                    <a:ext cx="944426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7742" r="-7097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5536B559-BE01-4577-A283-056BF2D86DAF}"/>
                      </a:ext>
                    </a:extLst>
                  </p:cNvPr>
                  <p:cNvSpPr txBox="1"/>
                  <p:nvPr/>
                </p:nvSpPr>
                <p:spPr>
                  <a:xfrm>
                    <a:off x="6158438" y="1270673"/>
                    <a:ext cx="6494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𝐵𝐸𝑅𝑇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14" name="文本框 113">
                    <a:extLst>
                      <a:ext uri="{FF2B5EF4-FFF2-40B4-BE49-F238E27FC236}">
                        <a16:creationId xmlns:a16="http://schemas.microsoft.com/office/drawing/2014/main" id="{5536B559-BE01-4577-A283-056BF2D86D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8438" y="1270673"/>
                    <a:ext cx="649473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6542" r="-7477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6574ADA-0244-4012-9FAB-5F7B26AD8CA0}"/>
              </a:ext>
            </a:extLst>
          </p:cNvPr>
          <p:cNvGrpSpPr/>
          <p:nvPr/>
        </p:nvGrpSpPr>
        <p:grpSpPr>
          <a:xfrm>
            <a:off x="7009254" y="342669"/>
            <a:ext cx="2615745" cy="2319576"/>
            <a:chOff x="7515072" y="594344"/>
            <a:chExt cx="2615745" cy="231957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5CC6CFC-B923-47F5-BA5C-4AB2DC7B4C41}"/>
                </a:ext>
              </a:extLst>
            </p:cNvPr>
            <p:cNvGrpSpPr/>
            <p:nvPr/>
          </p:nvGrpSpPr>
          <p:grpSpPr>
            <a:xfrm>
              <a:off x="8050093" y="866926"/>
              <a:ext cx="2080724" cy="2046994"/>
              <a:chOff x="8518109" y="876824"/>
              <a:chExt cx="2080724" cy="2046994"/>
            </a:xfrm>
          </p:grpSpPr>
          <p:grpSp>
            <p:nvGrpSpPr>
              <p:cNvPr id="63" name="组合 62">
                <a:extLst>
                  <a:ext uri="{FF2B5EF4-FFF2-40B4-BE49-F238E27FC236}">
                    <a16:creationId xmlns:a16="http://schemas.microsoft.com/office/drawing/2014/main" id="{34411212-3FB3-40B5-B94C-0C4C494A1E08}"/>
                  </a:ext>
                </a:extLst>
              </p:cNvPr>
              <p:cNvGrpSpPr/>
              <p:nvPr/>
            </p:nvGrpSpPr>
            <p:grpSpPr>
              <a:xfrm>
                <a:off x="8518109" y="876824"/>
                <a:ext cx="2080724" cy="2046994"/>
                <a:chOff x="6364740" y="958915"/>
                <a:chExt cx="2080724" cy="2046994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D81B1B28-D356-4D06-9EC7-ED465BD38244}"/>
                    </a:ext>
                  </a:extLst>
                </p:cNvPr>
                <p:cNvSpPr/>
                <p:nvPr/>
              </p:nvSpPr>
              <p:spPr>
                <a:xfrm>
                  <a:off x="6671386" y="1274070"/>
                  <a:ext cx="1467432" cy="4292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FEA4F703-6B28-42A2-8B9B-2368A85B78BD}"/>
                    </a:ext>
                  </a:extLst>
                </p:cNvPr>
                <p:cNvSpPr/>
                <p:nvPr/>
              </p:nvSpPr>
              <p:spPr>
                <a:xfrm>
                  <a:off x="6671386" y="1981199"/>
                  <a:ext cx="1467432" cy="42920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31286535-67E0-4EC1-9C82-B932C5E74347}"/>
                    </a:ext>
                  </a:extLst>
                </p:cNvPr>
                <p:cNvSpPr/>
                <p:nvPr/>
              </p:nvSpPr>
              <p:spPr>
                <a:xfrm>
                  <a:off x="6364740" y="2707824"/>
                  <a:ext cx="2080724" cy="29808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197A7D38-8F48-444A-852E-D9A0C7DC414D}"/>
                    </a:ext>
                  </a:extLst>
                </p:cNvPr>
                <p:cNvCxnSpPr/>
                <p:nvPr/>
              </p:nvCxnSpPr>
              <p:spPr>
                <a:xfrm>
                  <a:off x="7196678" y="979713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59704018-0456-4E3E-8D4C-CDBBEC3496FA}"/>
                    </a:ext>
                  </a:extLst>
                </p:cNvPr>
                <p:cNvCxnSpPr/>
                <p:nvPr/>
              </p:nvCxnSpPr>
              <p:spPr>
                <a:xfrm>
                  <a:off x="7812499" y="979713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B8268093-0D54-485B-AAFB-FD6768255867}"/>
                    </a:ext>
                  </a:extLst>
                </p:cNvPr>
                <p:cNvCxnSpPr/>
                <p:nvPr/>
              </p:nvCxnSpPr>
              <p:spPr>
                <a:xfrm>
                  <a:off x="6920669" y="1695060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CDAF244A-97C9-4F6D-873B-8370AE3F48C3}"/>
                    </a:ext>
                  </a:extLst>
                </p:cNvPr>
                <p:cNvCxnSpPr/>
                <p:nvPr/>
              </p:nvCxnSpPr>
              <p:spPr>
                <a:xfrm>
                  <a:off x="7196678" y="1695060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45DCC421-B0A2-457D-AF43-9418BE876535}"/>
                    </a:ext>
                  </a:extLst>
                </p:cNvPr>
                <p:cNvCxnSpPr/>
                <p:nvPr/>
              </p:nvCxnSpPr>
              <p:spPr>
                <a:xfrm>
                  <a:off x="7812499" y="1695060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1389371D-91F5-4D7F-A320-052BF4A50BFA}"/>
                    </a:ext>
                  </a:extLst>
                </p:cNvPr>
                <p:cNvCxnSpPr/>
                <p:nvPr/>
              </p:nvCxnSpPr>
              <p:spPr>
                <a:xfrm>
                  <a:off x="6920669" y="2410406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7346A644-3868-414F-9050-74E5A587D147}"/>
                    </a:ext>
                  </a:extLst>
                </p:cNvPr>
                <p:cNvCxnSpPr/>
                <p:nvPr/>
              </p:nvCxnSpPr>
              <p:spPr>
                <a:xfrm>
                  <a:off x="7196678" y="2410406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DB28DBE9-2113-4720-A41A-C7336491912A}"/>
                    </a:ext>
                  </a:extLst>
                </p:cNvPr>
                <p:cNvCxnSpPr/>
                <p:nvPr/>
              </p:nvCxnSpPr>
              <p:spPr>
                <a:xfrm>
                  <a:off x="7812499" y="2410406"/>
                  <a:ext cx="0" cy="2861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7BA8F939-07C8-4E76-B676-E8F9C604466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75280" y="958915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1" name="文本框 50">
                      <a:extLst>
                        <a:ext uri="{FF2B5EF4-FFF2-40B4-BE49-F238E27FC236}">
                          <a16:creationId xmlns:a16="http://schemas.microsoft.com/office/drawing/2014/main" id="{7BA8F939-07C8-4E76-B676-E8F9C604466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75280" y="958915"/>
                      <a:ext cx="23564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BCCC114F-4CF7-4F5E-8021-0DB746391A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68165" y="1675721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BCCC114F-4CF7-4F5E-8021-0DB746391A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68165" y="1675721"/>
                      <a:ext cx="235642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F42D427F-E6EC-4C06-B845-CE6E51F469A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1636" y="2438886"/>
                      <a:ext cx="23564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oMath>
                        </m:oMathPara>
                      </a14:m>
                      <a:endParaRPr lang="zh-CN" altLang="en-US" dirty="0"/>
                    </a:p>
                  </p:txBody>
                </p:sp>
              </mc:Choice>
              <mc:Fallback xmlns=""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F42D427F-E6EC-4C06-B845-CE6E51F469A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1636" y="2438886"/>
                      <a:ext cx="235642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0E595150-5377-4D36-B776-E40B608DA0D1}"/>
                      </a:ext>
                    </a:extLst>
                  </p:cNvPr>
                  <p:cNvSpPr txBox="1"/>
                  <p:nvPr/>
                </p:nvSpPr>
                <p:spPr>
                  <a:xfrm>
                    <a:off x="8752704" y="2636275"/>
                    <a:ext cx="15846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zh-CN" altLang="en-US" b="0" dirty="0"/>
                      <a:t>人格</a:t>
                    </a:r>
                    <a14:m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特征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向量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65" name="文本框 64">
                    <a:extLst>
                      <a:ext uri="{FF2B5EF4-FFF2-40B4-BE49-F238E27FC236}">
                        <a16:creationId xmlns:a16="http://schemas.microsoft.com/office/drawing/2014/main" id="{0E595150-5377-4D36-B776-E40B608DA0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704" y="2636275"/>
                    <a:ext cx="1584601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8846" t="-28889" r="-5000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87C8E2A7-48E2-4CF8-9256-CB15B0CB330D}"/>
                      </a:ext>
                    </a:extLst>
                  </p:cNvPr>
                  <p:cNvSpPr txBox="1"/>
                  <p:nvPr/>
                </p:nvSpPr>
                <p:spPr>
                  <a:xfrm>
                    <a:off x="8883786" y="1975212"/>
                    <a:ext cx="12911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𝑃𝑒𝑟𝑠𝑜𝑛𝑎𝑙𝑖𝑡𝑦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7" name="文本框 76">
                    <a:extLst>
                      <a:ext uri="{FF2B5EF4-FFF2-40B4-BE49-F238E27FC236}">
                        <a16:creationId xmlns:a16="http://schemas.microsoft.com/office/drawing/2014/main" id="{87C8E2A7-48E2-4CF8-9256-CB15B0CB33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83786" y="1975212"/>
                    <a:ext cx="1291187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687" t="-2174" r="-6161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3965C1D-0784-4B11-915D-507E36D14A6B}"/>
                      </a:ext>
                    </a:extLst>
                  </p:cNvPr>
                  <p:cNvSpPr txBox="1"/>
                  <p:nvPr/>
                </p:nvSpPr>
                <p:spPr>
                  <a:xfrm>
                    <a:off x="8892998" y="1273277"/>
                    <a:ext cx="13040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𝑇𝑟𝑎𝑛𝑠𝑙𝑎𝑡𝑖𝑜𝑛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78" name="文本框 77">
                    <a:extLst>
                      <a:ext uri="{FF2B5EF4-FFF2-40B4-BE49-F238E27FC236}">
                        <a16:creationId xmlns:a16="http://schemas.microsoft.com/office/drawing/2014/main" id="{93965C1D-0784-4B11-915D-507E36D14A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2998" y="1273277"/>
                    <a:ext cx="1304011" cy="276999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738" r="-373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6" name="直接箭头连接符 115">
                <a:extLst>
                  <a:ext uri="{FF2B5EF4-FFF2-40B4-BE49-F238E27FC236}">
                    <a16:creationId xmlns:a16="http://schemas.microsoft.com/office/drawing/2014/main" id="{6B9F31B5-A16D-420E-8AD8-D27233A431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74038" y="909720"/>
                <a:ext cx="0" cy="2861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A724C615-8372-471A-BED4-4C317EB1CCE5}"/>
                    </a:ext>
                  </a:extLst>
                </p:cNvPr>
                <p:cNvSpPr txBox="1"/>
                <p:nvPr/>
              </p:nvSpPr>
              <p:spPr>
                <a:xfrm>
                  <a:off x="7515072" y="594344"/>
                  <a:ext cx="2150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评论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文本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7" name="文本框 116">
                  <a:extLst>
                    <a:ext uri="{FF2B5EF4-FFF2-40B4-BE49-F238E27FC236}">
                      <a16:creationId xmlns:a16="http://schemas.microsoft.com/office/drawing/2014/main" id="{A724C615-8372-471A-BED4-4C317EB1C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5072" y="594344"/>
                  <a:ext cx="215014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266" t="-8696" b="-304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41F1A91A-8BAC-45CF-B468-2F966EF9BC7A}"/>
              </a:ext>
            </a:extLst>
          </p:cNvPr>
          <p:cNvCxnSpPr>
            <a:stCxn id="14" idx="2"/>
            <a:endCxn id="26" idx="2"/>
          </p:cNvCxnSpPr>
          <p:nvPr/>
        </p:nvCxnSpPr>
        <p:spPr>
          <a:xfrm rot="16200000" flipH="1">
            <a:off x="4239280" y="1635245"/>
            <a:ext cx="390219" cy="244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AF24363-402D-42E6-86CA-B3FB8287EFE0}"/>
              </a:ext>
            </a:extLst>
          </p:cNvPr>
          <p:cNvCxnSpPr>
            <a:stCxn id="25" idx="2"/>
            <a:endCxn id="26" idx="6"/>
          </p:cNvCxnSpPr>
          <p:nvPr/>
        </p:nvCxnSpPr>
        <p:spPr>
          <a:xfrm rot="5400000">
            <a:off x="7074502" y="1542530"/>
            <a:ext cx="390421" cy="26298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69F2F0D-1279-4FB6-9B7F-8B0068E22D62}"/>
              </a:ext>
            </a:extLst>
          </p:cNvPr>
          <p:cNvCxnSpPr/>
          <p:nvPr/>
        </p:nvCxnSpPr>
        <p:spPr>
          <a:xfrm>
            <a:off x="5798698" y="2670237"/>
            <a:ext cx="0" cy="233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17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2877E11-0FD6-41E3-9ED3-3E1ED1B0F83B}"/>
              </a:ext>
            </a:extLst>
          </p:cNvPr>
          <p:cNvSpPr/>
          <p:nvPr/>
        </p:nvSpPr>
        <p:spPr>
          <a:xfrm>
            <a:off x="141513" y="277586"/>
            <a:ext cx="3788229" cy="63028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A6535-F35A-40CF-9A08-06987845AE2C}"/>
              </a:ext>
            </a:extLst>
          </p:cNvPr>
          <p:cNvSpPr/>
          <p:nvPr/>
        </p:nvSpPr>
        <p:spPr>
          <a:xfrm>
            <a:off x="4201885" y="277586"/>
            <a:ext cx="3788229" cy="63028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B5B0C-566C-4BD9-AA18-6C159786E7F3}"/>
              </a:ext>
            </a:extLst>
          </p:cNvPr>
          <p:cNvSpPr/>
          <p:nvPr/>
        </p:nvSpPr>
        <p:spPr>
          <a:xfrm>
            <a:off x="8262258" y="277586"/>
            <a:ext cx="3788229" cy="6302828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0B5A1B-A458-4DCE-9015-F6C3F79607CC}"/>
              </a:ext>
            </a:extLst>
          </p:cNvPr>
          <p:cNvSpPr/>
          <p:nvPr/>
        </p:nvSpPr>
        <p:spPr>
          <a:xfrm>
            <a:off x="892628" y="511627"/>
            <a:ext cx="2286000" cy="555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25386A7-9BC5-468F-A38B-0EE0B45BA5B9}"/>
              </a:ext>
            </a:extLst>
          </p:cNvPr>
          <p:cNvSpPr/>
          <p:nvPr/>
        </p:nvSpPr>
        <p:spPr>
          <a:xfrm>
            <a:off x="4952999" y="511628"/>
            <a:ext cx="2286000" cy="555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4975CF7-0A98-4EA8-B834-5043780787E1}"/>
              </a:ext>
            </a:extLst>
          </p:cNvPr>
          <p:cNvSpPr/>
          <p:nvPr/>
        </p:nvSpPr>
        <p:spPr>
          <a:xfrm>
            <a:off x="9013372" y="511627"/>
            <a:ext cx="2286000" cy="555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ECDB64F-93A5-49FE-A2E7-7A920101427B}"/>
              </a:ext>
            </a:extLst>
          </p:cNvPr>
          <p:cNvSpPr txBox="1"/>
          <p:nvPr/>
        </p:nvSpPr>
        <p:spPr>
          <a:xfrm>
            <a:off x="1066800" y="604546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实验数据集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2EE269-37BF-4B49-96BA-CC85A272E522}"/>
              </a:ext>
            </a:extLst>
          </p:cNvPr>
          <p:cNvSpPr txBox="1"/>
          <p:nvPr/>
        </p:nvSpPr>
        <p:spPr>
          <a:xfrm>
            <a:off x="4931227" y="60454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特征提取与模型架构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0273E4-19C0-4954-B0FA-01683924B958}"/>
              </a:ext>
            </a:extLst>
          </p:cNvPr>
          <p:cNvSpPr txBox="1"/>
          <p:nvPr/>
        </p:nvSpPr>
        <p:spPr>
          <a:xfrm>
            <a:off x="8991600" y="604546"/>
            <a:ext cx="232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实验结果与分析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5E9B1B0-8200-4C62-9E66-4D65871A9470}"/>
              </a:ext>
            </a:extLst>
          </p:cNvPr>
          <p:cNvSpPr/>
          <p:nvPr/>
        </p:nvSpPr>
        <p:spPr>
          <a:xfrm>
            <a:off x="359226" y="1306278"/>
            <a:ext cx="3352801" cy="142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2E35683-A606-4902-A8E7-150241B26592}"/>
              </a:ext>
            </a:extLst>
          </p:cNvPr>
          <p:cNvCxnSpPr>
            <a:cxnSpLocks/>
          </p:cNvCxnSpPr>
          <p:nvPr/>
        </p:nvCxnSpPr>
        <p:spPr>
          <a:xfrm>
            <a:off x="1066800" y="1300838"/>
            <a:ext cx="0" cy="14423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1E9178F8-A69F-49E1-B6CE-FB32061F13F9}"/>
              </a:ext>
            </a:extLst>
          </p:cNvPr>
          <p:cNvSpPr txBox="1"/>
          <p:nvPr/>
        </p:nvSpPr>
        <p:spPr>
          <a:xfrm>
            <a:off x="468089" y="1419127"/>
            <a:ext cx="4898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数据来源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7A127B6-FC6D-475A-A973-398374EA9FE7}"/>
              </a:ext>
            </a:extLst>
          </p:cNvPr>
          <p:cNvCxnSpPr/>
          <p:nvPr/>
        </p:nvCxnSpPr>
        <p:spPr>
          <a:xfrm>
            <a:off x="1066800" y="2122714"/>
            <a:ext cx="26452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1360E3C-C790-4C8E-B1D9-CDA7BF84AB06}"/>
              </a:ext>
            </a:extLst>
          </p:cNvPr>
          <p:cNvCxnSpPr/>
          <p:nvPr/>
        </p:nvCxnSpPr>
        <p:spPr>
          <a:xfrm>
            <a:off x="2378527" y="2133600"/>
            <a:ext cx="0" cy="598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9FD012C0-452C-414F-92B7-AE4928E55DCA}"/>
              </a:ext>
            </a:extLst>
          </p:cNvPr>
          <p:cNvSpPr txBox="1"/>
          <p:nvPr/>
        </p:nvSpPr>
        <p:spPr>
          <a:xfrm>
            <a:off x="1224643" y="1419127"/>
            <a:ext cx="2307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Jing Ma</a:t>
            </a:r>
            <a:r>
              <a:rPr lang="zh-CN" altLang="en-US" dirty="0"/>
              <a:t>等人收集的微博数据集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94511D-F561-4BAC-AEB0-0094CD321F49}"/>
              </a:ext>
            </a:extLst>
          </p:cNvPr>
          <p:cNvSpPr txBox="1"/>
          <p:nvPr/>
        </p:nvSpPr>
        <p:spPr>
          <a:xfrm>
            <a:off x="1314448" y="2109787"/>
            <a:ext cx="81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新闻文本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3606F3C-210D-4328-A52B-5C0EF0AD6397}"/>
              </a:ext>
            </a:extLst>
          </p:cNvPr>
          <p:cNvSpPr txBox="1"/>
          <p:nvPr/>
        </p:nvSpPr>
        <p:spPr>
          <a:xfrm>
            <a:off x="2628891" y="2109787"/>
            <a:ext cx="81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评论文本</a:t>
            </a: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E89E5F88-883E-49CE-80AA-6DF6E489F8AE}"/>
              </a:ext>
            </a:extLst>
          </p:cNvPr>
          <p:cNvGrpSpPr/>
          <p:nvPr/>
        </p:nvGrpSpPr>
        <p:grpSpPr>
          <a:xfrm>
            <a:off x="1507677" y="2890202"/>
            <a:ext cx="1055897" cy="1906399"/>
            <a:chOff x="1488620" y="2789562"/>
            <a:chExt cx="1055897" cy="1510295"/>
          </a:xfrm>
        </p:grpSpPr>
        <p:sp>
          <p:nvSpPr>
            <p:cNvPr id="25" name="箭头: 下 24">
              <a:extLst>
                <a:ext uri="{FF2B5EF4-FFF2-40B4-BE49-F238E27FC236}">
                  <a16:creationId xmlns:a16="http://schemas.microsoft.com/office/drawing/2014/main" id="{9F6D8A14-50D9-4273-A31A-ABBB5D07FCFE}"/>
                </a:ext>
              </a:extLst>
            </p:cNvPr>
            <p:cNvSpPr/>
            <p:nvPr/>
          </p:nvSpPr>
          <p:spPr>
            <a:xfrm>
              <a:off x="1488620" y="2789562"/>
              <a:ext cx="1055897" cy="1510295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F0F8833-7AA6-4B20-A6A8-DE33CD7A6DCD}"/>
                </a:ext>
              </a:extLst>
            </p:cNvPr>
            <p:cNvSpPr txBox="1"/>
            <p:nvPr/>
          </p:nvSpPr>
          <p:spPr>
            <a:xfrm>
              <a:off x="1753950" y="2982980"/>
              <a:ext cx="52523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预处理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B16BC96A-C10E-4BFF-A82A-64477D016782}"/>
              </a:ext>
            </a:extLst>
          </p:cNvPr>
          <p:cNvGrpSpPr/>
          <p:nvPr/>
        </p:nvGrpSpPr>
        <p:grpSpPr>
          <a:xfrm>
            <a:off x="8479969" y="5052353"/>
            <a:ext cx="3352801" cy="1442361"/>
            <a:chOff x="359226" y="4552954"/>
            <a:chExt cx="3352801" cy="1442361"/>
          </a:xfrm>
        </p:grpSpPr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57D0B6E-6CE8-4BFC-814D-768D887B2703}"/>
                </a:ext>
              </a:extLst>
            </p:cNvPr>
            <p:cNvSpPr/>
            <p:nvPr/>
          </p:nvSpPr>
          <p:spPr>
            <a:xfrm>
              <a:off x="359226" y="4558393"/>
              <a:ext cx="3352801" cy="1426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5273442-CA65-492F-9D7D-BB8C623E28EB}"/>
                </a:ext>
              </a:extLst>
            </p:cNvPr>
            <p:cNvCxnSpPr/>
            <p:nvPr/>
          </p:nvCxnSpPr>
          <p:spPr>
            <a:xfrm>
              <a:off x="1066800" y="4552954"/>
              <a:ext cx="0" cy="14423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ED7D80DB-E259-4595-91A5-CBEE4AF4C09C}"/>
                </a:ext>
              </a:extLst>
            </p:cNvPr>
            <p:cNvSpPr txBox="1"/>
            <p:nvPr/>
          </p:nvSpPr>
          <p:spPr>
            <a:xfrm>
              <a:off x="468089" y="4671242"/>
              <a:ext cx="489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实验结果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0966B4C-6CB1-4F56-9135-EA8474FB925F}"/>
                </a:ext>
              </a:extLst>
            </p:cNvPr>
            <p:cNvSpPr txBox="1"/>
            <p:nvPr/>
          </p:nvSpPr>
          <p:spPr>
            <a:xfrm>
              <a:off x="1224643" y="4671242"/>
              <a:ext cx="23077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人格预测模型具有优秀的迁移学习能力，能够有效提升模型识别虚假新闻的能力。</a:t>
              </a:r>
            </a:p>
          </p:txBody>
        </p:sp>
      </p:grp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6D060A8-5063-4992-ADFB-58C2254D0B0D}"/>
              </a:ext>
            </a:extLst>
          </p:cNvPr>
          <p:cNvSpPr/>
          <p:nvPr/>
        </p:nvSpPr>
        <p:spPr>
          <a:xfrm>
            <a:off x="3780063" y="5627907"/>
            <a:ext cx="552443" cy="4789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181EE73-18B3-4B11-A384-EFC7CC17969B}"/>
              </a:ext>
            </a:extLst>
          </p:cNvPr>
          <p:cNvSpPr/>
          <p:nvPr/>
        </p:nvSpPr>
        <p:spPr>
          <a:xfrm>
            <a:off x="4419601" y="5399308"/>
            <a:ext cx="3352801" cy="9361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ED64A43D-91F7-41CD-A96D-4AAA43F64F13}"/>
              </a:ext>
            </a:extLst>
          </p:cNvPr>
          <p:cNvGrpSpPr/>
          <p:nvPr/>
        </p:nvGrpSpPr>
        <p:grpSpPr>
          <a:xfrm>
            <a:off x="4624179" y="5568176"/>
            <a:ext cx="958641" cy="598429"/>
            <a:chOff x="4599212" y="5619142"/>
            <a:chExt cx="1306286" cy="59842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ADB0A88-5C9F-4DDF-86F5-7893B67A2F0B}"/>
                </a:ext>
              </a:extLst>
            </p:cNvPr>
            <p:cNvSpPr/>
            <p:nvPr/>
          </p:nvSpPr>
          <p:spPr>
            <a:xfrm>
              <a:off x="4599212" y="5627906"/>
              <a:ext cx="1306286" cy="589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604180B-9A6A-4535-903C-8B915C88EE63}"/>
                </a:ext>
              </a:extLst>
            </p:cNvPr>
            <p:cNvSpPr txBox="1"/>
            <p:nvPr/>
          </p:nvSpPr>
          <p:spPr>
            <a:xfrm>
              <a:off x="4680443" y="5619142"/>
              <a:ext cx="1170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新闻文本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8B752C2-BF01-4421-A0F4-819B839CC4D3}"/>
              </a:ext>
            </a:extLst>
          </p:cNvPr>
          <p:cNvGrpSpPr/>
          <p:nvPr/>
        </p:nvGrpSpPr>
        <p:grpSpPr>
          <a:xfrm>
            <a:off x="5651429" y="5584327"/>
            <a:ext cx="1971868" cy="589665"/>
            <a:chOff x="4599212" y="5627906"/>
            <a:chExt cx="1306286" cy="58966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7DB5945-F31E-4233-98FD-CE4D8244478D}"/>
                </a:ext>
              </a:extLst>
            </p:cNvPr>
            <p:cNvSpPr/>
            <p:nvPr/>
          </p:nvSpPr>
          <p:spPr>
            <a:xfrm>
              <a:off x="4599212" y="5627906"/>
              <a:ext cx="1306286" cy="589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9278213-02F4-41BB-8917-D18F89194E75}"/>
                </a:ext>
              </a:extLst>
            </p:cNvPr>
            <p:cNvSpPr txBox="1"/>
            <p:nvPr/>
          </p:nvSpPr>
          <p:spPr>
            <a:xfrm>
              <a:off x="4667248" y="5738072"/>
              <a:ext cx="1170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评论文本</a:t>
              </a:r>
            </a:p>
          </p:txBody>
        </p:sp>
      </p:grpSp>
      <p:sp>
        <p:nvSpPr>
          <p:cNvPr id="47" name="箭头: 上 46">
            <a:extLst>
              <a:ext uri="{FF2B5EF4-FFF2-40B4-BE49-F238E27FC236}">
                <a16:creationId xmlns:a16="http://schemas.microsoft.com/office/drawing/2014/main" id="{84955E2C-6523-4139-9A0B-95DBE999570D}"/>
              </a:ext>
            </a:extLst>
          </p:cNvPr>
          <p:cNvSpPr/>
          <p:nvPr/>
        </p:nvSpPr>
        <p:spPr>
          <a:xfrm>
            <a:off x="4961986" y="4904012"/>
            <a:ext cx="283029" cy="66854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箭头: 上 47">
            <a:extLst>
              <a:ext uri="{FF2B5EF4-FFF2-40B4-BE49-F238E27FC236}">
                <a16:creationId xmlns:a16="http://schemas.microsoft.com/office/drawing/2014/main" id="{FAA19EDA-0CDB-41F7-9631-C9B8E6DB1B41}"/>
              </a:ext>
            </a:extLst>
          </p:cNvPr>
          <p:cNvSpPr/>
          <p:nvPr/>
        </p:nvSpPr>
        <p:spPr>
          <a:xfrm>
            <a:off x="6901130" y="4904012"/>
            <a:ext cx="283029" cy="66854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4105F147-75CB-4918-9757-3006515EA2A1}"/>
              </a:ext>
            </a:extLst>
          </p:cNvPr>
          <p:cNvSpPr txBox="1"/>
          <p:nvPr/>
        </p:nvSpPr>
        <p:spPr>
          <a:xfrm>
            <a:off x="6973662" y="5031150"/>
            <a:ext cx="1170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人格预测</a:t>
            </a:r>
          </a:p>
        </p:txBody>
      </p: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704B5EE3-AF82-47B9-9131-F207DCE9E20A}"/>
              </a:ext>
            </a:extLst>
          </p:cNvPr>
          <p:cNvGrpSpPr/>
          <p:nvPr/>
        </p:nvGrpSpPr>
        <p:grpSpPr>
          <a:xfrm>
            <a:off x="5290455" y="3373038"/>
            <a:ext cx="1611086" cy="936171"/>
            <a:chOff x="5290454" y="3222170"/>
            <a:chExt cx="1611086" cy="1079438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A39F6478-BE63-4955-AF09-B97F7ED9C7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90454" y="3717094"/>
              <a:ext cx="1" cy="582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2AE9C05F-42B1-4D8E-8484-313620AE02FD}"/>
                </a:ext>
              </a:extLst>
            </p:cNvPr>
            <p:cNvCxnSpPr/>
            <p:nvPr/>
          </p:nvCxnSpPr>
          <p:spPr>
            <a:xfrm flipH="1" flipV="1">
              <a:off x="6901539" y="3718862"/>
              <a:ext cx="1" cy="5827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5829CE94-A886-4D96-9936-5F5CEA413A8C}"/>
                </a:ext>
              </a:extLst>
            </p:cNvPr>
            <p:cNvCxnSpPr/>
            <p:nvPr/>
          </p:nvCxnSpPr>
          <p:spPr>
            <a:xfrm>
              <a:off x="5290454" y="3717093"/>
              <a:ext cx="161108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1830F38D-D70F-4285-B740-CABC33425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5106" y="3222170"/>
              <a:ext cx="0" cy="4949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758930-D9FE-4C85-84BD-AE54ABF25D1B}"/>
              </a:ext>
            </a:extLst>
          </p:cNvPr>
          <p:cNvGrpSpPr/>
          <p:nvPr/>
        </p:nvGrpSpPr>
        <p:grpSpPr>
          <a:xfrm>
            <a:off x="4090306" y="5037703"/>
            <a:ext cx="1170214" cy="369332"/>
            <a:chOff x="4261755" y="4996131"/>
            <a:chExt cx="117021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07D2FDC-E9EA-4AA3-98FF-7D44A4AAE383}"/>
                    </a:ext>
                  </a:extLst>
                </p:cNvPr>
                <p:cNvSpPr txBox="1"/>
                <p:nvPr/>
              </p:nvSpPr>
              <p:spPr>
                <a:xfrm>
                  <a:off x="4261755" y="4996131"/>
                  <a:ext cx="11702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807D2FDC-E9EA-4AA3-98FF-7D44A4AAE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755" y="4996131"/>
                  <a:ext cx="11702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D6BE62F-9863-4F0F-AD35-9373F33116B7}"/>
                </a:ext>
              </a:extLst>
            </p:cNvPr>
            <p:cNvSpPr/>
            <p:nvPr/>
          </p:nvSpPr>
          <p:spPr>
            <a:xfrm>
              <a:off x="4441373" y="4996131"/>
              <a:ext cx="729339" cy="3478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1" name="椭圆 70">
            <a:extLst>
              <a:ext uri="{FF2B5EF4-FFF2-40B4-BE49-F238E27FC236}">
                <a16:creationId xmlns:a16="http://schemas.microsoft.com/office/drawing/2014/main" id="{B54483E1-D459-4DD6-8A77-BA836999487D}"/>
              </a:ext>
            </a:extLst>
          </p:cNvPr>
          <p:cNvSpPr/>
          <p:nvPr/>
        </p:nvSpPr>
        <p:spPr>
          <a:xfrm>
            <a:off x="7107010" y="5025276"/>
            <a:ext cx="892634" cy="3867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56AB07FB-D69A-4C31-B524-E385CDC314E2}"/>
              </a:ext>
            </a:extLst>
          </p:cNvPr>
          <p:cNvSpPr txBox="1"/>
          <p:nvPr/>
        </p:nvSpPr>
        <p:spPr>
          <a:xfrm>
            <a:off x="6248404" y="3445886"/>
            <a:ext cx="1121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特征融合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440B419-635D-4F91-BBFE-7E0FE3FDBAD1}"/>
              </a:ext>
            </a:extLst>
          </p:cNvPr>
          <p:cNvSpPr/>
          <p:nvPr/>
        </p:nvSpPr>
        <p:spPr>
          <a:xfrm>
            <a:off x="4419601" y="2863234"/>
            <a:ext cx="3352799" cy="5082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A268471-CF91-4497-8B8F-7612471230C1}"/>
                  </a:ext>
                </a:extLst>
              </p:cNvPr>
              <p:cNvSpPr txBox="1"/>
              <p:nvPr/>
            </p:nvSpPr>
            <p:spPr>
              <a:xfrm>
                <a:off x="4551613" y="2931551"/>
                <a:ext cx="32207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融合特征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1A268471-CF91-4497-8B8F-761247123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613" y="2931551"/>
                <a:ext cx="3220788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F4256A03-23B1-46F1-8AC1-F9AE6E5A1D86}"/>
              </a:ext>
            </a:extLst>
          </p:cNvPr>
          <p:cNvCxnSpPr>
            <a:stCxn id="74" idx="0"/>
          </p:cNvCxnSpPr>
          <p:nvPr/>
        </p:nvCxnSpPr>
        <p:spPr>
          <a:xfrm flipH="1" flipV="1">
            <a:off x="6095997" y="2432952"/>
            <a:ext cx="4" cy="430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矩形 77">
            <a:extLst>
              <a:ext uri="{FF2B5EF4-FFF2-40B4-BE49-F238E27FC236}">
                <a16:creationId xmlns:a16="http://schemas.microsoft.com/office/drawing/2014/main" id="{3545429A-3AB6-477B-9E1F-80C14A34B616}"/>
              </a:ext>
            </a:extLst>
          </p:cNvPr>
          <p:cNvSpPr/>
          <p:nvPr/>
        </p:nvSpPr>
        <p:spPr>
          <a:xfrm>
            <a:off x="5146888" y="1300838"/>
            <a:ext cx="1917256" cy="1138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0A943F9-79E7-4D86-BE77-DB0D40A1F742}"/>
              </a:ext>
            </a:extLst>
          </p:cNvPr>
          <p:cNvSpPr txBox="1"/>
          <p:nvPr/>
        </p:nvSpPr>
        <p:spPr>
          <a:xfrm>
            <a:off x="5146888" y="1281233"/>
            <a:ext cx="522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真假预测</a:t>
            </a:r>
          </a:p>
        </p:txBody>
      </p: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4F7F0848-1259-4841-8EFC-8123E34EDAFE}"/>
              </a:ext>
            </a:extLst>
          </p:cNvPr>
          <p:cNvCxnSpPr/>
          <p:nvPr/>
        </p:nvCxnSpPr>
        <p:spPr>
          <a:xfrm>
            <a:off x="5669406" y="1300838"/>
            <a:ext cx="0" cy="11321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5775E8BB-3492-4745-8A2B-F5EA4DA96AF2}"/>
              </a:ext>
            </a:extLst>
          </p:cNvPr>
          <p:cNvCxnSpPr>
            <a:cxnSpLocks/>
            <a:stCxn id="80" idx="3"/>
            <a:endCxn id="78" idx="3"/>
          </p:cNvCxnSpPr>
          <p:nvPr/>
        </p:nvCxnSpPr>
        <p:spPr>
          <a:xfrm flipV="1">
            <a:off x="5669406" y="1869885"/>
            <a:ext cx="1394738" cy="11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D5BA08E9-0523-475B-B2B5-BEFA7B5EB8A6}"/>
              </a:ext>
            </a:extLst>
          </p:cNvPr>
          <p:cNvSpPr txBox="1"/>
          <p:nvPr/>
        </p:nvSpPr>
        <p:spPr>
          <a:xfrm>
            <a:off x="5853797" y="1966553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隐藏层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B0B53AB-EF1C-4394-9651-7F6D1728AC5E}"/>
              </a:ext>
            </a:extLst>
          </p:cNvPr>
          <p:cNvSpPr txBox="1"/>
          <p:nvPr/>
        </p:nvSpPr>
        <p:spPr>
          <a:xfrm>
            <a:off x="5871463" y="1413928"/>
            <a:ext cx="1045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输出层</a:t>
            </a:r>
          </a:p>
        </p:txBody>
      </p:sp>
      <p:sp>
        <p:nvSpPr>
          <p:cNvPr id="94" name="箭头: 右 93">
            <a:extLst>
              <a:ext uri="{FF2B5EF4-FFF2-40B4-BE49-F238E27FC236}">
                <a16:creationId xmlns:a16="http://schemas.microsoft.com/office/drawing/2014/main" id="{F7305E13-4A67-453F-90E7-C083CE628A28}"/>
              </a:ext>
            </a:extLst>
          </p:cNvPr>
          <p:cNvSpPr/>
          <p:nvPr/>
        </p:nvSpPr>
        <p:spPr>
          <a:xfrm>
            <a:off x="7188635" y="1390386"/>
            <a:ext cx="1170214" cy="3693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B48F9E2-5288-472F-AC0D-26529037CD82}"/>
              </a:ext>
            </a:extLst>
          </p:cNvPr>
          <p:cNvSpPr/>
          <p:nvPr/>
        </p:nvSpPr>
        <p:spPr>
          <a:xfrm>
            <a:off x="8479970" y="1211172"/>
            <a:ext cx="3352801" cy="142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FA74B704-5DB9-434C-95BF-A491CCC3A6D7}"/>
              </a:ext>
            </a:extLst>
          </p:cNvPr>
          <p:cNvCxnSpPr>
            <a:cxnSpLocks/>
          </p:cNvCxnSpPr>
          <p:nvPr/>
        </p:nvCxnSpPr>
        <p:spPr>
          <a:xfrm>
            <a:off x="9198429" y="1211172"/>
            <a:ext cx="0" cy="142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373B2A0E-A5F0-47BA-99AC-DC3C2F6C29BA}"/>
              </a:ext>
            </a:extLst>
          </p:cNvPr>
          <p:cNvSpPr txBox="1"/>
          <p:nvPr/>
        </p:nvSpPr>
        <p:spPr>
          <a:xfrm>
            <a:off x="8588832" y="1324021"/>
            <a:ext cx="48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评价指标</a:t>
            </a:r>
          </a:p>
        </p:txBody>
      </p: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F9356AD-0A85-4836-8E5E-DCBF576B04DD}"/>
              </a:ext>
            </a:extLst>
          </p:cNvPr>
          <p:cNvCxnSpPr>
            <a:endCxn id="95" idx="3"/>
          </p:cNvCxnSpPr>
          <p:nvPr/>
        </p:nvCxnSpPr>
        <p:spPr>
          <a:xfrm>
            <a:off x="9198429" y="1924185"/>
            <a:ext cx="26343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E8AD1DC8-E40B-49A8-8D46-DE881C6E89C1}"/>
              </a:ext>
            </a:extLst>
          </p:cNvPr>
          <p:cNvSpPr txBox="1"/>
          <p:nvPr/>
        </p:nvSpPr>
        <p:spPr>
          <a:xfrm>
            <a:off x="9284134" y="1240547"/>
            <a:ext cx="25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准确率：体现模型对真假新闻整体的识别能力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265F58D-D445-4CDD-B465-06A470A3F377}"/>
              </a:ext>
            </a:extLst>
          </p:cNvPr>
          <p:cNvSpPr txBox="1"/>
          <p:nvPr/>
        </p:nvSpPr>
        <p:spPr>
          <a:xfrm>
            <a:off x="9198427" y="1967198"/>
            <a:ext cx="2548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F1</a:t>
            </a:r>
            <a:r>
              <a:rPr lang="zh-CN" altLang="en-US" dirty="0"/>
              <a:t>值：体现模型对虚假新闻的综合识别能力</a:t>
            </a:r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BE88A344-ED1A-435A-B86D-10984CA18E9A}"/>
              </a:ext>
            </a:extLst>
          </p:cNvPr>
          <p:cNvSpPr/>
          <p:nvPr/>
        </p:nvSpPr>
        <p:spPr>
          <a:xfrm>
            <a:off x="9818910" y="2698344"/>
            <a:ext cx="810980" cy="40204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3F53B40E-0E25-46B9-8D55-AE8FE4300F8D}"/>
              </a:ext>
            </a:extLst>
          </p:cNvPr>
          <p:cNvSpPr/>
          <p:nvPr/>
        </p:nvSpPr>
        <p:spPr>
          <a:xfrm>
            <a:off x="8479970" y="3159707"/>
            <a:ext cx="3352801" cy="14260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D641CB98-498B-492C-AA0A-C4E972728E37}"/>
              </a:ext>
            </a:extLst>
          </p:cNvPr>
          <p:cNvCxnSpPr>
            <a:cxnSpLocks/>
          </p:cNvCxnSpPr>
          <p:nvPr/>
        </p:nvCxnSpPr>
        <p:spPr>
          <a:xfrm>
            <a:off x="9198429" y="3159707"/>
            <a:ext cx="0" cy="142602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文本框 107">
            <a:extLst>
              <a:ext uri="{FF2B5EF4-FFF2-40B4-BE49-F238E27FC236}">
                <a16:creationId xmlns:a16="http://schemas.microsoft.com/office/drawing/2014/main" id="{7BE17001-BA55-4E06-98E8-9AEC81C36913}"/>
              </a:ext>
            </a:extLst>
          </p:cNvPr>
          <p:cNvSpPr txBox="1"/>
          <p:nvPr/>
        </p:nvSpPr>
        <p:spPr>
          <a:xfrm>
            <a:off x="8588832" y="3272556"/>
            <a:ext cx="488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消融实验</a:t>
            </a:r>
          </a:p>
        </p:txBody>
      </p: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8C93155C-B3CC-4BE6-BE45-13418F91B741}"/>
              </a:ext>
            </a:extLst>
          </p:cNvPr>
          <p:cNvCxnSpPr>
            <a:endCxn id="106" idx="3"/>
          </p:cNvCxnSpPr>
          <p:nvPr/>
        </p:nvCxnSpPr>
        <p:spPr>
          <a:xfrm>
            <a:off x="9198429" y="3872720"/>
            <a:ext cx="263434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4A67641-3584-4ACA-8A2D-70B4D01D55C7}"/>
                  </a:ext>
                </a:extLst>
              </p:cNvPr>
              <p:cNvSpPr txBox="1"/>
              <p:nvPr/>
            </p:nvSpPr>
            <p:spPr>
              <a:xfrm>
                <a:off x="9284134" y="3189082"/>
                <a:ext cx="254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评论</m:t>
                    </m:r>
                  </m:oMath>
                </a14:m>
                <a:r>
                  <a:rPr lang="zh-CN" altLang="en-US" dirty="0"/>
                  <a:t>文本与人格特征对评价指标的贡献</a:t>
                </a:r>
              </a:p>
            </p:txBody>
          </p:sp>
        </mc:Choice>
        <mc:Fallback xmlns="">
          <p:sp>
            <p:nvSpPr>
              <p:cNvPr id="110" name="文本框 109">
                <a:extLst>
                  <a:ext uri="{FF2B5EF4-FFF2-40B4-BE49-F238E27FC236}">
                    <a16:creationId xmlns:a16="http://schemas.microsoft.com/office/drawing/2014/main" id="{04A67641-3584-4ACA-8A2D-70B4D01D5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34" y="3189082"/>
                <a:ext cx="2548636" cy="646331"/>
              </a:xfrm>
              <a:prstGeom prst="rect">
                <a:avLst/>
              </a:prstGeom>
              <a:blipFill>
                <a:blip r:embed="rId4"/>
                <a:stretch>
                  <a:fillRect l="-215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6ED94850-D56C-4B2D-AC3B-6740AE7EDB84}"/>
                  </a:ext>
                </a:extLst>
              </p:cNvPr>
              <p:cNvSpPr txBox="1"/>
              <p:nvPr/>
            </p:nvSpPr>
            <p:spPr>
              <a:xfrm>
                <a:off x="9198427" y="3915733"/>
                <a:ext cx="25486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五</m:t>
                    </m:r>
                  </m:oMath>
                </a14:m>
                <a:r>
                  <a:rPr lang="zh-CN" altLang="en-US" dirty="0"/>
                  <a:t>种人格特质对评价指标的贡献</a:t>
                </a:r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6ED94850-D56C-4B2D-AC3B-6740AE7ED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27" y="3915733"/>
                <a:ext cx="2548636" cy="646331"/>
              </a:xfrm>
              <a:prstGeom prst="rect">
                <a:avLst/>
              </a:prstGeom>
              <a:blipFill>
                <a:blip r:embed="rId5"/>
                <a:stretch>
                  <a:fillRect l="-2153" t="-471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EFF61412-DF64-44A2-A3BD-8EDD3F1121E7}"/>
              </a:ext>
            </a:extLst>
          </p:cNvPr>
          <p:cNvGrpSpPr/>
          <p:nvPr/>
        </p:nvGrpSpPr>
        <p:grpSpPr>
          <a:xfrm>
            <a:off x="511626" y="5056412"/>
            <a:ext cx="3352801" cy="1442361"/>
            <a:chOff x="359226" y="4552954"/>
            <a:chExt cx="3352801" cy="1442361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4C9E2483-FAD5-4034-B980-DF724DD26A21}"/>
                </a:ext>
              </a:extLst>
            </p:cNvPr>
            <p:cNvSpPr/>
            <p:nvPr/>
          </p:nvSpPr>
          <p:spPr>
            <a:xfrm>
              <a:off x="359226" y="4558393"/>
              <a:ext cx="3352801" cy="14260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A113DEDE-056D-41B6-ADE1-991015D0159F}"/>
                </a:ext>
              </a:extLst>
            </p:cNvPr>
            <p:cNvCxnSpPr/>
            <p:nvPr/>
          </p:nvCxnSpPr>
          <p:spPr>
            <a:xfrm>
              <a:off x="1066800" y="4552954"/>
              <a:ext cx="0" cy="144236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D94FCE51-DE10-44A6-B849-762FC28A0E78}"/>
                </a:ext>
              </a:extLst>
            </p:cNvPr>
            <p:cNvSpPr txBox="1"/>
            <p:nvPr/>
          </p:nvSpPr>
          <p:spPr>
            <a:xfrm>
              <a:off x="468089" y="4671242"/>
              <a:ext cx="4898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新闻数据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0671F252-D2B1-4320-9260-B868AD161956}"/>
                    </a:ext>
                  </a:extLst>
                </p:cNvPr>
                <p:cNvSpPr txBox="1"/>
                <p:nvPr/>
              </p:nvSpPr>
              <p:spPr>
                <a:xfrm>
                  <a:off x="1224643" y="4671242"/>
                  <a:ext cx="230776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清洗文本，筛选评论，处理后的一条新闻数据可以表示为</a:t>
                  </a:r>
                  <a:endParaRPr lang="en-US" altLang="zh-CN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0671F252-D2B1-4320-9260-B868AD161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643" y="4671242"/>
                  <a:ext cx="2307768" cy="1200329"/>
                </a:xfrm>
                <a:prstGeom prst="rect">
                  <a:avLst/>
                </a:prstGeom>
                <a:blipFill>
                  <a:blip r:embed="rId8"/>
                  <a:stretch>
                    <a:fillRect l="-5820" t="-3046" r="-5820" b="-4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7" name="箭头: 下 116">
            <a:extLst>
              <a:ext uri="{FF2B5EF4-FFF2-40B4-BE49-F238E27FC236}">
                <a16:creationId xmlns:a16="http://schemas.microsoft.com/office/drawing/2014/main" id="{ABF5E636-AFFF-4E80-9BC0-50198AAFF9CE}"/>
              </a:ext>
            </a:extLst>
          </p:cNvPr>
          <p:cNvSpPr/>
          <p:nvPr/>
        </p:nvSpPr>
        <p:spPr>
          <a:xfrm>
            <a:off x="9793066" y="4623099"/>
            <a:ext cx="810980" cy="402042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6" name="直接连接符 85">
            <a:extLst>
              <a:ext uri="{FF2B5EF4-FFF2-40B4-BE49-F238E27FC236}">
                <a16:creationId xmlns:a16="http://schemas.microsoft.com/office/drawing/2014/main" id="{07F8D553-5716-4B2E-965F-929A852F43B0}"/>
              </a:ext>
            </a:extLst>
          </p:cNvPr>
          <p:cNvCxnSpPr>
            <a:cxnSpLocks/>
          </p:cNvCxnSpPr>
          <p:nvPr/>
        </p:nvCxnSpPr>
        <p:spPr>
          <a:xfrm flipH="1" flipV="1">
            <a:off x="6085106" y="3802274"/>
            <a:ext cx="1" cy="505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箭头: 上 87">
            <a:extLst>
              <a:ext uri="{FF2B5EF4-FFF2-40B4-BE49-F238E27FC236}">
                <a16:creationId xmlns:a16="http://schemas.microsoft.com/office/drawing/2014/main" id="{ADF33B02-80D5-45C3-BCB7-928E4453676A}"/>
              </a:ext>
            </a:extLst>
          </p:cNvPr>
          <p:cNvSpPr/>
          <p:nvPr/>
        </p:nvSpPr>
        <p:spPr>
          <a:xfrm>
            <a:off x="5922650" y="4905751"/>
            <a:ext cx="283029" cy="668546"/>
          </a:xfrm>
          <a:prstGeom prst="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F394E7E1-EC25-4048-8BA6-36B50B2F383B}"/>
              </a:ext>
            </a:extLst>
          </p:cNvPr>
          <p:cNvGrpSpPr/>
          <p:nvPr/>
        </p:nvGrpSpPr>
        <p:grpSpPr>
          <a:xfrm>
            <a:off x="5985919" y="5045985"/>
            <a:ext cx="1170214" cy="369332"/>
            <a:chOff x="4261755" y="4996131"/>
            <a:chExt cx="1170214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3A0F6895-CFB8-4EA8-9474-B5CB6ED5F8FB}"/>
                    </a:ext>
                  </a:extLst>
                </p:cNvPr>
                <p:cNvSpPr txBox="1"/>
                <p:nvPr/>
              </p:nvSpPr>
              <p:spPr>
                <a:xfrm>
                  <a:off x="4261755" y="4996131"/>
                  <a:ext cx="11702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𝐵𝐸𝑅𝑇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3A0F6895-CFB8-4EA8-9474-B5CB6ED5F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1755" y="4996131"/>
                  <a:ext cx="11702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3985359-5AD0-43C6-819A-835A7B4FB01A}"/>
                </a:ext>
              </a:extLst>
            </p:cNvPr>
            <p:cNvSpPr/>
            <p:nvPr/>
          </p:nvSpPr>
          <p:spPr>
            <a:xfrm>
              <a:off x="4441373" y="4996131"/>
              <a:ext cx="729339" cy="34782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81AF3D70-507A-4F33-8936-1813BEFE9BD9}"/>
              </a:ext>
            </a:extLst>
          </p:cNvPr>
          <p:cNvGrpSpPr/>
          <p:nvPr/>
        </p:nvGrpSpPr>
        <p:grpSpPr>
          <a:xfrm>
            <a:off x="4583933" y="4305583"/>
            <a:ext cx="958641" cy="646331"/>
            <a:chOff x="4599212" y="5619142"/>
            <a:chExt cx="1306286" cy="646331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230D3EC9-D6A0-43C7-AF17-B4735C5543D9}"/>
                </a:ext>
              </a:extLst>
            </p:cNvPr>
            <p:cNvSpPr/>
            <p:nvPr/>
          </p:nvSpPr>
          <p:spPr>
            <a:xfrm>
              <a:off x="4599212" y="5627906"/>
              <a:ext cx="1306286" cy="589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9E7F86B5-BA7B-4BF5-96C5-55AE5BA1256F}"/>
                    </a:ext>
                  </a:extLst>
                </p:cNvPr>
                <p:cNvSpPr txBox="1"/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新闻特征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9" name="文本框 98">
                  <a:extLst>
                    <a:ext uri="{FF2B5EF4-FFF2-40B4-BE49-F238E27FC236}">
                      <a16:creationId xmlns:a16="http://schemas.microsoft.com/office/drawing/2014/main" id="{9E7F86B5-BA7B-4BF5-96C5-55AE5BA12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blipFill>
                  <a:blip r:embed="rId10"/>
                  <a:stretch>
                    <a:fillRect l="-2128" t="-47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FDE3AF6B-9D4A-43D8-AB43-6D7ECEE9B430}"/>
              </a:ext>
            </a:extLst>
          </p:cNvPr>
          <p:cNvGrpSpPr/>
          <p:nvPr/>
        </p:nvGrpSpPr>
        <p:grpSpPr>
          <a:xfrm>
            <a:off x="5617031" y="4298823"/>
            <a:ext cx="958641" cy="646331"/>
            <a:chOff x="4599212" y="5619142"/>
            <a:chExt cx="1306286" cy="646331"/>
          </a:xfrm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346B16C4-9CB4-428E-ADFA-E82930417875}"/>
                </a:ext>
              </a:extLst>
            </p:cNvPr>
            <p:cNvSpPr/>
            <p:nvPr/>
          </p:nvSpPr>
          <p:spPr>
            <a:xfrm>
              <a:off x="4599212" y="5627906"/>
              <a:ext cx="1306286" cy="589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0560D66-0501-4F19-8C5A-B193F6919E83}"/>
                    </a:ext>
                  </a:extLst>
                </p:cNvPr>
                <p:cNvSpPr txBox="1"/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评论特征</a:t>
                  </a:r>
                  <a14:m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20560D66-0501-4F19-8C5A-B193F691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blipFill>
                  <a:blip r:embed="rId11"/>
                  <a:stretch>
                    <a:fillRect l="-4965" t="-4717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909326D8-695A-46BA-BEB4-1E758221B05A}"/>
              </a:ext>
            </a:extLst>
          </p:cNvPr>
          <p:cNvGrpSpPr/>
          <p:nvPr/>
        </p:nvGrpSpPr>
        <p:grpSpPr>
          <a:xfrm>
            <a:off x="6663070" y="4307144"/>
            <a:ext cx="958641" cy="646331"/>
            <a:chOff x="4599212" y="5619142"/>
            <a:chExt cx="1306286" cy="646331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B096867-27F4-4E76-A608-7105D3FC2248}"/>
                </a:ext>
              </a:extLst>
            </p:cNvPr>
            <p:cNvSpPr/>
            <p:nvPr/>
          </p:nvSpPr>
          <p:spPr>
            <a:xfrm>
              <a:off x="4599212" y="5627906"/>
              <a:ext cx="1306286" cy="589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1168D8A5-7C4E-4525-9D45-E7A031CB261C}"/>
                    </a:ext>
                  </a:extLst>
                </p:cNvPr>
                <p:cNvSpPr txBox="1"/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/>
                    <a:t>人格特征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1168D8A5-7C4E-4525-9D45-E7A031CB2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0443" y="5619142"/>
                  <a:ext cx="1170214" cy="646331"/>
                </a:xfrm>
                <a:prstGeom prst="rect">
                  <a:avLst/>
                </a:prstGeom>
                <a:blipFill>
                  <a:blip r:embed="rId12"/>
                  <a:stretch>
                    <a:fillRect l="-5674" t="-5660" b="-141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40369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204</Words>
  <Application>Microsoft Office PowerPoint</Application>
  <PresentationFormat>宽屏</PresentationFormat>
  <Paragraphs>57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 wu</dc:creator>
  <cp:lastModifiedBy>qi wu</cp:lastModifiedBy>
  <cp:revision>38</cp:revision>
  <dcterms:created xsi:type="dcterms:W3CDTF">2024-03-17T15:26:11Z</dcterms:created>
  <dcterms:modified xsi:type="dcterms:W3CDTF">2024-06-06T13:43:29Z</dcterms:modified>
</cp:coreProperties>
</file>