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75" r:id="rId5"/>
    <p:sldId id="276" r:id="rId6"/>
    <p:sldId id="277" r:id="rId7"/>
    <p:sldId id="281" r:id="rId8"/>
    <p:sldId id="278" r:id="rId9"/>
    <p:sldId id="283" r:id="rId10"/>
    <p:sldId id="284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41B684-08BF-4160-925F-94EEF591033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4937F0F-736C-40C5-8044-6397B182AAB6}" type="datetime1">
              <a:rPr lang="zh-TW" altLang="en-US" smtClean="0"/>
              <a:t>2023/6/7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544625-0ADF-4414-89A2-9E135F0C849F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標題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 baseline="0">
                <a:effectLst/>
                <a:latin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1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tx1"/>
                </a:solidFill>
                <a:latin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1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fld id="{2CC61524-39DA-47C5-915E-07348001F406}" type="datetime1">
              <a:rPr lang="zh-TW" altLang="en-US" noProof="1" smtClean="0"/>
              <a:t>2023/6/7</a:t>
            </a:fld>
            <a:endParaRPr lang="zh-TW" alt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endParaRPr lang="zh-TW" altLang="en-US" noProof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noProof="1" smtClean="0"/>
              <a:pPr/>
              <a:t>‹#›</a:t>
            </a:fld>
            <a:endParaRPr lang="zh-TW" altLang="en-US" noProof="1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BF389D-C72B-4664-B7D7-B996A06FEDD1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607640-D49B-4703-9236-AEEDB93CE2D7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0C401-7E4C-4B88-8F54-29B45ACDC41F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87C284-D8FC-47A3-BC94-71281DDBFE84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24C553-CD36-46CE-BA10-A2741A9A22EE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B58E9-DB2B-4E54-82A1-15653DE6976D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31063D-A2E8-491D-A08D-A8689EF08F8A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D708F-7499-4976-B98B-B248A5D579BB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E91BB-401F-4CA3-859E-69B92B3BD325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85594-A10F-4EBB-8D85-0E342947DE82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>
            <a:lvl1pPr>
              <a:defRPr baseline="0">
                <a:latin typeface="Microsoft JhengHei UI" panose="020B0604030504040204" pitchFamily="34" charset="-120"/>
              </a:defRPr>
            </a:lvl1pPr>
            <a:lvl2pPr>
              <a:defRPr baseline="0">
                <a:latin typeface="Microsoft JhengHei UI" panose="020B0604030504040204" pitchFamily="34" charset="-120"/>
              </a:defRPr>
            </a:lvl2pPr>
            <a:lvl3pPr>
              <a:defRPr baseline="0">
                <a:latin typeface="Microsoft JhengHei UI" panose="020B0604030504040204" pitchFamily="34" charset="-120"/>
              </a:defRPr>
            </a:lvl3pPr>
            <a:lvl4pPr>
              <a:defRPr baseline="0">
                <a:latin typeface="Microsoft JhengHei UI" panose="020B0604030504040204" pitchFamily="34" charset="-120"/>
              </a:defRPr>
            </a:lvl4pPr>
            <a:lvl5pPr>
              <a:defRPr baseline="0">
                <a:latin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>
            <a:lvl1pPr>
              <a:defRPr baseline="0">
                <a:latin typeface="Microsoft JhengHei UI" panose="020B0604030504040204" pitchFamily="34" charset="-120"/>
              </a:defRPr>
            </a:lvl1pPr>
            <a:lvl2pPr>
              <a:defRPr baseline="0">
                <a:latin typeface="Microsoft JhengHei UI" panose="020B0604030504040204" pitchFamily="34" charset="-120"/>
              </a:defRPr>
            </a:lvl2pPr>
            <a:lvl3pPr>
              <a:defRPr baseline="0">
                <a:latin typeface="Microsoft JhengHei UI" panose="020B0604030504040204" pitchFamily="34" charset="-120"/>
              </a:defRPr>
            </a:lvl3pPr>
            <a:lvl4pPr>
              <a:defRPr baseline="0">
                <a:latin typeface="Microsoft JhengHei UI" panose="020B0604030504040204" pitchFamily="34" charset="-120"/>
              </a:defRPr>
            </a:lvl4pPr>
            <a:lvl5pPr>
              <a:defRPr baseline="0">
                <a:latin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fld id="{5CAE0615-4101-4547-8371-5BA8FF740A30}" type="datetime1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 baseline="0">
                <a:latin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>
            <a:lvl1pPr>
              <a:defRPr baseline="0">
                <a:latin typeface="Microsoft JhengHei UI" panose="020B0604030504040204" pitchFamily="34" charset="-120"/>
              </a:defRPr>
            </a:lvl1pPr>
            <a:lvl2pPr>
              <a:defRPr baseline="0">
                <a:latin typeface="Microsoft JhengHei UI" panose="020B0604030504040204" pitchFamily="34" charset="-120"/>
              </a:defRPr>
            </a:lvl2pPr>
            <a:lvl3pPr>
              <a:defRPr baseline="0">
                <a:latin typeface="Microsoft JhengHei UI" panose="020B0604030504040204" pitchFamily="34" charset="-120"/>
              </a:defRPr>
            </a:lvl3pPr>
            <a:lvl4pPr>
              <a:defRPr baseline="0">
                <a:latin typeface="Microsoft JhengHei UI" panose="020B0604030504040204" pitchFamily="34" charset="-120"/>
              </a:defRPr>
            </a:lvl4pPr>
            <a:lvl5pPr>
              <a:defRPr baseline="0">
                <a:latin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 baseline="0">
                <a:latin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>
            <a:lvl1pPr>
              <a:defRPr baseline="0">
                <a:latin typeface="Microsoft JhengHei UI" panose="020B0604030504040204" pitchFamily="34" charset="-120"/>
              </a:defRPr>
            </a:lvl1pPr>
            <a:lvl2pPr>
              <a:defRPr baseline="0">
                <a:latin typeface="Microsoft JhengHei UI" panose="020B0604030504040204" pitchFamily="34" charset="-120"/>
              </a:defRPr>
            </a:lvl2pPr>
            <a:lvl3pPr>
              <a:defRPr baseline="0">
                <a:latin typeface="Microsoft JhengHei UI" panose="020B0604030504040204" pitchFamily="34" charset="-120"/>
              </a:defRPr>
            </a:lvl3pPr>
            <a:lvl4pPr>
              <a:defRPr baseline="0">
                <a:latin typeface="Microsoft JhengHei UI" panose="020B0604030504040204" pitchFamily="34" charset="-120"/>
              </a:defRPr>
            </a:lvl4pPr>
            <a:lvl5pPr>
              <a:defRPr baseline="0">
                <a:latin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fld id="{9D183315-9C58-4319-8B2B-B0D2D1B361F6}" type="datetime1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215FE-910B-43BA-80AE-E19184383DC3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0B210-E7EF-4109-87CD-38210252E1AE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04EACA-D632-41A8-9F95-7F0D701A21F1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3A72E0-901D-4367-91E9-A0B2CBD7810A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8A58B9-9AD4-46FF-9FD4-853D8E15AB1B}" type="datetime1">
              <a:rPr lang="zh-TW" altLang="en-US" smtClean="0"/>
              <a:t>2023/6/7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 baseline="0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D5E4C-3053-6E4A-CD30-C0958EA6B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648" y="1594909"/>
            <a:ext cx="8477251" cy="206480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FontTx/>
            </a:pPr>
            <a:r>
              <a:rPr lang="zh-TW" altLang="en-US" sz="4800" kern="0" dirty="0">
                <a:latin typeface="華康新綜藝體" panose="040B0709000000000000" pitchFamily="81" charset="-120"/>
                <a:ea typeface="華康新綜藝體" panose="040B0709000000000000" pitchFamily="81" charset="-120"/>
              </a:rPr>
              <a:t>資料庫程式設計期末小專案計畫書</a:t>
            </a:r>
            <a:br>
              <a:rPr lang="en-US" altLang="zh-TW" sz="4800" kern="0" dirty="0">
                <a:latin typeface="華康新綜藝體" panose="040B0709000000000000" pitchFamily="81" charset="-120"/>
                <a:ea typeface="華康新綜藝體" panose="040B0709000000000000" pitchFamily="81" charset="-120"/>
              </a:rPr>
            </a:br>
            <a:r>
              <a:rPr lang="zh-TW" altLang="en-US" sz="4800" kern="0" dirty="0">
                <a:latin typeface="華康新綜藝體" panose="040B0709000000000000" pitchFamily="81" charset="-120"/>
                <a:ea typeface="華康新綜藝體" panose="040B0709000000000000" pitchFamily="81" charset="-120"/>
              </a:rPr>
              <a:t>主題：</a:t>
            </a:r>
            <a:r>
              <a:rPr lang="en-US" altLang="zh-TW" sz="4800" kern="0" dirty="0">
                <a:latin typeface="華康新綜藝體" panose="040B0709000000000000" pitchFamily="81" charset="-120"/>
                <a:ea typeface="華康新綜藝體" panose="040B0709000000000000" pitchFamily="81" charset="-120"/>
              </a:rPr>
              <a:t>&lt;</a:t>
            </a:r>
            <a:r>
              <a:rPr lang="zh-TW" altLang="en-US" sz="4800" kern="0" dirty="0">
                <a:latin typeface="華康新綜藝體" panose="040B0709000000000000" pitchFamily="81" charset="-120"/>
                <a:ea typeface="華康新綜藝體" panose="040B0709000000000000" pitchFamily="81" charset="-120"/>
              </a:rPr>
              <a:t>水果訂貨系統</a:t>
            </a:r>
            <a:r>
              <a:rPr lang="en-US" altLang="zh-TW" sz="4800" kern="0" dirty="0">
                <a:latin typeface="華康新綜藝體" panose="040B0709000000000000" pitchFamily="81" charset="-120"/>
                <a:ea typeface="華康新綜藝體" panose="040B0709000000000000" pitchFamily="81" charset="-120"/>
              </a:rPr>
              <a:t>&gt;</a:t>
            </a:r>
            <a:endParaRPr lang="zh-TW" altLang="en-US" sz="4800" kern="0" dirty="0">
              <a:latin typeface="華康新綜藝體" panose="040B0709000000000000" pitchFamily="81" charset="-120"/>
              <a:ea typeface="華康新綜藝體" panose="040B0709000000000000" pitchFamily="81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51BD33-166D-9A17-856D-76CFC0D2E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549" y="3702048"/>
            <a:ext cx="7197726" cy="140546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資管二乙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U1033140</a:t>
            </a:r>
            <a:r>
              <a:rPr kumimoji="0" lang="zh-TW" altLang="en-US" sz="18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鄭諺駿</a:t>
            </a: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TW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信箱 </a:t>
            </a:r>
            <a:r>
              <a:rPr lang="en-US" altLang="zh-TW" sz="180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: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u1033140@o365.nuu.edu.tw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TW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電話 </a:t>
            </a:r>
            <a:r>
              <a:rPr lang="en-US" altLang="zh-TW" sz="180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:</a:t>
            </a:r>
            <a:r>
              <a:rPr lang="zh-TW" altLang="en-US" sz="180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0903234986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69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DC403-12AC-48AE-AFB0-7BDCAAD40B9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專案目標需求</a:t>
            </a:r>
            <a:b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74BB95-C04B-4553-8534-AF17BDE4C715}"/>
              </a:ext>
            </a:extLst>
          </p:cNvPr>
          <p:cNvSpPr txBox="1"/>
          <p:nvPr/>
        </p:nvSpPr>
        <p:spPr>
          <a:xfrm>
            <a:off x="838200" y="2324100"/>
            <a:ext cx="9839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水果訂貨系統專案，目的在於用訂貨系統取代紙本填寫訂貨需求，減少對於紙本的依賴性，且電子化訂單紀錄，</a:t>
            </a:r>
            <a:r>
              <a:rPr lang="zh-TW" altLang="en-US" dirty="0">
                <a:sym typeface="微软雅黑" panose="020B0503020204020204" pitchFamily="34" charset="-122"/>
              </a:rPr>
              <a:t>並提供一個平台給去查詢、了解及處理產品的相關事項，專案包括以下幾點 </a:t>
            </a:r>
            <a:r>
              <a:rPr lang="en-US" altLang="zh-TW" dirty="0">
                <a:sym typeface="微软雅黑" panose="020B0503020204020204" pitchFamily="34" charset="-122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商品資訊管理</a:t>
            </a:r>
            <a:r>
              <a:rPr lang="en-US" altLang="zh-TW" dirty="0"/>
              <a:t>:</a:t>
            </a:r>
            <a:r>
              <a:rPr lang="zh-TW" altLang="en-US" dirty="0"/>
              <a:t>顧客端可透過平台快速了解商品規格、等級、禮盒價格等，員工端可上架或修改產品資訊。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使用者資訊管理</a:t>
            </a:r>
            <a:r>
              <a:rPr lang="en-US" altLang="zh-TW" dirty="0"/>
              <a:t>:</a:t>
            </a:r>
            <a:r>
              <a:rPr lang="zh-TW" altLang="en-US" dirty="0"/>
              <a:t>使用者輸入基本訊息，如</a:t>
            </a:r>
            <a:r>
              <a:rPr lang="en-US" altLang="zh-TW" dirty="0"/>
              <a:t>:</a:t>
            </a:r>
            <a:r>
              <a:rPr lang="zh-TW" altLang="en-US" dirty="0"/>
              <a:t>用戶名、密碼、電話等。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訂貨單管理</a:t>
            </a:r>
            <a:r>
              <a:rPr lang="en-US" altLang="zh-TW" dirty="0"/>
              <a:t>:</a:t>
            </a:r>
            <a:r>
              <a:rPr lang="zh-TW" altLang="en-US" dirty="0"/>
              <a:t>使用者輸入訂單資訊，如</a:t>
            </a:r>
            <a:r>
              <a:rPr lang="en-US" altLang="zh-TW" dirty="0"/>
              <a:t>:</a:t>
            </a:r>
            <a:r>
              <a:rPr lang="zh-TW" altLang="en-US" dirty="0"/>
              <a:t>收貨人、收貨人電話、收貨地址等，且顯示訂單資訊。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商品圖片管理</a:t>
            </a:r>
            <a:r>
              <a:rPr lang="en-US" altLang="zh-TW" dirty="0"/>
              <a:t>:</a:t>
            </a:r>
            <a:r>
              <a:rPr lang="zh-TW" altLang="en-US" dirty="0"/>
              <a:t>上架商品圖片或其他圖片，以提供平台美編圖片的管理。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報表顯示</a:t>
            </a:r>
            <a:r>
              <a:rPr lang="en-US" altLang="zh-TW" dirty="0"/>
              <a:t>:</a:t>
            </a:r>
            <a:r>
              <a:rPr lang="zh-TW" altLang="en-US" dirty="0"/>
              <a:t>提供報表給員工端。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寄貨處理</a:t>
            </a:r>
            <a:r>
              <a:rPr lang="en-US" altLang="zh-TW" dirty="0"/>
              <a:t>:</a:t>
            </a:r>
            <a:r>
              <a:rPr lang="zh-TW" altLang="en-US" dirty="0"/>
              <a:t>提供員工端更有效率的寄貨流程方式。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修改資訊</a:t>
            </a:r>
            <a:r>
              <a:rPr lang="en-US" altLang="zh-TW" dirty="0"/>
              <a:t>:</a:t>
            </a:r>
            <a:r>
              <a:rPr lang="zh-TW" altLang="en-US" dirty="0"/>
              <a:t>提供顧客端與員工端修改個人資料的功能。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收款對帳單</a:t>
            </a:r>
            <a:r>
              <a:rPr lang="en-US" altLang="zh-TW" dirty="0"/>
              <a:t>:</a:t>
            </a:r>
            <a:r>
              <a:rPr lang="zh-TW" altLang="en-US" dirty="0"/>
              <a:t>提供員工端進行收款的比對。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5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B019B-2B29-C450-2264-DCA969FBFA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系統價值</a:t>
            </a:r>
            <a:br>
              <a:rPr lang="en-US" altLang="zh-TW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B1D3AC-1593-F02B-E4C4-4FA248D3847F}"/>
              </a:ext>
            </a:extLst>
          </p:cNvPr>
          <p:cNvSpPr txBox="1"/>
          <p:nvPr/>
        </p:nvSpPr>
        <p:spPr>
          <a:xfrm>
            <a:off x="685801" y="2476500"/>
            <a:ext cx="9429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水果訂貨系統旨在透過電子化來減少紙本的使用，並且以便保存訂單資料，並且顯示報表，增進寄貨流程效率</a:t>
            </a:r>
            <a:r>
              <a:rPr lang="en-US" altLang="zh-TW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減少紙本上的使用</a:t>
            </a:r>
            <a:r>
              <a:rPr lang="en-US" altLang="zh-TW" dirty="0"/>
              <a:t>:</a:t>
            </a:r>
            <a:r>
              <a:rPr lang="zh-TW" altLang="en-US" dirty="0"/>
              <a:t>此系統提供顧客在紙本上書寫透過電子化改善，且幫助員工端使用紙    本印刷成本。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紀錄訂貨單資訊</a:t>
            </a:r>
            <a:r>
              <a:rPr lang="en-US" altLang="zh-TW" dirty="0"/>
              <a:t>:</a:t>
            </a:r>
            <a:r>
              <a:rPr lang="zh-TW" altLang="en-US" dirty="0"/>
              <a:t>此系統將紙本不好儲存的問題，用電子化的方式，讓資料更好的管理。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顯示報表</a:t>
            </a:r>
            <a:r>
              <a:rPr lang="en-US" altLang="zh-TW" dirty="0"/>
              <a:t>:</a:t>
            </a:r>
            <a:r>
              <a:rPr lang="zh-TW" altLang="en-US" dirty="0"/>
              <a:t>顯示出週期性財務狀況報表，使財務狀況更為明確。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增進寄貨流程效率</a:t>
            </a:r>
            <a:r>
              <a:rPr lang="en-US" altLang="zh-TW" dirty="0"/>
              <a:t>:</a:t>
            </a:r>
            <a:r>
              <a:rPr lang="zh-TW" altLang="en-US" dirty="0"/>
              <a:t>使寄貨流程更加有效率。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27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B019B-2B29-C450-2264-DCA969FBFA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功能介紹</a:t>
            </a:r>
            <a:br>
              <a:rPr lang="en-US" altLang="zh-TW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DA118C-E420-F6BE-A4E5-180A4491078A}"/>
              </a:ext>
            </a:extLst>
          </p:cNvPr>
          <p:cNvSpPr txBox="1"/>
          <p:nvPr/>
        </p:nvSpPr>
        <p:spPr>
          <a:xfrm>
            <a:off x="685801" y="2447925"/>
            <a:ext cx="1027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4AB0D1-295C-BACA-057C-7D10DBBBE400}"/>
              </a:ext>
            </a:extLst>
          </p:cNvPr>
          <p:cNvSpPr txBox="1"/>
          <p:nvPr/>
        </p:nvSpPr>
        <p:spPr>
          <a:xfrm>
            <a:off x="771525" y="2413337"/>
            <a:ext cx="9458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商品資訊管理</a:t>
            </a:r>
            <a:r>
              <a:rPr lang="en-US" altLang="zh-TW" dirty="0"/>
              <a:t>:</a:t>
            </a:r>
            <a:r>
              <a:rPr lang="zh-TW" altLang="en-US" dirty="0"/>
              <a:t>能夠從資料庫裡調動資料上架商品訊息。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使用者資訊管理</a:t>
            </a:r>
            <a:r>
              <a:rPr lang="en-US" altLang="zh-TW" dirty="0"/>
              <a:t>:</a:t>
            </a:r>
            <a:r>
              <a:rPr lang="zh-TW" altLang="en-US" dirty="0"/>
              <a:t>能夠把員工或顧客的資料記錄在資料庫當中，需要時能夠運用。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訂貨單管理</a:t>
            </a:r>
            <a:r>
              <a:rPr lang="en-US" altLang="zh-TW" dirty="0"/>
              <a:t>:</a:t>
            </a:r>
            <a:r>
              <a:rPr lang="zh-TW" altLang="en-US" dirty="0"/>
              <a:t>能夠在顧客端中填寫或刪除需訂購之商品，且在員工端可看到此訂單的資訊。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商品圖片管理</a:t>
            </a:r>
            <a:r>
              <a:rPr lang="en-US" altLang="zh-TW" dirty="0"/>
              <a:t>:</a:t>
            </a:r>
            <a:r>
              <a:rPr lang="zh-TW" altLang="en-US" dirty="0"/>
              <a:t>能夠在上架商品會進行網頁美編時運用資料庫裡的圖片進行關聯。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報表顯示</a:t>
            </a:r>
            <a:r>
              <a:rPr lang="en-US" altLang="zh-TW" dirty="0"/>
              <a:t>:</a:t>
            </a:r>
            <a:r>
              <a:rPr lang="zh-TW" altLang="en-US" dirty="0"/>
              <a:t>能夠顯示出當期的報表，之後進行更有效率之應用。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寄貨處理</a:t>
            </a:r>
            <a:r>
              <a:rPr lang="en-US" altLang="zh-TW" dirty="0"/>
              <a:t>:</a:t>
            </a:r>
            <a:r>
              <a:rPr lang="zh-TW" altLang="en-US" dirty="0"/>
              <a:t>能夠在得到訂單資訊後更有效率地進行寄貨流程工作的處理。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修改資訊</a:t>
            </a:r>
            <a:r>
              <a:rPr lang="en-US" altLang="zh-TW" dirty="0"/>
              <a:t>:</a:t>
            </a:r>
            <a:r>
              <a:rPr lang="zh-TW" altLang="en-US" dirty="0"/>
              <a:t>能夠在員工端與顧客端中對自己的資料進行修改。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收款對帳單</a:t>
            </a:r>
            <a:r>
              <a:rPr lang="en-US" altLang="zh-TW" dirty="0"/>
              <a:t>:</a:t>
            </a:r>
            <a:r>
              <a:rPr lang="zh-TW" altLang="en-US" dirty="0"/>
              <a:t>能夠在員工端看到顧客端提供訊息進行比對看確實收款了嗎。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987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0DD61-C667-4221-38B9-56F97524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8582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zh-TW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資料庫表單設計</a:t>
            </a:r>
            <a:br>
              <a:rPr lang="en-US" altLang="zh-TW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68B8F0-EF85-C278-BDE6-4B348EFABD74}"/>
              </a:ext>
            </a:extLst>
          </p:cNvPr>
          <p:cNvSpPr txBox="1"/>
          <p:nvPr/>
        </p:nvSpPr>
        <p:spPr>
          <a:xfrm>
            <a:off x="447674" y="1784687"/>
            <a:ext cx="2209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ea1ChtPeriod"/>
            </a:pPr>
            <a:r>
              <a:rPr lang="zh-TW" altLang="en-US" dirty="0"/>
              <a:t>商品表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商品名稱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商品唯一識別碼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等級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規格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禮盒價格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每盒幾粒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1BD4B9-CE9C-0BA7-20E2-9339F52635DA}"/>
              </a:ext>
            </a:extLst>
          </p:cNvPr>
          <p:cNvSpPr txBox="1"/>
          <p:nvPr/>
        </p:nvSpPr>
        <p:spPr>
          <a:xfrm>
            <a:off x="2819398" y="1797724"/>
            <a:ext cx="24384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ea1ChtPeriod" startAt="2"/>
            </a:pPr>
            <a:r>
              <a:rPr lang="zh-TW" altLang="en-US" dirty="0"/>
              <a:t>使用者資訊表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用戶唯一識別碼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用戶名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密碼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電子郵件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電話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EADF63-27B3-F9FE-709F-9EF87BEB8BAB}"/>
              </a:ext>
            </a:extLst>
          </p:cNvPr>
          <p:cNvSpPr txBox="1"/>
          <p:nvPr/>
        </p:nvSpPr>
        <p:spPr>
          <a:xfrm>
            <a:off x="5419722" y="1811000"/>
            <a:ext cx="2590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ea1ChtPeriod" startAt="3"/>
            </a:pPr>
            <a:r>
              <a:rPr lang="zh-TW" altLang="en-US" dirty="0"/>
              <a:t>訂貨單表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收貨人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收貨人行動電話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收貨地址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到貨日期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到貨時段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商品數量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金額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訂單唯一識別碼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用戶唯一識別碼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是否繳款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對帳確認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824C9B-EC73-9E88-3BF7-97B52AB70F5F}"/>
              </a:ext>
            </a:extLst>
          </p:cNvPr>
          <p:cNvSpPr txBox="1"/>
          <p:nvPr/>
        </p:nvSpPr>
        <p:spPr>
          <a:xfrm>
            <a:off x="8172446" y="1784687"/>
            <a:ext cx="2590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ea1ChtPeriod" startAt="4"/>
            </a:pPr>
            <a:r>
              <a:rPr lang="zh-TW" altLang="en-US" dirty="0"/>
              <a:t>圖片表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圖片唯一識別碼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圖片名稱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上傳時間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照片描述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關聯商品識別碼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儲存位址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EF8D728-E398-50AE-4D3B-3AD71B31C79B}"/>
              </a:ext>
            </a:extLst>
          </p:cNvPr>
          <p:cNvSpPr txBox="1"/>
          <p:nvPr/>
        </p:nvSpPr>
        <p:spPr>
          <a:xfrm>
            <a:off x="428625" y="4090198"/>
            <a:ext cx="3028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ea1ChtPeriod" startAt="5"/>
            </a:pPr>
            <a:r>
              <a:rPr lang="zh-TW" altLang="en-US" dirty="0"/>
              <a:t>收款對帳單表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b="0" i="0" dirty="0">
                <a:effectLst/>
                <a:latin typeface="Söhne"/>
              </a:rPr>
              <a:t>對帳單唯一識別碼</a:t>
            </a:r>
            <a:endParaRPr lang="en-US" altLang="zh-TW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Söhne"/>
              </a:rPr>
              <a:t>繳費單編號</a:t>
            </a:r>
            <a:endParaRPr lang="en-US" altLang="zh-TW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0" i="0" dirty="0">
                <a:effectLst/>
                <a:latin typeface="Söhne"/>
              </a:rPr>
              <a:t>用戶唯一識別碼</a:t>
            </a:r>
            <a:endParaRPr lang="en-US" altLang="zh-TW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Söhne"/>
              </a:rPr>
              <a:t>確認收款</a:t>
            </a:r>
            <a:endParaRPr lang="en-US" altLang="zh-TW" dirty="0"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Söhne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72DACB-4CA1-FF9B-9947-1AA57BBE3F40}"/>
              </a:ext>
            </a:extLst>
          </p:cNvPr>
          <p:cNvSpPr txBox="1"/>
          <p:nvPr/>
        </p:nvSpPr>
        <p:spPr>
          <a:xfrm>
            <a:off x="3019425" y="4090198"/>
            <a:ext cx="2152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ea1ChtPeriod" startAt="6"/>
            </a:pPr>
            <a:r>
              <a:rPr lang="zh-TW" altLang="en-US" dirty="0"/>
              <a:t>用戶繳費單表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繳費單編號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用戶唯一識別碼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訂單唯一識別碼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繳費日期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繳費金額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繳費方式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匯款參考號碼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對帳確認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4C88C7-E844-4AAE-BCC3-AF322E9A10D9}"/>
              </a:ext>
            </a:extLst>
          </p:cNvPr>
          <p:cNvSpPr txBox="1"/>
          <p:nvPr/>
        </p:nvSpPr>
        <p:spPr>
          <a:xfrm>
            <a:off x="8010522" y="47434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ea1ChtPeriod" startAt="7"/>
            </a:pPr>
            <a:r>
              <a:rPr lang="zh-TW" altLang="en-US" dirty="0"/>
              <a:t>訂單商品關聯表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商品唯一識別碼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訂單唯一識別碼</a:t>
            </a:r>
          </a:p>
        </p:txBody>
      </p:sp>
    </p:spTree>
    <p:extLst>
      <p:ext uri="{BB962C8B-B14F-4D97-AF65-F5344CB8AC3E}">
        <p14:creationId xmlns:p14="http://schemas.microsoft.com/office/powerpoint/2010/main" val="37111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95727-129C-759E-5F67-24AD472C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9075"/>
            <a:ext cx="10334624" cy="109537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altLang="zh-TW" sz="3600" b="1" cap="all" dirty="0">
                <a:ln w="3175" cmpd="sng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TW" altLang="en-US" sz="3600" b="1" cap="all" dirty="0">
                <a:ln w="3175" cmpd="sng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子程式功能關係圖</a:t>
            </a:r>
            <a:r>
              <a:rPr lang="en-US" altLang="zh-TW" sz="3600" b="1" cap="all" dirty="0">
                <a:ln w="3175" cmpd="sng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TW" altLang="en-US" sz="3600" b="1" cap="all" dirty="0">
                <a:ln w="3175" cmpd="sng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角色功能權限差異說明</a:t>
            </a:r>
            <a:br>
              <a:rPr lang="zh-TW" altLang="en-US" sz="3600" b="1" cap="all" dirty="0">
                <a:ln w="3175" cmpd="sng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br>
              <a:rPr lang="en-US" altLang="zh-TW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A3F871D-7C8B-C898-8ACB-22FCF3CBB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501573"/>
            <a:ext cx="6393909" cy="513735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8D96386-B319-6CEA-9F28-243BE4161C4B}"/>
              </a:ext>
            </a:extLst>
          </p:cNvPr>
          <p:cNvSpPr txBox="1"/>
          <p:nvPr/>
        </p:nvSpPr>
        <p:spPr>
          <a:xfrm>
            <a:off x="7448550" y="1724025"/>
            <a:ext cx="4305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角色功能權限</a:t>
            </a:r>
            <a:r>
              <a:rPr lang="en-US" altLang="zh-TW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顧客權限</a:t>
            </a:r>
            <a:r>
              <a:rPr lang="en-US" altLang="zh-TW" dirty="0"/>
              <a:t>:</a:t>
            </a:r>
            <a:r>
              <a:rPr lang="zh-TW" altLang="en-US" dirty="0"/>
              <a:t>獲取註冊資料、填寫訂單單送回資料庫、修改個人資料。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00"/>
                </a:solidFill>
              </a:rPr>
              <a:t>員工權限</a:t>
            </a:r>
            <a:r>
              <a:rPr lang="en-US" altLang="zh-TW" dirty="0"/>
              <a:t>:</a:t>
            </a:r>
            <a:r>
              <a:rPr lang="zh-TW" altLang="en-US" dirty="0"/>
              <a:t>獲取註冊資料、查看訂貨單內容，修改個人資料、查看報表、上架商品、寄貨處理功能。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84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95727-129C-759E-5F67-24AD472C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3442"/>
            <a:ext cx="10131425" cy="994834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altLang="zh-TW" sz="3600" b="1" cap="all" dirty="0">
                <a:ln w="3175" cmpd="sng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TW" sz="3600" b="1" cap="all" dirty="0">
                <a:ln w="3175" cmpd="sng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UI</a:t>
            </a:r>
            <a:r>
              <a:rPr lang="zh-TW" altLang="en-US" sz="3600" b="1" cap="all" dirty="0">
                <a:ln w="3175" cmpd="sng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界面示意圖</a:t>
            </a:r>
            <a:br>
              <a:rPr lang="zh-TW" altLang="en-US" sz="3600" b="1" cap="all" dirty="0">
                <a:ln w="3175" cmpd="sng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br>
              <a:rPr lang="en-US" altLang="zh-TW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E67052-B63B-3533-CE58-BB01ED456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574899" y="1025227"/>
            <a:ext cx="4120157" cy="5493544"/>
          </a:xfrm>
        </p:spPr>
      </p:pic>
    </p:spTree>
    <p:extLst>
      <p:ext uri="{BB962C8B-B14F-4D97-AF65-F5344CB8AC3E}">
        <p14:creationId xmlns:p14="http://schemas.microsoft.com/office/powerpoint/2010/main" val="653458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73_TF22566005_Win32" id="{AE07E87B-88C6-4FF9-9060-D6A5E940403F}" vid="{57A8A2C5-DC9D-43D3-8430-9775C44C6EC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未來設計</Template>
  <TotalTime>820</TotalTime>
  <Words>743</Words>
  <Application>Microsoft Office PowerPoint</Application>
  <PresentationFormat>寬螢幕</PresentationFormat>
  <Paragraphs>84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 UI</vt:lpstr>
      <vt:lpstr>微软雅黑</vt:lpstr>
      <vt:lpstr>Söhne</vt:lpstr>
      <vt:lpstr>華康新綜藝體</vt:lpstr>
      <vt:lpstr>Arial</vt:lpstr>
      <vt:lpstr>Calibri</vt:lpstr>
      <vt:lpstr>天體</vt:lpstr>
      <vt:lpstr>資料庫程式設計期末小專案計畫書 主題：&lt;水果訂貨系統&gt;</vt:lpstr>
      <vt:lpstr>專案目標需求 </vt:lpstr>
      <vt:lpstr>系統價值 </vt:lpstr>
      <vt:lpstr>功能介紹 </vt:lpstr>
      <vt:lpstr> 資料庫表單設計 </vt:lpstr>
      <vt:lpstr> 子程式功能關係圖/角色功能權限差異說明  </vt:lpstr>
      <vt:lpstr> UI界面示意圖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資料庫程式設計期末小專案計畫書 主題：&lt;水果訂貨系統&gt;</dc:title>
  <dc:creator>諺駿 鄭</dc:creator>
  <cp:lastModifiedBy>諺駿 鄭</cp:lastModifiedBy>
  <cp:revision>9</cp:revision>
  <dcterms:created xsi:type="dcterms:W3CDTF">2023-05-16T15:43:20Z</dcterms:created>
  <dcterms:modified xsi:type="dcterms:W3CDTF">2023-06-07T01:05:16Z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