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1.jpg" ContentType="image/png"/>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99" r:id="rId3"/>
    <p:sldId id="301" r:id="rId4"/>
    <p:sldId id="302" r:id="rId5"/>
    <p:sldId id="300" r:id="rId6"/>
    <p:sldId id="303" r:id="rId7"/>
    <p:sldId id="304" r:id="rId8"/>
    <p:sldId id="305" r:id="rId9"/>
    <p:sldId id="298" r:id="rId10"/>
    <p:sldId id="306" r:id="rId11"/>
    <p:sldId id="307" r:id="rId12"/>
    <p:sldId id="284" r:id="rId13"/>
    <p:sldId id="308" r:id="rId14"/>
    <p:sldId id="316" r:id="rId15"/>
    <p:sldId id="295" r:id="rId16"/>
    <p:sldId id="289" r:id="rId17"/>
    <p:sldId id="319" r:id="rId18"/>
    <p:sldId id="290" r:id="rId19"/>
    <p:sldId id="293" r:id="rId20"/>
    <p:sldId id="320" r:id="rId21"/>
    <p:sldId id="321" r:id="rId22"/>
    <p:sldId id="328" r:id="rId23"/>
    <p:sldId id="312" r:id="rId24"/>
    <p:sldId id="329" r:id="rId25"/>
    <p:sldId id="331" r:id="rId26"/>
    <p:sldId id="330" r:id="rId27"/>
    <p:sldId id="332" r:id="rId28"/>
    <p:sldId id="333" r:id="rId29"/>
    <p:sldId id="334" r:id="rId30"/>
    <p:sldId id="335" r:id="rId31"/>
    <p:sldId id="336" r:id="rId32"/>
    <p:sldId id="339" r:id="rId33"/>
    <p:sldId id="337" r:id="rId34"/>
    <p:sldId id="338" r:id="rId35"/>
    <p:sldId id="296"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强" initials="李" lastIdx="1" clrIdx="0">
    <p:extLst>
      <p:ext uri="{19B8F6BF-5375-455C-9EA6-DF929625EA0E}">
        <p15:presenceInfo xmlns:p15="http://schemas.microsoft.com/office/powerpoint/2012/main" userId="8ae047f2a68f3c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83" autoAdjust="0"/>
    <p:restoredTop sz="94660"/>
  </p:normalViewPr>
  <p:slideViewPr>
    <p:cSldViewPr snapToGrid="0">
      <p:cViewPr varScale="1">
        <p:scale>
          <a:sx n="121" d="100"/>
          <a:sy n="121" d="100"/>
        </p:scale>
        <p:origin x="45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80CB8-A899-6EA7-4176-448F628A84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01FB1F8-0D2C-D262-1E79-D5F518116A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B68FF3C-36A3-CD0C-A654-D38A051A846C}"/>
              </a:ext>
            </a:extLst>
          </p:cNvPr>
          <p:cNvSpPr>
            <a:spLocks noGrp="1"/>
          </p:cNvSpPr>
          <p:nvPr>
            <p:ph type="dt" sz="half" idx="10"/>
          </p:nvPr>
        </p:nvSpPr>
        <p:spPr/>
        <p:txBody>
          <a:bodyPr/>
          <a:lstStyle/>
          <a:p>
            <a:fld id="{781BEADB-AF5A-4392-865E-B1E711821C65}" type="datetimeFigureOut">
              <a:rPr lang="zh-CN" altLang="en-US" smtClean="0"/>
              <a:t>2025/3/17</a:t>
            </a:fld>
            <a:endParaRPr lang="zh-CN" altLang="en-US"/>
          </a:p>
        </p:txBody>
      </p:sp>
      <p:sp>
        <p:nvSpPr>
          <p:cNvPr id="5" name="页脚占位符 4">
            <a:extLst>
              <a:ext uri="{FF2B5EF4-FFF2-40B4-BE49-F238E27FC236}">
                <a16:creationId xmlns:a16="http://schemas.microsoft.com/office/drawing/2014/main" id="{8D06A067-BF02-A663-A4E6-CFB0A9A1D4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338CA4-0DAD-6E46-AF46-66EF88334082}"/>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283292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E4B2D-36E4-4877-AB78-3A130D20DCB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9177BBC-6E13-7FDC-19D8-890784FBE39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4BBA12-1ABF-0739-2262-2FDF56827DCA}"/>
              </a:ext>
            </a:extLst>
          </p:cNvPr>
          <p:cNvSpPr>
            <a:spLocks noGrp="1"/>
          </p:cNvSpPr>
          <p:nvPr>
            <p:ph type="dt" sz="half" idx="10"/>
          </p:nvPr>
        </p:nvSpPr>
        <p:spPr/>
        <p:txBody>
          <a:bodyPr/>
          <a:lstStyle/>
          <a:p>
            <a:fld id="{781BEADB-AF5A-4392-865E-B1E711821C65}" type="datetimeFigureOut">
              <a:rPr lang="zh-CN" altLang="en-US" smtClean="0"/>
              <a:t>2025/3/17</a:t>
            </a:fld>
            <a:endParaRPr lang="zh-CN" altLang="en-US"/>
          </a:p>
        </p:txBody>
      </p:sp>
      <p:sp>
        <p:nvSpPr>
          <p:cNvPr id="5" name="页脚占位符 4">
            <a:extLst>
              <a:ext uri="{FF2B5EF4-FFF2-40B4-BE49-F238E27FC236}">
                <a16:creationId xmlns:a16="http://schemas.microsoft.com/office/drawing/2014/main" id="{E08A72C2-49F5-7CAE-E22C-8D1BE39001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F13296-B90E-DD22-198E-47CFF896FBF1}"/>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3172207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B18F61-25BC-4999-B35F-C4FC3095B78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4350ED6-0570-F910-0F3B-17EDB47576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4E18A5-AA84-A01E-8766-71DBE6EA3162}"/>
              </a:ext>
            </a:extLst>
          </p:cNvPr>
          <p:cNvSpPr>
            <a:spLocks noGrp="1"/>
          </p:cNvSpPr>
          <p:nvPr>
            <p:ph type="dt" sz="half" idx="10"/>
          </p:nvPr>
        </p:nvSpPr>
        <p:spPr/>
        <p:txBody>
          <a:bodyPr/>
          <a:lstStyle/>
          <a:p>
            <a:fld id="{781BEADB-AF5A-4392-865E-B1E711821C65}" type="datetimeFigureOut">
              <a:rPr lang="zh-CN" altLang="en-US" smtClean="0"/>
              <a:t>2025/3/17</a:t>
            </a:fld>
            <a:endParaRPr lang="zh-CN" altLang="en-US"/>
          </a:p>
        </p:txBody>
      </p:sp>
      <p:sp>
        <p:nvSpPr>
          <p:cNvPr id="5" name="页脚占位符 4">
            <a:extLst>
              <a:ext uri="{FF2B5EF4-FFF2-40B4-BE49-F238E27FC236}">
                <a16:creationId xmlns:a16="http://schemas.microsoft.com/office/drawing/2014/main" id="{DB3F155F-A2D8-5084-0ED4-72C9C3CFA7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E05F23-29DF-6530-0EA1-4E5FA778D7F8}"/>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199615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BB95F-AE70-8F24-E12E-C88E5D559CB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98879A-A780-1BB7-0532-2CCB980AD38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7828BF-5956-DA07-0437-C8D2A56BAA78}"/>
              </a:ext>
            </a:extLst>
          </p:cNvPr>
          <p:cNvSpPr>
            <a:spLocks noGrp="1"/>
          </p:cNvSpPr>
          <p:nvPr>
            <p:ph type="dt" sz="half" idx="10"/>
          </p:nvPr>
        </p:nvSpPr>
        <p:spPr/>
        <p:txBody>
          <a:bodyPr/>
          <a:lstStyle/>
          <a:p>
            <a:fld id="{781BEADB-AF5A-4392-865E-B1E711821C65}" type="datetimeFigureOut">
              <a:rPr lang="zh-CN" altLang="en-US" smtClean="0"/>
              <a:t>2025/3/17</a:t>
            </a:fld>
            <a:endParaRPr lang="zh-CN" altLang="en-US"/>
          </a:p>
        </p:txBody>
      </p:sp>
      <p:sp>
        <p:nvSpPr>
          <p:cNvPr id="5" name="页脚占位符 4">
            <a:extLst>
              <a:ext uri="{FF2B5EF4-FFF2-40B4-BE49-F238E27FC236}">
                <a16:creationId xmlns:a16="http://schemas.microsoft.com/office/drawing/2014/main" id="{BCAB2271-5832-7A55-ABB8-803B1702A3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270A2F-42DA-52C2-DC15-CE1BE028C5F5}"/>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344494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0AE4C-A25E-9C01-1EDE-E410FBE7B58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16F6F00-2EC7-1671-1012-F21E25AD7A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1395941-6AA3-CFB9-C848-96BEC3E829BD}"/>
              </a:ext>
            </a:extLst>
          </p:cNvPr>
          <p:cNvSpPr>
            <a:spLocks noGrp="1"/>
          </p:cNvSpPr>
          <p:nvPr>
            <p:ph type="dt" sz="half" idx="10"/>
          </p:nvPr>
        </p:nvSpPr>
        <p:spPr/>
        <p:txBody>
          <a:bodyPr/>
          <a:lstStyle/>
          <a:p>
            <a:fld id="{781BEADB-AF5A-4392-865E-B1E711821C65}" type="datetimeFigureOut">
              <a:rPr lang="zh-CN" altLang="en-US" smtClean="0"/>
              <a:t>2025/3/17</a:t>
            </a:fld>
            <a:endParaRPr lang="zh-CN" altLang="en-US"/>
          </a:p>
        </p:txBody>
      </p:sp>
      <p:sp>
        <p:nvSpPr>
          <p:cNvPr id="5" name="页脚占位符 4">
            <a:extLst>
              <a:ext uri="{FF2B5EF4-FFF2-40B4-BE49-F238E27FC236}">
                <a16:creationId xmlns:a16="http://schemas.microsoft.com/office/drawing/2014/main" id="{F8F0725D-C113-EDC3-6605-A6D13D9C37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FE5949-78AE-59AF-3A73-AF5E62C477B2}"/>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4218251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3F6AA-63DB-439C-FF53-13280212B2E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B3C2DE1-EC63-E191-A031-61258AEC54D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480444-7901-36F4-2D15-CCC58A6BDBB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8427CAC-4FB8-042E-95D0-F56832F3AD96}"/>
              </a:ext>
            </a:extLst>
          </p:cNvPr>
          <p:cNvSpPr>
            <a:spLocks noGrp="1"/>
          </p:cNvSpPr>
          <p:nvPr>
            <p:ph type="dt" sz="half" idx="10"/>
          </p:nvPr>
        </p:nvSpPr>
        <p:spPr/>
        <p:txBody>
          <a:bodyPr/>
          <a:lstStyle/>
          <a:p>
            <a:fld id="{781BEADB-AF5A-4392-865E-B1E711821C65}" type="datetimeFigureOut">
              <a:rPr lang="zh-CN" altLang="en-US" smtClean="0"/>
              <a:t>2025/3/17</a:t>
            </a:fld>
            <a:endParaRPr lang="zh-CN" altLang="en-US"/>
          </a:p>
        </p:txBody>
      </p:sp>
      <p:sp>
        <p:nvSpPr>
          <p:cNvPr id="6" name="页脚占位符 5">
            <a:extLst>
              <a:ext uri="{FF2B5EF4-FFF2-40B4-BE49-F238E27FC236}">
                <a16:creationId xmlns:a16="http://schemas.microsoft.com/office/drawing/2014/main" id="{EE06D3CE-797D-3198-17AD-0AAC0939C1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B0568F-1168-3283-5382-FCB41F5C8DEA}"/>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2306144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E2D08-E905-E105-497B-92B79FE5493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F94825E-A09D-A139-85CF-51EDA16DDB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5E5020A-1241-C797-0D31-F8D0CB10F8E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80F1FB7-ED95-277F-7238-47A8DC300D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C5EE913-B215-5811-1A46-9DF2A1F9DE6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862FB3B-6D67-1999-06F4-55602B62A93E}"/>
              </a:ext>
            </a:extLst>
          </p:cNvPr>
          <p:cNvSpPr>
            <a:spLocks noGrp="1"/>
          </p:cNvSpPr>
          <p:nvPr>
            <p:ph type="dt" sz="half" idx="10"/>
          </p:nvPr>
        </p:nvSpPr>
        <p:spPr/>
        <p:txBody>
          <a:bodyPr/>
          <a:lstStyle/>
          <a:p>
            <a:fld id="{781BEADB-AF5A-4392-865E-B1E711821C65}" type="datetimeFigureOut">
              <a:rPr lang="zh-CN" altLang="en-US" smtClean="0"/>
              <a:t>2025/3/17</a:t>
            </a:fld>
            <a:endParaRPr lang="zh-CN" altLang="en-US"/>
          </a:p>
        </p:txBody>
      </p:sp>
      <p:sp>
        <p:nvSpPr>
          <p:cNvPr id="8" name="页脚占位符 7">
            <a:extLst>
              <a:ext uri="{FF2B5EF4-FFF2-40B4-BE49-F238E27FC236}">
                <a16:creationId xmlns:a16="http://schemas.microsoft.com/office/drawing/2014/main" id="{156AAE56-4F48-2395-EA55-C5543065622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3BF149C-409A-1488-C544-0B01F814E348}"/>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1120804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0731A-8056-5C24-0589-30AD41DA489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A469144-0F8E-1212-88E0-E1F00A7DA463}"/>
              </a:ext>
            </a:extLst>
          </p:cNvPr>
          <p:cNvSpPr>
            <a:spLocks noGrp="1"/>
          </p:cNvSpPr>
          <p:nvPr>
            <p:ph type="dt" sz="half" idx="10"/>
          </p:nvPr>
        </p:nvSpPr>
        <p:spPr/>
        <p:txBody>
          <a:bodyPr/>
          <a:lstStyle/>
          <a:p>
            <a:fld id="{781BEADB-AF5A-4392-865E-B1E711821C65}" type="datetimeFigureOut">
              <a:rPr lang="zh-CN" altLang="en-US" smtClean="0"/>
              <a:t>2025/3/17</a:t>
            </a:fld>
            <a:endParaRPr lang="zh-CN" altLang="en-US"/>
          </a:p>
        </p:txBody>
      </p:sp>
      <p:sp>
        <p:nvSpPr>
          <p:cNvPr id="4" name="页脚占位符 3">
            <a:extLst>
              <a:ext uri="{FF2B5EF4-FFF2-40B4-BE49-F238E27FC236}">
                <a16:creationId xmlns:a16="http://schemas.microsoft.com/office/drawing/2014/main" id="{F70B4588-7AA4-918F-2EBB-09A3B5D20BD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E308546-474E-FEA7-E862-944EC9AFFBAE}"/>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71379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5B3856-C105-6B00-B064-8A1E3C2363F0}"/>
              </a:ext>
            </a:extLst>
          </p:cNvPr>
          <p:cNvSpPr>
            <a:spLocks noGrp="1"/>
          </p:cNvSpPr>
          <p:nvPr>
            <p:ph type="dt" sz="half" idx="10"/>
          </p:nvPr>
        </p:nvSpPr>
        <p:spPr/>
        <p:txBody>
          <a:bodyPr/>
          <a:lstStyle/>
          <a:p>
            <a:fld id="{781BEADB-AF5A-4392-865E-B1E711821C65}" type="datetimeFigureOut">
              <a:rPr lang="zh-CN" altLang="en-US" smtClean="0"/>
              <a:t>2025/3/17</a:t>
            </a:fld>
            <a:endParaRPr lang="zh-CN" altLang="en-US"/>
          </a:p>
        </p:txBody>
      </p:sp>
      <p:sp>
        <p:nvSpPr>
          <p:cNvPr id="3" name="页脚占位符 2">
            <a:extLst>
              <a:ext uri="{FF2B5EF4-FFF2-40B4-BE49-F238E27FC236}">
                <a16:creationId xmlns:a16="http://schemas.microsoft.com/office/drawing/2014/main" id="{756290ED-CA41-6459-20A7-9F31FA1A6B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110C0A-B613-1DD6-EA92-EE8B1F6A33D5}"/>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2207971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3E12D-F175-E146-A76D-69FA0AF872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9F176D0-57BC-FFF6-A912-93F0BAA24C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83B0B86-5B12-C109-37DD-1180FBCF7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7BD9DB-813E-1258-27FE-93CD58FF1A52}"/>
              </a:ext>
            </a:extLst>
          </p:cNvPr>
          <p:cNvSpPr>
            <a:spLocks noGrp="1"/>
          </p:cNvSpPr>
          <p:nvPr>
            <p:ph type="dt" sz="half" idx="10"/>
          </p:nvPr>
        </p:nvSpPr>
        <p:spPr/>
        <p:txBody>
          <a:bodyPr/>
          <a:lstStyle/>
          <a:p>
            <a:fld id="{781BEADB-AF5A-4392-865E-B1E711821C65}" type="datetimeFigureOut">
              <a:rPr lang="zh-CN" altLang="en-US" smtClean="0"/>
              <a:t>2025/3/17</a:t>
            </a:fld>
            <a:endParaRPr lang="zh-CN" altLang="en-US"/>
          </a:p>
        </p:txBody>
      </p:sp>
      <p:sp>
        <p:nvSpPr>
          <p:cNvPr id="6" name="页脚占位符 5">
            <a:extLst>
              <a:ext uri="{FF2B5EF4-FFF2-40B4-BE49-F238E27FC236}">
                <a16:creationId xmlns:a16="http://schemas.microsoft.com/office/drawing/2014/main" id="{B1CB48BB-7054-7210-4442-7E17733AAB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1A0316-27DE-FEDD-50FE-EB8E99E2D021}"/>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356399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128C21-7DBF-964D-6DAC-3E05BB2B437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390B6D1-22EA-FE51-150C-97D22D4664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D0C36B8-EA46-C6FE-5D4E-7CCFD79AE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19C90CD-A119-7166-5E5D-55C3C10FC6AB}"/>
              </a:ext>
            </a:extLst>
          </p:cNvPr>
          <p:cNvSpPr>
            <a:spLocks noGrp="1"/>
          </p:cNvSpPr>
          <p:nvPr>
            <p:ph type="dt" sz="half" idx="10"/>
          </p:nvPr>
        </p:nvSpPr>
        <p:spPr/>
        <p:txBody>
          <a:bodyPr/>
          <a:lstStyle/>
          <a:p>
            <a:fld id="{781BEADB-AF5A-4392-865E-B1E711821C65}" type="datetimeFigureOut">
              <a:rPr lang="zh-CN" altLang="en-US" smtClean="0"/>
              <a:t>2025/3/17</a:t>
            </a:fld>
            <a:endParaRPr lang="zh-CN" altLang="en-US"/>
          </a:p>
        </p:txBody>
      </p:sp>
      <p:sp>
        <p:nvSpPr>
          <p:cNvPr id="6" name="页脚占位符 5">
            <a:extLst>
              <a:ext uri="{FF2B5EF4-FFF2-40B4-BE49-F238E27FC236}">
                <a16:creationId xmlns:a16="http://schemas.microsoft.com/office/drawing/2014/main" id="{E173BE14-2D52-3D93-1F57-7F039E2D37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6FCD34-BBE3-258F-F186-AF645575502B}"/>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4086045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0F857B-D359-45A0-10BA-1BAEDB935B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A407169-1650-811F-59D9-C67FAF806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BD7702-3A62-3478-B37D-6B9FBEE558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BEADB-AF5A-4392-865E-B1E711821C65}" type="datetimeFigureOut">
              <a:rPr lang="zh-CN" altLang="en-US" smtClean="0"/>
              <a:t>2025/3/17</a:t>
            </a:fld>
            <a:endParaRPr lang="zh-CN" altLang="en-US"/>
          </a:p>
        </p:txBody>
      </p:sp>
      <p:sp>
        <p:nvSpPr>
          <p:cNvPr id="5" name="页脚占位符 4">
            <a:extLst>
              <a:ext uri="{FF2B5EF4-FFF2-40B4-BE49-F238E27FC236}">
                <a16:creationId xmlns:a16="http://schemas.microsoft.com/office/drawing/2014/main" id="{2D47EA62-1FC6-B429-9A71-4DF11EB6CE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0CE3AE5-D1C4-6E4B-9830-0F23CD32C9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3577526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github.com/entropy-cloud/nop-entropy" TargetMode="External"/><Relationship Id="rId4" Type="http://schemas.openxmlformats.org/officeDocument/2006/relationships/hyperlink" Target="https://gitee.com/canonical-entropy/nop-entrop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58310-7403-FA83-A209-FDF4D2BAB086}"/>
              </a:ext>
            </a:extLst>
          </p:cNvPr>
          <p:cNvSpPr>
            <a:spLocks noGrp="1"/>
          </p:cNvSpPr>
          <p:nvPr>
            <p:ph type="ctrTitle"/>
          </p:nvPr>
        </p:nvSpPr>
        <p:spPr>
          <a:xfrm>
            <a:off x="1357603" y="1803498"/>
            <a:ext cx="9867123" cy="2387600"/>
          </a:xfrm>
        </p:spPr>
        <p:txBody>
          <a:bodyPr anchor="b">
            <a:normAutofit fontScale="90000"/>
          </a:bodyPr>
          <a:lstStyle/>
          <a:p>
            <a:r>
              <a:rPr lang="en-US" altLang="zh-CN" sz="8800" b="1" spc="-300" dirty="0" err="1"/>
              <a:t>XLang</a:t>
            </a:r>
            <a:r>
              <a:rPr lang="en-US" altLang="zh-CN" sz="8800" b="1" spc="-300" dirty="0"/>
              <a:t> </a:t>
            </a:r>
            <a:r>
              <a:rPr lang="zh-CN" altLang="en-US" sz="8800" b="1" spc="-300" dirty="0"/>
              <a:t>：基于差量概念的第四代编程语言</a:t>
            </a:r>
            <a:endParaRPr lang="zh-CN" altLang="en-US" sz="8800" b="1" dirty="0"/>
          </a:p>
        </p:txBody>
      </p:sp>
    </p:spTree>
    <p:extLst>
      <p:ext uri="{BB962C8B-B14F-4D97-AF65-F5344CB8AC3E}">
        <p14:creationId xmlns:p14="http://schemas.microsoft.com/office/powerpoint/2010/main" val="3457589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定制化开发的泥潭</a:t>
            </a:r>
          </a:p>
        </p:txBody>
      </p:sp>
      <p:sp>
        <p:nvSpPr>
          <p:cNvPr id="3" name="文本框 2">
            <a:extLst>
              <a:ext uri="{FF2B5EF4-FFF2-40B4-BE49-F238E27FC236}">
                <a16:creationId xmlns:a16="http://schemas.microsoft.com/office/drawing/2014/main" id="{E13EC510-F82F-CDB6-53FE-4F07DA41C1C7}"/>
              </a:ext>
            </a:extLst>
          </p:cNvPr>
          <p:cNvSpPr txBox="1"/>
          <p:nvPr/>
        </p:nvSpPr>
        <p:spPr>
          <a:xfrm>
            <a:off x="838200" y="1829015"/>
            <a:ext cx="10638453" cy="3600986"/>
          </a:xfrm>
          <a:prstGeom prst="rect">
            <a:avLst/>
          </a:prstGeom>
          <a:noFill/>
        </p:spPr>
        <p:txBody>
          <a:bodyPr wrap="square" rtlCol="0">
            <a:spAutoFit/>
          </a:bodyPr>
          <a:lstStyle/>
          <a:p>
            <a:r>
              <a:rPr lang="zh-CN" altLang="en-US" sz="3800" dirty="0"/>
              <a:t>一个复杂的银行核心应用，部署到不同客户处时，如何在不修改基础产品源码的情况下，实现深度的二次开发</a:t>
            </a:r>
            <a:r>
              <a:rPr lang="en-US" altLang="zh-CN" sz="3800" dirty="0"/>
              <a:t>?</a:t>
            </a:r>
          </a:p>
          <a:p>
            <a:endParaRPr lang="en-US" altLang="zh-CN" sz="3800" dirty="0"/>
          </a:p>
          <a:p>
            <a:r>
              <a:rPr lang="zh-CN" altLang="en-US" sz="3800" dirty="0"/>
              <a:t>在长期演化的过程中，如何实现基础产品和定制版本的协同演化？</a:t>
            </a:r>
            <a:endParaRPr lang="en-US" altLang="zh-CN" sz="3800" dirty="0"/>
          </a:p>
        </p:txBody>
      </p:sp>
    </p:spTree>
    <p:extLst>
      <p:ext uri="{BB962C8B-B14F-4D97-AF65-F5344CB8AC3E}">
        <p14:creationId xmlns:p14="http://schemas.microsoft.com/office/powerpoint/2010/main" val="2967693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三</a:t>
            </a:r>
            <a:r>
              <a:rPr lang="en-US" altLang="zh-CN" b="1" dirty="0"/>
              <a:t>. </a:t>
            </a:r>
            <a:r>
              <a:rPr lang="en-US" altLang="zh-CN" b="1" dirty="0" err="1"/>
              <a:t>XLang</a:t>
            </a:r>
            <a:r>
              <a:rPr lang="zh-CN" altLang="en-US" b="1" dirty="0"/>
              <a:t>为什么可以解决这些问题</a:t>
            </a:r>
          </a:p>
        </p:txBody>
      </p:sp>
      <p:sp>
        <p:nvSpPr>
          <p:cNvPr id="3" name="文本框 2">
            <a:extLst>
              <a:ext uri="{FF2B5EF4-FFF2-40B4-BE49-F238E27FC236}">
                <a16:creationId xmlns:a16="http://schemas.microsoft.com/office/drawing/2014/main" id="{E13EC510-F82F-CDB6-53FE-4F07DA41C1C7}"/>
              </a:ext>
            </a:extLst>
          </p:cNvPr>
          <p:cNvSpPr txBox="1"/>
          <p:nvPr/>
        </p:nvSpPr>
        <p:spPr>
          <a:xfrm>
            <a:off x="838200" y="1829015"/>
            <a:ext cx="10638453" cy="5355312"/>
          </a:xfrm>
          <a:prstGeom prst="rect">
            <a:avLst/>
          </a:prstGeom>
          <a:noFill/>
        </p:spPr>
        <p:txBody>
          <a:bodyPr wrap="square" rtlCol="0">
            <a:spAutoFit/>
          </a:bodyPr>
          <a:lstStyle/>
          <a:p>
            <a:r>
              <a:rPr lang="en-US" altLang="zh-CN" sz="3800" dirty="0" err="1"/>
              <a:t>XLang</a:t>
            </a:r>
            <a:r>
              <a:rPr lang="zh-CN" altLang="en-US" sz="3800" dirty="0"/>
              <a:t>引入差量概念，本质上是扩大了问题的解空间。原先不存在通用解的问题现在能通用求解了。</a:t>
            </a:r>
            <a:endParaRPr lang="en-US" altLang="zh-CN" sz="3800" dirty="0"/>
          </a:p>
          <a:p>
            <a:endParaRPr lang="en-US" altLang="zh-CN" sz="3800" dirty="0"/>
          </a:p>
          <a:p>
            <a:r>
              <a:rPr lang="zh-CN" altLang="en-US" sz="3800" dirty="0"/>
              <a:t>现有的编程语言缺乏差量概念，它们的结构空间也无法定义完善的差量运算。</a:t>
            </a:r>
            <a:endParaRPr lang="en-US" altLang="zh-CN" sz="3800" dirty="0"/>
          </a:p>
          <a:p>
            <a:endParaRPr lang="en-US" altLang="zh-CN" sz="3800" dirty="0"/>
          </a:p>
          <a:p>
            <a:r>
              <a:rPr lang="zh-CN" altLang="en-US" sz="3800" dirty="0"/>
              <a:t>解决方法是提升抽象层次，引入更丰富的差量结构运算规则。</a:t>
            </a:r>
            <a:endParaRPr lang="en-US" altLang="zh-CN" sz="3800" dirty="0"/>
          </a:p>
          <a:p>
            <a:endParaRPr lang="en-US" altLang="zh-CN" sz="3800" dirty="0"/>
          </a:p>
        </p:txBody>
      </p:sp>
    </p:spTree>
    <p:extLst>
      <p:ext uri="{BB962C8B-B14F-4D97-AF65-F5344CB8AC3E}">
        <p14:creationId xmlns:p14="http://schemas.microsoft.com/office/powerpoint/2010/main" val="2246753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051D53-ACFE-50A9-7B02-F1DEB12607F7}"/>
              </a:ext>
            </a:extLst>
          </p:cNvPr>
          <p:cNvSpPr>
            <a:spLocks noGrp="1"/>
          </p:cNvSpPr>
          <p:nvPr>
            <p:ph type="title"/>
          </p:nvPr>
        </p:nvSpPr>
        <p:spPr/>
        <p:txBody>
          <a:bodyPr/>
          <a:lstStyle/>
          <a:p>
            <a:r>
              <a:rPr lang="zh-CN" altLang="en-US" b="1" dirty="0"/>
              <a:t>第四代编程语言</a:t>
            </a:r>
          </a:p>
        </p:txBody>
      </p:sp>
      <p:sp>
        <p:nvSpPr>
          <p:cNvPr id="3" name="内容占位符 2">
            <a:extLst>
              <a:ext uri="{FF2B5EF4-FFF2-40B4-BE49-F238E27FC236}">
                <a16:creationId xmlns:a16="http://schemas.microsoft.com/office/drawing/2014/main" id="{A8845007-B9CE-FD6F-CFCB-DC2BAF015D30}"/>
              </a:ext>
            </a:extLst>
          </p:cNvPr>
          <p:cNvSpPr>
            <a:spLocks noGrp="1"/>
          </p:cNvSpPr>
          <p:nvPr>
            <p:ph idx="1"/>
          </p:nvPr>
        </p:nvSpPr>
        <p:spPr>
          <a:xfrm>
            <a:off x="838200" y="1841956"/>
            <a:ext cx="9710057" cy="4157628"/>
          </a:xfrm>
        </p:spPr>
        <p:txBody>
          <a:bodyPr>
            <a:normAutofit/>
          </a:bodyPr>
          <a:lstStyle/>
          <a:p>
            <a:pPr marL="0" indent="0" algn="l">
              <a:buNone/>
            </a:pPr>
            <a:r>
              <a:rPr lang="zh-CN" altLang="en-US" b="0" i="0" dirty="0">
                <a:effectLst/>
                <a:latin typeface="ui-sans-serif"/>
              </a:rPr>
              <a:t>抽象程度越低 </a:t>
            </a:r>
            <a:r>
              <a:rPr lang="en-US" altLang="zh-CN" b="0" i="0" dirty="0">
                <a:effectLst/>
                <a:latin typeface="ui-sans-serif"/>
                <a:sym typeface="Wingdings" panose="05000000000000000000" pitchFamily="2" charset="2"/>
              </a:rPr>
              <a:t> </a:t>
            </a:r>
            <a:r>
              <a:rPr lang="zh-CN" altLang="en-US" b="0" i="0" dirty="0">
                <a:effectLst/>
                <a:latin typeface="ui-sans-serif"/>
                <a:sym typeface="Wingdings" panose="05000000000000000000" pitchFamily="2" charset="2"/>
              </a:rPr>
              <a:t>结构空间越均一 </a:t>
            </a:r>
            <a:r>
              <a:rPr lang="en-US" altLang="zh-CN" b="0" i="0" dirty="0">
                <a:effectLst/>
                <a:latin typeface="ui-sans-serif"/>
                <a:sym typeface="Wingdings" panose="05000000000000000000" pitchFamily="2" charset="2"/>
              </a:rPr>
              <a:t> </a:t>
            </a:r>
            <a:r>
              <a:rPr lang="zh-CN" altLang="en-US" b="0" i="0" dirty="0">
                <a:effectLst/>
                <a:latin typeface="ui-sans-serif"/>
                <a:sym typeface="Wingdings" panose="05000000000000000000" pitchFamily="2" charset="2"/>
              </a:rPr>
              <a:t>结构空间越贫瘠</a:t>
            </a:r>
            <a:endParaRPr lang="en-US" altLang="zh-CN" b="0" i="0" dirty="0">
              <a:effectLst/>
              <a:latin typeface="ui-sans-serif"/>
            </a:endParaRPr>
          </a:p>
          <a:p>
            <a:pPr marL="0" indent="0" algn="l">
              <a:buNone/>
            </a:pPr>
            <a:endParaRPr lang="en-US" altLang="zh-CN" b="0" i="0" dirty="0">
              <a:effectLst/>
              <a:latin typeface="ui-sans-serif"/>
            </a:endParaRPr>
          </a:p>
          <a:p>
            <a:pPr marL="0" indent="0">
              <a:buNone/>
            </a:pPr>
            <a:r>
              <a:rPr lang="zh-CN" altLang="en-US" b="0" i="0" dirty="0">
                <a:effectLst/>
                <a:latin typeface="ui-sans-serif"/>
              </a:rPr>
              <a:t>机器语言 </a:t>
            </a:r>
            <a:r>
              <a:rPr lang="en-US" altLang="zh-CN" b="0" i="0" dirty="0">
                <a:effectLst/>
                <a:latin typeface="ui-sans-serif"/>
                <a:sym typeface="Wingdings" panose="05000000000000000000" pitchFamily="2" charset="2"/>
              </a:rPr>
              <a:t> </a:t>
            </a:r>
            <a:r>
              <a:rPr lang="zh-CN" altLang="en-US" b="0" i="0" dirty="0">
                <a:effectLst/>
                <a:latin typeface="ui-sans-serif"/>
                <a:sym typeface="Wingdings" panose="05000000000000000000" pitchFamily="2" charset="2"/>
              </a:rPr>
              <a:t>汇编 </a:t>
            </a:r>
            <a:r>
              <a:rPr lang="en-US" altLang="zh-CN" b="0" i="0" dirty="0">
                <a:effectLst/>
                <a:latin typeface="ui-sans-serif"/>
                <a:sym typeface="Wingdings" panose="05000000000000000000" pitchFamily="2" charset="2"/>
              </a:rPr>
              <a:t> </a:t>
            </a:r>
            <a:r>
              <a:rPr lang="zh-CN" altLang="en-US" b="0" i="0" dirty="0">
                <a:effectLst/>
                <a:latin typeface="ui-sans-serif"/>
              </a:rPr>
              <a:t>第三代编程语言抽象程度不断提高</a:t>
            </a:r>
            <a:endParaRPr lang="en-US" altLang="zh-CN" b="0" i="0" dirty="0">
              <a:effectLst/>
              <a:latin typeface="ui-sans-serif"/>
            </a:endParaRPr>
          </a:p>
          <a:p>
            <a:pPr marL="0" indent="0" algn="l">
              <a:buNone/>
            </a:pPr>
            <a:endParaRPr lang="en-US" altLang="zh-CN" b="0" i="0" dirty="0">
              <a:effectLst/>
              <a:latin typeface="ui-sans-serif"/>
            </a:endParaRPr>
          </a:p>
          <a:p>
            <a:pPr marL="0" indent="0" algn="l">
              <a:buNone/>
            </a:pPr>
            <a:r>
              <a:rPr lang="zh-CN" altLang="en-US" b="0" i="0" dirty="0">
                <a:effectLst/>
                <a:latin typeface="ui-sans-serif"/>
              </a:rPr>
              <a:t>但是通用的抽象似乎已经被穷尽，要进一步提高抽象程度，需要引入领域特定的知识，这就导致抽象结果不再那么通用。</a:t>
            </a:r>
            <a:endParaRPr lang="en-US" altLang="zh-CN" b="0" i="0" dirty="0">
              <a:effectLst/>
              <a:latin typeface="ui-sans-serif"/>
            </a:endParaRPr>
          </a:p>
          <a:p>
            <a:pPr marL="0" indent="0" algn="l">
              <a:buNone/>
            </a:pPr>
            <a:endParaRPr lang="en-US" altLang="zh-CN" dirty="0">
              <a:latin typeface="ui-sans-serif"/>
            </a:endParaRPr>
          </a:p>
          <a:p>
            <a:pPr algn="l"/>
            <a:endParaRPr lang="en-US" altLang="zh-CN" dirty="0">
              <a:latin typeface="ui-sans-serif"/>
            </a:endParaRPr>
          </a:p>
          <a:p>
            <a:pPr algn="l"/>
            <a:endParaRPr lang="zh-CN" altLang="en-US" b="0" i="0" dirty="0">
              <a:effectLst/>
              <a:latin typeface="ui-sans-serif"/>
            </a:endParaRPr>
          </a:p>
          <a:p>
            <a:endParaRPr lang="zh-CN" altLang="en-US" dirty="0"/>
          </a:p>
        </p:txBody>
      </p:sp>
    </p:spTree>
    <p:extLst>
      <p:ext uri="{BB962C8B-B14F-4D97-AF65-F5344CB8AC3E}">
        <p14:creationId xmlns:p14="http://schemas.microsoft.com/office/powerpoint/2010/main" val="4054452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051D53-ACFE-50A9-7B02-F1DEB12607F7}"/>
              </a:ext>
            </a:extLst>
          </p:cNvPr>
          <p:cNvSpPr>
            <a:spLocks noGrp="1"/>
          </p:cNvSpPr>
          <p:nvPr>
            <p:ph type="title"/>
          </p:nvPr>
        </p:nvSpPr>
        <p:spPr/>
        <p:txBody>
          <a:bodyPr/>
          <a:lstStyle/>
          <a:p>
            <a:r>
              <a:rPr lang="zh-CN" altLang="en-US" b="1" dirty="0"/>
              <a:t>编程范式的转换</a:t>
            </a:r>
          </a:p>
        </p:txBody>
      </p:sp>
      <p:sp>
        <p:nvSpPr>
          <p:cNvPr id="3" name="内容占位符 2">
            <a:extLst>
              <a:ext uri="{FF2B5EF4-FFF2-40B4-BE49-F238E27FC236}">
                <a16:creationId xmlns:a16="http://schemas.microsoft.com/office/drawing/2014/main" id="{A8845007-B9CE-FD6F-CFCB-DC2BAF015D30}"/>
              </a:ext>
            </a:extLst>
          </p:cNvPr>
          <p:cNvSpPr>
            <a:spLocks noGrp="1"/>
          </p:cNvSpPr>
          <p:nvPr>
            <p:ph idx="1"/>
          </p:nvPr>
        </p:nvSpPr>
        <p:spPr>
          <a:xfrm>
            <a:off x="838200" y="1832625"/>
            <a:ext cx="9710057" cy="4157628"/>
          </a:xfrm>
        </p:spPr>
        <p:txBody>
          <a:bodyPr>
            <a:normAutofit/>
          </a:bodyPr>
          <a:lstStyle/>
          <a:p>
            <a:pPr marL="0" indent="0">
              <a:buNone/>
            </a:pPr>
            <a:r>
              <a:rPr lang="zh-CN" altLang="en-US" dirty="0">
                <a:latin typeface="ui-sans-serif"/>
              </a:rPr>
              <a:t>面向语言编程范式：</a:t>
            </a:r>
            <a:r>
              <a:rPr lang="zh-CN" altLang="en-US" dirty="0"/>
              <a:t>先定义</a:t>
            </a:r>
            <a:r>
              <a:rPr lang="en-US" altLang="zh-CN" dirty="0"/>
              <a:t>DSL </a:t>
            </a:r>
            <a:r>
              <a:rPr lang="en-US" altLang="zh-CN" dirty="0">
                <a:sym typeface="Wingdings" panose="05000000000000000000" pitchFamily="2" charset="2"/>
              </a:rPr>
              <a:t> </a:t>
            </a:r>
            <a:r>
              <a:rPr lang="zh-CN" altLang="en-US" dirty="0">
                <a:sym typeface="Wingdings" panose="05000000000000000000" pitchFamily="2" charset="2"/>
              </a:rPr>
              <a:t>用</a:t>
            </a:r>
            <a:r>
              <a:rPr lang="en-US" altLang="zh-CN" dirty="0">
                <a:sym typeface="Wingdings" panose="05000000000000000000" pitchFamily="2" charset="2"/>
              </a:rPr>
              <a:t>DSL</a:t>
            </a:r>
            <a:r>
              <a:rPr lang="zh-CN" altLang="en-US" dirty="0">
                <a:sym typeface="Wingdings" panose="05000000000000000000" pitchFamily="2" charset="2"/>
              </a:rPr>
              <a:t>去表达业务</a:t>
            </a:r>
            <a:endParaRPr lang="en-US" altLang="zh-CN" dirty="0"/>
          </a:p>
          <a:p>
            <a:pPr marL="0" indent="0" algn="l">
              <a:buNone/>
            </a:pPr>
            <a:endParaRPr lang="en-US" altLang="zh-CN" b="0" i="0" dirty="0">
              <a:effectLst/>
              <a:latin typeface="ui-sans-serif"/>
            </a:endParaRPr>
          </a:p>
          <a:p>
            <a:pPr marL="0" indent="0" algn="l">
              <a:buNone/>
            </a:pPr>
            <a:r>
              <a:rPr lang="en-US" altLang="zh-CN" dirty="0" err="1">
                <a:latin typeface="ui-sans-serif"/>
              </a:rPr>
              <a:t>XLang</a:t>
            </a:r>
            <a:r>
              <a:rPr lang="zh-CN" altLang="en-US" dirty="0">
                <a:latin typeface="ui-sans-serif"/>
              </a:rPr>
              <a:t>不是</a:t>
            </a:r>
            <a:r>
              <a:rPr lang="en-US" altLang="zh-CN" dirty="0">
                <a:latin typeface="ui-sans-serif"/>
              </a:rPr>
              <a:t>DSL</a:t>
            </a:r>
            <a:r>
              <a:rPr lang="zh-CN" altLang="en-US" dirty="0">
                <a:latin typeface="ui-sans-serif"/>
              </a:rPr>
              <a:t>，而是支持快速开发和扩展</a:t>
            </a:r>
            <a:r>
              <a:rPr lang="en-US" altLang="zh-CN" dirty="0">
                <a:latin typeface="ui-sans-serif"/>
              </a:rPr>
              <a:t>DSL</a:t>
            </a:r>
            <a:r>
              <a:rPr lang="zh-CN" altLang="en-US" dirty="0">
                <a:latin typeface="ui-sans-serif"/>
              </a:rPr>
              <a:t>的元语言。</a:t>
            </a:r>
            <a:endParaRPr lang="en-US" altLang="zh-CN" dirty="0">
              <a:latin typeface="ui-sans-serif"/>
            </a:endParaRPr>
          </a:p>
          <a:p>
            <a:pPr marL="0" indent="0" algn="l">
              <a:buNone/>
            </a:pPr>
            <a:endParaRPr lang="en-US" altLang="zh-CN" dirty="0">
              <a:latin typeface="ui-sans-serif"/>
            </a:endParaRPr>
          </a:p>
          <a:p>
            <a:pPr marL="0" indent="0" algn="l">
              <a:buNone/>
            </a:pPr>
            <a:r>
              <a:rPr lang="en-US" altLang="zh-CN" dirty="0" err="1">
                <a:latin typeface="ui-sans-serif"/>
              </a:rPr>
              <a:t>XLang</a:t>
            </a:r>
            <a:r>
              <a:rPr lang="zh-CN" altLang="en-US" dirty="0">
                <a:latin typeface="ui-sans-serif"/>
              </a:rPr>
              <a:t>所关注的是过去、现在和未来所有可能的</a:t>
            </a:r>
            <a:r>
              <a:rPr lang="en-US" altLang="zh-CN" dirty="0">
                <a:latin typeface="ui-sans-serif"/>
              </a:rPr>
              <a:t>DSL</a:t>
            </a:r>
            <a:r>
              <a:rPr lang="zh-CN" altLang="en-US" dirty="0">
                <a:latin typeface="ui-sans-serif"/>
              </a:rPr>
              <a:t>所构成一个</a:t>
            </a:r>
            <a:r>
              <a:rPr lang="en-US" altLang="zh-CN" dirty="0">
                <a:latin typeface="ui-sans-serif"/>
              </a:rPr>
              <a:t>DSL</a:t>
            </a:r>
            <a:r>
              <a:rPr lang="zh-CN" altLang="en-US" dirty="0">
                <a:latin typeface="ui-sans-serif"/>
              </a:rPr>
              <a:t>结构空间中的统一的结构构造规律。</a:t>
            </a:r>
            <a:endParaRPr lang="en-US" altLang="zh-CN" dirty="0">
              <a:latin typeface="ui-sans-serif"/>
            </a:endParaRPr>
          </a:p>
          <a:p>
            <a:pPr marL="0" indent="0" algn="l">
              <a:buNone/>
            </a:pPr>
            <a:endParaRPr lang="zh-CN" altLang="en-US" dirty="0"/>
          </a:p>
        </p:txBody>
      </p:sp>
    </p:spTree>
    <p:extLst>
      <p:ext uri="{BB962C8B-B14F-4D97-AF65-F5344CB8AC3E}">
        <p14:creationId xmlns:p14="http://schemas.microsoft.com/office/powerpoint/2010/main" val="1653615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C4391-B621-F9A0-5FCF-E6CDFDE59F42}"/>
            </a:ext>
          </a:extLst>
        </p:cNvPr>
        <p:cNvGrpSpPr/>
        <p:nvPr/>
      </p:nvGrpSpPr>
      <p:grpSpPr>
        <a:xfrm>
          <a:off x="0" y="0"/>
          <a:ext cx="0" cy="0"/>
          <a:chOff x="0" y="0"/>
          <a:chExt cx="0" cy="0"/>
        </a:xfrm>
      </p:grpSpPr>
      <p:sp>
        <p:nvSpPr>
          <p:cNvPr id="49" name="文本框 48">
            <a:extLst>
              <a:ext uri="{FF2B5EF4-FFF2-40B4-BE49-F238E27FC236}">
                <a16:creationId xmlns:a16="http://schemas.microsoft.com/office/drawing/2014/main" id="{FCCFA090-07AF-74B8-33CF-E33873817493}"/>
              </a:ext>
            </a:extLst>
          </p:cNvPr>
          <p:cNvSpPr txBox="1"/>
          <p:nvPr/>
        </p:nvSpPr>
        <p:spPr>
          <a:xfrm>
            <a:off x="434688" y="267393"/>
            <a:ext cx="708578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prstClr val="black"/>
                </a:solidFill>
                <a:effectLst/>
                <a:uLnTx/>
                <a:uFillTx/>
                <a:latin typeface="+mj-ea"/>
                <a:ea typeface="+mj-ea"/>
                <a:cs typeface="+mn-cs"/>
              </a:rPr>
              <a:t>图灵完备的第三条技术路线</a:t>
            </a:r>
          </a:p>
        </p:txBody>
      </p:sp>
      <p:sp>
        <p:nvSpPr>
          <p:cNvPr id="2" name="文本框 1">
            <a:extLst>
              <a:ext uri="{FF2B5EF4-FFF2-40B4-BE49-F238E27FC236}">
                <a16:creationId xmlns:a16="http://schemas.microsoft.com/office/drawing/2014/main" id="{123AE87D-C3A1-2EF7-09D9-800E153C6DAD}"/>
              </a:ext>
            </a:extLst>
          </p:cNvPr>
          <p:cNvSpPr txBox="1"/>
          <p:nvPr/>
        </p:nvSpPr>
        <p:spPr>
          <a:xfrm>
            <a:off x="1954924" y="1416723"/>
            <a:ext cx="7699879" cy="2554545"/>
          </a:xfrm>
          <a:prstGeom prst="rect">
            <a:avLst/>
          </a:prstGeom>
          <a:noFill/>
        </p:spPr>
        <p:txBody>
          <a:bodyPr wrap="square" rtlCol="0">
            <a:spAutoFit/>
          </a:bodyPr>
          <a:lstStyle/>
          <a:p>
            <a:r>
              <a:rPr lang="en-US" altLang="zh-CN" sz="4000" dirty="0"/>
              <a:t>           Y = F(X)</a:t>
            </a:r>
          </a:p>
          <a:p>
            <a:pPr algn="ctr"/>
            <a:r>
              <a:rPr lang="en-US" altLang="zh-CN" sz="4000" dirty="0"/>
              <a:t>  = (F0+F1)(X0+X1)</a:t>
            </a:r>
          </a:p>
          <a:p>
            <a:pPr algn="ctr"/>
            <a:r>
              <a:rPr lang="en-US" altLang="zh-CN" sz="4000" dirty="0"/>
              <a:t>= F0(X0) + Delta</a:t>
            </a:r>
          </a:p>
          <a:p>
            <a:pPr algn="ctr"/>
            <a:r>
              <a:rPr lang="zh-CN" altLang="en-US" sz="4000" dirty="0"/>
              <a:t>    </a:t>
            </a:r>
            <a:endParaRPr lang="en-US" altLang="zh-CN" sz="4000" dirty="0"/>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24E2CD5D-C17B-E1E9-59C4-0C3F645A63B3}"/>
                  </a:ext>
                </a:extLst>
              </p:cNvPr>
              <p:cNvSpPr txBox="1"/>
              <p:nvPr/>
            </p:nvSpPr>
            <p:spPr>
              <a:xfrm>
                <a:off x="573868" y="3858274"/>
                <a:ext cx="9383634" cy="1938992"/>
              </a:xfrm>
              <a:prstGeom prst="rect">
                <a:avLst/>
              </a:prstGeom>
              <a:noFill/>
            </p:spPr>
            <p:txBody>
              <a:bodyPr wrap="square" rtlCol="0">
                <a:spAutoFit/>
              </a:bodyPr>
              <a:lstStyle/>
              <a:p>
                <a:pPr algn="ctr"/>
                <a:r>
                  <a:rPr lang="zh-CN" altLang="en-US" sz="4000" dirty="0"/>
                  <a:t>         图灵机：固定机器，无限数据</a:t>
                </a:r>
                <a:endParaRPr lang="en-US" altLang="zh-CN" sz="4000" dirty="0"/>
              </a:p>
              <a:p>
                <a:pPr algn="ctr"/>
                <a14:m>
                  <m:oMath xmlns:m="http://schemas.openxmlformats.org/officeDocument/2006/math">
                    <m:r>
                      <m:rPr>
                        <m:sty m:val="p"/>
                      </m:rPr>
                      <a:rPr lang="en-US" altLang="zh-CN" sz="4000" i="1">
                        <a:latin typeface="Cambria Math" panose="02040503050406030204" pitchFamily="18" charset="0"/>
                      </a:rPr>
                      <m:t>L</m:t>
                    </m:r>
                    <m:r>
                      <a:rPr lang="en-US" altLang="zh-CN" sz="4000" b="0" i="1" smtClean="0">
                        <a:latin typeface="Cambria Math" panose="02040503050406030204" pitchFamily="18" charset="0"/>
                      </a:rPr>
                      <m:t>𝑎𝑚𝑏𝑑𝑎</m:t>
                    </m:r>
                    <m:r>
                      <a:rPr lang="zh-CN" altLang="en-US" sz="4000" i="1">
                        <a:latin typeface="Cambria Math" panose="02040503050406030204" pitchFamily="18" charset="0"/>
                      </a:rPr>
                      <m:t>演算</m:t>
                    </m:r>
                  </m:oMath>
                </a14:m>
                <a:r>
                  <a:rPr lang="zh-CN" altLang="en-US" sz="4000" dirty="0"/>
                  <a:t>：无限机器，固定数据</a:t>
                </a:r>
                <a:endParaRPr lang="en-US" altLang="zh-CN" sz="4000" dirty="0"/>
              </a:p>
              <a:p>
                <a:pPr algn="ctr"/>
                <a:r>
                  <a:rPr lang="zh-CN" altLang="en-US" sz="4000" dirty="0"/>
                  <a:t>      可逆计算：有限认知，微扰展开</a:t>
                </a:r>
                <a:endParaRPr lang="en-US" altLang="zh-CN" sz="4000" dirty="0"/>
              </a:p>
            </p:txBody>
          </p:sp>
        </mc:Choice>
        <mc:Fallback>
          <p:sp>
            <p:nvSpPr>
              <p:cNvPr id="3" name="文本框 2">
                <a:extLst>
                  <a:ext uri="{FF2B5EF4-FFF2-40B4-BE49-F238E27FC236}">
                    <a16:creationId xmlns:a16="http://schemas.microsoft.com/office/drawing/2014/main" id="{24E2CD5D-C17B-E1E9-59C4-0C3F645A63B3}"/>
                  </a:ext>
                </a:extLst>
              </p:cNvPr>
              <p:cNvSpPr txBox="1">
                <a:spLocks noRot="1" noChangeAspect="1" noMove="1" noResize="1" noEditPoints="1" noAdjustHandles="1" noChangeArrowheads="1" noChangeShapeType="1" noTextEdit="1"/>
              </p:cNvSpPr>
              <p:nvPr/>
            </p:nvSpPr>
            <p:spPr>
              <a:xfrm>
                <a:off x="573868" y="3858274"/>
                <a:ext cx="9383634" cy="1938992"/>
              </a:xfrm>
              <a:prstGeom prst="rect">
                <a:avLst/>
              </a:prstGeom>
              <a:blipFill>
                <a:blip r:embed="rId2"/>
                <a:stretch>
                  <a:fillRect t="-5660" b="-1257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3EEB75A8-8BD7-0745-5526-16A17F2D2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573" y="1671145"/>
            <a:ext cx="1552782" cy="1636184"/>
          </a:xfrm>
          <a:prstGeom prst="rect">
            <a:avLst/>
          </a:prstGeom>
        </p:spPr>
      </p:pic>
      <p:pic>
        <p:nvPicPr>
          <p:cNvPr id="5" name="图片 4">
            <a:extLst>
              <a:ext uri="{FF2B5EF4-FFF2-40B4-BE49-F238E27FC236}">
                <a16:creationId xmlns:a16="http://schemas.microsoft.com/office/drawing/2014/main" id="{ED374DB6-53A8-03A1-CE6A-1BC6250A83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6361" y="1416723"/>
            <a:ext cx="3096580" cy="1636184"/>
          </a:xfrm>
          <a:prstGeom prst="rect">
            <a:avLst/>
          </a:prstGeom>
        </p:spPr>
      </p:pic>
    </p:spTree>
    <p:extLst>
      <p:ext uri="{BB962C8B-B14F-4D97-AF65-F5344CB8AC3E}">
        <p14:creationId xmlns:p14="http://schemas.microsoft.com/office/powerpoint/2010/main" val="425190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组件理论的进一步发展</a:t>
            </a:r>
          </a:p>
        </p:txBody>
      </p:sp>
      <p:sp>
        <p:nvSpPr>
          <p:cNvPr id="3" name="文本框 2">
            <a:extLst>
              <a:ext uri="{FF2B5EF4-FFF2-40B4-BE49-F238E27FC236}">
                <a16:creationId xmlns:a16="http://schemas.microsoft.com/office/drawing/2014/main" id="{E13EC510-F82F-CDB6-53FE-4F07DA41C1C7}"/>
              </a:ext>
            </a:extLst>
          </p:cNvPr>
          <p:cNvSpPr txBox="1"/>
          <p:nvPr/>
        </p:nvSpPr>
        <p:spPr>
          <a:xfrm>
            <a:off x="838200" y="2211570"/>
            <a:ext cx="7623544" cy="1846659"/>
          </a:xfrm>
          <a:prstGeom prst="rect">
            <a:avLst/>
          </a:prstGeom>
          <a:noFill/>
        </p:spPr>
        <p:txBody>
          <a:bodyPr wrap="square" rtlCol="0">
            <a:spAutoFit/>
          </a:bodyPr>
          <a:lstStyle/>
          <a:p>
            <a:pPr marL="571500" indent="-571500">
              <a:buFont typeface="Wingdings" panose="05000000000000000000" pitchFamily="2" charset="2"/>
              <a:buChar char="Ø"/>
            </a:pPr>
            <a:r>
              <a:rPr lang="zh-CN" altLang="en-US" sz="3800" dirty="0"/>
              <a:t>面向对象： </a:t>
            </a:r>
            <a:r>
              <a:rPr lang="en-US" altLang="zh-CN" sz="3800" dirty="0"/>
              <a:t>A &gt; B</a:t>
            </a:r>
          </a:p>
          <a:p>
            <a:pPr marL="571500" indent="-571500">
              <a:buFont typeface="Wingdings" panose="05000000000000000000" pitchFamily="2" charset="2"/>
              <a:buChar char="Ø"/>
            </a:pPr>
            <a:r>
              <a:rPr lang="zh-CN" altLang="en-US" sz="3800" dirty="0"/>
              <a:t>面向组件： </a:t>
            </a:r>
            <a:r>
              <a:rPr lang="en-US" altLang="zh-CN" sz="3800" dirty="0"/>
              <a:t>A = B + C</a:t>
            </a:r>
          </a:p>
          <a:p>
            <a:pPr marL="571500" indent="-571500">
              <a:buFont typeface="Wingdings" panose="05000000000000000000" pitchFamily="2" charset="2"/>
              <a:buChar char="Ø"/>
            </a:pPr>
            <a:r>
              <a:rPr lang="zh-CN" altLang="en-US" sz="3800" dirty="0"/>
              <a:t>可逆计算</a:t>
            </a:r>
            <a:r>
              <a:rPr lang="en-US" altLang="zh-CN" sz="3800" dirty="0"/>
              <a:t>:    B = A + (- C)</a:t>
            </a:r>
          </a:p>
        </p:txBody>
      </p:sp>
    </p:spTree>
    <p:extLst>
      <p:ext uri="{BB962C8B-B14F-4D97-AF65-F5344CB8AC3E}">
        <p14:creationId xmlns:p14="http://schemas.microsoft.com/office/powerpoint/2010/main" val="1303062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可扩展性等价于</a:t>
            </a:r>
            <a:r>
              <a:rPr lang="en-US" altLang="zh-CN" b="1" dirty="0"/>
              <a:t>Delta</a:t>
            </a:r>
            <a:r>
              <a:rPr lang="zh-CN" altLang="en-US" b="1" dirty="0"/>
              <a:t>差量运算</a:t>
            </a:r>
          </a:p>
        </p:txBody>
      </p:sp>
      <p:sp>
        <p:nvSpPr>
          <p:cNvPr id="4" name="文本框 2">
            <a:extLst>
              <a:ext uri="{FF2B5EF4-FFF2-40B4-BE49-F238E27FC236}">
                <a16:creationId xmlns:a16="http://schemas.microsoft.com/office/drawing/2014/main" id="{DB43A171-5965-38B2-11F6-5DD02A0D6F10}"/>
              </a:ext>
            </a:extLst>
          </p:cNvPr>
          <p:cNvSpPr txBox="1"/>
          <p:nvPr/>
        </p:nvSpPr>
        <p:spPr>
          <a:xfrm>
            <a:off x="3422780" y="2213282"/>
            <a:ext cx="7623544" cy="2431435"/>
          </a:xfrm>
          <a:prstGeom prst="rect">
            <a:avLst/>
          </a:prstGeom>
          <a:noFill/>
        </p:spPr>
        <p:txBody>
          <a:bodyPr wrap="square" rtlCol="0">
            <a:spAutoFit/>
          </a:bodyPr>
          <a:lstStyle/>
          <a:p>
            <a:r>
              <a:rPr lang="en-US" altLang="zh-CN" sz="3800" dirty="0"/>
              <a:t>X = A + B + C</a:t>
            </a:r>
          </a:p>
          <a:p>
            <a:r>
              <a:rPr lang="en-US" altLang="zh-CN" sz="3800" dirty="0"/>
              <a:t>Y = A + B + D</a:t>
            </a:r>
          </a:p>
          <a:p>
            <a:r>
              <a:rPr lang="en-US" altLang="zh-CN" sz="3800" dirty="0"/>
              <a:t>   = X + ( -C + D)</a:t>
            </a:r>
          </a:p>
          <a:p>
            <a:r>
              <a:rPr lang="en-US" altLang="zh-CN" sz="3800" dirty="0"/>
              <a:t>   = X + Delta </a:t>
            </a:r>
          </a:p>
        </p:txBody>
      </p:sp>
    </p:spTree>
    <p:extLst>
      <p:ext uri="{BB962C8B-B14F-4D97-AF65-F5344CB8AC3E}">
        <p14:creationId xmlns:p14="http://schemas.microsoft.com/office/powerpoint/2010/main" val="2547693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CDFEE-BE4E-C2B4-EF7D-69CE9CAD5A3D}"/>
            </a:ext>
          </a:extLst>
        </p:cNvPr>
        <p:cNvGrpSpPr/>
        <p:nvPr/>
      </p:nvGrpSpPr>
      <p:grpSpPr>
        <a:xfrm>
          <a:off x="0" y="0"/>
          <a:ext cx="0" cy="0"/>
          <a:chOff x="0" y="0"/>
          <a:chExt cx="0" cy="0"/>
        </a:xfrm>
      </p:grpSpPr>
      <p:sp>
        <p:nvSpPr>
          <p:cNvPr id="49" name="文本框 48">
            <a:extLst>
              <a:ext uri="{FF2B5EF4-FFF2-40B4-BE49-F238E27FC236}">
                <a16:creationId xmlns:a16="http://schemas.microsoft.com/office/drawing/2014/main" id="{D43E391F-A193-8914-FD5D-C384AEEACA2F}"/>
              </a:ext>
            </a:extLst>
          </p:cNvPr>
          <p:cNvSpPr txBox="1"/>
          <p:nvPr/>
        </p:nvSpPr>
        <p:spPr>
          <a:xfrm>
            <a:off x="579731" y="420761"/>
            <a:ext cx="6376015" cy="769441"/>
          </a:xfrm>
          <a:prstGeom prst="rect">
            <a:avLst/>
          </a:prstGeom>
          <a:noFill/>
        </p:spPr>
        <p:txBody>
          <a:bodyPr wrap="square" rtlCol="0">
            <a:spAutoFit/>
          </a:bodyPr>
          <a:lstStyle/>
          <a:p>
            <a:r>
              <a:rPr lang="zh-CN" altLang="en-US" sz="4400" b="1" dirty="0">
                <a:latin typeface="+mj-ea"/>
                <a:ea typeface="+mj-ea"/>
              </a:rPr>
              <a:t>模型驱动的补完计划</a:t>
            </a:r>
          </a:p>
        </p:txBody>
      </p:sp>
      <p:sp>
        <p:nvSpPr>
          <p:cNvPr id="2" name="文本框 1">
            <a:extLst>
              <a:ext uri="{FF2B5EF4-FFF2-40B4-BE49-F238E27FC236}">
                <a16:creationId xmlns:a16="http://schemas.microsoft.com/office/drawing/2014/main" id="{B8478EFD-B1D7-977C-0D62-34DCE2371DF5}"/>
              </a:ext>
            </a:extLst>
          </p:cNvPr>
          <p:cNvSpPr txBox="1"/>
          <p:nvPr/>
        </p:nvSpPr>
        <p:spPr>
          <a:xfrm>
            <a:off x="945931" y="1416723"/>
            <a:ext cx="10203443" cy="707886"/>
          </a:xfrm>
          <a:prstGeom prst="rect">
            <a:avLst/>
          </a:prstGeom>
          <a:noFill/>
        </p:spPr>
        <p:txBody>
          <a:bodyPr wrap="square" rtlCol="0">
            <a:spAutoFit/>
          </a:bodyPr>
          <a:lstStyle/>
          <a:p>
            <a:pPr algn="ctr"/>
            <a:r>
              <a:rPr lang="en-US" altLang="zh-CN" sz="4000" dirty="0"/>
              <a:t>App = Transformer(Model)</a:t>
            </a:r>
          </a:p>
        </p:txBody>
      </p:sp>
      <p:sp>
        <p:nvSpPr>
          <p:cNvPr id="3" name="文本框 2">
            <a:extLst>
              <a:ext uri="{FF2B5EF4-FFF2-40B4-BE49-F238E27FC236}">
                <a16:creationId xmlns:a16="http://schemas.microsoft.com/office/drawing/2014/main" id="{A6451FFB-B87E-865B-F1BD-8E1162E280C6}"/>
              </a:ext>
            </a:extLst>
          </p:cNvPr>
          <p:cNvSpPr txBox="1"/>
          <p:nvPr/>
        </p:nvSpPr>
        <p:spPr>
          <a:xfrm>
            <a:off x="1217097" y="2507855"/>
            <a:ext cx="9661109" cy="1323439"/>
          </a:xfrm>
          <a:prstGeom prst="rect">
            <a:avLst/>
          </a:prstGeom>
          <a:noFill/>
        </p:spPr>
        <p:txBody>
          <a:bodyPr wrap="square" rtlCol="0">
            <a:spAutoFit/>
          </a:bodyPr>
          <a:lstStyle/>
          <a:p>
            <a:pPr algn="ctr"/>
            <a:r>
              <a:rPr lang="zh-CN" altLang="en-US" sz="4000" dirty="0"/>
              <a:t>模型和转换器都是已知的，应用是未知的</a:t>
            </a:r>
            <a:endParaRPr lang="en-US" altLang="zh-CN" sz="4000" dirty="0"/>
          </a:p>
          <a:p>
            <a:pPr algn="ctr"/>
            <a:r>
              <a:rPr lang="zh-CN" altLang="en-US" sz="4000" dirty="0"/>
              <a:t>未知</a:t>
            </a:r>
            <a:r>
              <a:rPr lang="en-US" altLang="zh-CN" sz="4000" dirty="0"/>
              <a:t>=</a:t>
            </a:r>
            <a:r>
              <a:rPr lang="zh-CN" altLang="en-US" sz="4000" dirty="0"/>
              <a:t>已知作为一个方程不可能长期平衡</a:t>
            </a:r>
            <a:endParaRPr lang="en-US" altLang="zh-CN" sz="4000" dirty="0"/>
          </a:p>
        </p:txBody>
      </p:sp>
      <p:sp>
        <p:nvSpPr>
          <p:cNvPr id="6" name="文本框 1">
            <a:extLst>
              <a:ext uri="{FF2B5EF4-FFF2-40B4-BE49-F238E27FC236}">
                <a16:creationId xmlns:a16="http://schemas.microsoft.com/office/drawing/2014/main" id="{D953B6FB-BC42-9E19-5568-3EB9FAAF8D4D}"/>
              </a:ext>
            </a:extLst>
          </p:cNvPr>
          <p:cNvSpPr txBox="1"/>
          <p:nvPr/>
        </p:nvSpPr>
        <p:spPr>
          <a:xfrm>
            <a:off x="170268" y="4379449"/>
            <a:ext cx="10203443" cy="707886"/>
          </a:xfrm>
          <a:prstGeom prst="rect">
            <a:avLst/>
          </a:prstGeom>
          <a:noFill/>
        </p:spPr>
        <p:txBody>
          <a:bodyPr wrap="square" rtlCol="0">
            <a:spAutoFit/>
          </a:bodyPr>
          <a:lstStyle/>
          <a:p>
            <a:pPr algn="ctr"/>
            <a:r>
              <a:rPr lang="en-US" altLang="zh-CN" sz="4000" dirty="0"/>
              <a:t>App = MDA + Delta</a:t>
            </a:r>
          </a:p>
        </p:txBody>
      </p:sp>
    </p:spTree>
    <p:extLst>
      <p:ext uri="{BB962C8B-B14F-4D97-AF65-F5344CB8AC3E}">
        <p14:creationId xmlns:p14="http://schemas.microsoft.com/office/powerpoint/2010/main" val="3155458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en-US" altLang="zh-CN" b="1" dirty="0"/>
              <a:t>Docker</a:t>
            </a:r>
            <a:r>
              <a:rPr lang="zh-CN" altLang="en-US" b="1" dirty="0"/>
              <a:t>作为可逆计算的实例</a:t>
            </a:r>
          </a:p>
        </p:txBody>
      </p:sp>
      <p:pic>
        <p:nvPicPr>
          <p:cNvPr id="7" name="图片 6">
            <a:extLst>
              <a:ext uri="{FF2B5EF4-FFF2-40B4-BE49-F238E27FC236}">
                <a16:creationId xmlns:a16="http://schemas.microsoft.com/office/drawing/2014/main" id="{A9FAD954-709D-F5D5-9100-CC20B6B65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736" y="1690688"/>
            <a:ext cx="4849586" cy="3637190"/>
          </a:xfrm>
          <a:prstGeom prst="rect">
            <a:avLst/>
          </a:prstGeom>
        </p:spPr>
      </p:pic>
      <p:sp>
        <p:nvSpPr>
          <p:cNvPr id="8" name="文本框 7">
            <a:extLst>
              <a:ext uri="{FF2B5EF4-FFF2-40B4-BE49-F238E27FC236}">
                <a16:creationId xmlns:a16="http://schemas.microsoft.com/office/drawing/2014/main" id="{00DF1367-32D6-49B4-E298-E4BAF2B93B88}"/>
              </a:ext>
            </a:extLst>
          </p:cNvPr>
          <p:cNvSpPr txBox="1"/>
          <p:nvPr/>
        </p:nvSpPr>
        <p:spPr>
          <a:xfrm>
            <a:off x="903402" y="5577333"/>
            <a:ext cx="10450398" cy="584775"/>
          </a:xfrm>
          <a:prstGeom prst="rect">
            <a:avLst/>
          </a:prstGeom>
          <a:noFill/>
        </p:spPr>
        <p:txBody>
          <a:bodyPr wrap="square" rtlCol="0">
            <a:spAutoFit/>
          </a:bodyPr>
          <a:lstStyle/>
          <a:p>
            <a:r>
              <a:rPr lang="en-US" altLang="zh-CN" sz="3200" b="1" dirty="0"/>
              <a:t> App = </a:t>
            </a:r>
            <a:r>
              <a:rPr lang="en-US" altLang="zh-CN" sz="3200" b="1" dirty="0" err="1"/>
              <a:t>DockerBuild</a:t>
            </a:r>
            <a:r>
              <a:rPr lang="en-US" altLang="zh-CN" sz="3200" b="1" dirty="0"/>
              <a:t>&lt;</a:t>
            </a:r>
            <a:r>
              <a:rPr lang="en-US" altLang="zh-CN" sz="3200" b="1" dirty="0" err="1"/>
              <a:t>DockerFile</a:t>
            </a:r>
            <a:r>
              <a:rPr lang="en-US" altLang="zh-CN" sz="3200" b="1" dirty="0"/>
              <a:t>&gt; union-fs  </a:t>
            </a:r>
            <a:r>
              <a:rPr lang="en-US" altLang="zh-CN" sz="3200" b="1" dirty="0" err="1"/>
              <a:t>BaseImage</a:t>
            </a:r>
            <a:endParaRPr lang="zh-CN" altLang="en-US" sz="3200" b="1" dirty="0"/>
          </a:p>
        </p:txBody>
      </p:sp>
      <p:sp>
        <p:nvSpPr>
          <p:cNvPr id="3" name="文本框 4">
            <a:extLst>
              <a:ext uri="{FF2B5EF4-FFF2-40B4-BE49-F238E27FC236}">
                <a16:creationId xmlns:a16="http://schemas.microsoft.com/office/drawing/2014/main" id="{404EFC7E-2104-9640-2676-F56F4DF63D39}"/>
              </a:ext>
            </a:extLst>
          </p:cNvPr>
          <p:cNvSpPr txBox="1"/>
          <p:nvPr/>
        </p:nvSpPr>
        <p:spPr>
          <a:xfrm>
            <a:off x="7175240" y="1711196"/>
            <a:ext cx="3806890" cy="3108543"/>
          </a:xfrm>
          <a:prstGeom prst="rect">
            <a:avLst/>
          </a:prstGeom>
          <a:noFill/>
        </p:spPr>
        <p:txBody>
          <a:bodyPr wrap="square">
            <a:spAutoFit/>
          </a:bodyPr>
          <a:lstStyle/>
          <a:p>
            <a:r>
              <a:rPr lang="zh-CN" altLang="en-US" sz="2800" dirty="0"/>
              <a:t>可逆计算理论早在</a:t>
            </a:r>
            <a:r>
              <a:rPr lang="en-US" altLang="zh-CN" sz="2800" dirty="0"/>
              <a:t>2007</a:t>
            </a:r>
            <a:r>
              <a:rPr lang="zh-CN" altLang="en-US" sz="2800" dirty="0"/>
              <a:t>年提出并用于实践，远远早于</a:t>
            </a:r>
            <a:r>
              <a:rPr lang="en-US" altLang="zh-CN" sz="2800" dirty="0"/>
              <a:t>Docker</a:t>
            </a:r>
            <a:r>
              <a:rPr lang="zh-CN" altLang="en-US" sz="2800" dirty="0"/>
              <a:t>的发布时间。</a:t>
            </a:r>
            <a:endParaRPr lang="en-US" altLang="zh-CN" sz="2800" dirty="0"/>
          </a:p>
          <a:p>
            <a:r>
              <a:rPr lang="en-US" altLang="zh-CN" sz="2800" dirty="0"/>
              <a:t>Docker</a:t>
            </a:r>
            <a:r>
              <a:rPr lang="zh-CN" altLang="en-US" sz="2800" dirty="0"/>
              <a:t>差量的最小粒度是文件，而</a:t>
            </a:r>
            <a:r>
              <a:rPr lang="en-US" altLang="zh-CN" sz="2800" dirty="0" err="1"/>
              <a:t>XLang</a:t>
            </a:r>
            <a:r>
              <a:rPr lang="zh-CN" altLang="en-US" sz="2800" dirty="0"/>
              <a:t>是深入到文件内部。</a:t>
            </a:r>
            <a:endParaRPr lang="en-US" altLang="zh-CN" sz="2800" dirty="0"/>
          </a:p>
        </p:txBody>
      </p:sp>
    </p:spTree>
    <p:extLst>
      <p:ext uri="{BB962C8B-B14F-4D97-AF65-F5344CB8AC3E}">
        <p14:creationId xmlns:p14="http://schemas.microsoft.com/office/powerpoint/2010/main" val="2243421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C94D8A1-9917-8B97-5FC7-325C311C388B}"/>
              </a:ext>
            </a:extLst>
          </p:cNvPr>
          <p:cNvSpPr txBox="1"/>
          <p:nvPr/>
        </p:nvSpPr>
        <p:spPr>
          <a:xfrm>
            <a:off x="434688" y="267393"/>
            <a:ext cx="5814763" cy="769441"/>
          </a:xfrm>
          <a:prstGeom prst="rect">
            <a:avLst/>
          </a:prstGeom>
          <a:noFill/>
        </p:spPr>
        <p:txBody>
          <a:bodyPr wrap="square" rtlCol="0">
            <a:spAutoFit/>
          </a:bodyPr>
          <a:lstStyle/>
          <a:p>
            <a:r>
              <a:rPr lang="zh-CN" altLang="en-US" sz="4400" b="1" dirty="0">
                <a:latin typeface="+mj-ea"/>
                <a:ea typeface="+mj-ea"/>
              </a:rPr>
              <a:t>可逆计算的技术路线</a:t>
            </a:r>
          </a:p>
        </p:txBody>
      </p:sp>
      <p:sp>
        <p:nvSpPr>
          <p:cNvPr id="5" name="文本框 4">
            <a:extLst>
              <a:ext uri="{FF2B5EF4-FFF2-40B4-BE49-F238E27FC236}">
                <a16:creationId xmlns:a16="http://schemas.microsoft.com/office/drawing/2014/main" id="{A84BC0B8-C288-5EAE-954C-4AAF55CA2262}"/>
              </a:ext>
            </a:extLst>
          </p:cNvPr>
          <p:cNvSpPr txBox="1"/>
          <p:nvPr/>
        </p:nvSpPr>
        <p:spPr>
          <a:xfrm>
            <a:off x="1094014" y="1494067"/>
            <a:ext cx="9511393" cy="646331"/>
          </a:xfrm>
          <a:prstGeom prst="rect">
            <a:avLst/>
          </a:prstGeom>
          <a:noFill/>
        </p:spPr>
        <p:txBody>
          <a:bodyPr wrap="square">
            <a:spAutoFit/>
          </a:bodyPr>
          <a:lstStyle/>
          <a:p>
            <a:r>
              <a:rPr lang="en-US" altLang="zh-CN" sz="3600" dirty="0"/>
              <a:t>  Object  = Map extends Map&lt;Map&gt;</a:t>
            </a:r>
          </a:p>
        </p:txBody>
      </p:sp>
      <p:sp>
        <p:nvSpPr>
          <p:cNvPr id="21" name="文本框 20">
            <a:extLst>
              <a:ext uri="{FF2B5EF4-FFF2-40B4-BE49-F238E27FC236}">
                <a16:creationId xmlns:a16="http://schemas.microsoft.com/office/drawing/2014/main" id="{8A75C438-2535-F2D3-5048-EA2A87FA1518}"/>
              </a:ext>
            </a:extLst>
          </p:cNvPr>
          <p:cNvSpPr txBox="1"/>
          <p:nvPr/>
        </p:nvSpPr>
        <p:spPr>
          <a:xfrm>
            <a:off x="1238250" y="2905782"/>
            <a:ext cx="7807779" cy="646331"/>
          </a:xfrm>
          <a:prstGeom prst="rect">
            <a:avLst/>
          </a:prstGeom>
          <a:noFill/>
        </p:spPr>
        <p:txBody>
          <a:bodyPr wrap="square">
            <a:spAutoFit/>
          </a:bodyPr>
          <a:lstStyle/>
          <a:p>
            <a:r>
              <a:rPr lang="en-US" altLang="zh-CN" sz="3600" dirty="0"/>
              <a:t>  App = Tree x-extends Tree&lt;Tree&gt;</a:t>
            </a:r>
          </a:p>
        </p:txBody>
      </p:sp>
      <p:sp>
        <p:nvSpPr>
          <p:cNvPr id="3" name="文本框 2">
            <a:extLst>
              <a:ext uri="{FF2B5EF4-FFF2-40B4-BE49-F238E27FC236}">
                <a16:creationId xmlns:a16="http://schemas.microsoft.com/office/drawing/2014/main" id="{A53CCC2C-5348-EC7B-95D6-3DF6C0965CCA}"/>
              </a:ext>
            </a:extLst>
          </p:cNvPr>
          <p:cNvSpPr txBox="1"/>
          <p:nvPr/>
        </p:nvSpPr>
        <p:spPr>
          <a:xfrm>
            <a:off x="1298121" y="4474026"/>
            <a:ext cx="9429750" cy="584775"/>
          </a:xfrm>
          <a:prstGeom prst="rect">
            <a:avLst/>
          </a:prstGeom>
          <a:noFill/>
        </p:spPr>
        <p:txBody>
          <a:bodyPr wrap="square" rtlCol="0">
            <a:spAutoFit/>
          </a:bodyPr>
          <a:lstStyle/>
          <a:p>
            <a:r>
              <a:rPr lang="en-US" altLang="zh-CN" sz="3200" b="1" dirty="0"/>
              <a:t> App = Delta x-extends Generator&lt;DSL&gt;</a:t>
            </a:r>
            <a:endParaRPr lang="zh-CN" altLang="en-US" sz="3200" b="1" dirty="0"/>
          </a:p>
        </p:txBody>
      </p:sp>
    </p:spTree>
    <p:extLst>
      <p:ext uri="{BB962C8B-B14F-4D97-AF65-F5344CB8AC3E}">
        <p14:creationId xmlns:p14="http://schemas.microsoft.com/office/powerpoint/2010/main" val="36180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作者简介</a:t>
            </a:r>
          </a:p>
        </p:txBody>
      </p:sp>
      <p:sp>
        <p:nvSpPr>
          <p:cNvPr id="3" name="文本框 2">
            <a:extLst>
              <a:ext uri="{FF2B5EF4-FFF2-40B4-BE49-F238E27FC236}">
                <a16:creationId xmlns:a16="http://schemas.microsoft.com/office/drawing/2014/main" id="{E13EC510-F82F-CDB6-53FE-4F07DA41C1C7}"/>
              </a:ext>
            </a:extLst>
          </p:cNvPr>
          <p:cNvSpPr txBox="1"/>
          <p:nvPr/>
        </p:nvSpPr>
        <p:spPr>
          <a:xfrm>
            <a:off x="838200" y="2211570"/>
            <a:ext cx="9584094" cy="1846659"/>
          </a:xfrm>
          <a:prstGeom prst="rect">
            <a:avLst/>
          </a:prstGeom>
          <a:noFill/>
        </p:spPr>
        <p:txBody>
          <a:bodyPr wrap="square" rtlCol="0">
            <a:spAutoFit/>
          </a:bodyPr>
          <a:lstStyle/>
          <a:p>
            <a:pPr marL="571500" indent="-571500">
              <a:buFont typeface="Wingdings" panose="05000000000000000000" pitchFamily="2" charset="2"/>
              <a:buChar char="Ø"/>
            </a:pPr>
            <a:r>
              <a:rPr lang="zh-CN" altLang="en-US" sz="3800" dirty="0"/>
              <a:t>毕业于清华大学工程物理系</a:t>
            </a:r>
            <a:endParaRPr lang="en-US" altLang="zh-CN" sz="3800" dirty="0"/>
          </a:p>
          <a:p>
            <a:pPr marL="571500" indent="-571500">
              <a:buFont typeface="Wingdings" panose="05000000000000000000" pitchFamily="2" charset="2"/>
              <a:buChar char="Ø"/>
            </a:pPr>
            <a:r>
              <a:rPr lang="en-US" altLang="zh-CN" sz="3800" dirty="0"/>
              <a:t>20</a:t>
            </a:r>
            <a:r>
              <a:rPr lang="zh-CN" altLang="en-US" sz="3800" dirty="0"/>
              <a:t>多年软件框架设计与实现经历</a:t>
            </a:r>
            <a:endParaRPr lang="en-US" altLang="zh-CN" sz="3800" dirty="0"/>
          </a:p>
          <a:p>
            <a:pPr marL="571500" indent="-571500">
              <a:buFont typeface="Wingdings" panose="05000000000000000000" pitchFamily="2" charset="2"/>
              <a:buChar char="Ø"/>
            </a:pPr>
            <a:r>
              <a:rPr lang="zh-CN" altLang="en-US" sz="3800" dirty="0"/>
              <a:t>目前负责新一代信用卡核心系统架构设计</a:t>
            </a:r>
            <a:endParaRPr lang="en-US" altLang="zh-CN" sz="3800" dirty="0"/>
          </a:p>
        </p:txBody>
      </p:sp>
    </p:spTree>
    <p:extLst>
      <p:ext uri="{BB962C8B-B14F-4D97-AF65-F5344CB8AC3E}">
        <p14:creationId xmlns:p14="http://schemas.microsoft.com/office/powerpoint/2010/main" val="579172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A3955-9B63-9517-97CD-DB43513C1215}"/>
            </a:ext>
          </a:extLst>
        </p:cNvPr>
        <p:cNvGrpSpPr/>
        <p:nvPr/>
      </p:nvGrpSpPr>
      <p:grpSpPr>
        <a:xfrm>
          <a:off x="0" y="0"/>
          <a:ext cx="0" cy="0"/>
          <a:chOff x="0" y="0"/>
          <a:chExt cx="0" cy="0"/>
        </a:xfrm>
      </p:grpSpPr>
      <p:sp>
        <p:nvSpPr>
          <p:cNvPr id="49" name="文本框 48">
            <a:extLst>
              <a:ext uri="{FF2B5EF4-FFF2-40B4-BE49-F238E27FC236}">
                <a16:creationId xmlns:a16="http://schemas.microsoft.com/office/drawing/2014/main" id="{13B76F7B-242F-B39D-C8C6-92452E4E17A2}"/>
              </a:ext>
            </a:extLst>
          </p:cNvPr>
          <p:cNvSpPr txBox="1"/>
          <p:nvPr/>
        </p:nvSpPr>
        <p:spPr>
          <a:xfrm>
            <a:off x="434688" y="267393"/>
            <a:ext cx="5508911" cy="769441"/>
          </a:xfrm>
          <a:prstGeom prst="rect">
            <a:avLst/>
          </a:prstGeom>
          <a:noFill/>
        </p:spPr>
        <p:txBody>
          <a:bodyPr wrap="square" rtlCol="0">
            <a:spAutoFit/>
          </a:bodyPr>
          <a:lstStyle/>
          <a:p>
            <a:r>
              <a:rPr lang="zh-CN" altLang="en-US" sz="4400" b="1" dirty="0">
                <a:latin typeface="+mj-ea"/>
                <a:ea typeface="+mj-ea"/>
              </a:rPr>
              <a:t>横向分解</a:t>
            </a:r>
          </a:p>
        </p:txBody>
      </p:sp>
      <p:sp>
        <p:nvSpPr>
          <p:cNvPr id="3" name="文本框 2">
            <a:extLst>
              <a:ext uri="{FF2B5EF4-FFF2-40B4-BE49-F238E27FC236}">
                <a16:creationId xmlns:a16="http://schemas.microsoft.com/office/drawing/2014/main" id="{8C940053-1FCB-8BAC-7449-FC04B2AC5FB4}"/>
              </a:ext>
            </a:extLst>
          </p:cNvPr>
          <p:cNvSpPr txBox="1"/>
          <p:nvPr/>
        </p:nvSpPr>
        <p:spPr>
          <a:xfrm>
            <a:off x="2232397" y="1658532"/>
            <a:ext cx="5833243" cy="954107"/>
          </a:xfrm>
          <a:prstGeom prst="rect">
            <a:avLst/>
          </a:prstGeom>
          <a:noFill/>
        </p:spPr>
        <p:txBody>
          <a:bodyPr wrap="square" rtlCol="0">
            <a:spAutoFit/>
          </a:bodyPr>
          <a:lstStyle/>
          <a:p>
            <a:r>
              <a:rPr lang="en-US" altLang="zh-CN" sz="2800" dirty="0"/>
              <a:t>App = G&lt;</a:t>
            </a:r>
            <a:r>
              <a:rPr lang="zh-CN" altLang="en-US" sz="2800" dirty="0"/>
              <a:t>流程</a:t>
            </a:r>
            <a:r>
              <a:rPr lang="en-US" altLang="zh-CN" sz="2800" dirty="0"/>
              <a:t>&gt; + G&lt;</a:t>
            </a:r>
            <a:r>
              <a:rPr lang="zh-CN" altLang="en-US" sz="2800" dirty="0"/>
              <a:t>权限</a:t>
            </a:r>
            <a:r>
              <a:rPr lang="en-US" altLang="zh-CN" sz="2800" dirty="0"/>
              <a:t>&gt; + ..</a:t>
            </a:r>
          </a:p>
          <a:p>
            <a:r>
              <a:rPr lang="en-US" altLang="zh-CN" sz="2800" dirty="0"/>
              <a:t>App ~ [</a:t>
            </a:r>
            <a:r>
              <a:rPr lang="zh-CN" altLang="en-US" sz="2800" dirty="0"/>
              <a:t>流程，权限，</a:t>
            </a:r>
            <a:r>
              <a:rPr lang="en-US" altLang="zh-CN" sz="2800" dirty="0"/>
              <a:t>…]</a:t>
            </a:r>
            <a:endParaRPr lang="zh-CN" altLang="en-US" sz="2800" dirty="0"/>
          </a:p>
        </p:txBody>
      </p:sp>
      <p:sp>
        <p:nvSpPr>
          <p:cNvPr id="6" name="文本框 5">
            <a:extLst>
              <a:ext uri="{FF2B5EF4-FFF2-40B4-BE49-F238E27FC236}">
                <a16:creationId xmlns:a16="http://schemas.microsoft.com/office/drawing/2014/main" id="{8C07BB29-489C-253C-F026-8D398F526B38}"/>
              </a:ext>
            </a:extLst>
          </p:cNvPr>
          <p:cNvSpPr txBox="1"/>
          <p:nvPr/>
        </p:nvSpPr>
        <p:spPr>
          <a:xfrm>
            <a:off x="1131964" y="3377846"/>
            <a:ext cx="10206596" cy="1754326"/>
          </a:xfrm>
          <a:prstGeom prst="rect">
            <a:avLst/>
          </a:prstGeom>
          <a:noFill/>
        </p:spPr>
        <p:txBody>
          <a:bodyPr wrap="square" rtlCol="0">
            <a:spAutoFit/>
          </a:bodyPr>
          <a:lstStyle/>
          <a:p>
            <a:pPr algn="ctr"/>
            <a:r>
              <a:rPr lang="zh-CN" altLang="en-US" sz="3600" dirty="0"/>
              <a:t>每个</a:t>
            </a:r>
            <a:r>
              <a:rPr lang="en-US" altLang="zh-CN" sz="3600" dirty="0"/>
              <a:t>DSL</a:t>
            </a:r>
            <a:r>
              <a:rPr lang="zh-CN" altLang="en-US" sz="3600" dirty="0"/>
              <a:t>提供一个独立的特性维度</a:t>
            </a:r>
            <a:endParaRPr lang="en-US" altLang="zh-CN" sz="3600" dirty="0"/>
          </a:p>
          <a:p>
            <a:pPr algn="ctr"/>
            <a:r>
              <a:rPr lang="en-US" altLang="zh-CN" sz="3600" dirty="0"/>
              <a:t>App</a:t>
            </a:r>
            <a:r>
              <a:rPr lang="zh-CN" altLang="en-US" sz="3600" dirty="0"/>
              <a:t>投影到特性向量空间，自然实现特性分解</a:t>
            </a:r>
            <a:endParaRPr lang="en-US" altLang="zh-CN" sz="3600" dirty="0"/>
          </a:p>
          <a:p>
            <a:pPr algn="ctr"/>
            <a:r>
              <a:rPr lang="zh-CN" altLang="en-US" sz="3600" dirty="0"/>
              <a:t>通过</a:t>
            </a:r>
            <a:r>
              <a:rPr lang="en-US" altLang="zh-CN" sz="3600" dirty="0"/>
              <a:t>Delta</a:t>
            </a:r>
            <a:r>
              <a:rPr lang="zh-CN" altLang="en-US" sz="3600" dirty="0"/>
              <a:t>补足现有</a:t>
            </a:r>
            <a:r>
              <a:rPr lang="en-US" altLang="zh-CN" sz="3600" dirty="0"/>
              <a:t>DSL</a:t>
            </a:r>
            <a:r>
              <a:rPr lang="zh-CN" altLang="en-US" sz="3600" dirty="0"/>
              <a:t>不充分的部分</a:t>
            </a:r>
          </a:p>
        </p:txBody>
      </p:sp>
    </p:spTree>
    <p:extLst>
      <p:ext uri="{BB962C8B-B14F-4D97-AF65-F5344CB8AC3E}">
        <p14:creationId xmlns:p14="http://schemas.microsoft.com/office/powerpoint/2010/main" val="497211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2A35A-0336-B779-6530-1D28B31E3DB5}"/>
            </a:ext>
          </a:extLst>
        </p:cNvPr>
        <p:cNvGrpSpPr/>
        <p:nvPr/>
      </p:nvGrpSpPr>
      <p:grpSpPr>
        <a:xfrm>
          <a:off x="0" y="0"/>
          <a:ext cx="0" cy="0"/>
          <a:chOff x="0" y="0"/>
          <a:chExt cx="0" cy="0"/>
        </a:xfrm>
      </p:grpSpPr>
      <p:sp>
        <p:nvSpPr>
          <p:cNvPr id="49" name="文本框 48">
            <a:extLst>
              <a:ext uri="{FF2B5EF4-FFF2-40B4-BE49-F238E27FC236}">
                <a16:creationId xmlns:a16="http://schemas.microsoft.com/office/drawing/2014/main" id="{6E17B5F3-1A6B-B08B-FB65-B8B301BA2B8D}"/>
              </a:ext>
            </a:extLst>
          </p:cNvPr>
          <p:cNvSpPr txBox="1"/>
          <p:nvPr/>
        </p:nvSpPr>
        <p:spPr>
          <a:xfrm>
            <a:off x="434689" y="267393"/>
            <a:ext cx="5070372" cy="769441"/>
          </a:xfrm>
          <a:prstGeom prst="rect">
            <a:avLst/>
          </a:prstGeom>
          <a:noFill/>
        </p:spPr>
        <p:txBody>
          <a:bodyPr wrap="square" rtlCol="0">
            <a:spAutoFit/>
          </a:bodyPr>
          <a:lstStyle/>
          <a:p>
            <a:r>
              <a:rPr lang="zh-CN" altLang="en-US" sz="4400" b="1" dirty="0">
                <a:latin typeface="+mj-ea"/>
                <a:ea typeface="+mj-ea"/>
              </a:rPr>
              <a:t>纵向分解</a:t>
            </a:r>
          </a:p>
        </p:txBody>
      </p:sp>
      <p:sp>
        <p:nvSpPr>
          <p:cNvPr id="3" name="文本框 2">
            <a:extLst>
              <a:ext uri="{FF2B5EF4-FFF2-40B4-BE49-F238E27FC236}">
                <a16:creationId xmlns:a16="http://schemas.microsoft.com/office/drawing/2014/main" id="{98E9BEFB-15BA-97E0-A2F4-688FCA6309D3}"/>
              </a:ext>
            </a:extLst>
          </p:cNvPr>
          <p:cNvSpPr txBox="1"/>
          <p:nvPr/>
        </p:nvSpPr>
        <p:spPr>
          <a:xfrm>
            <a:off x="3039590" y="1418899"/>
            <a:ext cx="5833243" cy="1815882"/>
          </a:xfrm>
          <a:prstGeom prst="rect">
            <a:avLst/>
          </a:prstGeom>
          <a:noFill/>
        </p:spPr>
        <p:txBody>
          <a:bodyPr wrap="square" rtlCol="0">
            <a:spAutoFit/>
          </a:bodyPr>
          <a:lstStyle/>
          <a:p>
            <a:r>
              <a:rPr lang="en-US" altLang="zh-CN" sz="2800" dirty="0"/>
              <a:t>ORM = Generator&lt;Excel&gt; + Delta1</a:t>
            </a:r>
          </a:p>
          <a:p>
            <a:r>
              <a:rPr lang="en-US" altLang="zh-CN" sz="2800" dirty="0"/>
              <a:t>Meta = Generator&lt;ORM&gt; + Delta2</a:t>
            </a:r>
          </a:p>
          <a:p>
            <a:r>
              <a:rPr lang="en-US" altLang="zh-CN" sz="2800" dirty="0"/>
              <a:t>View = Generator&lt;Meta&gt; + Delta3</a:t>
            </a:r>
          </a:p>
          <a:p>
            <a:r>
              <a:rPr lang="en-US" altLang="zh-CN" sz="2800" dirty="0"/>
              <a:t>Page = Generator&lt;View&gt; + Delta4</a:t>
            </a:r>
            <a:endParaRPr lang="zh-CN" altLang="en-US" sz="2800" dirty="0"/>
          </a:p>
        </p:txBody>
      </p:sp>
      <p:sp>
        <p:nvSpPr>
          <p:cNvPr id="6" name="文本框 5">
            <a:extLst>
              <a:ext uri="{FF2B5EF4-FFF2-40B4-BE49-F238E27FC236}">
                <a16:creationId xmlns:a16="http://schemas.microsoft.com/office/drawing/2014/main" id="{7012AC7C-0FC5-1C1E-0502-D9EA9C71E6C0}"/>
              </a:ext>
            </a:extLst>
          </p:cNvPr>
          <p:cNvSpPr txBox="1"/>
          <p:nvPr/>
        </p:nvSpPr>
        <p:spPr>
          <a:xfrm>
            <a:off x="717329" y="3623220"/>
            <a:ext cx="10477763" cy="2308324"/>
          </a:xfrm>
          <a:prstGeom prst="rect">
            <a:avLst/>
          </a:prstGeom>
          <a:noFill/>
        </p:spPr>
        <p:txBody>
          <a:bodyPr wrap="square" rtlCol="0">
            <a:spAutoFit/>
          </a:bodyPr>
          <a:lstStyle/>
          <a:p>
            <a:pPr algn="ctr"/>
            <a:r>
              <a:rPr lang="zh-CN" altLang="en-US" sz="3600" dirty="0"/>
              <a:t>复杂的推理分解为多个步骤</a:t>
            </a:r>
            <a:endParaRPr lang="en-US" altLang="zh-CN" sz="3600" dirty="0"/>
          </a:p>
          <a:p>
            <a:pPr algn="ctr"/>
            <a:r>
              <a:rPr lang="zh-CN" altLang="en-US" sz="3600" dirty="0"/>
              <a:t>每个步骤再进行差量化</a:t>
            </a:r>
            <a:endParaRPr lang="en-US" altLang="zh-CN" sz="3600" dirty="0"/>
          </a:p>
          <a:p>
            <a:pPr algn="ctr"/>
            <a:r>
              <a:rPr lang="zh-CN" altLang="en-US" sz="3600" dirty="0"/>
              <a:t>通过</a:t>
            </a:r>
            <a:r>
              <a:rPr lang="en-US" altLang="zh-CN" sz="3600" dirty="0"/>
              <a:t>Delta</a:t>
            </a:r>
            <a:r>
              <a:rPr lang="zh-CN" altLang="en-US" sz="3600" dirty="0"/>
              <a:t>修正前一步骤的推理结果</a:t>
            </a:r>
            <a:endParaRPr lang="en-US" altLang="zh-CN" sz="3600" dirty="0"/>
          </a:p>
          <a:p>
            <a:pPr algn="ctr"/>
            <a:r>
              <a:rPr lang="zh-CN" altLang="en-US" sz="3600" dirty="0"/>
              <a:t>整体模式类似深度学习的深度分解</a:t>
            </a:r>
            <a:endParaRPr lang="en-US" altLang="zh-CN" sz="3600" dirty="0"/>
          </a:p>
        </p:txBody>
      </p:sp>
    </p:spTree>
    <p:extLst>
      <p:ext uri="{BB962C8B-B14F-4D97-AF65-F5344CB8AC3E}">
        <p14:creationId xmlns:p14="http://schemas.microsoft.com/office/powerpoint/2010/main" val="525846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2624254-68F0-2252-7C78-0D7D3F200AEA}"/>
              </a:ext>
            </a:extLst>
          </p:cNvPr>
          <p:cNvSpPr/>
          <p:nvPr/>
        </p:nvSpPr>
        <p:spPr>
          <a:xfrm>
            <a:off x="1118773" y="3680866"/>
            <a:ext cx="1661602" cy="75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_XORM</a:t>
            </a:r>
            <a:endParaRPr lang="zh-CN" altLang="en-US" dirty="0"/>
          </a:p>
        </p:txBody>
      </p:sp>
      <p:sp>
        <p:nvSpPr>
          <p:cNvPr id="5" name="矩形 4">
            <a:extLst>
              <a:ext uri="{FF2B5EF4-FFF2-40B4-BE49-F238E27FC236}">
                <a16:creationId xmlns:a16="http://schemas.microsoft.com/office/drawing/2014/main" id="{CE1A4767-FE4D-56D1-40B2-262D4B5896C7}"/>
              </a:ext>
            </a:extLst>
          </p:cNvPr>
          <p:cNvSpPr/>
          <p:nvPr/>
        </p:nvSpPr>
        <p:spPr>
          <a:xfrm>
            <a:off x="1118773" y="2953653"/>
            <a:ext cx="1661602" cy="75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XORM</a:t>
            </a:r>
            <a:endParaRPr lang="zh-CN" altLang="en-US" dirty="0"/>
          </a:p>
        </p:txBody>
      </p:sp>
      <p:sp>
        <p:nvSpPr>
          <p:cNvPr id="12" name="矩形 11">
            <a:extLst>
              <a:ext uri="{FF2B5EF4-FFF2-40B4-BE49-F238E27FC236}">
                <a16:creationId xmlns:a16="http://schemas.microsoft.com/office/drawing/2014/main" id="{D596708B-FC6D-BF5E-34FA-D9730BE8E7E6}"/>
              </a:ext>
            </a:extLst>
          </p:cNvPr>
          <p:cNvSpPr/>
          <p:nvPr/>
        </p:nvSpPr>
        <p:spPr>
          <a:xfrm>
            <a:off x="3743005" y="3692778"/>
            <a:ext cx="1661602" cy="75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_</a:t>
            </a:r>
            <a:r>
              <a:rPr lang="en-US" altLang="zh-CN" dirty="0" err="1"/>
              <a:t>XMeta</a:t>
            </a:r>
            <a:endParaRPr lang="zh-CN" altLang="en-US" dirty="0"/>
          </a:p>
        </p:txBody>
      </p:sp>
      <p:sp>
        <p:nvSpPr>
          <p:cNvPr id="14" name="矩形 13">
            <a:extLst>
              <a:ext uri="{FF2B5EF4-FFF2-40B4-BE49-F238E27FC236}">
                <a16:creationId xmlns:a16="http://schemas.microsoft.com/office/drawing/2014/main" id="{4EAEFFBD-C790-40AB-8120-0ED2F6F3E3AA}"/>
              </a:ext>
            </a:extLst>
          </p:cNvPr>
          <p:cNvSpPr/>
          <p:nvPr/>
        </p:nvSpPr>
        <p:spPr>
          <a:xfrm>
            <a:off x="6455593" y="3705358"/>
            <a:ext cx="1661602" cy="7515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_</a:t>
            </a:r>
            <a:r>
              <a:rPr lang="en-US" altLang="zh-CN" dirty="0" err="1"/>
              <a:t>XView</a:t>
            </a:r>
            <a:endParaRPr lang="zh-CN" altLang="en-US" dirty="0"/>
          </a:p>
        </p:txBody>
      </p:sp>
      <p:sp>
        <p:nvSpPr>
          <p:cNvPr id="19" name="矩形 18">
            <a:extLst>
              <a:ext uri="{FF2B5EF4-FFF2-40B4-BE49-F238E27FC236}">
                <a16:creationId xmlns:a16="http://schemas.microsoft.com/office/drawing/2014/main" id="{1DDE44B1-52E8-98C7-D898-D63D745B0F63}"/>
              </a:ext>
            </a:extLst>
          </p:cNvPr>
          <p:cNvSpPr/>
          <p:nvPr/>
        </p:nvSpPr>
        <p:spPr>
          <a:xfrm>
            <a:off x="9171697" y="2941241"/>
            <a:ext cx="1661602" cy="7515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XPage</a:t>
            </a:r>
            <a:endParaRPr lang="zh-CN" altLang="en-US" dirty="0"/>
          </a:p>
        </p:txBody>
      </p:sp>
      <p:sp>
        <p:nvSpPr>
          <p:cNvPr id="49" name="文本框 48">
            <a:extLst>
              <a:ext uri="{FF2B5EF4-FFF2-40B4-BE49-F238E27FC236}">
                <a16:creationId xmlns:a16="http://schemas.microsoft.com/office/drawing/2014/main" id="{C76386B8-0A78-88D0-283F-26AEFDECAB74}"/>
              </a:ext>
            </a:extLst>
          </p:cNvPr>
          <p:cNvSpPr txBox="1"/>
          <p:nvPr/>
        </p:nvSpPr>
        <p:spPr>
          <a:xfrm>
            <a:off x="434688" y="267393"/>
            <a:ext cx="5856071" cy="769441"/>
          </a:xfrm>
          <a:prstGeom prst="rect">
            <a:avLst/>
          </a:prstGeom>
          <a:noFill/>
        </p:spPr>
        <p:txBody>
          <a:bodyPr wrap="square" rtlCol="0">
            <a:spAutoFit/>
          </a:bodyPr>
          <a:lstStyle/>
          <a:p>
            <a:r>
              <a:rPr lang="zh-CN" altLang="en-US" sz="4400" b="1" dirty="0">
                <a:latin typeface="+mj-ea"/>
                <a:ea typeface="+mj-ea"/>
              </a:rPr>
              <a:t>差量化的软件生产线</a:t>
            </a:r>
          </a:p>
        </p:txBody>
      </p:sp>
      <p:sp>
        <p:nvSpPr>
          <p:cNvPr id="2" name="矩形 1">
            <a:extLst>
              <a:ext uri="{FF2B5EF4-FFF2-40B4-BE49-F238E27FC236}">
                <a16:creationId xmlns:a16="http://schemas.microsoft.com/office/drawing/2014/main" id="{D9D7C2E0-53A0-8A71-7E5A-41DA55453420}"/>
              </a:ext>
            </a:extLst>
          </p:cNvPr>
          <p:cNvSpPr/>
          <p:nvPr/>
        </p:nvSpPr>
        <p:spPr>
          <a:xfrm>
            <a:off x="3739489" y="2941242"/>
            <a:ext cx="1661602" cy="75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XMeta</a:t>
            </a:r>
            <a:endParaRPr lang="zh-CN" altLang="en-US" dirty="0"/>
          </a:p>
        </p:txBody>
      </p:sp>
      <p:sp>
        <p:nvSpPr>
          <p:cNvPr id="11" name="矩形 10">
            <a:extLst>
              <a:ext uri="{FF2B5EF4-FFF2-40B4-BE49-F238E27FC236}">
                <a16:creationId xmlns:a16="http://schemas.microsoft.com/office/drawing/2014/main" id="{656E952D-7207-7257-2CE4-D3885B5052C3}"/>
              </a:ext>
            </a:extLst>
          </p:cNvPr>
          <p:cNvSpPr/>
          <p:nvPr/>
        </p:nvSpPr>
        <p:spPr>
          <a:xfrm>
            <a:off x="6455593" y="2953653"/>
            <a:ext cx="1661602" cy="7515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XView</a:t>
            </a:r>
            <a:endParaRPr lang="en-US" altLang="zh-CN" dirty="0"/>
          </a:p>
        </p:txBody>
      </p:sp>
      <p:sp>
        <p:nvSpPr>
          <p:cNvPr id="22" name="矩形 21">
            <a:extLst>
              <a:ext uri="{FF2B5EF4-FFF2-40B4-BE49-F238E27FC236}">
                <a16:creationId xmlns:a16="http://schemas.microsoft.com/office/drawing/2014/main" id="{CA4418D9-C431-D727-C854-E7CFD25EAA57}"/>
              </a:ext>
            </a:extLst>
          </p:cNvPr>
          <p:cNvSpPr/>
          <p:nvPr/>
        </p:nvSpPr>
        <p:spPr>
          <a:xfrm>
            <a:off x="9170477" y="3691632"/>
            <a:ext cx="1661602" cy="7515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_</a:t>
            </a:r>
            <a:r>
              <a:rPr lang="en-US" altLang="zh-CN" dirty="0" err="1"/>
              <a:t>XPage</a:t>
            </a:r>
            <a:endParaRPr lang="zh-CN" altLang="en-US" dirty="0"/>
          </a:p>
        </p:txBody>
      </p:sp>
      <p:sp>
        <p:nvSpPr>
          <p:cNvPr id="7" name="椭圆 6">
            <a:extLst>
              <a:ext uri="{FF2B5EF4-FFF2-40B4-BE49-F238E27FC236}">
                <a16:creationId xmlns:a16="http://schemas.microsoft.com/office/drawing/2014/main" id="{C8313F1A-B63D-3A10-E8C1-AB28C38E41FE}"/>
              </a:ext>
            </a:extLst>
          </p:cNvPr>
          <p:cNvSpPr/>
          <p:nvPr/>
        </p:nvSpPr>
        <p:spPr>
          <a:xfrm>
            <a:off x="1119759" y="5255029"/>
            <a:ext cx="1661602" cy="75153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Excel</a:t>
            </a:r>
            <a:endParaRPr lang="zh-CN" altLang="en-US" dirty="0"/>
          </a:p>
        </p:txBody>
      </p:sp>
      <p:sp>
        <p:nvSpPr>
          <p:cNvPr id="8" name="箭头: 右 7">
            <a:extLst>
              <a:ext uri="{FF2B5EF4-FFF2-40B4-BE49-F238E27FC236}">
                <a16:creationId xmlns:a16="http://schemas.microsoft.com/office/drawing/2014/main" id="{5B1CFA59-D8A1-E062-7710-F234E2186247}"/>
              </a:ext>
            </a:extLst>
          </p:cNvPr>
          <p:cNvSpPr/>
          <p:nvPr/>
        </p:nvSpPr>
        <p:spPr>
          <a:xfrm rot="16200000">
            <a:off x="1632536" y="4765617"/>
            <a:ext cx="529841" cy="2023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AC6C489F-E051-914F-A225-76E8289574A4}"/>
              </a:ext>
            </a:extLst>
          </p:cNvPr>
          <p:cNvSpPr txBox="1"/>
          <p:nvPr/>
        </p:nvSpPr>
        <p:spPr>
          <a:xfrm>
            <a:off x="2049427" y="4677527"/>
            <a:ext cx="708917" cy="369332"/>
          </a:xfrm>
          <a:prstGeom prst="rect">
            <a:avLst/>
          </a:prstGeom>
          <a:noFill/>
        </p:spPr>
        <p:txBody>
          <a:bodyPr wrap="square" rtlCol="0">
            <a:spAutoFit/>
          </a:bodyPr>
          <a:lstStyle/>
          <a:p>
            <a:r>
              <a:rPr lang="zh-CN" altLang="en-US" dirty="0"/>
              <a:t>生成</a:t>
            </a:r>
          </a:p>
        </p:txBody>
      </p:sp>
      <p:sp>
        <p:nvSpPr>
          <p:cNvPr id="26" name="椭圆 25">
            <a:extLst>
              <a:ext uri="{FF2B5EF4-FFF2-40B4-BE49-F238E27FC236}">
                <a16:creationId xmlns:a16="http://schemas.microsoft.com/office/drawing/2014/main" id="{FAFE2A35-9FD0-1A68-9CAD-731A094AA618}"/>
              </a:ext>
            </a:extLst>
          </p:cNvPr>
          <p:cNvSpPr/>
          <p:nvPr/>
        </p:nvSpPr>
        <p:spPr>
          <a:xfrm>
            <a:off x="9171697" y="1267187"/>
            <a:ext cx="1661602" cy="75153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界面</a:t>
            </a:r>
          </a:p>
        </p:txBody>
      </p:sp>
      <p:sp>
        <p:nvSpPr>
          <p:cNvPr id="27" name="箭头: 右 26">
            <a:extLst>
              <a:ext uri="{FF2B5EF4-FFF2-40B4-BE49-F238E27FC236}">
                <a16:creationId xmlns:a16="http://schemas.microsoft.com/office/drawing/2014/main" id="{0705D658-343D-D9A0-4C7A-321BC4AEAD24}"/>
              </a:ext>
            </a:extLst>
          </p:cNvPr>
          <p:cNvSpPr/>
          <p:nvPr/>
        </p:nvSpPr>
        <p:spPr>
          <a:xfrm rot="16200000">
            <a:off x="9655636" y="2400626"/>
            <a:ext cx="588892" cy="184934"/>
          </a:xfrm>
          <a:prstGeom prst="rightArrow">
            <a:avLst>
              <a:gd name="adj1" fmla="val 6215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7CE677EA-6653-B122-5525-0AF100D20D78}"/>
              </a:ext>
            </a:extLst>
          </p:cNvPr>
          <p:cNvSpPr txBox="1"/>
          <p:nvPr/>
        </p:nvSpPr>
        <p:spPr>
          <a:xfrm>
            <a:off x="10128609" y="2303996"/>
            <a:ext cx="921004" cy="369332"/>
          </a:xfrm>
          <a:prstGeom prst="rect">
            <a:avLst/>
          </a:prstGeom>
          <a:noFill/>
        </p:spPr>
        <p:txBody>
          <a:bodyPr wrap="square" rtlCol="0">
            <a:spAutoFit/>
          </a:bodyPr>
          <a:lstStyle/>
          <a:p>
            <a:r>
              <a:rPr lang="en-US" altLang="zh-CN" dirty="0"/>
              <a:t>Render</a:t>
            </a:r>
            <a:endParaRPr lang="zh-CN" altLang="en-US" dirty="0"/>
          </a:p>
        </p:txBody>
      </p:sp>
      <p:cxnSp>
        <p:nvCxnSpPr>
          <p:cNvPr id="42" name="直接连接符 41">
            <a:extLst>
              <a:ext uri="{FF2B5EF4-FFF2-40B4-BE49-F238E27FC236}">
                <a16:creationId xmlns:a16="http://schemas.microsoft.com/office/drawing/2014/main" id="{D50D6AB5-4D89-4BA6-A7E8-F8E26F6D2885}"/>
              </a:ext>
            </a:extLst>
          </p:cNvPr>
          <p:cNvCxnSpPr>
            <a:cxnSpLocks/>
          </p:cNvCxnSpPr>
          <p:nvPr/>
        </p:nvCxnSpPr>
        <p:spPr>
          <a:xfrm>
            <a:off x="5900792" y="2749600"/>
            <a:ext cx="0" cy="4018151"/>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07128EE0-A808-4AAB-488A-DAAF10473AC0}"/>
              </a:ext>
            </a:extLst>
          </p:cNvPr>
          <p:cNvSpPr txBox="1"/>
          <p:nvPr/>
        </p:nvSpPr>
        <p:spPr>
          <a:xfrm>
            <a:off x="2871297" y="2813342"/>
            <a:ext cx="708917" cy="369332"/>
          </a:xfrm>
          <a:prstGeom prst="rect">
            <a:avLst/>
          </a:prstGeom>
          <a:noFill/>
        </p:spPr>
        <p:txBody>
          <a:bodyPr wrap="square" rtlCol="0">
            <a:spAutoFit/>
          </a:bodyPr>
          <a:lstStyle/>
          <a:p>
            <a:r>
              <a:rPr lang="zh-CN" altLang="en-US" dirty="0"/>
              <a:t>生成</a:t>
            </a:r>
          </a:p>
        </p:txBody>
      </p:sp>
      <p:sp>
        <p:nvSpPr>
          <p:cNvPr id="18" name="文本框 17">
            <a:extLst>
              <a:ext uri="{FF2B5EF4-FFF2-40B4-BE49-F238E27FC236}">
                <a16:creationId xmlns:a16="http://schemas.microsoft.com/office/drawing/2014/main" id="{035EADB8-B836-BBCB-4B3A-4AD98E84DCBD}"/>
              </a:ext>
            </a:extLst>
          </p:cNvPr>
          <p:cNvSpPr txBox="1"/>
          <p:nvPr/>
        </p:nvSpPr>
        <p:spPr>
          <a:xfrm>
            <a:off x="5581843" y="2848847"/>
            <a:ext cx="708917" cy="369332"/>
          </a:xfrm>
          <a:prstGeom prst="rect">
            <a:avLst/>
          </a:prstGeom>
          <a:noFill/>
        </p:spPr>
        <p:txBody>
          <a:bodyPr wrap="square" rtlCol="0">
            <a:spAutoFit/>
          </a:bodyPr>
          <a:lstStyle/>
          <a:p>
            <a:r>
              <a:rPr lang="zh-CN" altLang="en-US" dirty="0"/>
              <a:t>生成</a:t>
            </a:r>
          </a:p>
        </p:txBody>
      </p:sp>
      <p:sp>
        <p:nvSpPr>
          <p:cNvPr id="21" name="矩形 20">
            <a:extLst>
              <a:ext uri="{FF2B5EF4-FFF2-40B4-BE49-F238E27FC236}">
                <a16:creationId xmlns:a16="http://schemas.microsoft.com/office/drawing/2014/main" id="{53272BCD-B3A7-5DDB-7DF7-DE9D53F7B669}"/>
              </a:ext>
            </a:extLst>
          </p:cNvPr>
          <p:cNvSpPr/>
          <p:nvPr/>
        </p:nvSpPr>
        <p:spPr>
          <a:xfrm>
            <a:off x="3744932" y="1393457"/>
            <a:ext cx="1661602" cy="75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GraphQL</a:t>
            </a:r>
            <a:endParaRPr lang="zh-CN" altLang="en-US" dirty="0"/>
          </a:p>
        </p:txBody>
      </p:sp>
      <p:sp>
        <p:nvSpPr>
          <p:cNvPr id="36" name="箭头: 上 35">
            <a:extLst>
              <a:ext uri="{FF2B5EF4-FFF2-40B4-BE49-F238E27FC236}">
                <a16:creationId xmlns:a16="http://schemas.microsoft.com/office/drawing/2014/main" id="{AF326EC7-1256-780A-B70E-2888D1738247}"/>
              </a:ext>
            </a:extLst>
          </p:cNvPr>
          <p:cNvSpPr/>
          <p:nvPr/>
        </p:nvSpPr>
        <p:spPr>
          <a:xfrm>
            <a:off x="4436907" y="2299827"/>
            <a:ext cx="168315" cy="3693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0A0BDC57-58BE-9A32-3FB7-E926CFEAEE82}"/>
              </a:ext>
            </a:extLst>
          </p:cNvPr>
          <p:cNvSpPr txBox="1"/>
          <p:nvPr/>
        </p:nvSpPr>
        <p:spPr>
          <a:xfrm>
            <a:off x="4693796" y="2287587"/>
            <a:ext cx="1220709" cy="369332"/>
          </a:xfrm>
          <a:prstGeom prst="rect">
            <a:avLst/>
          </a:prstGeom>
          <a:noFill/>
        </p:spPr>
        <p:txBody>
          <a:bodyPr wrap="square" rtlCol="0">
            <a:spAutoFit/>
          </a:bodyPr>
          <a:lstStyle/>
          <a:p>
            <a:r>
              <a:rPr lang="en-US" altLang="zh-CN" dirty="0" err="1"/>
              <a:t>BizModel</a:t>
            </a:r>
            <a:endParaRPr lang="en-US" altLang="zh-CN" dirty="0"/>
          </a:p>
        </p:txBody>
      </p:sp>
      <p:sp>
        <p:nvSpPr>
          <p:cNvPr id="41" name="加号 40">
            <a:extLst>
              <a:ext uri="{FF2B5EF4-FFF2-40B4-BE49-F238E27FC236}">
                <a16:creationId xmlns:a16="http://schemas.microsoft.com/office/drawing/2014/main" id="{9231E943-E955-B34C-F9CC-CCDADFCEF50E}"/>
              </a:ext>
            </a:extLst>
          </p:cNvPr>
          <p:cNvSpPr/>
          <p:nvPr/>
        </p:nvSpPr>
        <p:spPr>
          <a:xfrm>
            <a:off x="4348332" y="2322000"/>
            <a:ext cx="345464" cy="36933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连接符: 肘形 49">
            <a:extLst>
              <a:ext uri="{FF2B5EF4-FFF2-40B4-BE49-F238E27FC236}">
                <a16:creationId xmlns:a16="http://schemas.microsoft.com/office/drawing/2014/main" id="{D53C0396-B1E4-2401-DA0E-CCA76C4CC91E}"/>
              </a:ext>
            </a:extLst>
          </p:cNvPr>
          <p:cNvCxnSpPr>
            <a:cxnSpLocks/>
          </p:cNvCxnSpPr>
          <p:nvPr/>
        </p:nvCxnSpPr>
        <p:spPr>
          <a:xfrm>
            <a:off x="2878955" y="3380746"/>
            <a:ext cx="763177" cy="590140"/>
          </a:xfrm>
          <a:prstGeom prst="bentConnector3">
            <a:avLst>
              <a:gd name="adj1" fmla="val 50000"/>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56" name="连接符: 肘形 55">
            <a:extLst>
              <a:ext uri="{FF2B5EF4-FFF2-40B4-BE49-F238E27FC236}">
                <a16:creationId xmlns:a16="http://schemas.microsoft.com/office/drawing/2014/main" id="{57F9F954-A1D8-9A79-F3ED-BD312B9031E7}"/>
              </a:ext>
            </a:extLst>
          </p:cNvPr>
          <p:cNvCxnSpPr>
            <a:cxnSpLocks/>
          </p:cNvCxnSpPr>
          <p:nvPr/>
        </p:nvCxnSpPr>
        <p:spPr>
          <a:xfrm>
            <a:off x="5531645" y="3430406"/>
            <a:ext cx="763177" cy="590140"/>
          </a:xfrm>
          <a:prstGeom prst="bentConnector3">
            <a:avLst>
              <a:gd name="adj1" fmla="val 50000"/>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57" name="连接符: 肘形 56">
            <a:extLst>
              <a:ext uri="{FF2B5EF4-FFF2-40B4-BE49-F238E27FC236}">
                <a16:creationId xmlns:a16="http://schemas.microsoft.com/office/drawing/2014/main" id="{69B37F02-B6DF-3079-E988-DFAEC8F2B29E}"/>
              </a:ext>
            </a:extLst>
          </p:cNvPr>
          <p:cNvCxnSpPr>
            <a:cxnSpLocks/>
          </p:cNvCxnSpPr>
          <p:nvPr/>
        </p:nvCxnSpPr>
        <p:spPr>
          <a:xfrm>
            <a:off x="8273129" y="3428696"/>
            <a:ext cx="763177" cy="590140"/>
          </a:xfrm>
          <a:prstGeom prst="bentConnector3">
            <a:avLst>
              <a:gd name="adj1" fmla="val 50000"/>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61EA4447-5C5C-F1A0-4594-4664B9C02180}"/>
              </a:ext>
            </a:extLst>
          </p:cNvPr>
          <p:cNvSpPr txBox="1"/>
          <p:nvPr/>
        </p:nvSpPr>
        <p:spPr>
          <a:xfrm>
            <a:off x="8179491" y="2847137"/>
            <a:ext cx="708917" cy="369332"/>
          </a:xfrm>
          <a:prstGeom prst="rect">
            <a:avLst/>
          </a:prstGeom>
          <a:noFill/>
        </p:spPr>
        <p:txBody>
          <a:bodyPr wrap="square" rtlCol="0">
            <a:spAutoFit/>
          </a:bodyPr>
          <a:lstStyle/>
          <a:p>
            <a:r>
              <a:rPr lang="zh-CN" altLang="en-US" dirty="0"/>
              <a:t>生成</a:t>
            </a:r>
          </a:p>
        </p:txBody>
      </p:sp>
    </p:spTree>
    <p:extLst>
      <p:ext uri="{BB962C8B-B14F-4D97-AF65-F5344CB8AC3E}">
        <p14:creationId xmlns:p14="http://schemas.microsoft.com/office/powerpoint/2010/main" val="124855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B4A8D-4A37-457A-B28A-60E5CBF7C159}"/>
            </a:ext>
          </a:extLst>
        </p:cNvPr>
        <p:cNvGrpSpPr/>
        <p:nvPr/>
      </p:nvGrpSpPr>
      <p:grpSpPr>
        <a:xfrm>
          <a:off x="0" y="0"/>
          <a:ext cx="0" cy="0"/>
          <a:chOff x="0" y="0"/>
          <a:chExt cx="0" cy="0"/>
        </a:xfrm>
      </p:grpSpPr>
      <p:sp>
        <p:nvSpPr>
          <p:cNvPr id="49" name="文本框 48">
            <a:extLst>
              <a:ext uri="{FF2B5EF4-FFF2-40B4-BE49-F238E27FC236}">
                <a16:creationId xmlns:a16="http://schemas.microsoft.com/office/drawing/2014/main" id="{BFEC9175-B4A9-FB50-360D-E1E59A4C4880}"/>
              </a:ext>
            </a:extLst>
          </p:cNvPr>
          <p:cNvSpPr txBox="1"/>
          <p:nvPr/>
        </p:nvSpPr>
        <p:spPr>
          <a:xfrm>
            <a:off x="434689" y="267393"/>
            <a:ext cx="2380430" cy="769441"/>
          </a:xfrm>
          <a:prstGeom prst="rect">
            <a:avLst/>
          </a:prstGeom>
          <a:noFill/>
        </p:spPr>
        <p:txBody>
          <a:bodyPr wrap="square" rtlCol="0">
            <a:spAutoFit/>
          </a:bodyPr>
          <a:lstStyle/>
          <a:p>
            <a:r>
              <a:rPr lang="en-US" altLang="zh-CN" sz="4400" b="1" dirty="0">
                <a:latin typeface="+mj-ea"/>
                <a:ea typeface="+mj-ea"/>
              </a:rPr>
              <a:t>DSL</a:t>
            </a:r>
            <a:r>
              <a:rPr lang="zh-CN" altLang="en-US" sz="4400" b="1" dirty="0">
                <a:latin typeface="+mj-ea"/>
                <a:ea typeface="+mj-ea"/>
              </a:rPr>
              <a:t>森林</a:t>
            </a:r>
          </a:p>
        </p:txBody>
      </p:sp>
      <p:sp>
        <p:nvSpPr>
          <p:cNvPr id="3" name="文本框 2">
            <a:extLst>
              <a:ext uri="{FF2B5EF4-FFF2-40B4-BE49-F238E27FC236}">
                <a16:creationId xmlns:a16="http://schemas.microsoft.com/office/drawing/2014/main" id="{B3A5489D-AFD9-D052-2BEC-4D1F922701B3}"/>
              </a:ext>
            </a:extLst>
          </p:cNvPr>
          <p:cNvSpPr txBox="1"/>
          <p:nvPr/>
        </p:nvSpPr>
        <p:spPr>
          <a:xfrm>
            <a:off x="1261240" y="1658532"/>
            <a:ext cx="8626891" cy="1815882"/>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dirty="0"/>
              <a:t>软件结构空间中发生的一切都通过程序语言表达</a:t>
            </a:r>
            <a:endParaRPr lang="en-US" altLang="zh-CN" sz="2800" dirty="0"/>
          </a:p>
          <a:p>
            <a:pPr marL="457200" indent="-457200">
              <a:buFont typeface="Wingdings" panose="05000000000000000000" pitchFamily="2" charset="2"/>
              <a:buChar char="Ø"/>
            </a:pPr>
            <a:r>
              <a:rPr lang="zh-CN" altLang="en-US" sz="2800" dirty="0"/>
              <a:t>程序语言定义了软件结构空间的描述坐标系</a:t>
            </a:r>
            <a:endParaRPr lang="en-US" altLang="zh-CN" sz="2800" dirty="0"/>
          </a:p>
          <a:p>
            <a:pPr marL="457200" indent="-457200">
              <a:buFont typeface="Wingdings" panose="05000000000000000000" pitchFamily="2" charset="2"/>
              <a:buChar char="Ø"/>
            </a:pPr>
            <a:r>
              <a:rPr lang="zh-CN" altLang="en-US" sz="2800" dirty="0"/>
              <a:t>通用程序语言是全局坐标系</a:t>
            </a:r>
            <a:endParaRPr lang="en-US" altLang="zh-CN" sz="2800" dirty="0"/>
          </a:p>
          <a:p>
            <a:pPr marL="457200" indent="-457200">
              <a:buFont typeface="Wingdings" panose="05000000000000000000" pitchFamily="2" charset="2"/>
              <a:buChar char="Ø"/>
            </a:pPr>
            <a:r>
              <a:rPr lang="en-US" altLang="zh-CN" sz="2800" dirty="0"/>
              <a:t>DSL</a:t>
            </a:r>
            <a:r>
              <a:rPr lang="zh-CN" altLang="en-US" sz="2800" dirty="0"/>
              <a:t>森林在不同的局部采用不同的领域结构坐标系</a:t>
            </a:r>
            <a:endParaRPr lang="en-US" altLang="zh-CN" sz="2800" dirty="0"/>
          </a:p>
        </p:txBody>
      </p:sp>
      <p:sp>
        <p:nvSpPr>
          <p:cNvPr id="6" name="文本框 5">
            <a:extLst>
              <a:ext uri="{FF2B5EF4-FFF2-40B4-BE49-F238E27FC236}">
                <a16:creationId xmlns:a16="http://schemas.microsoft.com/office/drawing/2014/main" id="{A8FBF210-C231-2603-92C2-840F4E6BF386}"/>
              </a:ext>
            </a:extLst>
          </p:cNvPr>
          <p:cNvSpPr txBox="1"/>
          <p:nvPr/>
        </p:nvSpPr>
        <p:spPr>
          <a:xfrm>
            <a:off x="1131964" y="3888648"/>
            <a:ext cx="8034107" cy="1754326"/>
          </a:xfrm>
          <a:prstGeom prst="rect">
            <a:avLst/>
          </a:prstGeom>
          <a:noFill/>
        </p:spPr>
        <p:txBody>
          <a:bodyPr wrap="square" rtlCol="0">
            <a:spAutoFit/>
          </a:bodyPr>
          <a:lstStyle/>
          <a:p>
            <a:pPr algn="ctr"/>
            <a:r>
              <a:rPr lang="en-US" altLang="zh-CN" sz="3600" dirty="0"/>
              <a:t>DSL</a:t>
            </a:r>
            <a:r>
              <a:rPr lang="zh-CN" altLang="en-US" sz="3600" dirty="0"/>
              <a:t>是</a:t>
            </a:r>
            <a:r>
              <a:rPr lang="en-US" altLang="zh-CN" sz="3600" dirty="0"/>
              <a:t>DDD</a:t>
            </a:r>
            <a:r>
              <a:rPr lang="zh-CN" altLang="en-US" sz="3600" dirty="0"/>
              <a:t>中领域语言的最高形态</a:t>
            </a:r>
            <a:endParaRPr lang="en-US" altLang="zh-CN" sz="3600" dirty="0"/>
          </a:p>
          <a:p>
            <a:pPr algn="ctr"/>
            <a:r>
              <a:rPr lang="zh-CN" altLang="en-US" sz="3600" dirty="0"/>
              <a:t>横向</a:t>
            </a:r>
            <a:r>
              <a:rPr lang="en-US" altLang="zh-CN" sz="3600" dirty="0"/>
              <a:t>+</a:t>
            </a:r>
            <a:r>
              <a:rPr lang="zh-CN" altLang="en-US" sz="3600" dirty="0"/>
              <a:t>纵向分解很自然的产生</a:t>
            </a:r>
            <a:r>
              <a:rPr lang="en-US" altLang="zh-CN" sz="3600" dirty="0"/>
              <a:t>DSL</a:t>
            </a:r>
            <a:r>
              <a:rPr lang="zh-CN" altLang="en-US" sz="3600" dirty="0"/>
              <a:t>森林</a:t>
            </a:r>
            <a:endParaRPr lang="en-US" altLang="zh-CN" sz="3600" dirty="0"/>
          </a:p>
          <a:p>
            <a:pPr algn="ctr"/>
            <a:endParaRPr lang="zh-CN" altLang="en-US" sz="3600" dirty="0"/>
          </a:p>
        </p:txBody>
      </p:sp>
    </p:spTree>
    <p:extLst>
      <p:ext uri="{BB962C8B-B14F-4D97-AF65-F5344CB8AC3E}">
        <p14:creationId xmlns:p14="http://schemas.microsoft.com/office/powerpoint/2010/main" val="70641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latin typeface="+mj-ea"/>
              </a:rPr>
              <a:t>四</a:t>
            </a:r>
            <a:r>
              <a:rPr lang="en-US" altLang="zh-CN" b="1" dirty="0">
                <a:latin typeface="+mj-ea"/>
              </a:rPr>
              <a:t>. </a:t>
            </a:r>
            <a:r>
              <a:rPr lang="en-US" altLang="zh-CN" b="1" dirty="0" err="1">
                <a:latin typeface="+mj-ea"/>
              </a:rPr>
              <a:t>XLang</a:t>
            </a:r>
            <a:r>
              <a:rPr lang="zh-CN" altLang="en-US" b="1" dirty="0">
                <a:latin typeface="+mj-ea"/>
              </a:rPr>
              <a:t>的语法设计</a:t>
            </a:r>
          </a:p>
        </p:txBody>
      </p:sp>
      <p:sp>
        <p:nvSpPr>
          <p:cNvPr id="3" name="文本框 2">
            <a:extLst>
              <a:ext uri="{FF2B5EF4-FFF2-40B4-BE49-F238E27FC236}">
                <a16:creationId xmlns:a16="http://schemas.microsoft.com/office/drawing/2014/main" id="{E13EC510-F82F-CDB6-53FE-4F07DA41C1C7}"/>
              </a:ext>
            </a:extLst>
          </p:cNvPr>
          <p:cNvSpPr txBox="1"/>
          <p:nvPr/>
        </p:nvSpPr>
        <p:spPr>
          <a:xfrm>
            <a:off x="1091681" y="1548882"/>
            <a:ext cx="10179697" cy="4401205"/>
          </a:xfrm>
          <a:prstGeom prst="rect">
            <a:avLst/>
          </a:prstGeom>
          <a:noFill/>
        </p:spPr>
        <p:txBody>
          <a:bodyPr wrap="square" rtlCol="0">
            <a:spAutoFit/>
          </a:bodyPr>
          <a:lstStyle/>
          <a:p>
            <a:r>
              <a:rPr lang="en-US" altLang="zh-CN" sz="4000" dirty="0" err="1"/>
              <a:t>XLang</a:t>
            </a:r>
            <a:r>
              <a:rPr lang="zh-CN" altLang="en-US" sz="4000" dirty="0"/>
              <a:t>在</a:t>
            </a:r>
            <a:r>
              <a:rPr lang="en-US" altLang="zh-CN" sz="4000" dirty="0"/>
              <a:t>Tree</a:t>
            </a:r>
            <a:r>
              <a:rPr lang="zh-CN" altLang="en-US" sz="4000" dirty="0"/>
              <a:t>结构上定义差量运算，所以基本语法形式采用</a:t>
            </a:r>
            <a:r>
              <a:rPr lang="en-US" altLang="zh-CN" sz="4000" dirty="0"/>
              <a:t>XML/YAML/JSON</a:t>
            </a:r>
            <a:r>
              <a:rPr lang="zh-CN" altLang="en-US" sz="4000" dirty="0"/>
              <a:t>。</a:t>
            </a:r>
            <a:endParaRPr lang="en-US" altLang="zh-CN" sz="4000" dirty="0"/>
          </a:p>
          <a:p>
            <a:endParaRPr lang="en-US" altLang="zh-CN" sz="4000" dirty="0"/>
          </a:p>
          <a:p>
            <a:r>
              <a:rPr lang="zh-CN" altLang="en-US" sz="4000" dirty="0"/>
              <a:t>数学层面等价于在</a:t>
            </a:r>
            <a:r>
              <a:rPr lang="en-US" altLang="zh-CN" sz="4000" dirty="0"/>
              <a:t>Lisp</a:t>
            </a:r>
            <a:r>
              <a:rPr lang="zh-CN" altLang="en-US" sz="4000" dirty="0"/>
              <a:t>的</a:t>
            </a:r>
            <a:r>
              <a:rPr lang="en-US" altLang="zh-CN" sz="4000" dirty="0"/>
              <a:t>S</a:t>
            </a:r>
            <a:r>
              <a:rPr lang="zh-CN" altLang="en-US" sz="4000" dirty="0"/>
              <a:t>表达式基础上补充差量定义。</a:t>
            </a:r>
            <a:endParaRPr lang="en-US" altLang="zh-CN" sz="4000" dirty="0"/>
          </a:p>
          <a:p>
            <a:endParaRPr lang="en-US" altLang="zh-CN" sz="4000" dirty="0"/>
          </a:p>
          <a:p>
            <a:r>
              <a:rPr lang="en-US" altLang="zh-CN" sz="4000" dirty="0" err="1"/>
              <a:t>XLang</a:t>
            </a:r>
            <a:r>
              <a:rPr lang="zh-CN" altLang="en-US" sz="4000" dirty="0"/>
              <a:t>具有类似</a:t>
            </a:r>
            <a:r>
              <a:rPr lang="en-US" altLang="zh-CN" sz="4000" dirty="0"/>
              <a:t>Lisp</a:t>
            </a:r>
            <a:r>
              <a:rPr lang="zh-CN" altLang="en-US" sz="4000" dirty="0"/>
              <a:t>的同像性和宏处理。</a:t>
            </a:r>
            <a:endParaRPr lang="en-US" altLang="zh-CN" sz="4000" dirty="0"/>
          </a:p>
        </p:txBody>
      </p:sp>
    </p:spTree>
    <p:extLst>
      <p:ext uri="{BB962C8B-B14F-4D97-AF65-F5344CB8AC3E}">
        <p14:creationId xmlns:p14="http://schemas.microsoft.com/office/powerpoint/2010/main" val="3789221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en-US" altLang="zh-CN" b="1" dirty="0" err="1"/>
              <a:t>XLang</a:t>
            </a:r>
            <a:r>
              <a:rPr lang="en-US" altLang="zh-CN" b="1" dirty="0"/>
              <a:t> DSL</a:t>
            </a:r>
            <a:r>
              <a:rPr lang="zh-CN" altLang="en-US" b="1" dirty="0"/>
              <a:t>的示例</a:t>
            </a:r>
          </a:p>
        </p:txBody>
      </p:sp>
      <p:pic>
        <p:nvPicPr>
          <p:cNvPr id="5" name="Picture 4" descr="A screenshot of a computer code&#10;&#10;AI-generated content may be incorrect.">
            <a:extLst>
              <a:ext uri="{FF2B5EF4-FFF2-40B4-BE49-F238E27FC236}">
                <a16:creationId xmlns:a16="http://schemas.microsoft.com/office/drawing/2014/main" id="{F6520B8F-6116-4E49-A9CF-89A95875A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379" y="1405573"/>
            <a:ext cx="5868628" cy="5087302"/>
          </a:xfrm>
          <a:prstGeom prst="rect">
            <a:avLst/>
          </a:prstGeom>
        </p:spPr>
      </p:pic>
    </p:spTree>
    <p:extLst>
      <p:ext uri="{BB962C8B-B14F-4D97-AF65-F5344CB8AC3E}">
        <p14:creationId xmlns:p14="http://schemas.microsoft.com/office/powerpoint/2010/main" val="3545185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数据库领域的设计经验</a:t>
            </a:r>
          </a:p>
        </p:txBody>
      </p:sp>
      <p:sp>
        <p:nvSpPr>
          <p:cNvPr id="3" name="文本框 2">
            <a:extLst>
              <a:ext uri="{FF2B5EF4-FFF2-40B4-BE49-F238E27FC236}">
                <a16:creationId xmlns:a16="http://schemas.microsoft.com/office/drawing/2014/main" id="{E13EC510-F82F-CDB6-53FE-4F07DA41C1C7}"/>
              </a:ext>
            </a:extLst>
          </p:cNvPr>
          <p:cNvSpPr txBox="1"/>
          <p:nvPr/>
        </p:nvSpPr>
        <p:spPr>
          <a:xfrm>
            <a:off x="1091681" y="1548882"/>
            <a:ext cx="10179697" cy="3785652"/>
          </a:xfrm>
          <a:prstGeom prst="rect">
            <a:avLst/>
          </a:prstGeom>
          <a:noFill/>
        </p:spPr>
        <p:txBody>
          <a:bodyPr wrap="square" rtlCol="0">
            <a:spAutoFit/>
          </a:bodyPr>
          <a:lstStyle/>
          <a:p>
            <a:r>
              <a:rPr lang="zh-CN" altLang="en-US" sz="4000" dirty="0"/>
              <a:t>图灵奖得主</a:t>
            </a:r>
            <a:r>
              <a:rPr lang="en-US" altLang="zh-CN" sz="4000" dirty="0"/>
              <a:t>Michael </a:t>
            </a:r>
            <a:r>
              <a:rPr lang="en-US" altLang="zh-CN" sz="4000" dirty="0" err="1"/>
              <a:t>Stonebraker</a:t>
            </a:r>
            <a:r>
              <a:rPr lang="zh-CN" altLang="en-US" sz="4000" dirty="0"/>
              <a:t>：</a:t>
            </a:r>
          </a:p>
          <a:p>
            <a:endParaRPr lang="zh-CN" altLang="en-US" sz="4000" dirty="0"/>
          </a:p>
          <a:p>
            <a:pPr marL="571500" indent="-571500">
              <a:buFont typeface="Wingdings" panose="05000000000000000000" pitchFamily="2" charset="2"/>
              <a:buChar char="Ø"/>
            </a:pPr>
            <a:r>
              <a:rPr lang="en-US" altLang="zh-CN" sz="4000" dirty="0"/>
              <a:t>Schemas are good.</a:t>
            </a:r>
          </a:p>
          <a:p>
            <a:pPr marL="571500" indent="-571500">
              <a:buFont typeface="Wingdings" panose="05000000000000000000" pitchFamily="2" charset="2"/>
              <a:buChar char="Ø"/>
            </a:pPr>
            <a:r>
              <a:rPr lang="en-US" altLang="zh-CN" sz="4000" dirty="0"/>
              <a:t>Separation of the schema from the application is good.</a:t>
            </a:r>
          </a:p>
          <a:p>
            <a:pPr marL="571500" indent="-571500">
              <a:buFont typeface="Wingdings" panose="05000000000000000000" pitchFamily="2" charset="2"/>
              <a:buChar char="Ø"/>
            </a:pPr>
            <a:r>
              <a:rPr lang="en-US" altLang="zh-CN" sz="4000" dirty="0"/>
              <a:t>High-level access languages are good.</a:t>
            </a:r>
          </a:p>
        </p:txBody>
      </p:sp>
    </p:spTree>
    <p:extLst>
      <p:ext uri="{BB962C8B-B14F-4D97-AF65-F5344CB8AC3E}">
        <p14:creationId xmlns:p14="http://schemas.microsoft.com/office/powerpoint/2010/main" val="296412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en-US" altLang="zh-CN" b="1" dirty="0" err="1"/>
              <a:t>XDef</a:t>
            </a:r>
            <a:r>
              <a:rPr lang="zh-CN" altLang="en-US" b="1" dirty="0"/>
              <a:t>元模型定义语言</a:t>
            </a:r>
          </a:p>
        </p:txBody>
      </p:sp>
      <p:pic>
        <p:nvPicPr>
          <p:cNvPr id="4" name="Picture 3" descr="A computer screen shot of a computer code&#10;&#10;AI-generated content may be incorrect.">
            <a:extLst>
              <a:ext uri="{FF2B5EF4-FFF2-40B4-BE49-F238E27FC236}">
                <a16:creationId xmlns:a16="http://schemas.microsoft.com/office/drawing/2014/main" id="{120652A2-D267-00A8-0BF5-BA119643D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865" y="2033445"/>
            <a:ext cx="10650769" cy="1687385"/>
          </a:xfrm>
          <a:prstGeom prst="rect">
            <a:avLst/>
          </a:prstGeom>
        </p:spPr>
      </p:pic>
      <p:sp>
        <p:nvSpPr>
          <p:cNvPr id="7" name="TextBox 6">
            <a:extLst>
              <a:ext uri="{FF2B5EF4-FFF2-40B4-BE49-F238E27FC236}">
                <a16:creationId xmlns:a16="http://schemas.microsoft.com/office/drawing/2014/main" id="{A1065FF3-E7CE-0B77-B78A-79F2E1E8DFBC}"/>
              </a:ext>
            </a:extLst>
          </p:cNvPr>
          <p:cNvSpPr txBox="1"/>
          <p:nvPr/>
        </p:nvSpPr>
        <p:spPr>
          <a:xfrm>
            <a:off x="1352939" y="4189445"/>
            <a:ext cx="9714454" cy="830997"/>
          </a:xfrm>
          <a:prstGeom prst="rect">
            <a:avLst/>
          </a:prstGeom>
          <a:noFill/>
        </p:spPr>
        <p:txBody>
          <a:bodyPr wrap="square">
            <a:spAutoFit/>
          </a:bodyPr>
          <a:lstStyle/>
          <a:p>
            <a:r>
              <a:rPr lang="zh-CN" altLang="en-US" sz="2400" dirty="0"/>
              <a:t>同态设计：元模型定义的结构和它所要约束的</a:t>
            </a:r>
            <a:r>
              <a:rPr lang="en-US" altLang="zh-CN" sz="2400" dirty="0"/>
              <a:t>XML</a:t>
            </a:r>
            <a:r>
              <a:rPr lang="zh-CN" altLang="en-US" sz="2400" dirty="0"/>
              <a:t>格式完全一致，</a:t>
            </a:r>
            <a:endParaRPr lang="en-US" altLang="zh-CN" sz="2400" dirty="0"/>
          </a:p>
          <a:p>
            <a:r>
              <a:rPr lang="en-US" altLang="zh-CN" sz="2400" dirty="0"/>
              <a:t>                  </a:t>
            </a:r>
            <a:r>
              <a:rPr lang="zh-CN" altLang="en-US" sz="2400" dirty="0"/>
              <a:t>将</a:t>
            </a:r>
            <a:r>
              <a:rPr lang="en-US" altLang="zh-CN" sz="2400" dirty="0"/>
              <a:t>XML</a:t>
            </a:r>
            <a:r>
              <a:rPr lang="zh-CN" altLang="en-US" sz="2400" dirty="0"/>
              <a:t>节点的属性值替换为对应的类型声明即可  </a:t>
            </a:r>
          </a:p>
        </p:txBody>
      </p:sp>
    </p:spTree>
    <p:extLst>
      <p:ext uri="{BB962C8B-B14F-4D97-AF65-F5344CB8AC3E}">
        <p14:creationId xmlns:p14="http://schemas.microsoft.com/office/powerpoint/2010/main" val="2086129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en-US" altLang="zh-CN" b="1" dirty="0"/>
              <a:t>XDSL</a:t>
            </a:r>
            <a:r>
              <a:rPr lang="zh-CN" altLang="en-US" b="1" dirty="0"/>
              <a:t>的基本结构</a:t>
            </a:r>
          </a:p>
        </p:txBody>
      </p:sp>
      <p:pic>
        <p:nvPicPr>
          <p:cNvPr id="5" name="Picture 4" descr="A screenshot of a computer program&#10;&#10;AI-generated content may be incorrect.">
            <a:extLst>
              <a:ext uri="{FF2B5EF4-FFF2-40B4-BE49-F238E27FC236}">
                <a16:creationId xmlns:a16="http://schemas.microsoft.com/office/drawing/2014/main" id="{4766C98C-E381-3FA2-DD96-3CEB0558B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513" y="1690688"/>
            <a:ext cx="4383487" cy="3461278"/>
          </a:xfrm>
          <a:prstGeom prst="rect">
            <a:avLst/>
          </a:prstGeom>
        </p:spPr>
      </p:pic>
      <p:sp>
        <p:nvSpPr>
          <p:cNvPr id="6" name="Rectangle 1">
            <a:extLst>
              <a:ext uri="{FF2B5EF4-FFF2-40B4-BE49-F238E27FC236}">
                <a16:creationId xmlns:a16="http://schemas.microsoft.com/office/drawing/2014/main" id="{AE806CFD-9287-0279-5F77-4735AAE33EBF}"/>
              </a:ext>
            </a:extLst>
          </p:cNvPr>
          <p:cNvSpPr>
            <a:spLocks noChangeArrowheads="1"/>
          </p:cNvSpPr>
          <p:nvPr/>
        </p:nvSpPr>
        <p:spPr bwMode="auto">
          <a:xfrm>
            <a:off x="1449421" y="5561989"/>
            <a:ext cx="78941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Arial Unicode MS"/>
              </a:rPr>
              <a:t>完整的合并顺序：</a:t>
            </a:r>
            <a:r>
              <a:rPr kumimoji="0" lang="en-US" altLang="en-US" sz="2400" b="0" i="0" u="none" strike="noStrike" cap="none" normalizeH="0" baseline="0" dirty="0">
                <a:ln>
                  <a:noFill/>
                </a:ln>
                <a:solidFill>
                  <a:schemeClr val="tx1"/>
                </a:solidFill>
                <a:effectLst/>
                <a:latin typeface="Arial Unicode MS"/>
              </a:rPr>
              <a:t>F </a:t>
            </a:r>
            <a:r>
              <a:rPr lang="en-US" altLang="en-US" sz="2400" dirty="0">
                <a:latin typeface="Arial Unicode MS"/>
                <a:sym typeface="Wingdings" panose="05000000000000000000" pitchFamily="2" charset="2"/>
              </a:rPr>
              <a:t></a:t>
            </a:r>
            <a:r>
              <a:rPr kumimoji="0" lang="en-US" altLang="en-US" sz="2400" b="0" i="0" u="none" strike="noStrike" cap="none" normalizeH="0" baseline="0" dirty="0">
                <a:ln>
                  <a:noFill/>
                </a:ln>
                <a:solidFill>
                  <a:schemeClr val="tx1"/>
                </a:solidFill>
                <a:effectLst/>
                <a:latin typeface="Arial Unicode MS"/>
              </a:rPr>
              <a:t> E </a:t>
            </a:r>
            <a:r>
              <a:rPr kumimoji="0" lang="en-US" altLang="en-US" sz="2400" b="0" i="0" u="none" strike="noStrike" cap="none" normalizeH="0" baseline="0" dirty="0">
                <a:ln>
                  <a:noFill/>
                </a:ln>
                <a:solidFill>
                  <a:schemeClr val="tx1"/>
                </a:solidFill>
                <a:effectLst/>
                <a:latin typeface="Arial Unicode MS"/>
                <a:sym typeface="Wingdings" panose="05000000000000000000" pitchFamily="2" charset="2"/>
              </a:rPr>
              <a:t></a:t>
            </a:r>
            <a:r>
              <a:rPr kumimoji="0" lang="en-US" altLang="en-US" sz="2400" b="0" i="0" u="none" strike="noStrike" cap="none" normalizeH="0" baseline="0" dirty="0">
                <a:ln>
                  <a:noFill/>
                </a:ln>
                <a:solidFill>
                  <a:schemeClr val="tx1"/>
                </a:solidFill>
                <a:effectLst/>
                <a:latin typeface="Arial Unicode MS"/>
              </a:rPr>
              <a:t> Model </a:t>
            </a:r>
            <a:r>
              <a:rPr kumimoji="0" lang="en-US" altLang="en-US" sz="2400" b="0" i="0" u="none" strike="noStrike" cap="none" normalizeH="0" baseline="0" dirty="0">
                <a:ln>
                  <a:noFill/>
                </a:ln>
                <a:solidFill>
                  <a:schemeClr val="tx1"/>
                </a:solidFill>
                <a:effectLst/>
                <a:latin typeface="Arial Unicode MS"/>
                <a:sym typeface="Wingdings" panose="05000000000000000000" pitchFamily="2" charset="2"/>
              </a:rPr>
              <a:t></a:t>
            </a:r>
            <a:r>
              <a:rPr kumimoji="0" lang="en-US" altLang="en-US" sz="2400" b="0" i="0" u="none" strike="noStrike" cap="none" normalizeH="0" baseline="0" dirty="0">
                <a:ln>
                  <a:noFill/>
                </a:ln>
                <a:solidFill>
                  <a:schemeClr val="tx1"/>
                </a:solidFill>
                <a:effectLst/>
                <a:latin typeface="Arial Unicode MS"/>
              </a:rPr>
              <a:t> D </a:t>
            </a:r>
            <a:r>
              <a:rPr kumimoji="0" lang="en-US" altLang="en-US" sz="2400" b="0" i="0" u="none" strike="noStrike" cap="none" normalizeH="0" baseline="0" dirty="0">
                <a:ln>
                  <a:noFill/>
                </a:ln>
                <a:solidFill>
                  <a:schemeClr val="tx1"/>
                </a:solidFill>
                <a:effectLst/>
                <a:latin typeface="Arial Unicode MS"/>
                <a:sym typeface="Wingdings" panose="05000000000000000000" pitchFamily="2" charset="2"/>
              </a:rPr>
              <a:t></a:t>
            </a:r>
            <a:r>
              <a:rPr kumimoji="0" lang="en-US" altLang="en-US" sz="2400" b="0" i="0" u="none" strike="noStrike" cap="none" normalizeH="0" baseline="0" dirty="0">
                <a:ln>
                  <a:noFill/>
                </a:ln>
                <a:solidFill>
                  <a:schemeClr val="tx1"/>
                </a:solidFill>
                <a:effectLst/>
                <a:latin typeface="Arial Unicode MS"/>
              </a:rPr>
              <a:t> C </a:t>
            </a:r>
            <a:r>
              <a:rPr kumimoji="0" lang="en-US" altLang="en-US" sz="2400" b="0" i="0" u="none" strike="noStrike" cap="none" normalizeH="0" baseline="0" dirty="0">
                <a:ln>
                  <a:noFill/>
                </a:ln>
                <a:solidFill>
                  <a:schemeClr val="tx1"/>
                </a:solidFill>
                <a:effectLst/>
                <a:latin typeface="Arial Unicode MS"/>
                <a:sym typeface="Wingdings" panose="05000000000000000000" pitchFamily="2" charset="2"/>
              </a:rPr>
              <a:t></a:t>
            </a:r>
            <a:r>
              <a:rPr kumimoji="0" lang="en-US" altLang="en-US" sz="2400" b="0" i="0" u="none" strike="noStrike" cap="none" normalizeH="0" baseline="0" dirty="0">
                <a:ln>
                  <a:noFill/>
                </a:ln>
                <a:solidFill>
                  <a:schemeClr val="tx1"/>
                </a:solidFill>
                <a:effectLst/>
                <a:latin typeface="Arial Unicode MS"/>
              </a:rPr>
              <a:t> B </a:t>
            </a:r>
            <a:r>
              <a:rPr kumimoji="0" lang="en-US" altLang="en-US" sz="2400" b="0" i="0" u="none" strike="noStrike" cap="none" normalizeH="0" baseline="0" dirty="0">
                <a:ln>
                  <a:noFill/>
                </a:ln>
                <a:solidFill>
                  <a:schemeClr val="tx1"/>
                </a:solidFill>
                <a:effectLst/>
                <a:latin typeface="Arial Unicode MS"/>
                <a:sym typeface="Wingdings" panose="05000000000000000000" pitchFamily="2" charset="2"/>
              </a:rPr>
              <a:t></a:t>
            </a:r>
            <a:r>
              <a:rPr kumimoji="0" lang="en-US" altLang="en-US" sz="2400" b="0" i="0" u="none" strike="noStrike" cap="none" normalizeH="0" baseline="0" dirty="0">
                <a:ln>
                  <a:noFill/>
                </a:ln>
                <a:solidFill>
                  <a:schemeClr val="tx1"/>
                </a:solidFill>
                <a:effectLst/>
                <a:latin typeface="Arial Unicode MS"/>
              </a:rPr>
              <a:t> A</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BACF7E31-D7BA-D9B2-AB95-F6EF85E1283B}"/>
              </a:ext>
            </a:extLst>
          </p:cNvPr>
          <p:cNvSpPr>
            <a:spLocks noChangeArrowheads="1"/>
          </p:cNvSpPr>
          <p:nvPr/>
        </p:nvSpPr>
        <p:spPr bwMode="auto">
          <a:xfrm>
            <a:off x="6223518" y="2083961"/>
            <a:ext cx="513028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rial" panose="020B0604020202020204" pitchFamily="34" charset="0"/>
              </a:rPr>
              <a:t>x:gen-extends</a:t>
            </a:r>
            <a:r>
              <a:rPr lang="zh-CN" altLang="en-US" sz="2400" dirty="0">
                <a:latin typeface="Arial" panose="020B0604020202020204" pitchFamily="34" charset="0"/>
              </a:rPr>
              <a:t>和</a:t>
            </a:r>
            <a:r>
              <a:rPr lang="en-US" altLang="zh-CN" sz="2400" dirty="0">
                <a:latin typeface="Arial" panose="020B0604020202020204" pitchFamily="34" charset="0"/>
              </a:rPr>
              <a:t>x:post-extends</a:t>
            </a:r>
            <a:r>
              <a:rPr lang="zh-CN" altLang="en-US" sz="2400" dirty="0">
                <a:latin typeface="Arial" panose="020B0604020202020204" pitchFamily="34" charset="0"/>
              </a:rPr>
              <a:t>段中使用</a:t>
            </a:r>
            <a:r>
              <a:rPr lang="en-US" altLang="zh-CN" sz="2400" dirty="0" err="1">
                <a:latin typeface="Arial" panose="020B0604020202020204" pitchFamily="34" charset="0"/>
              </a:rPr>
              <a:t>Xpl</a:t>
            </a:r>
            <a:r>
              <a:rPr lang="zh-CN" altLang="en-US" sz="2400" dirty="0">
                <a:latin typeface="Arial" panose="020B0604020202020204" pitchFamily="34" charset="0"/>
              </a:rPr>
              <a:t>模板语法。</a:t>
            </a:r>
            <a:endParaRPr lang="en-US" altLang="zh-CN"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dirty="0">
                <a:latin typeface="Arial" panose="020B0604020202020204" pitchFamily="34" charset="0"/>
              </a:rPr>
              <a:t>在</a:t>
            </a:r>
            <a:r>
              <a:rPr lang="en-US" altLang="zh-CN" sz="2400" dirty="0" err="1">
                <a:latin typeface="Arial" panose="020B0604020202020204" pitchFamily="34" charset="0"/>
              </a:rPr>
              <a:t>Xpl</a:t>
            </a:r>
            <a:r>
              <a:rPr lang="zh-CN" altLang="en-US" sz="2400" dirty="0">
                <a:latin typeface="Arial" panose="020B0604020202020204" pitchFamily="34" charset="0"/>
              </a:rPr>
              <a:t>模板语言中可以通过</a:t>
            </a:r>
            <a:r>
              <a:rPr lang="en-US" altLang="zh-CN" sz="2400" dirty="0">
                <a:latin typeface="Arial" panose="020B0604020202020204" pitchFamily="34" charset="0"/>
              </a:rPr>
              <a:t>&lt;</a:t>
            </a:r>
            <a:r>
              <a:rPr lang="en-US" altLang="zh-CN" sz="2400" dirty="0" err="1">
                <a:latin typeface="Arial" panose="020B0604020202020204" pitchFamily="34" charset="0"/>
              </a:rPr>
              <a:t>c:script</a:t>
            </a:r>
            <a:r>
              <a:rPr lang="en-US" altLang="zh-CN" sz="2400" dirty="0">
                <a:latin typeface="Arial" panose="020B0604020202020204" pitchFamily="34" charset="0"/>
              </a:rPr>
              <a:t>&gt;</a:t>
            </a:r>
            <a:r>
              <a:rPr lang="zh-CN" altLang="en-US" sz="2400" dirty="0">
                <a:latin typeface="Arial" panose="020B0604020202020204" pitchFamily="34" charset="0"/>
              </a:rPr>
              <a:t>节点嵌入</a:t>
            </a:r>
            <a:r>
              <a:rPr lang="en-US" altLang="zh-CN" sz="2400" dirty="0" err="1">
                <a:latin typeface="Arial" panose="020B0604020202020204" pitchFamily="34" charset="0"/>
              </a:rPr>
              <a:t>XScript</a:t>
            </a:r>
            <a:r>
              <a:rPr lang="zh-CN" altLang="en-US" sz="2400" dirty="0">
                <a:latin typeface="Arial" panose="020B0604020202020204" pitchFamily="34" charset="0"/>
              </a:rPr>
              <a:t>脚本语法。</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165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模板语言和表达式语言的互相嵌入</a:t>
            </a:r>
          </a:p>
        </p:txBody>
      </p:sp>
      <p:pic>
        <p:nvPicPr>
          <p:cNvPr id="8" name="Picture 7" descr="A screenshot of a computer program&#10;&#10;AI-generated content may be incorrect.">
            <a:extLst>
              <a:ext uri="{FF2B5EF4-FFF2-40B4-BE49-F238E27FC236}">
                <a16:creationId xmlns:a16="http://schemas.microsoft.com/office/drawing/2014/main" id="{4E34E96E-B0AE-BD08-F6E3-D60C3114C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03080"/>
            <a:ext cx="9630350" cy="4101607"/>
          </a:xfrm>
          <a:prstGeom prst="rect">
            <a:avLst/>
          </a:prstGeom>
        </p:spPr>
      </p:pic>
    </p:spTree>
    <p:extLst>
      <p:ext uri="{BB962C8B-B14F-4D97-AF65-F5344CB8AC3E}">
        <p14:creationId xmlns:p14="http://schemas.microsoft.com/office/powerpoint/2010/main" val="409079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议程</a:t>
            </a:r>
          </a:p>
        </p:txBody>
      </p:sp>
      <p:sp>
        <p:nvSpPr>
          <p:cNvPr id="3" name="文本框 2">
            <a:extLst>
              <a:ext uri="{FF2B5EF4-FFF2-40B4-BE49-F238E27FC236}">
                <a16:creationId xmlns:a16="http://schemas.microsoft.com/office/drawing/2014/main" id="{E13EC510-F82F-CDB6-53FE-4F07DA41C1C7}"/>
              </a:ext>
            </a:extLst>
          </p:cNvPr>
          <p:cNvSpPr txBox="1"/>
          <p:nvPr/>
        </p:nvSpPr>
        <p:spPr>
          <a:xfrm>
            <a:off x="838200" y="1719689"/>
            <a:ext cx="8921620" cy="3016210"/>
          </a:xfrm>
          <a:prstGeom prst="rect">
            <a:avLst/>
          </a:prstGeom>
          <a:noFill/>
        </p:spPr>
        <p:txBody>
          <a:bodyPr wrap="square" rtlCol="0">
            <a:spAutoFit/>
          </a:bodyPr>
          <a:lstStyle/>
          <a:p>
            <a:pPr marL="742950" indent="-742950">
              <a:buFont typeface="+mj-lt"/>
              <a:buAutoNum type="arabicPeriod"/>
            </a:pPr>
            <a:r>
              <a:rPr lang="en-US" altLang="zh-CN" sz="3800" dirty="0" err="1"/>
              <a:t>XLang</a:t>
            </a:r>
            <a:r>
              <a:rPr lang="zh-CN" altLang="en-US" sz="3800" dirty="0"/>
              <a:t>的方法论来源</a:t>
            </a:r>
            <a:endParaRPr lang="en-US" altLang="zh-CN" sz="3800" dirty="0"/>
          </a:p>
          <a:p>
            <a:pPr marL="742950" indent="-742950">
              <a:buFont typeface="+mj-lt"/>
              <a:buAutoNum type="arabicPeriod"/>
            </a:pPr>
            <a:r>
              <a:rPr lang="en-US" altLang="zh-CN" sz="3800" dirty="0" err="1"/>
              <a:t>XLang</a:t>
            </a:r>
            <a:r>
              <a:rPr lang="zh-CN" altLang="en-US" sz="3800" dirty="0"/>
              <a:t>要解决什么问题？</a:t>
            </a:r>
            <a:endParaRPr lang="en-US" altLang="zh-CN" sz="3800" dirty="0"/>
          </a:p>
          <a:p>
            <a:pPr marL="742950" indent="-742950">
              <a:buFont typeface="+mj-lt"/>
              <a:buAutoNum type="arabicPeriod"/>
            </a:pPr>
            <a:r>
              <a:rPr lang="en-US" altLang="zh-CN" sz="3800" dirty="0" err="1"/>
              <a:t>XLang</a:t>
            </a:r>
            <a:r>
              <a:rPr lang="zh-CN" altLang="en-US" sz="3800" dirty="0"/>
              <a:t>为什么可以解决这些问题？</a:t>
            </a:r>
            <a:endParaRPr lang="en-US" altLang="zh-CN" sz="3800" dirty="0"/>
          </a:p>
          <a:p>
            <a:pPr marL="742950" indent="-742950">
              <a:buFont typeface="+mj-lt"/>
              <a:buAutoNum type="arabicPeriod"/>
            </a:pPr>
            <a:r>
              <a:rPr lang="en-US" altLang="zh-CN" sz="3800" dirty="0" err="1"/>
              <a:t>XLang</a:t>
            </a:r>
            <a:r>
              <a:rPr lang="zh-CN" altLang="en-US" sz="3800" dirty="0"/>
              <a:t>的语法简介</a:t>
            </a:r>
            <a:endParaRPr lang="en-US" altLang="zh-CN" sz="3800" dirty="0"/>
          </a:p>
          <a:p>
            <a:pPr marL="742950" indent="-742950">
              <a:buFont typeface="+mj-lt"/>
              <a:buAutoNum type="arabicPeriod"/>
            </a:pPr>
            <a:r>
              <a:rPr lang="en-US" altLang="zh-CN" sz="3800" dirty="0" err="1"/>
              <a:t>XLang</a:t>
            </a:r>
            <a:r>
              <a:rPr lang="zh-CN" altLang="en-US" sz="3800" dirty="0"/>
              <a:t>的应用示例</a:t>
            </a:r>
            <a:endParaRPr lang="en-US" altLang="zh-CN" sz="3800" dirty="0"/>
          </a:p>
        </p:txBody>
      </p:sp>
    </p:spTree>
    <p:extLst>
      <p:ext uri="{BB962C8B-B14F-4D97-AF65-F5344CB8AC3E}">
        <p14:creationId xmlns:p14="http://schemas.microsoft.com/office/powerpoint/2010/main" val="937123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可扩展设计</a:t>
            </a:r>
          </a:p>
        </p:txBody>
      </p:sp>
      <p:pic>
        <p:nvPicPr>
          <p:cNvPr id="4" name="Picture 3" descr="A screen shot of a computer code&#10;&#10;AI-generated content may be incorrect.">
            <a:extLst>
              <a:ext uri="{FF2B5EF4-FFF2-40B4-BE49-F238E27FC236}">
                <a16:creationId xmlns:a16="http://schemas.microsoft.com/office/drawing/2014/main" id="{6E7118F0-1B7A-30A6-FAF9-EB5825A4B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139" y="1887166"/>
            <a:ext cx="9567721" cy="3473303"/>
          </a:xfrm>
          <a:prstGeom prst="rect">
            <a:avLst/>
          </a:prstGeom>
        </p:spPr>
      </p:pic>
    </p:spTree>
    <p:extLst>
      <p:ext uri="{BB962C8B-B14F-4D97-AF65-F5344CB8AC3E}">
        <p14:creationId xmlns:p14="http://schemas.microsoft.com/office/powerpoint/2010/main" val="3033246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编译期元编程</a:t>
            </a:r>
          </a:p>
        </p:txBody>
      </p:sp>
      <p:sp>
        <p:nvSpPr>
          <p:cNvPr id="3" name="Rectangle 1">
            <a:extLst>
              <a:ext uri="{FF2B5EF4-FFF2-40B4-BE49-F238E27FC236}">
                <a16:creationId xmlns:a16="http://schemas.microsoft.com/office/drawing/2014/main" id="{524004BC-661B-23AC-504C-73C3EF8F7701}"/>
              </a:ext>
            </a:extLst>
          </p:cNvPr>
          <p:cNvSpPr>
            <a:spLocks noChangeArrowheads="1"/>
          </p:cNvSpPr>
          <p:nvPr/>
        </p:nvSpPr>
        <p:spPr bwMode="auto">
          <a:xfrm>
            <a:off x="1343609" y="1602183"/>
            <a:ext cx="1001019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zh-CN" altLang="en-US" sz="2800" b="0" i="0" u="none" strike="noStrike" cap="none" normalizeH="0" baseline="0" dirty="0">
                <a:ln>
                  <a:noFill/>
                </a:ln>
                <a:solidFill>
                  <a:schemeClr val="tx1"/>
                </a:solidFill>
                <a:effectLst/>
                <a:latin typeface="Arial" panose="020B0604020202020204" pitchFamily="34" charset="0"/>
              </a:rPr>
              <a:t>编译期表达式 </a:t>
            </a:r>
            <a:r>
              <a:rPr kumimoji="0" lang="en-US" altLang="zh-CN" sz="2800" b="0" i="0" u="none" strike="noStrike" cap="none" normalizeH="0" baseline="0" dirty="0">
                <a:ln>
                  <a:noFill/>
                </a:ln>
                <a:solidFill>
                  <a:schemeClr val="tx1"/>
                </a:solidFill>
                <a:effectLst/>
                <a:latin typeface="Arial" panose="020B0604020202020204" pitchFamily="34" charset="0"/>
              </a:rPr>
              <a:t>#</a:t>
            </a:r>
            <a:r>
              <a:rPr lang="en-US" altLang="zh-CN" sz="2800" dirty="0">
                <a:latin typeface="Arial" panose="020B0604020202020204" pitchFamily="34" charset="0"/>
              </a:rPr>
              <a:t>{expr}</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zh-CN" altLang="en-US" sz="2800" dirty="0">
                <a:latin typeface="Arial" panose="020B0604020202020204" pitchFamily="34" charset="0"/>
              </a:rPr>
              <a:t>编译期运行 </a:t>
            </a:r>
            <a:r>
              <a:rPr lang="en-US" altLang="zh-CN" sz="2800" dirty="0">
                <a:latin typeface="Arial" panose="020B0604020202020204" pitchFamily="34" charset="0"/>
              </a:rPr>
              <a:t>&lt;</a:t>
            </a:r>
            <a:r>
              <a:rPr lang="en-US" altLang="zh-CN" sz="2800" dirty="0" err="1">
                <a:latin typeface="Arial" panose="020B0604020202020204" pitchFamily="34" charset="0"/>
              </a:rPr>
              <a:t>macro:script</a:t>
            </a:r>
            <a:r>
              <a:rPr lang="en-US" altLang="zh-CN" sz="2800" dirty="0">
                <a:latin typeface="Arial" panose="020B0604020202020204" pitchFamily="34" charset="0"/>
              </a:rPr>
              <a:t>&gt;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zh-CN" altLang="en-US" sz="2800" b="0" i="0" u="none" strike="noStrike" cap="none" normalizeH="0" baseline="0" dirty="0">
                <a:ln>
                  <a:noFill/>
                </a:ln>
                <a:solidFill>
                  <a:schemeClr val="tx1"/>
                </a:solidFill>
                <a:effectLst/>
                <a:latin typeface="Arial" panose="020B0604020202020204" pitchFamily="34" charset="0"/>
              </a:rPr>
              <a:t>自定义宏标签  </a:t>
            </a:r>
            <a:r>
              <a:rPr kumimoji="0" lang="en-US" altLang="zh-CN" sz="2800" b="0" i="0" u="none" strike="noStrike" cap="none" normalizeH="0" baseline="0" dirty="0">
                <a:ln>
                  <a:noFill/>
                </a:ln>
                <a:solidFill>
                  <a:schemeClr val="tx1"/>
                </a:solidFill>
                <a:effectLst/>
                <a:latin typeface="Arial" panose="020B0604020202020204" pitchFamily="34" charset="0"/>
              </a:rPr>
              <a:t>&lt;</a:t>
            </a:r>
            <a:r>
              <a:rPr kumimoji="0" lang="en-US" altLang="zh-CN" sz="2800" b="0" i="0" u="none" strike="noStrike" cap="none" normalizeH="0" baseline="0" dirty="0" err="1">
                <a:ln>
                  <a:noFill/>
                </a:ln>
                <a:solidFill>
                  <a:schemeClr val="tx1"/>
                </a:solidFill>
                <a:effectLst/>
                <a:latin typeface="Arial" panose="020B0604020202020204" pitchFamily="34" charset="0"/>
              </a:rPr>
              <a:t>MyTag</a:t>
            </a:r>
            <a:r>
              <a:rPr kumimoji="0" lang="en-US" altLang="zh-CN" sz="2800" b="0" i="0" u="none" strike="noStrike" cap="none" normalizeH="0" baseline="0" dirty="0">
                <a:ln>
                  <a:noFill/>
                </a:ln>
                <a:solidFill>
                  <a:schemeClr val="tx1"/>
                </a:solidFill>
                <a:effectLst/>
                <a:latin typeface="Arial" panose="020B0604020202020204" pitchFamily="34" charset="0"/>
              </a:rPr>
              <a:t> macro=“true”&gt;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zh-CN" altLang="en-US" sz="2800" dirty="0">
                <a:latin typeface="Arial" panose="020B0604020202020204" pitchFamily="34" charset="0"/>
              </a:rPr>
              <a:t>宏函数  </a:t>
            </a:r>
            <a:r>
              <a:rPr lang="en-US" altLang="zh-CN" sz="2800" dirty="0">
                <a:latin typeface="Arial" panose="020B0604020202020204" pitchFamily="34" charset="0"/>
              </a:rPr>
              <a:t>@Macro</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zh-CN" altLang="en-US" sz="2800" dirty="0">
                <a:latin typeface="Arial" panose="020B0604020202020204" pitchFamily="34" charset="0"/>
              </a:rPr>
              <a:t>抽象语法树  </a:t>
            </a:r>
            <a:r>
              <a:rPr lang="en-US" altLang="zh-CN" sz="2800" dirty="0">
                <a:latin typeface="Arial" panose="020B0604020202020204" pitchFamily="34" charset="0"/>
              </a:rPr>
              <a:t>&lt;</a:t>
            </a:r>
            <a:r>
              <a:rPr lang="en-US" altLang="zh-CN" sz="2800" dirty="0" err="1">
                <a:latin typeface="Arial" panose="020B0604020202020204" pitchFamily="34" charset="0"/>
              </a:rPr>
              <a:t>c:ast</a:t>
            </a:r>
            <a:r>
              <a:rPr lang="en-US" altLang="zh-CN" sz="2800" dirty="0">
                <a:latin typeface="Arial" panose="020B0604020202020204" pitchFamily="34" charset="0"/>
              </a:rPr>
              <a:t>&gt;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zh-CN" altLang="en-US" sz="2800" dirty="0">
                <a:latin typeface="Arial" panose="020B0604020202020204" pitchFamily="34" charset="0"/>
              </a:rPr>
              <a:t>差量化的模型驱动代码生成器</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文本框 5">
            <a:extLst>
              <a:ext uri="{FF2B5EF4-FFF2-40B4-BE49-F238E27FC236}">
                <a16:creationId xmlns:a16="http://schemas.microsoft.com/office/drawing/2014/main" id="{ABBE62C1-14F7-F679-7073-EA3131659ACC}"/>
              </a:ext>
            </a:extLst>
          </p:cNvPr>
          <p:cNvSpPr txBox="1"/>
          <p:nvPr/>
        </p:nvSpPr>
        <p:spPr>
          <a:xfrm>
            <a:off x="1794437" y="4485807"/>
            <a:ext cx="8034107" cy="1754326"/>
          </a:xfrm>
          <a:prstGeom prst="rect">
            <a:avLst/>
          </a:prstGeom>
          <a:noFill/>
        </p:spPr>
        <p:txBody>
          <a:bodyPr wrap="square" rtlCol="0">
            <a:spAutoFit/>
          </a:bodyPr>
          <a:lstStyle/>
          <a:p>
            <a:pPr algn="ctr"/>
            <a:r>
              <a:rPr lang="en-US" altLang="zh-CN" sz="3600" dirty="0" err="1"/>
              <a:t>XLang</a:t>
            </a:r>
            <a:r>
              <a:rPr lang="zh-CN" altLang="en-US" sz="3600" dirty="0"/>
              <a:t>简化了元编程的技术方案</a:t>
            </a:r>
            <a:endParaRPr lang="en-US" altLang="zh-CN" sz="3600" dirty="0"/>
          </a:p>
          <a:p>
            <a:pPr algn="ctr"/>
            <a:r>
              <a:rPr lang="zh-CN" altLang="en-US" sz="3600" dirty="0"/>
              <a:t>扩大了元编程的应用范围</a:t>
            </a:r>
            <a:endParaRPr lang="en-US" altLang="zh-CN" sz="3600" dirty="0"/>
          </a:p>
          <a:p>
            <a:pPr algn="ctr"/>
            <a:endParaRPr lang="zh-CN" altLang="en-US" sz="3600" dirty="0"/>
          </a:p>
        </p:txBody>
      </p:sp>
    </p:spTree>
    <p:extLst>
      <p:ext uri="{BB962C8B-B14F-4D97-AF65-F5344CB8AC3E}">
        <p14:creationId xmlns:p14="http://schemas.microsoft.com/office/powerpoint/2010/main" val="4256622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BB8A0-4B3D-1D8D-D01E-C3FAC76A144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C2FCA27-5319-80DF-AD18-1AF96D016E8E}"/>
              </a:ext>
            </a:extLst>
          </p:cNvPr>
          <p:cNvSpPr>
            <a:spLocks noGrp="1"/>
          </p:cNvSpPr>
          <p:nvPr>
            <p:ph type="title"/>
          </p:nvPr>
        </p:nvSpPr>
        <p:spPr/>
        <p:txBody>
          <a:bodyPr/>
          <a:lstStyle/>
          <a:p>
            <a:r>
              <a:rPr lang="zh-CN" altLang="en-US" b="1" dirty="0"/>
              <a:t>多个子语法</a:t>
            </a:r>
          </a:p>
        </p:txBody>
      </p:sp>
      <p:sp>
        <p:nvSpPr>
          <p:cNvPr id="3" name="Rectangle 1">
            <a:extLst>
              <a:ext uri="{FF2B5EF4-FFF2-40B4-BE49-F238E27FC236}">
                <a16:creationId xmlns:a16="http://schemas.microsoft.com/office/drawing/2014/main" id="{D38E99BE-981A-537B-813E-2119E8F08CD9}"/>
              </a:ext>
            </a:extLst>
          </p:cNvPr>
          <p:cNvSpPr>
            <a:spLocks noChangeArrowheads="1"/>
          </p:cNvSpPr>
          <p:nvPr/>
        </p:nvSpPr>
        <p:spPr bwMode="auto">
          <a:xfrm>
            <a:off x="1343609" y="2033071"/>
            <a:ext cx="1001019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zh-CN" sz="2800" b="0" i="0" u="none" strike="noStrike" cap="none" normalizeH="0" baseline="0" dirty="0">
                <a:ln>
                  <a:noFill/>
                </a:ln>
                <a:solidFill>
                  <a:schemeClr val="tx1"/>
                </a:solidFill>
                <a:effectLst/>
                <a:latin typeface="Arial" panose="020B0604020202020204" pitchFamily="34" charset="0"/>
              </a:rPr>
              <a:t>TypeScript = JavaScript + JSX + </a:t>
            </a:r>
            <a:r>
              <a:rPr kumimoji="0" lang="en-US" altLang="zh-CN" sz="2800" b="0" i="0" u="none" strike="noStrike" cap="none" normalizeH="0" baseline="0" dirty="0" err="1">
                <a:ln>
                  <a:noFill/>
                </a:ln>
                <a:solidFill>
                  <a:schemeClr val="tx1"/>
                </a:solidFill>
                <a:effectLst/>
                <a:latin typeface="Arial" panose="020B0604020202020204" pitchFamily="34" charset="0"/>
              </a:rPr>
              <a:t>TypeSystem</a:t>
            </a:r>
            <a:endParaRPr kumimoji="0" lang="en-US" altLang="zh-CN" sz="2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err="1">
                <a:ln>
                  <a:noFill/>
                </a:ln>
                <a:solidFill>
                  <a:schemeClr val="tx1"/>
                </a:solidFill>
                <a:effectLst/>
                <a:latin typeface="Arial" panose="020B0604020202020204" pitchFamily="34" charset="0"/>
              </a:rPr>
              <a:t>XLang</a:t>
            </a:r>
            <a:r>
              <a:rPr kumimoji="0" lang="en-US" altLang="en-US" sz="2800" b="0" i="0" u="none" strike="noStrike" cap="none" normalizeH="0" baseline="0" dirty="0">
                <a:ln>
                  <a:noFill/>
                </a:ln>
                <a:solidFill>
                  <a:schemeClr val="tx1"/>
                </a:solidFill>
                <a:effectLst/>
                <a:latin typeface="Arial" panose="020B0604020202020204" pitchFamily="34" charset="0"/>
              </a:rPr>
              <a:t>    =   </a:t>
            </a:r>
            <a:r>
              <a:rPr kumimoji="0" lang="en-US" altLang="en-US" sz="2800" b="0" i="0" u="none" strike="noStrike" cap="none" normalizeH="0" baseline="0" dirty="0" err="1">
                <a:ln>
                  <a:noFill/>
                </a:ln>
                <a:solidFill>
                  <a:schemeClr val="tx1"/>
                </a:solidFill>
                <a:effectLst/>
                <a:latin typeface="Arial" panose="020B0604020202020204" pitchFamily="34" charset="0"/>
              </a:rPr>
              <a:t>XScript</a:t>
            </a:r>
            <a:r>
              <a:rPr kumimoji="0" lang="en-US" altLang="en-US" sz="2800" b="0" i="0" u="none" strike="noStrike" cap="none" normalizeH="0" baseline="0" dirty="0">
                <a:ln>
                  <a:noFill/>
                </a:ln>
                <a:solidFill>
                  <a:schemeClr val="tx1"/>
                </a:solidFill>
                <a:effectLst/>
                <a:latin typeface="Arial" panose="020B0604020202020204" pitchFamily="34" charset="0"/>
              </a:rPr>
              <a:t>     + </a:t>
            </a:r>
            <a:r>
              <a:rPr kumimoji="0" lang="en-US" altLang="en-US" sz="2800" b="0" i="0" u="none" strike="noStrike" cap="none" normalizeH="0" baseline="0" dirty="0" err="1">
                <a:ln>
                  <a:noFill/>
                </a:ln>
                <a:solidFill>
                  <a:schemeClr val="tx1"/>
                </a:solidFill>
                <a:effectLst/>
                <a:latin typeface="Arial" panose="020B0604020202020204" pitchFamily="34" charset="0"/>
              </a:rPr>
              <a:t>Xpl</a:t>
            </a:r>
            <a:r>
              <a:rPr kumimoji="0" lang="en-US" altLang="en-US" sz="2800" b="0" i="0" u="none" strike="noStrike" cap="none" normalizeH="0" baseline="0" dirty="0">
                <a:ln>
                  <a:noFill/>
                </a:ln>
                <a:solidFill>
                  <a:schemeClr val="tx1"/>
                </a:solidFill>
                <a:effectLst/>
                <a:latin typeface="Arial" panose="020B0604020202020204" pitchFamily="34" charset="0"/>
              </a:rPr>
              <a:t>  + XDef </a:t>
            </a:r>
          </a:p>
          <a:p>
            <a:pPr marR="0" lvl="0" algn="l" defTabSz="914400" rtl="0" eaLnBrk="0" fontAlgn="base" latinLnBrk="0" hangingPunct="0">
              <a:lnSpc>
                <a:spcPct val="100000"/>
              </a:lnSpc>
              <a:spcBef>
                <a:spcPct val="0"/>
              </a:spcBef>
              <a:spcAft>
                <a:spcPct val="0"/>
              </a:spcAft>
              <a:buClrTx/>
              <a:buSzTx/>
              <a:tabLst/>
            </a:pPr>
            <a:r>
              <a:rPr lang="en-US" altLang="en-US" sz="2800" dirty="0">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err="1">
                <a:ln>
                  <a:noFill/>
                </a:ln>
                <a:solidFill>
                  <a:schemeClr val="tx1"/>
                </a:solidFill>
                <a:effectLst/>
                <a:latin typeface="Arial" panose="020B0604020202020204" pitchFamily="34" charset="0"/>
              </a:rPr>
              <a:t>MetaProgramming</a:t>
            </a:r>
            <a:r>
              <a:rPr kumimoji="0" lang="en-US" altLang="en-US" sz="2800" b="0" i="0" u="none" strike="noStrike" cap="none" normalizeH="0" baseline="0" dirty="0">
                <a:ln>
                  <a:noFill/>
                </a:ln>
                <a:solidFill>
                  <a:schemeClr val="tx1"/>
                </a:solidFill>
                <a:effectLst/>
                <a:latin typeface="Arial" panose="020B0604020202020204" pitchFamily="34" charset="0"/>
              </a:rPr>
              <a:t> + </a:t>
            </a:r>
            <a:r>
              <a:rPr kumimoji="0" lang="en-US" altLang="en-US" sz="2800" b="0" i="0" u="none" strike="noStrike" cap="none" normalizeH="0" baseline="0" dirty="0" err="1">
                <a:ln>
                  <a:noFill/>
                </a:ln>
                <a:solidFill>
                  <a:schemeClr val="tx1"/>
                </a:solidFill>
                <a:effectLst/>
                <a:latin typeface="Arial" panose="020B0604020202020204" pitchFamily="34" charset="0"/>
              </a:rPr>
              <a:t>DeltaProgramming</a:t>
            </a:r>
            <a:r>
              <a:rPr kumimoji="0" lang="en-US" altLang="en-US" sz="2800" b="0" i="0" u="none" strike="noStrike" cap="none" normalizeH="0" baseline="0" dirty="0">
                <a:ln>
                  <a:noFill/>
                </a:ln>
                <a:solidFill>
                  <a:schemeClr val="tx1"/>
                </a:solidFill>
                <a:effectLst/>
                <a:latin typeface="Arial" panose="020B0604020202020204" pitchFamily="34" charset="0"/>
              </a:rPr>
              <a:t> </a:t>
            </a:r>
          </a:p>
        </p:txBody>
      </p:sp>
      <p:sp>
        <p:nvSpPr>
          <p:cNvPr id="4" name="Rectangle 1">
            <a:extLst>
              <a:ext uri="{FF2B5EF4-FFF2-40B4-BE49-F238E27FC236}">
                <a16:creationId xmlns:a16="http://schemas.microsoft.com/office/drawing/2014/main" id="{32B097CE-E463-286B-BD94-8DDE1B4E3304}"/>
              </a:ext>
            </a:extLst>
          </p:cNvPr>
          <p:cNvSpPr>
            <a:spLocks noChangeArrowheads="1"/>
          </p:cNvSpPr>
          <p:nvPr/>
        </p:nvSpPr>
        <p:spPr bwMode="auto">
          <a:xfrm>
            <a:off x="1426641" y="4559700"/>
            <a:ext cx="100101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err="1">
                <a:ln>
                  <a:noFill/>
                </a:ln>
                <a:solidFill>
                  <a:schemeClr val="tx1"/>
                </a:solidFill>
                <a:effectLst/>
                <a:latin typeface="Arial" panose="020B0604020202020204" pitchFamily="34" charset="0"/>
              </a:rPr>
              <a:t>X</a:t>
            </a:r>
            <a:r>
              <a:rPr kumimoji="0" lang="en-US" altLang="zh-CN" sz="2800" b="0" i="0" u="none" strike="noStrike" cap="none" normalizeH="0" baseline="0" dirty="0" err="1">
                <a:ln>
                  <a:noFill/>
                </a:ln>
                <a:solidFill>
                  <a:schemeClr val="tx1"/>
                </a:solidFill>
                <a:effectLst/>
                <a:latin typeface="Arial" panose="020B0604020202020204" pitchFamily="34" charset="0"/>
              </a:rPr>
              <a:t>L</a:t>
            </a:r>
            <a:r>
              <a:rPr kumimoji="0" lang="en-US" altLang="en-US" sz="2800" b="0" i="0" u="none" strike="noStrike" cap="none" normalizeH="0" baseline="0" dirty="0" err="1">
                <a:ln>
                  <a:noFill/>
                </a:ln>
                <a:solidFill>
                  <a:schemeClr val="tx1"/>
                </a:solidFill>
                <a:effectLst/>
                <a:latin typeface="Arial" panose="020B0604020202020204" pitchFamily="34" charset="0"/>
              </a:rPr>
              <a:t>ang</a:t>
            </a:r>
            <a:r>
              <a:rPr lang="zh-CN" altLang="en-US" sz="2800" dirty="0">
                <a:latin typeface="Arial" panose="020B0604020202020204" pitchFamily="34" charset="0"/>
              </a:rPr>
              <a:t>的特异性在于</a:t>
            </a:r>
            <a:r>
              <a:rPr kumimoji="0" lang="zh-CN" altLang="en-US" sz="2800" b="0" i="0" u="none" strike="noStrike" cap="none" normalizeH="0" baseline="0" dirty="0">
                <a:ln>
                  <a:noFill/>
                </a:ln>
                <a:solidFill>
                  <a:schemeClr val="tx1"/>
                </a:solidFill>
                <a:effectLst/>
                <a:latin typeface="Arial" panose="020B0604020202020204" pitchFamily="34" charset="0"/>
              </a:rPr>
              <a:t>产生式编程与面向差量编程的有机结合</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2106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通用的</a:t>
            </a:r>
            <a:r>
              <a:rPr lang="en-US" altLang="zh-CN" b="1" dirty="0"/>
              <a:t>IDEA</a:t>
            </a:r>
            <a:r>
              <a:rPr lang="zh-CN" altLang="en-US" b="1" dirty="0"/>
              <a:t>开发插件</a:t>
            </a:r>
          </a:p>
        </p:txBody>
      </p:sp>
      <p:pic>
        <p:nvPicPr>
          <p:cNvPr id="6" name="Picture 5" descr="A screenshot of a computer program&#10;&#10;AI-generated content may be incorrect.">
            <a:extLst>
              <a:ext uri="{FF2B5EF4-FFF2-40B4-BE49-F238E27FC236}">
                <a16:creationId xmlns:a16="http://schemas.microsoft.com/office/drawing/2014/main" id="{E68B86A1-D4B9-7A50-72D6-55A537803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6569" y="1690688"/>
            <a:ext cx="4807231" cy="2850800"/>
          </a:xfrm>
          <a:prstGeom prst="rect">
            <a:avLst/>
          </a:prstGeom>
        </p:spPr>
      </p:pic>
      <p:pic>
        <p:nvPicPr>
          <p:cNvPr id="10" name="Picture 9" descr="A screen shot of a computer screen&#10;&#10;AI-generated content may be incorrect.">
            <a:extLst>
              <a:ext uri="{FF2B5EF4-FFF2-40B4-BE49-F238E27FC236}">
                <a16:creationId xmlns:a16="http://schemas.microsoft.com/office/drawing/2014/main" id="{3A5057CE-AB7F-FCD6-7E52-408D5A0F8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09" y="1690688"/>
            <a:ext cx="5039491" cy="2850800"/>
          </a:xfrm>
          <a:prstGeom prst="rect">
            <a:avLst/>
          </a:prstGeom>
        </p:spPr>
      </p:pic>
      <p:sp>
        <p:nvSpPr>
          <p:cNvPr id="11" name="文本框 5">
            <a:extLst>
              <a:ext uri="{FF2B5EF4-FFF2-40B4-BE49-F238E27FC236}">
                <a16:creationId xmlns:a16="http://schemas.microsoft.com/office/drawing/2014/main" id="{704F352E-3C6F-18D1-050C-4F6187D61F26}"/>
              </a:ext>
            </a:extLst>
          </p:cNvPr>
          <p:cNvSpPr txBox="1"/>
          <p:nvPr/>
        </p:nvSpPr>
        <p:spPr>
          <a:xfrm>
            <a:off x="1056509" y="5096892"/>
            <a:ext cx="10515600" cy="1200329"/>
          </a:xfrm>
          <a:prstGeom prst="rect">
            <a:avLst/>
          </a:prstGeom>
          <a:noFill/>
        </p:spPr>
        <p:txBody>
          <a:bodyPr wrap="square" rtlCol="0">
            <a:spAutoFit/>
          </a:bodyPr>
          <a:lstStyle/>
          <a:p>
            <a:pPr algn="ctr"/>
            <a:r>
              <a:rPr lang="zh-CN" altLang="en-US" sz="3600" dirty="0"/>
              <a:t>根据</a:t>
            </a:r>
            <a:r>
              <a:rPr lang="en-US" altLang="zh-CN" sz="3600" dirty="0"/>
              <a:t>XDef</a:t>
            </a:r>
            <a:r>
              <a:rPr lang="zh-CN" altLang="en-US" sz="3600" dirty="0"/>
              <a:t>元模型自动得到</a:t>
            </a:r>
            <a:r>
              <a:rPr lang="en-US" altLang="zh-CN" sz="3600" dirty="0"/>
              <a:t>IDEA</a:t>
            </a:r>
            <a:r>
              <a:rPr lang="zh-CN" altLang="en-US" sz="3600" dirty="0"/>
              <a:t>插件，支持断点调试</a:t>
            </a:r>
            <a:endParaRPr lang="en-US" altLang="zh-CN" sz="3600" dirty="0"/>
          </a:p>
          <a:p>
            <a:pPr algn="ctr"/>
            <a:endParaRPr lang="zh-CN" altLang="en-US" sz="3600" dirty="0"/>
          </a:p>
        </p:txBody>
      </p:sp>
    </p:spTree>
    <p:extLst>
      <p:ext uri="{BB962C8B-B14F-4D97-AF65-F5344CB8AC3E}">
        <p14:creationId xmlns:p14="http://schemas.microsoft.com/office/powerpoint/2010/main" val="3839294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五</a:t>
            </a:r>
            <a:r>
              <a:rPr lang="en-US" altLang="zh-CN" b="1" dirty="0"/>
              <a:t>. </a:t>
            </a:r>
            <a:r>
              <a:rPr lang="en-US" altLang="zh-CN" b="1" dirty="0" err="1"/>
              <a:t>XLang</a:t>
            </a:r>
            <a:r>
              <a:rPr lang="zh-CN" altLang="en-US" b="1" dirty="0"/>
              <a:t>的应用示例</a:t>
            </a:r>
            <a:r>
              <a:rPr lang="en-US" altLang="zh-CN" b="1" dirty="0"/>
              <a:t> </a:t>
            </a:r>
            <a:endParaRPr lang="zh-CN" altLang="en-US" b="1" dirty="0"/>
          </a:p>
        </p:txBody>
      </p:sp>
      <p:pic>
        <p:nvPicPr>
          <p:cNvPr id="4" name="Picture 3" descr="A screenshot of a computer program&#10;&#10;AI-generated content may be incorrect.">
            <a:extLst>
              <a:ext uri="{FF2B5EF4-FFF2-40B4-BE49-F238E27FC236}">
                <a16:creationId xmlns:a16="http://schemas.microsoft.com/office/drawing/2014/main" id="{1A9AFC91-52A7-50B6-A461-565E135A5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1" y="1450653"/>
            <a:ext cx="5019472" cy="4773157"/>
          </a:xfrm>
          <a:prstGeom prst="rect">
            <a:avLst/>
          </a:prstGeom>
        </p:spPr>
      </p:pic>
      <p:sp>
        <p:nvSpPr>
          <p:cNvPr id="5" name="文本框 5">
            <a:extLst>
              <a:ext uri="{FF2B5EF4-FFF2-40B4-BE49-F238E27FC236}">
                <a16:creationId xmlns:a16="http://schemas.microsoft.com/office/drawing/2014/main" id="{49140A3F-EC7D-09C5-F390-68A9A96A5BB4}"/>
              </a:ext>
            </a:extLst>
          </p:cNvPr>
          <p:cNvSpPr txBox="1"/>
          <p:nvPr/>
        </p:nvSpPr>
        <p:spPr>
          <a:xfrm>
            <a:off x="7109926" y="1838131"/>
            <a:ext cx="4497355" cy="3970318"/>
          </a:xfrm>
          <a:prstGeom prst="rect">
            <a:avLst/>
          </a:prstGeom>
          <a:noFill/>
        </p:spPr>
        <p:txBody>
          <a:bodyPr wrap="square" rtlCol="0">
            <a:spAutoFit/>
          </a:bodyPr>
          <a:lstStyle/>
          <a:p>
            <a:r>
              <a:rPr lang="en-US" altLang="zh-CN" sz="3600" dirty="0"/>
              <a:t>Delta</a:t>
            </a:r>
            <a:r>
              <a:rPr lang="zh-CN" altLang="en-US" sz="3600" dirty="0"/>
              <a:t>化的组件抽象：</a:t>
            </a:r>
            <a:endParaRPr lang="en-US" altLang="zh-CN" sz="3600" dirty="0"/>
          </a:p>
          <a:p>
            <a:pPr marL="742950" indent="-742950">
              <a:buAutoNum type="arabicPeriod"/>
            </a:pPr>
            <a:r>
              <a:rPr lang="zh-CN" altLang="en-US" sz="3600" dirty="0"/>
              <a:t>无需修改运行时</a:t>
            </a:r>
            <a:endParaRPr lang="en-US" altLang="zh-CN" sz="3600" dirty="0"/>
          </a:p>
          <a:p>
            <a:pPr marL="742950" indent="-742950">
              <a:buAutoNum type="arabicPeriod"/>
            </a:pPr>
            <a:r>
              <a:rPr lang="zh-CN" altLang="en-US" sz="3600" dirty="0"/>
              <a:t>组件的部分复用</a:t>
            </a:r>
            <a:endParaRPr lang="en-US" altLang="zh-CN" sz="3600" dirty="0"/>
          </a:p>
          <a:p>
            <a:endParaRPr lang="en-US" altLang="zh-CN" sz="3600" dirty="0"/>
          </a:p>
          <a:p>
            <a:r>
              <a:rPr lang="zh-CN" altLang="en-US" sz="3600" dirty="0"/>
              <a:t>任何组件系统都可以平滑的引入类似设计</a:t>
            </a:r>
            <a:endParaRPr lang="en-US" altLang="zh-CN" sz="3600" dirty="0"/>
          </a:p>
          <a:p>
            <a:pPr marL="742950" indent="-742950">
              <a:buAutoNum type="arabicPeriod"/>
            </a:pPr>
            <a:endParaRPr lang="zh-CN" altLang="en-US" sz="3600" dirty="0"/>
          </a:p>
        </p:txBody>
      </p:sp>
    </p:spTree>
    <p:extLst>
      <p:ext uri="{BB962C8B-B14F-4D97-AF65-F5344CB8AC3E}">
        <p14:creationId xmlns:p14="http://schemas.microsoft.com/office/powerpoint/2010/main" val="3736518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E7A31F4-99FF-2B44-C2DC-2C4FF96FA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581" y="1004859"/>
            <a:ext cx="4550735" cy="4848282"/>
          </a:xfrm>
          <a:prstGeom prst="rect">
            <a:avLst/>
          </a:prstGeom>
        </p:spPr>
      </p:pic>
      <p:pic>
        <p:nvPicPr>
          <p:cNvPr id="10" name="图片 9">
            <a:extLst>
              <a:ext uri="{FF2B5EF4-FFF2-40B4-BE49-F238E27FC236}">
                <a16:creationId xmlns:a16="http://schemas.microsoft.com/office/drawing/2014/main" id="{0E5B38CB-1AF2-9C7D-C799-AE4B64724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237" y="1967023"/>
            <a:ext cx="3886118" cy="3886118"/>
          </a:xfrm>
          <a:prstGeom prst="rect">
            <a:avLst/>
          </a:prstGeom>
        </p:spPr>
      </p:pic>
      <p:sp>
        <p:nvSpPr>
          <p:cNvPr id="11" name="文本框 10">
            <a:extLst>
              <a:ext uri="{FF2B5EF4-FFF2-40B4-BE49-F238E27FC236}">
                <a16:creationId xmlns:a16="http://schemas.microsoft.com/office/drawing/2014/main" id="{5CF4030A-63EF-5DF6-57E6-1B66226EE1D5}"/>
              </a:ext>
            </a:extLst>
          </p:cNvPr>
          <p:cNvSpPr txBox="1"/>
          <p:nvPr/>
        </p:nvSpPr>
        <p:spPr>
          <a:xfrm>
            <a:off x="7762431" y="5746128"/>
            <a:ext cx="3062177" cy="461665"/>
          </a:xfrm>
          <a:prstGeom prst="rect">
            <a:avLst/>
          </a:prstGeom>
          <a:noFill/>
        </p:spPr>
        <p:txBody>
          <a:bodyPr wrap="square" rtlCol="0">
            <a:spAutoFit/>
          </a:bodyPr>
          <a:lstStyle/>
          <a:p>
            <a:r>
              <a:rPr lang="zh-CN" altLang="en-US" sz="2400" b="1" dirty="0"/>
              <a:t>公众号</a:t>
            </a:r>
          </a:p>
        </p:txBody>
      </p:sp>
      <p:sp>
        <p:nvSpPr>
          <p:cNvPr id="13" name="文本框 12">
            <a:extLst>
              <a:ext uri="{FF2B5EF4-FFF2-40B4-BE49-F238E27FC236}">
                <a16:creationId xmlns:a16="http://schemas.microsoft.com/office/drawing/2014/main" id="{BD7A7B05-A00C-7E4F-360E-A05166631503}"/>
              </a:ext>
            </a:extLst>
          </p:cNvPr>
          <p:cNvSpPr txBox="1"/>
          <p:nvPr/>
        </p:nvSpPr>
        <p:spPr>
          <a:xfrm>
            <a:off x="2658139" y="5746129"/>
            <a:ext cx="3062177" cy="461665"/>
          </a:xfrm>
          <a:prstGeom prst="rect">
            <a:avLst/>
          </a:prstGeom>
          <a:noFill/>
        </p:spPr>
        <p:txBody>
          <a:bodyPr wrap="square" rtlCol="0">
            <a:spAutoFit/>
          </a:bodyPr>
          <a:lstStyle/>
          <a:p>
            <a:r>
              <a:rPr lang="zh-CN" altLang="en-US" sz="2400" b="1" dirty="0"/>
              <a:t>微信群</a:t>
            </a:r>
          </a:p>
        </p:txBody>
      </p:sp>
      <p:sp>
        <p:nvSpPr>
          <p:cNvPr id="2" name="内容占位符 2">
            <a:extLst>
              <a:ext uri="{FF2B5EF4-FFF2-40B4-BE49-F238E27FC236}">
                <a16:creationId xmlns:a16="http://schemas.microsoft.com/office/drawing/2014/main" id="{0B611261-3FBB-1E84-C33B-6E9471763F01}"/>
              </a:ext>
            </a:extLst>
          </p:cNvPr>
          <p:cNvSpPr txBox="1">
            <a:spLocks/>
          </p:cNvSpPr>
          <p:nvPr/>
        </p:nvSpPr>
        <p:spPr>
          <a:xfrm>
            <a:off x="3980358" y="853505"/>
            <a:ext cx="7440311" cy="1113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dirty="0">
                <a:hlinkClick r:id="rId4"/>
              </a:rPr>
              <a:t>https://gitee.com/canonical-entropy/nop-entropy</a:t>
            </a:r>
            <a:endParaRPr lang="en-US" altLang="zh-CN" sz="2400" dirty="0"/>
          </a:p>
          <a:p>
            <a:pPr marL="0" indent="0">
              <a:buFont typeface="Arial" panose="020B0604020202020204" pitchFamily="34" charset="0"/>
              <a:buNone/>
            </a:pPr>
            <a:r>
              <a:rPr lang="en-US" altLang="zh-CN" sz="2400" dirty="0">
                <a:hlinkClick r:id="rId5"/>
              </a:rPr>
              <a:t>https://github.com/entropy-cloud/nop-entropy</a:t>
            </a:r>
            <a:endParaRPr lang="en-US" altLang="zh-CN" sz="2400" dirty="0"/>
          </a:p>
          <a:p>
            <a:pPr marL="0" indent="0">
              <a:buFont typeface="Arial" panose="020B0604020202020204" pitchFamily="34" charset="0"/>
              <a:buNone/>
            </a:pPr>
            <a:endParaRPr lang="en-US" altLang="zh-CN" dirty="0"/>
          </a:p>
        </p:txBody>
      </p:sp>
    </p:spTree>
    <p:extLst>
      <p:ext uri="{BB962C8B-B14F-4D97-AF65-F5344CB8AC3E}">
        <p14:creationId xmlns:p14="http://schemas.microsoft.com/office/powerpoint/2010/main" val="240240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一</a:t>
            </a:r>
            <a:r>
              <a:rPr lang="en-US" altLang="zh-CN" b="1" dirty="0"/>
              <a:t>. </a:t>
            </a:r>
            <a:r>
              <a:rPr lang="en-US" altLang="zh-CN" b="1" dirty="0" err="1"/>
              <a:t>XLang</a:t>
            </a:r>
            <a:r>
              <a:rPr lang="zh-CN" altLang="en-US" b="1" dirty="0"/>
              <a:t>的方法论来源</a:t>
            </a:r>
          </a:p>
        </p:txBody>
      </p:sp>
      <p:sp>
        <p:nvSpPr>
          <p:cNvPr id="3" name="文本框 2">
            <a:extLst>
              <a:ext uri="{FF2B5EF4-FFF2-40B4-BE49-F238E27FC236}">
                <a16:creationId xmlns:a16="http://schemas.microsoft.com/office/drawing/2014/main" id="{E13EC510-F82F-CDB6-53FE-4F07DA41C1C7}"/>
              </a:ext>
            </a:extLst>
          </p:cNvPr>
          <p:cNvSpPr txBox="1"/>
          <p:nvPr/>
        </p:nvSpPr>
        <p:spPr>
          <a:xfrm>
            <a:off x="838200" y="2211571"/>
            <a:ext cx="8921620" cy="1846659"/>
          </a:xfrm>
          <a:prstGeom prst="rect">
            <a:avLst/>
          </a:prstGeom>
          <a:noFill/>
        </p:spPr>
        <p:txBody>
          <a:bodyPr wrap="square" rtlCol="0">
            <a:spAutoFit/>
          </a:bodyPr>
          <a:lstStyle/>
          <a:p>
            <a:r>
              <a:rPr lang="en-US" altLang="zh-CN" sz="3800" dirty="0" err="1"/>
              <a:t>XLang</a:t>
            </a:r>
            <a:r>
              <a:rPr lang="zh-CN" altLang="en-US" sz="3800" dirty="0"/>
              <a:t>的方法论来源是物理学和数学，因此它提出问题的方式和解决问题的角度都是与其他编程语言有着很明显的区别</a:t>
            </a:r>
            <a:endParaRPr lang="en-US" altLang="zh-CN" sz="3800" dirty="0"/>
          </a:p>
        </p:txBody>
      </p:sp>
    </p:spTree>
    <p:extLst>
      <p:ext uri="{BB962C8B-B14F-4D97-AF65-F5344CB8AC3E}">
        <p14:creationId xmlns:p14="http://schemas.microsoft.com/office/powerpoint/2010/main" val="4088076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知乎上的一个问题</a:t>
            </a:r>
          </a:p>
        </p:txBody>
      </p:sp>
      <p:sp>
        <p:nvSpPr>
          <p:cNvPr id="3" name="文本框 2">
            <a:extLst>
              <a:ext uri="{FF2B5EF4-FFF2-40B4-BE49-F238E27FC236}">
                <a16:creationId xmlns:a16="http://schemas.microsoft.com/office/drawing/2014/main" id="{E13EC510-F82F-CDB6-53FE-4F07DA41C1C7}"/>
              </a:ext>
            </a:extLst>
          </p:cNvPr>
          <p:cNvSpPr txBox="1"/>
          <p:nvPr/>
        </p:nvSpPr>
        <p:spPr>
          <a:xfrm>
            <a:off x="1026367" y="2043404"/>
            <a:ext cx="10179697" cy="2554545"/>
          </a:xfrm>
          <a:prstGeom prst="rect">
            <a:avLst/>
          </a:prstGeom>
          <a:noFill/>
        </p:spPr>
        <p:txBody>
          <a:bodyPr wrap="square" rtlCol="0">
            <a:spAutoFit/>
          </a:bodyPr>
          <a:lstStyle/>
          <a:p>
            <a:pPr marL="571500" indent="-571500">
              <a:buFont typeface="Wingdings" panose="05000000000000000000" pitchFamily="2" charset="2"/>
              <a:buChar char="Ø"/>
            </a:pPr>
            <a:r>
              <a:rPr lang="zh-CN" altLang="en-US" sz="4000" dirty="0"/>
              <a:t>为什么计算机科学存在图灵机和</a:t>
            </a:r>
            <a:r>
              <a:rPr lang="en-US" altLang="zh-CN" sz="4000" dirty="0"/>
              <a:t>Lambda </a:t>
            </a:r>
            <a:r>
              <a:rPr lang="zh-CN" altLang="en-US" sz="4000" dirty="0"/>
              <a:t>演算两种世界观，量子力学中却存在着薛定谔图景、海森堡图景和狄拉克图景这三种世界图景？</a:t>
            </a:r>
            <a:endParaRPr lang="en-US" altLang="zh-CN" sz="4000" dirty="0"/>
          </a:p>
        </p:txBody>
      </p:sp>
    </p:spTree>
    <p:extLst>
      <p:ext uri="{BB962C8B-B14F-4D97-AF65-F5344CB8AC3E}">
        <p14:creationId xmlns:p14="http://schemas.microsoft.com/office/powerpoint/2010/main" val="425551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热力学第二定律</a:t>
            </a:r>
          </a:p>
        </p:txBody>
      </p:sp>
      <p:sp>
        <p:nvSpPr>
          <p:cNvPr id="3" name="文本框 2">
            <a:extLst>
              <a:ext uri="{FF2B5EF4-FFF2-40B4-BE49-F238E27FC236}">
                <a16:creationId xmlns:a16="http://schemas.microsoft.com/office/drawing/2014/main" id="{E13EC510-F82F-CDB6-53FE-4F07DA41C1C7}"/>
              </a:ext>
            </a:extLst>
          </p:cNvPr>
          <p:cNvSpPr txBox="1"/>
          <p:nvPr/>
        </p:nvSpPr>
        <p:spPr>
          <a:xfrm>
            <a:off x="1026367" y="2043404"/>
            <a:ext cx="10179697" cy="3170099"/>
          </a:xfrm>
          <a:prstGeom prst="rect">
            <a:avLst/>
          </a:prstGeom>
          <a:noFill/>
        </p:spPr>
        <p:txBody>
          <a:bodyPr wrap="square" rtlCol="0">
            <a:spAutoFit/>
          </a:bodyPr>
          <a:lstStyle/>
          <a:p>
            <a:r>
              <a:rPr lang="zh-CN" altLang="en-US" sz="4000" dirty="0"/>
              <a:t>大型系统的熵总是在不断增加，屎山的形成是必然的</a:t>
            </a:r>
            <a:endParaRPr lang="en-US" altLang="zh-CN" sz="4000" dirty="0"/>
          </a:p>
          <a:p>
            <a:endParaRPr lang="en-US" altLang="zh-CN" sz="4000" dirty="0"/>
          </a:p>
          <a:p>
            <a:pPr marL="571500" indent="-571500">
              <a:buFont typeface="Wingdings" panose="05000000000000000000" pitchFamily="2" charset="2"/>
              <a:buChar char="Ø"/>
            </a:pPr>
            <a:r>
              <a:rPr lang="zh-CN" altLang="en-US" sz="4000" dirty="0"/>
              <a:t>什么情况下熵不增加 </a:t>
            </a:r>
            <a:r>
              <a:rPr lang="zh-CN" altLang="en-US" sz="4000" dirty="0">
                <a:sym typeface="Wingdings" panose="05000000000000000000" pitchFamily="2" charset="2"/>
              </a:rPr>
              <a:t>？可逆过程</a:t>
            </a:r>
            <a:endParaRPr lang="en-US" altLang="zh-CN" sz="4000" dirty="0">
              <a:sym typeface="Wingdings" panose="05000000000000000000" pitchFamily="2" charset="2"/>
            </a:endParaRPr>
          </a:p>
          <a:p>
            <a:pPr marL="571500" indent="-571500">
              <a:buFont typeface="Wingdings" panose="05000000000000000000" pitchFamily="2" charset="2"/>
              <a:buChar char="Ø"/>
            </a:pPr>
            <a:r>
              <a:rPr lang="zh-CN" altLang="en-US" sz="4000" dirty="0">
                <a:sym typeface="Wingdings" panose="05000000000000000000" pitchFamily="2" charset="2"/>
              </a:rPr>
              <a:t>如果不能控制熵增，能否控制熵增的地方？</a:t>
            </a:r>
            <a:endParaRPr lang="en-US" altLang="zh-CN" sz="4000" dirty="0"/>
          </a:p>
        </p:txBody>
      </p:sp>
    </p:spTree>
    <p:extLst>
      <p:ext uri="{BB962C8B-B14F-4D97-AF65-F5344CB8AC3E}">
        <p14:creationId xmlns:p14="http://schemas.microsoft.com/office/powerpoint/2010/main" val="216612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波粒二象性</a:t>
            </a:r>
          </a:p>
        </p:txBody>
      </p:sp>
      <p:sp>
        <p:nvSpPr>
          <p:cNvPr id="3" name="文本框 2">
            <a:extLst>
              <a:ext uri="{FF2B5EF4-FFF2-40B4-BE49-F238E27FC236}">
                <a16:creationId xmlns:a16="http://schemas.microsoft.com/office/drawing/2014/main" id="{E13EC510-F82F-CDB6-53FE-4F07DA41C1C7}"/>
              </a:ext>
            </a:extLst>
          </p:cNvPr>
          <p:cNvSpPr txBox="1"/>
          <p:nvPr/>
        </p:nvSpPr>
        <p:spPr>
          <a:xfrm>
            <a:off x="1026367" y="1810137"/>
            <a:ext cx="10972800" cy="2554545"/>
          </a:xfrm>
          <a:prstGeom prst="rect">
            <a:avLst/>
          </a:prstGeom>
          <a:noFill/>
        </p:spPr>
        <p:txBody>
          <a:bodyPr wrap="square" rtlCol="0">
            <a:spAutoFit/>
          </a:bodyPr>
          <a:lstStyle/>
          <a:p>
            <a:r>
              <a:rPr lang="zh-CN" altLang="en-US" sz="4000" dirty="0"/>
              <a:t>还原论：向下分解，识别重复原子，原子组装。</a:t>
            </a:r>
            <a:endParaRPr lang="en-US" altLang="zh-CN" sz="4000" dirty="0"/>
          </a:p>
          <a:p>
            <a:r>
              <a:rPr lang="zh-CN" altLang="en-US" sz="4000" dirty="0"/>
              <a:t>离散个体的嵌套组合 </a:t>
            </a:r>
            <a:r>
              <a:rPr lang="en-US" altLang="zh-CN" sz="4000" dirty="0">
                <a:sym typeface="Wingdings" panose="05000000000000000000" pitchFamily="2" charset="2"/>
              </a:rPr>
              <a:t> </a:t>
            </a:r>
            <a:r>
              <a:rPr lang="zh-CN" altLang="en-US" sz="4000" dirty="0">
                <a:sym typeface="Wingdings" panose="05000000000000000000" pitchFamily="2" charset="2"/>
              </a:rPr>
              <a:t>连续模式的干涉叠加</a:t>
            </a:r>
            <a:endParaRPr lang="en-US" altLang="zh-CN" sz="4000" dirty="0"/>
          </a:p>
          <a:p>
            <a:endParaRPr lang="en-US" altLang="zh-CN" sz="4000" dirty="0"/>
          </a:p>
          <a:p>
            <a:pPr marL="571500" indent="-571500">
              <a:buFont typeface="Wingdings" panose="05000000000000000000" pitchFamily="2" charset="2"/>
              <a:buChar char="Ø"/>
            </a:pPr>
            <a:r>
              <a:rPr lang="zh-CN" altLang="en-US" sz="4000" dirty="0"/>
              <a:t>是否可以通过类似波的叠加来产生新的结构？</a:t>
            </a:r>
            <a:endParaRPr lang="en-US" altLang="zh-CN" sz="4000" dirty="0"/>
          </a:p>
        </p:txBody>
      </p:sp>
    </p:spTree>
    <p:extLst>
      <p:ext uri="{BB962C8B-B14F-4D97-AF65-F5344CB8AC3E}">
        <p14:creationId xmlns:p14="http://schemas.microsoft.com/office/powerpoint/2010/main" val="235538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二</a:t>
            </a:r>
            <a:r>
              <a:rPr lang="en-US" altLang="zh-CN" b="1" dirty="0"/>
              <a:t>. </a:t>
            </a:r>
            <a:r>
              <a:rPr lang="en-US" altLang="zh-CN" b="1" dirty="0" err="1"/>
              <a:t>XLang</a:t>
            </a:r>
            <a:r>
              <a:rPr lang="zh-CN" altLang="en-US" b="1" dirty="0"/>
              <a:t>要解决什么问题？</a:t>
            </a:r>
          </a:p>
        </p:txBody>
      </p:sp>
      <p:sp>
        <p:nvSpPr>
          <p:cNvPr id="3" name="文本框 2">
            <a:extLst>
              <a:ext uri="{FF2B5EF4-FFF2-40B4-BE49-F238E27FC236}">
                <a16:creationId xmlns:a16="http://schemas.microsoft.com/office/drawing/2014/main" id="{E13EC510-F82F-CDB6-53FE-4F07DA41C1C7}"/>
              </a:ext>
            </a:extLst>
          </p:cNvPr>
          <p:cNvSpPr txBox="1"/>
          <p:nvPr/>
        </p:nvSpPr>
        <p:spPr>
          <a:xfrm>
            <a:off x="1006151" y="2015412"/>
            <a:ext cx="10179697" cy="3785652"/>
          </a:xfrm>
          <a:prstGeom prst="rect">
            <a:avLst/>
          </a:prstGeom>
          <a:noFill/>
        </p:spPr>
        <p:txBody>
          <a:bodyPr wrap="square" rtlCol="0">
            <a:spAutoFit/>
          </a:bodyPr>
          <a:lstStyle/>
          <a:p>
            <a:r>
              <a:rPr lang="zh-CN" altLang="en-US" sz="4000" dirty="0"/>
              <a:t>粗粒度结构的整体性复用问题</a:t>
            </a:r>
            <a:endParaRPr lang="en-US" altLang="zh-CN" sz="4000" dirty="0"/>
          </a:p>
          <a:p>
            <a:r>
              <a:rPr lang="zh-CN" altLang="en-US" sz="4000" dirty="0"/>
              <a:t>软件产品线工程中的可变性管理问题</a:t>
            </a:r>
            <a:endParaRPr lang="en-US" altLang="zh-CN" sz="4000" dirty="0"/>
          </a:p>
          <a:p>
            <a:r>
              <a:rPr lang="zh-CN" altLang="en-US" sz="4000" dirty="0"/>
              <a:t>如何有效应对意料之外的变化</a:t>
            </a:r>
            <a:r>
              <a:rPr lang="en-US" altLang="zh-CN" sz="4000" dirty="0"/>
              <a:t>?</a:t>
            </a:r>
          </a:p>
          <a:p>
            <a:endParaRPr lang="en-US" altLang="zh-CN" sz="4000" dirty="0"/>
          </a:p>
          <a:p>
            <a:r>
              <a:rPr lang="zh-CN" altLang="en-US" sz="4000" dirty="0"/>
              <a:t>无需预设扩展点即可实现扩展</a:t>
            </a:r>
            <a:endParaRPr lang="en-US" altLang="zh-CN" sz="4000" dirty="0"/>
          </a:p>
          <a:p>
            <a:r>
              <a:rPr lang="zh-CN" altLang="en-US" sz="4000" dirty="0"/>
              <a:t>细到单个属性的扩展范围，避免影响升级</a:t>
            </a:r>
            <a:endParaRPr lang="en-US" altLang="zh-CN" sz="4000" dirty="0"/>
          </a:p>
        </p:txBody>
      </p:sp>
    </p:spTree>
    <p:extLst>
      <p:ext uri="{BB962C8B-B14F-4D97-AF65-F5344CB8AC3E}">
        <p14:creationId xmlns:p14="http://schemas.microsoft.com/office/powerpoint/2010/main" val="3488427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组件复用的困境</a:t>
            </a:r>
          </a:p>
        </p:txBody>
      </p:sp>
      <p:sp>
        <p:nvSpPr>
          <p:cNvPr id="3" name="文本框 2">
            <a:extLst>
              <a:ext uri="{FF2B5EF4-FFF2-40B4-BE49-F238E27FC236}">
                <a16:creationId xmlns:a16="http://schemas.microsoft.com/office/drawing/2014/main" id="{E13EC510-F82F-CDB6-53FE-4F07DA41C1C7}"/>
              </a:ext>
            </a:extLst>
          </p:cNvPr>
          <p:cNvSpPr txBox="1"/>
          <p:nvPr/>
        </p:nvSpPr>
        <p:spPr>
          <a:xfrm>
            <a:off x="838200" y="1829015"/>
            <a:ext cx="10638453" cy="4185761"/>
          </a:xfrm>
          <a:prstGeom prst="rect">
            <a:avLst/>
          </a:prstGeom>
          <a:noFill/>
        </p:spPr>
        <p:txBody>
          <a:bodyPr wrap="square" rtlCol="0">
            <a:spAutoFit/>
          </a:bodyPr>
          <a:lstStyle/>
          <a:p>
            <a:pPr marL="571500" indent="-571500">
              <a:buFont typeface="Wingdings" panose="05000000000000000000" pitchFamily="2" charset="2"/>
              <a:buChar char="Ø"/>
            </a:pPr>
            <a:r>
              <a:rPr lang="zh-CN" altLang="en-US" sz="3800" dirty="0"/>
              <a:t>复用：已有人工制品的使用</a:t>
            </a:r>
            <a:endParaRPr lang="en-US" altLang="zh-CN" sz="3800" dirty="0"/>
          </a:p>
          <a:p>
            <a:pPr marL="571500" indent="-571500">
              <a:buFont typeface="Wingdings" panose="05000000000000000000" pitchFamily="2" charset="2"/>
              <a:buChar char="Ø"/>
            </a:pPr>
            <a:r>
              <a:rPr lang="zh-CN" altLang="en-US" sz="3800" dirty="0"/>
              <a:t>复用</a:t>
            </a:r>
            <a:r>
              <a:rPr lang="en-US" altLang="zh-CN" sz="3800" dirty="0"/>
              <a:t>A</a:t>
            </a:r>
            <a:r>
              <a:rPr lang="zh-CN" altLang="en-US" sz="3800" dirty="0"/>
              <a:t>和</a:t>
            </a:r>
            <a:r>
              <a:rPr lang="en-US" altLang="zh-CN" sz="3800" dirty="0"/>
              <a:t>B</a:t>
            </a:r>
            <a:r>
              <a:rPr lang="zh-CN" altLang="en-US" sz="3800" dirty="0"/>
              <a:t>的公共部分，本质上是基于相同性</a:t>
            </a:r>
            <a:endParaRPr lang="en-US" altLang="zh-CN" sz="3800" dirty="0"/>
          </a:p>
          <a:p>
            <a:pPr marL="571500" indent="-571500">
              <a:buFont typeface="Wingdings" panose="05000000000000000000" pitchFamily="2" charset="2"/>
              <a:buChar char="Ø"/>
            </a:pPr>
            <a:r>
              <a:rPr lang="en-US" altLang="zh-CN" sz="3800" dirty="0"/>
              <a:t>A</a:t>
            </a:r>
            <a:r>
              <a:rPr lang="zh-CN" altLang="en-US" sz="3800" dirty="0"/>
              <a:t>和</a:t>
            </a:r>
            <a:r>
              <a:rPr lang="en-US" altLang="zh-CN" sz="3800" dirty="0"/>
              <a:t>B</a:t>
            </a:r>
            <a:r>
              <a:rPr lang="zh-CN" altLang="en-US" sz="3800" dirty="0"/>
              <a:t>的公共部分是比</a:t>
            </a:r>
            <a:r>
              <a:rPr lang="en-US" altLang="zh-CN" sz="3800" dirty="0"/>
              <a:t>A</a:t>
            </a:r>
            <a:r>
              <a:rPr lang="zh-CN" altLang="en-US" sz="3800" dirty="0"/>
              <a:t>和</a:t>
            </a:r>
            <a:r>
              <a:rPr lang="en-US" altLang="zh-CN" sz="3800" dirty="0"/>
              <a:t>B</a:t>
            </a:r>
            <a:r>
              <a:rPr lang="zh-CN" altLang="en-US" sz="3800" dirty="0"/>
              <a:t>都要小的</a:t>
            </a:r>
            <a:endParaRPr lang="en-US" altLang="zh-CN" sz="3800" dirty="0"/>
          </a:p>
          <a:p>
            <a:pPr marL="571500" indent="-571500">
              <a:buFont typeface="Wingdings" panose="05000000000000000000" pitchFamily="2" charset="2"/>
              <a:buChar char="Ø"/>
            </a:pPr>
            <a:r>
              <a:rPr lang="zh-CN" altLang="en-US" sz="3800" dirty="0"/>
              <a:t>粒度越大越难找到一模一样的复用场景</a:t>
            </a:r>
            <a:endParaRPr lang="en-US" altLang="zh-CN" sz="3800" dirty="0"/>
          </a:p>
          <a:p>
            <a:pPr marL="571500" indent="-571500">
              <a:buFont typeface="Wingdings" panose="05000000000000000000" pitchFamily="2" charset="2"/>
              <a:buChar char="Ø"/>
            </a:pPr>
            <a:r>
              <a:rPr lang="zh-CN" altLang="en-US" sz="3800" dirty="0"/>
              <a:t>临时性的相似关系如何被利用？除非存在万能的后悔药</a:t>
            </a:r>
            <a:endParaRPr lang="en-US" altLang="zh-CN" sz="3800" dirty="0"/>
          </a:p>
          <a:p>
            <a:endParaRPr lang="en-US" altLang="zh-CN" sz="3800" dirty="0"/>
          </a:p>
        </p:txBody>
      </p:sp>
      <p:sp>
        <p:nvSpPr>
          <p:cNvPr id="4" name="文本框 2">
            <a:extLst>
              <a:ext uri="{FF2B5EF4-FFF2-40B4-BE49-F238E27FC236}">
                <a16:creationId xmlns:a16="http://schemas.microsoft.com/office/drawing/2014/main" id="{1C13C229-28E8-8CB8-01ED-4F10CC304BED}"/>
              </a:ext>
            </a:extLst>
          </p:cNvPr>
          <p:cNvSpPr txBox="1"/>
          <p:nvPr/>
        </p:nvSpPr>
        <p:spPr>
          <a:xfrm>
            <a:off x="776773" y="5475995"/>
            <a:ext cx="10638453" cy="677108"/>
          </a:xfrm>
          <a:prstGeom prst="rect">
            <a:avLst/>
          </a:prstGeom>
          <a:noFill/>
        </p:spPr>
        <p:txBody>
          <a:bodyPr wrap="square" rtlCol="0">
            <a:spAutoFit/>
          </a:bodyPr>
          <a:lstStyle/>
          <a:p>
            <a:r>
              <a:rPr lang="zh-CN" altLang="en-US" sz="3800" dirty="0"/>
              <a:t>     相同才可以复用  </a:t>
            </a:r>
            <a:r>
              <a:rPr lang="en-US" altLang="zh-CN" sz="3800" dirty="0">
                <a:sym typeface="Wingdings" panose="05000000000000000000" pitchFamily="2" charset="2"/>
              </a:rPr>
              <a:t>  </a:t>
            </a:r>
            <a:r>
              <a:rPr lang="zh-CN" altLang="en-US" sz="3800" dirty="0">
                <a:sym typeface="Wingdings" panose="05000000000000000000" pitchFamily="2" charset="2"/>
              </a:rPr>
              <a:t>相关即可复用</a:t>
            </a:r>
            <a:endParaRPr lang="en-US" altLang="zh-CN" sz="3800" dirty="0"/>
          </a:p>
        </p:txBody>
      </p:sp>
    </p:spTree>
    <p:extLst>
      <p:ext uri="{BB962C8B-B14F-4D97-AF65-F5344CB8AC3E}">
        <p14:creationId xmlns:p14="http://schemas.microsoft.com/office/powerpoint/2010/main" val="41484032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0a217bfd-7fc6-4e23-babe-07368f99370d}" enabled="1" method="Standard" siteId="{fda9decf-e892-43ac-9d9f-1a493f9f98d0}" contentBits="0" removed="0"/>
</clbl:labelList>
</file>

<file path=docProps/app.xml><?xml version="1.0" encoding="utf-8"?>
<Properties xmlns="http://schemas.openxmlformats.org/officeDocument/2006/extended-properties" xmlns:vt="http://schemas.openxmlformats.org/officeDocument/2006/docPropsVTypes">
  <TotalTime>36</TotalTime>
  <Words>1382</Words>
  <Application>Microsoft Office PowerPoint</Application>
  <PresentationFormat>宽屏</PresentationFormat>
  <Paragraphs>183</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Arial Unicode MS</vt:lpstr>
      <vt:lpstr>ui-sans-serif</vt:lpstr>
      <vt:lpstr>等线</vt:lpstr>
      <vt:lpstr>等线 Light</vt:lpstr>
      <vt:lpstr>Arial</vt:lpstr>
      <vt:lpstr>Cambria Math</vt:lpstr>
      <vt:lpstr>Wingdings</vt:lpstr>
      <vt:lpstr>Office 主题​​</vt:lpstr>
      <vt:lpstr>XLang ：基于差量概念的第四代编程语言</vt:lpstr>
      <vt:lpstr>作者简介</vt:lpstr>
      <vt:lpstr>议程</vt:lpstr>
      <vt:lpstr>一. XLang的方法论来源</vt:lpstr>
      <vt:lpstr>知乎上的一个问题</vt:lpstr>
      <vt:lpstr>热力学第二定律</vt:lpstr>
      <vt:lpstr>波粒二象性</vt:lpstr>
      <vt:lpstr>二. XLang要解决什么问题？</vt:lpstr>
      <vt:lpstr>组件复用的困境</vt:lpstr>
      <vt:lpstr>定制化开发的泥潭</vt:lpstr>
      <vt:lpstr>三. XLang为什么可以解决这些问题</vt:lpstr>
      <vt:lpstr>第四代编程语言</vt:lpstr>
      <vt:lpstr>编程范式的转换</vt:lpstr>
      <vt:lpstr>PowerPoint 演示文稿</vt:lpstr>
      <vt:lpstr>组件理论的进一步发展</vt:lpstr>
      <vt:lpstr>可扩展性等价于Delta差量运算</vt:lpstr>
      <vt:lpstr>PowerPoint 演示文稿</vt:lpstr>
      <vt:lpstr>Docker作为可逆计算的实例</vt:lpstr>
      <vt:lpstr>PowerPoint 演示文稿</vt:lpstr>
      <vt:lpstr>PowerPoint 演示文稿</vt:lpstr>
      <vt:lpstr>PowerPoint 演示文稿</vt:lpstr>
      <vt:lpstr>PowerPoint 演示文稿</vt:lpstr>
      <vt:lpstr>PowerPoint 演示文稿</vt:lpstr>
      <vt:lpstr>四. XLang的语法设计</vt:lpstr>
      <vt:lpstr>XLang DSL的示例</vt:lpstr>
      <vt:lpstr>数据库领域的设计经验</vt:lpstr>
      <vt:lpstr>XDef元模型定义语言</vt:lpstr>
      <vt:lpstr>XDSL的基本结构</vt:lpstr>
      <vt:lpstr>模板语言和表达式语言的互相嵌入</vt:lpstr>
      <vt:lpstr>可扩展设计</vt:lpstr>
      <vt:lpstr>编译期元编程</vt:lpstr>
      <vt:lpstr>多个子语法</vt:lpstr>
      <vt:lpstr>通用的IDEA开发插件</vt:lpstr>
      <vt:lpstr>五. XLang的应用示例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强</dc:creator>
  <cp:lastModifiedBy>canonical_entropy1@outlook.com</cp:lastModifiedBy>
  <cp:revision>736</cp:revision>
  <dcterms:created xsi:type="dcterms:W3CDTF">2022-10-22T23:41:04Z</dcterms:created>
  <dcterms:modified xsi:type="dcterms:W3CDTF">2025-03-17T03:04:12Z</dcterms:modified>
</cp:coreProperties>
</file>