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9" r:id="rId3"/>
    <p:sldId id="316" r:id="rId4"/>
    <p:sldId id="317" r:id="rId5"/>
    <p:sldId id="295" r:id="rId6"/>
    <p:sldId id="320" r:id="rId7"/>
    <p:sldId id="306" r:id="rId8"/>
    <p:sldId id="329" r:id="rId9"/>
    <p:sldId id="284" r:id="rId10"/>
    <p:sldId id="328" r:id="rId11"/>
    <p:sldId id="296" r:id="rId12"/>
    <p:sldId id="33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ntropy-cloud/nop-entropy" TargetMode="External"/><Relationship Id="rId4" Type="http://schemas.openxmlformats.org/officeDocument/2006/relationships/hyperlink" Target="https://gitee.com/canonical-entropy/nop-entro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8" y="267393"/>
            <a:ext cx="585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差量化的软件生产线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248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46F529-46DD-659B-9CD7-D64D1982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88" y="1040210"/>
            <a:ext cx="3661733" cy="23986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FCC01F-2EBF-1F5B-4CF4-BC336E97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34" y="1020432"/>
            <a:ext cx="3266035" cy="24085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EB3BB9-B1E5-50D5-EC5A-C8C9F8E85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68" y="3594536"/>
            <a:ext cx="2209784" cy="29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02D1C-3328-A3C1-9185-09DF648D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C8B41D-30EF-DC38-8BB6-21322EF2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14F30D-A3C0-55B0-AD13-E9BBFF7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4E5891-E8C1-1270-5A58-8B0949C26A51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BA94FE-36AB-3F9B-6F3C-D8C9A5007921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7CE4936-63BA-1053-4193-172453C44D4E}"/>
              </a:ext>
            </a:extLst>
          </p:cNvPr>
          <p:cNvSpPr txBox="1">
            <a:spLocks/>
          </p:cNvSpPr>
          <p:nvPr/>
        </p:nvSpPr>
        <p:spPr>
          <a:xfrm>
            <a:off x="3980358" y="853505"/>
            <a:ext cx="744031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4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5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397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作者简介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95840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毕业于清华大学工程物理系</a:t>
            </a:r>
            <a:endParaRPr lang="en-US" altLang="zh-CN" sz="3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800" dirty="0"/>
              <a:t>20</a:t>
            </a:r>
            <a:r>
              <a:rPr lang="zh-CN" altLang="en-US" sz="3800" dirty="0"/>
              <a:t>多年软件框架设计与实现经历</a:t>
            </a:r>
            <a:endParaRPr lang="en-US" altLang="zh-CN" sz="3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目前负责新一代信用卡核心系统架构设计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5791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E2CD5D-C17B-E1E9-59C4-0C3F645A63B3}"/>
              </a:ext>
            </a:extLst>
          </p:cNvPr>
          <p:cNvSpPr txBox="1"/>
          <p:nvPr/>
        </p:nvSpPr>
        <p:spPr>
          <a:xfrm>
            <a:off x="1412589" y="3805094"/>
            <a:ext cx="8784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         图灵机：固定机器，无限数据</a:t>
            </a:r>
            <a:endParaRPr lang="en-US" altLang="zh-CN" sz="4000" dirty="0"/>
          </a:p>
          <a:p>
            <a:pPr algn="ctr"/>
            <a:r>
              <a:rPr lang="en-US" altLang="zh-CN" sz="4000" dirty="0"/>
              <a:t>Lambda</a:t>
            </a:r>
            <a:r>
              <a:rPr lang="zh-CN" altLang="en-US" sz="4000" dirty="0"/>
              <a:t>演算：固定数据，无限机器     </a:t>
            </a:r>
            <a:endParaRPr lang="en-US" altLang="zh-CN" sz="4000" dirty="0"/>
          </a:p>
          <a:p>
            <a:pPr algn="ctr"/>
            <a:r>
              <a:rPr lang="zh-CN" altLang="en-US" sz="4000" dirty="0"/>
              <a:t>     可逆计算：有限认知，微扰展开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B75A8-8BD7-0745-5526-16A17F2D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73" y="1671145"/>
            <a:ext cx="1552782" cy="1636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74DB6-53A8-03A1-CE6A-1BC6250A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61" y="1416723"/>
            <a:ext cx="3096580" cy="16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面向语言编程范式</a:t>
            </a:r>
            <a:endParaRPr lang="en-US" altLang="zh-CN" sz="4000" dirty="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256784-3E2B-F698-D320-9644199B98F4}"/>
              </a:ext>
            </a:extLst>
          </p:cNvPr>
          <p:cNvSpPr txBox="1"/>
          <p:nvPr/>
        </p:nvSpPr>
        <p:spPr>
          <a:xfrm>
            <a:off x="1167699" y="4708095"/>
            <a:ext cx="10353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先开发一个</a:t>
            </a:r>
            <a:r>
              <a:rPr lang="en-US" altLang="zh-CN" sz="4000" dirty="0"/>
              <a:t>DSL</a:t>
            </a:r>
            <a:r>
              <a:rPr lang="zh-CN" altLang="en-US" sz="4000" dirty="0"/>
              <a:t>，再用</a:t>
            </a:r>
            <a:r>
              <a:rPr lang="en-US" altLang="zh-CN" sz="4000" dirty="0"/>
              <a:t>DSL</a:t>
            </a:r>
            <a:r>
              <a:rPr lang="zh-CN" altLang="en-US" sz="4000" dirty="0"/>
              <a:t>表达业务</a:t>
            </a:r>
            <a:endParaRPr lang="en-US" altLang="zh-CN" sz="4000" dirty="0"/>
          </a:p>
          <a:p>
            <a:pPr algn="ctr"/>
            <a:r>
              <a:rPr lang="en-US" altLang="zh-CN" sz="4000" dirty="0"/>
              <a:t>DSL</a:t>
            </a:r>
            <a:r>
              <a:rPr lang="zh-CN" altLang="en-US" sz="4000" dirty="0"/>
              <a:t>是高效领域表达，细节差异用</a:t>
            </a:r>
            <a:r>
              <a:rPr lang="en-US" altLang="zh-CN" sz="4000" dirty="0"/>
              <a:t>Delta</a:t>
            </a:r>
            <a:r>
              <a:rPr lang="zh-CN" altLang="en-US" sz="4000" dirty="0"/>
              <a:t>补足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3449495" y="1552735"/>
            <a:ext cx="8595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</a:t>
            </a:r>
          </a:p>
          <a:p>
            <a:pPr algn="ctr"/>
            <a:r>
              <a:rPr lang="en-US" altLang="zh-CN" sz="4000" dirty="0"/>
              <a:t>overlay-fs </a:t>
            </a:r>
          </a:p>
          <a:p>
            <a:pPr algn="ctr"/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4286977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4DFDC-F2F5-91B6-E51C-BE519F1F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2" y="1259117"/>
            <a:ext cx="2976813" cy="22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定制化开发的泥潭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1829015"/>
            <a:ext cx="106384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/>
              <a:t>一个复杂的银行核心应用，部署到不同客户处时，如何在不修改基础产品源码的情况下，实现深度的二次开发</a:t>
            </a:r>
            <a:r>
              <a:rPr lang="en-US" altLang="zh-CN" sz="3800" dirty="0"/>
              <a:t>?</a:t>
            </a:r>
          </a:p>
          <a:p>
            <a:endParaRPr lang="en-US" altLang="zh-CN" sz="3800" dirty="0"/>
          </a:p>
          <a:p>
            <a:r>
              <a:rPr lang="zh-CN" altLang="en-US" sz="3800" dirty="0"/>
              <a:t>在长期演化的过程中，如何实现基础产品和定制版本的协同演化？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29676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044C5-423B-0ED0-88B1-FA5FF8C523D7}"/>
              </a:ext>
            </a:extLst>
          </p:cNvPr>
          <p:cNvSpPr/>
          <p:nvPr/>
        </p:nvSpPr>
        <p:spPr>
          <a:xfrm>
            <a:off x="6959267" y="1364876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6" y="275012"/>
            <a:ext cx="429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面向差量的</a:t>
            </a:r>
            <a:r>
              <a:rPr lang="en-US" altLang="zh-CN" sz="2800" b="1" dirty="0"/>
              <a:t>DSL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1DE0F-7365-7E9E-4385-A9B9BA660F7B}"/>
              </a:ext>
            </a:extLst>
          </p:cNvPr>
          <p:cNvSpPr/>
          <p:nvPr/>
        </p:nvSpPr>
        <p:spPr>
          <a:xfrm>
            <a:off x="7712302" y="1987923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7338E-D453-2A0F-5C56-6C108EAD14ED}"/>
              </a:ext>
            </a:extLst>
          </p:cNvPr>
          <p:cNvSpPr/>
          <p:nvPr/>
        </p:nvSpPr>
        <p:spPr>
          <a:xfrm>
            <a:off x="7712302" y="3063688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72831-C180-41BA-CD8F-4E5A87C609AD}"/>
              </a:ext>
            </a:extLst>
          </p:cNvPr>
          <p:cNvSpPr/>
          <p:nvPr/>
        </p:nvSpPr>
        <p:spPr>
          <a:xfrm>
            <a:off x="7712302" y="4220135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FA6D-7173-DD03-5014-78DFB36C86A5}"/>
              </a:ext>
            </a:extLst>
          </p:cNvPr>
          <p:cNvSpPr txBox="1"/>
          <p:nvPr/>
        </p:nvSpPr>
        <p:spPr>
          <a:xfrm>
            <a:off x="7102702" y="14134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1C1D5-83D0-54E6-F9DB-85233BFAD08D}"/>
              </a:ext>
            </a:extLst>
          </p:cNvPr>
          <p:cNvSpPr/>
          <p:nvPr/>
        </p:nvSpPr>
        <p:spPr>
          <a:xfrm>
            <a:off x="197225" y="1389173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E5487-CCBA-1D0C-AB69-C2B698D96051}"/>
              </a:ext>
            </a:extLst>
          </p:cNvPr>
          <p:cNvSpPr/>
          <p:nvPr/>
        </p:nvSpPr>
        <p:spPr>
          <a:xfrm>
            <a:off x="2511005" y="2057044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DSL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26473-2830-ABD2-AFA5-308805930D4F}"/>
              </a:ext>
            </a:extLst>
          </p:cNvPr>
          <p:cNvSpPr/>
          <p:nvPr/>
        </p:nvSpPr>
        <p:spPr>
          <a:xfrm>
            <a:off x="2511005" y="3132809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DSL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99FA1-0E4E-163E-902C-4B53404AA4CD}"/>
              </a:ext>
            </a:extLst>
          </p:cNvPr>
          <p:cNvSpPr/>
          <p:nvPr/>
        </p:nvSpPr>
        <p:spPr>
          <a:xfrm>
            <a:off x="2511005" y="4289256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DSL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91F-B6CD-72E2-4B64-A4D7396A02A1}"/>
              </a:ext>
            </a:extLst>
          </p:cNvPr>
          <p:cNvSpPr txBox="1"/>
          <p:nvPr/>
        </p:nvSpPr>
        <p:spPr>
          <a:xfrm>
            <a:off x="340660" y="1437722"/>
            <a:ext cx="159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DSL</a:t>
            </a:r>
            <a:r>
              <a:rPr lang="zh-CN" altLang="en-US" dirty="0"/>
              <a:t>结构空间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88E896-3CCB-806C-D26F-72B0A47183A3}"/>
              </a:ext>
            </a:extLst>
          </p:cNvPr>
          <p:cNvSpPr/>
          <p:nvPr/>
        </p:nvSpPr>
        <p:spPr>
          <a:xfrm>
            <a:off x="5279008" y="3358741"/>
            <a:ext cx="1303742" cy="3516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EECE-7CFD-A89F-68D0-08E057CBDE61}"/>
              </a:ext>
            </a:extLst>
          </p:cNvPr>
          <p:cNvSpPr txBox="1"/>
          <p:nvPr/>
        </p:nvSpPr>
        <p:spPr>
          <a:xfrm>
            <a:off x="5351830" y="2907658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FFD59-60DE-CD15-C80A-9C86D440980E}"/>
              </a:ext>
            </a:extLst>
          </p:cNvPr>
          <p:cNvSpPr txBox="1"/>
          <p:nvPr/>
        </p:nvSpPr>
        <p:spPr>
          <a:xfrm>
            <a:off x="5403158" y="3872744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F9BFA-C6B8-5243-4703-179A07298D98}"/>
              </a:ext>
            </a:extLst>
          </p:cNvPr>
          <p:cNvSpPr/>
          <p:nvPr/>
        </p:nvSpPr>
        <p:spPr>
          <a:xfrm>
            <a:off x="655165" y="2075265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Delta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DF4F09-2B3C-A47D-F3EE-BCC7EC2E79BB}"/>
              </a:ext>
            </a:extLst>
          </p:cNvPr>
          <p:cNvSpPr/>
          <p:nvPr/>
        </p:nvSpPr>
        <p:spPr>
          <a:xfrm>
            <a:off x="655165" y="3151030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Delta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2ED068-C292-38B0-4A06-3EBF7A8B107D}"/>
              </a:ext>
            </a:extLst>
          </p:cNvPr>
          <p:cNvSpPr/>
          <p:nvPr/>
        </p:nvSpPr>
        <p:spPr>
          <a:xfrm>
            <a:off x="655165" y="4307477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Delta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6DCE0A-1C93-436B-45B9-64E895ACAB36}"/>
              </a:ext>
            </a:extLst>
          </p:cNvPr>
          <p:cNvSpPr/>
          <p:nvPr/>
        </p:nvSpPr>
        <p:spPr>
          <a:xfrm>
            <a:off x="2122544" y="23171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2E673B-F646-9DCB-9EDB-39379DC52623}"/>
              </a:ext>
            </a:extLst>
          </p:cNvPr>
          <p:cNvSpPr/>
          <p:nvPr/>
        </p:nvSpPr>
        <p:spPr>
          <a:xfrm>
            <a:off x="2124218" y="33638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E836F3B-A96C-1891-65C0-F47F87E9FD91}"/>
              </a:ext>
            </a:extLst>
          </p:cNvPr>
          <p:cNvSpPr/>
          <p:nvPr/>
        </p:nvSpPr>
        <p:spPr>
          <a:xfrm>
            <a:off x="2114171" y="4519399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1">
            <a:extLst>
              <a:ext uri="{FF2B5EF4-FFF2-40B4-BE49-F238E27FC236}">
                <a16:creationId xmlns:a16="http://schemas.microsoft.com/office/drawing/2014/main" id="{0AB42AC8-E8F9-45B7-690E-C7A71BEB756C}"/>
              </a:ext>
            </a:extLst>
          </p:cNvPr>
          <p:cNvSpPr/>
          <p:nvPr/>
        </p:nvSpPr>
        <p:spPr>
          <a:xfrm>
            <a:off x="5060927" y="1165530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" name="箭头: 右 12">
            <a:extLst>
              <a:ext uri="{FF2B5EF4-FFF2-40B4-BE49-F238E27FC236}">
                <a16:creationId xmlns:a16="http://schemas.microsoft.com/office/drawing/2014/main" id="{1197483A-016D-88E6-2D8F-B57E920F5096}"/>
              </a:ext>
            </a:extLst>
          </p:cNvPr>
          <p:cNvSpPr/>
          <p:nvPr/>
        </p:nvSpPr>
        <p:spPr>
          <a:xfrm rot="5400000">
            <a:off x="5746592" y="251148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13">
            <a:extLst>
              <a:ext uri="{FF2B5EF4-FFF2-40B4-BE49-F238E27FC236}">
                <a16:creationId xmlns:a16="http://schemas.microsoft.com/office/drawing/2014/main" id="{B5CAF97C-2197-169C-9891-B261011F9FF9}"/>
              </a:ext>
            </a:extLst>
          </p:cNvPr>
          <p:cNvSpPr/>
          <p:nvPr/>
        </p:nvSpPr>
        <p:spPr>
          <a:xfrm>
            <a:off x="5403158" y="2036594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44CF4E-ADFF-F645-8C32-5AC5D219F5E4}"/>
              </a:ext>
            </a:extLst>
          </p:cNvPr>
          <p:cNvSpPr txBox="1"/>
          <p:nvPr/>
        </p:nvSpPr>
        <p:spPr>
          <a:xfrm>
            <a:off x="1717818" y="5886845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结构空间支持更强大的</a:t>
            </a:r>
            <a:r>
              <a:rPr lang="en-US" altLang="zh-CN" sz="3600" dirty="0"/>
              <a:t>Delta</a:t>
            </a:r>
            <a:r>
              <a:rPr lang="zh-CN" altLang="en-US" sz="3600" dirty="0"/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5157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而生的开源低代码平台。它在理论层面摆脱了穷举法，可以实现组件技术无法达到的软件复用度。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dirty="0">
                <a:latin typeface="ui-sans-serif"/>
              </a:rPr>
              <a:t>AI</a:t>
            </a:r>
            <a:r>
              <a:rPr lang="zh-CN" altLang="en-US">
                <a:latin typeface="ui-sans-serif"/>
              </a:rPr>
              <a:t>大模型</a:t>
            </a:r>
            <a:r>
              <a:rPr lang="zh-CN" altLang="en-US" b="0" i="0">
                <a:effectLst/>
                <a:latin typeface="ui-sans-serif"/>
              </a:rPr>
              <a:t>对话</a:t>
            </a:r>
            <a:r>
              <a:rPr lang="zh-CN" altLang="en-US" b="0" i="0" dirty="0">
                <a:effectLst/>
                <a:latin typeface="ui-sans-serif"/>
              </a:rPr>
              <a:t>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429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ui-sans-serif</vt:lpstr>
      <vt:lpstr>等线</vt:lpstr>
      <vt:lpstr>等线 Light</vt:lpstr>
      <vt:lpstr>Arial</vt:lpstr>
      <vt:lpstr>Wingdings</vt:lpstr>
      <vt:lpstr>Office 主题​​</vt:lpstr>
      <vt:lpstr>可逆计算</vt:lpstr>
      <vt:lpstr>作者简介</vt:lpstr>
      <vt:lpstr>PowerPoint 演示文稿</vt:lpstr>
      <vt:lpstr>PowerPoint 演示文稿</vt:lpstr>
      <vt:lpstr>组件理论的进一步发展</vt:lpstr>
      <vt:lpstr>PowerPoint 演示文稿</vt:lpstr>
      <vt:lpstr>定制化开发的泥潭</vt:lpstr>
      <vt:lpstr>PowerPoint 演示文稿</vt:lpstr>
      <vt:lpstr>Nop is not Programming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766</cp:revision>
  <dcterms:created xsi:type="dcterms:W3CDTF">2022-10-22T23:41:04Z</dcterms:created>
  <dcterms:modified xsi:type="dcterms:W3CDTF">2025-04-18T04:32:23Z</dcterms:modified>
</cp:coreProperties>
</file>