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72" r:id="rId5"/>
    <p:sldId id="259" r:id="rId6"/>
    <p:sldId id="273" r:id="rId7"/>
    <p:sldId id="260" r:id="rId8"/>
    <p:sldId id="261" r:id="rId9"/>
    <p:sldId id="262" r:id="rId10"/>
    <p:sldId id="263" r:id="rId11"/>
    <p:sldId id="264" r:id="rId12"/>
    <p:sldId id="265" r:id="rId13"/>
    <p:sldId id="274" r:id="rId14"/>
    <p:sldId id="275" r:id="rId15"/>
    <p:sldId id="266" r:id="rId16"/>
    <p:sldId id="267" r:id="rId17"/>
    <p:sldId id="271" r:id="rId18"/>
    <p:sldId id="26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76" autoAdjust="0"/>
  </p:normalViewPr>
  <p:slideViewPr>
    <p:cSldViewPr snapToGrid="0">
      <p:cViewPr varScale="1">
        <p:scale>
          <a:sx n="84" d="100"/>
          <a:sy n="84" d="100"/>
        </p:scale>
        <p:origin x="1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ael\Desktop\&#24037;&#20316;&#31807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计划表</a:t>
            </a:r>
            <a:endParaRPr lang="en-US" alt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Sheet1!$C$22</c:f>
              <c:strCache>
                <c:ptCount val="1"/>
                <c:pt idx="0">
                  <c:v>开始时间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Sheet1!$B$23:$B$36</c:f>
              <c:strCache>
                <c:ptCount val="14"/>
                <c:pt idx="0">
                  <c:v>准备答辩</c:v>
                </c:pt>
                <c:pt idx="1">
                  <c:v>项目收尾</c:v>
                </c:pt>
                <c:pt idx="2">
                  <c:v>整理研发笔记</c:v>
                </c:pt>
                <c:pt idx="3">
                  <c:v>迭代</c:v>
                </c:pt>
                <c:pt idx="4">
                  <c:v>修整程序功能</c:v>
                </c:pt>
                <c:pt idx="5">
                  <c:v>BUG修复</c:v>
                </c:pt>
                <c:pt idx="6">
                  <c:v>中期讨论</c:v>
                </c:pt>
                <c:pt idx="7">
                  <c:v>制作初步原型</c:v>
                </c:pt>
                <c:pt idx="8">
                  <c:v>依照分工编写软件</c:v>
                </c:pt>
                <c:pt idx="9">
                  <c:v>设计软件构架</c:v>
                </c:pt>
                <c:pt idx="10">
                  <c:v>搭建硬件平台</c:v>
                </c:pt>
                <c:pt idx="11">
                  <c:v>采购器材</c:v>
                </c:pt>
                <c:pt idx="12">
                  <c:v>确定人员分工</c:v>
                </c:pt>
                <c:pt idx="13">
                  <c:v>·项目立项</c:v>
                </c:pt>
              </c:strCache>
            </c:strRef>
          </c:cat>
          <c:val>
            <c:numRef>
              <c:f>Sheet1!$C$23:$C$36</c:f>
              <c:numCache>
                <c:formatCode>General</c:formatCode>
                <c:ptCount val="14"/>
                <c:pt idx="0">
                  <c:v>86</c:v>
                </c:pt>
                <c:pt idx="1">
                  <c:v>76</c:v>
                </c:pt>
                <c:pt idx="2">
                  <c:v>76</c:v>
                </c:pt>
                <c:pt idx="3">
                  <c:v>56</c:v>
                </c:pt>
                <c:pt idx="4">
                  <c:v>56</c:v>
                </c:pt>
                <c:pt idx="5">
                  <c:v>46</c:v>
                </c:pt>
                <c:pt idx="6">
                  <c:v>46</c:v>
                </c:pt>
                <c:pt idx="7">
                  <c:v>16</c:v>
                </c:pt>
                <c:pt idx="8">
                  <c:v>16</c:v>
                </c:pt>
                <c:pt idx="9">
                  <c:v>6</c:v>
                </c:pt>
                <c:pt idx="10">
                  <c:v>6</c:v>
                </c:pt>
                <c:pt idx="11">
                  <c:v>4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E0-41C4-93A0-8E6393073EC6}"/>
            </c:ext>
          </c:extLst>
        </c:ser>
        <c:ser>
          <c:idx val="1"/>
          <c:order val="1"/>
          <c:tx>
            <c:strRef>
              <c:f>Sheet1!$D$22</c:f>
              <c:strCache>
                <c:ptCount val="1"/>
                <c:pt idx="0">
                  <c:v>工期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Sheet1!$B$23:$B$36</c:f>
              <c:strCache>
                <c:ptCount val="14"/>
                <c:pt idx="0">
                  <c:v>准备答辩</c:v>
                </c:pt>
                <c:pt idx="1">
                  <c:v>项目收尾</c:v>
                </c:pt>
                <c:pt idx="2">
                  <c:v>整理研发笔记</c:v>
                </c:pt>
                <c:pt idx="3">
                  <c:v>迭代</c:v>
                </c:pt>
                <c:pt idx="4">
                  <c:v>修整程序功能</c:v>
                </c:pt>
                <c:pt idx="5">
                  <c:v>BUG修复</c:v>
                </c:pt>
                <c:pt idx="6">
                  <c:v>中期讨论</c:v>
                </c:pt>
                <c:pt idx="7">
                  <c:v>制作初步原型</c:v>
                </c:pt>
                <c:pt idx="8">
                  <c:v>依照分工编写软件</c:v>
                </c:pt>
                <c:pt idx="9">
                  <c:v>设计软件构架</c:v>
                </c:pt>
                <c:pt idx="10">
                  <c:v>搭建硬件平台</c:v>
                </c:pt>
                <c:pt idx="11">
                  <c:v>采购器材</c:v>
                </c:pt>
                <c:pt idx="12">
                  <c:v>确定人员分工</c:v>
                </c:pt>
                <c:pt idx="13">
                  <c:v>·项目立项</c:v>
                </c:pt>
              </c:strCache>
            </c:strRef>
          </c:cat>
          <c:val>
            <c:numRef>
              <c:f>Sheet1!$D$23:$D$36</c:f>
              <c:numCache>
                <c:formatCode>General</c:formatCode>
                <c:ptCount val="14"/>
                <c:pt idx="0">
                  <c:v>12</c:v>
                </c:pt>
                <c:pt idx="1">
                  <c:v>10</c:v>
                </c:pt>
                <c:pt idx="2">
                  <c:v>10</c:v>
                </c:pt>
                <c:pt idx="3">
                  <c:v>20</c:v>
                </c:pt>
                <c:pt idx="4">
                  <c:v>7</c:v>
                </c:pt>
                <c:pt idx="5">
                  <c:v>10</c:v>
                </c:pt>
                <c:pt idx="6">
                  <c:v>5</c:v>
                </c:pt>
                <c:pt idx="7">
                  <c:v>40</c:v>
                </c:pt>
                <c:pt idx="8">
                  <c:v>25</c:v>
                </c:pt>
                <c:pt idx="9">
                  <c:v>10</c:v>
                </c:pt>
                <c:pt idx="10">
                  <c:v>5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E0-41C4-93A0-8E6393073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1843112"/>
        <c:axId val="501847376"/>
      </c:barChart>
      <c:catAx>
        <c:axId val="501843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1847376"/>
        <c:crosses val="autoZero"/>
        <c:auto val="1"/>
        <c:lblAlgn val="ctr"/>
        <c:lblOffset val="100"/>
        <c:noMultiLvlLbl val="0"/>
      </c:catAx>
      <c:valAx>
        <c:axId val="501847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>
            <a:softEdge rad="215900"/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1843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EE1C5-99C1-47B6-9F05-A280620E55AE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579C6-2494-4AC0-8F06-8320AE550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92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 ，有点像数据库，把所有的数据都保存了下来，能够通过请求回传数据 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37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通过气象站传感器收集气象信息，将数据传到</a:t>
            </a:r>
            <a:r>
              <a:rPr lang="en-US" altLang="zh-CN" dirty="0" err="1"/>
              <a:t>ArduinoYun</a:t>
            </a:r>
            <a:r>
              <a:rPr lang="zh-CN" altLang="en-US" dirty="0"/>
              <a:t>，</a:t>
            </a:r>
            <a:r>
              <a:rPr lang="en-US" altLang="zh-CN" dirty="0" err="1"/>
              <a:t>ArduinoYun</a:t>
            </a:r>
            <a:r>
              <a:rPr lang="zh-CN" altLang="en-US" dirty="0"/>
              <a:t>将传过来的数据进行加工后上传到</a:t>
            </a:r>
            <a:r>
              <a:rPr lang="en-US" altLang="zh-CN" dirty="0" err="1"/>
              <a:t>ThingWorx</a:t>
            </a:r>
            <a:r>
              <a:rPr lang="zh-CN" altLang="en-US" dirty="0"/>
              <a:t>平台，并把这些数据显示在</a:t>
            </a:r>
            <a:r>
              <a:rPr lang="en-US" altLang="zh-CN" dirty="0"/>
              <a:t>Android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怎么加工的：将字符串数据进行处理，以某种格式发送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问：怎么传的？ </a:t>
            </a:r>
            <a:endParaRPr lang="en-US" altLang="zh-CN" dirty="0"/>
          </a:p>
          <a:p>
            <a:r>
              <a:rPr lang="zh-CN" altLang="en-US" dirty="0"/>
              <a:t>答：数据通过</a:t>
            </a:r>
            <a:r>
              <a:rPr lang="en-US" altLang="zh-CN" dirty="0"/>
              <a:t>REST</a:t>
            </a:r>
            <a:r>
              <a:rPr lang="zh-CN" altLang="en-US" dirty="0"/>
              <a:t>的方法以字符串的形式传递。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259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28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Interface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7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9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空气污染指数（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 pollution Index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62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977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75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Android</a:t>
            </a:r>
            <a:r>
              <a:rPr lang="zh-CN" altLang="en-US" dirty="0"/>
              <a:t>的最低版本有限制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同时系统需要至于网络环境下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如果提到全年无故障率的话，最有可能故障的时候其实是断电或者是长期断网（网络不稳的时候影响不大，他会从新上传或者更新数据的）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以上设备都已经到手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：这东西的作用和你用的网线转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差不多，目的是为了能够让机子读出气象站的数据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相当于连电路用的板子，在上面插好线就能连通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杜邦线就是有插头的铜线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63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 </a:t>
            </a:r>
            <a:r>
              <a:rPr lang="en-US" altLang="zh-CN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协议实现资源操作的思想，别人已经写好包了，我们只要会用就行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01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怎么样做二次处理呢，就是把它换算成坐标系识别的内容，显示在屏幕上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人性化的界面设计：大概就是一样能看到所有的数据，并且有一个按键能够轻松的转换到历史数据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6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79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1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24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2206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66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69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07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8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9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9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5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3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8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E18AA5-5EEE-4088-AA86-163203DB8769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1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9033;&#30446;&#24320;&#21457;&#35828;&#26126;(SumYard).doc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物联网气象站原型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G08</a:t>
            </a:r>
          </a:p>
          <a:p>
            <a:r>
              <a:rPr lang="zh-CN" altLang="en-US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郑楠 张佳 吴舒然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4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获取环境数据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将数据做二次处理，显示在屏幕上</a:t>
            </a:r>
          </a:p>
          <a:p>
            <a:pPr lvl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人性化的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825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获取数据并保存</a:t>
            </a:r>
          </a:p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直接获取历史数据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8800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软件框架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46111" y="1258636"/>
            <a:ext cx="7275758" cy="4931973"/>
            <a:chOff x="142243" y="562106"/>
            <a:chExt cx="7868706" cy="5788302"/>
          </a:xfrm>
        </p:grpSpPr>
        <p:sp>
          <p:nvSpPr>
            <p:cNvPr id="8" name="矩形 7"/>
            <p:cNvSpPr/>
            <p:nvPr/>
          </p:nvSpPr>
          <p:spPr>
            <a:xfrm>
              <a:off x="142243" y="5316242"/>
              <a:ext cx="2229000" cy="10341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Arduino Yun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52994" y="2437028"/>
              <a:ext cx="1007497" cy="129358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气象站传感器</a:t>
              </a:r>
            </a:p>
          </p:txBody>
        </p:sp>
        <p:sp>
          <p:nvSpPr>
            <p:cNvPr id="10" name="下箭头 9"/>
            <p:cNvSpPr/>
            <p:nvPr/>
          </p:nvSpPr>
          <p:spPr>
            <a:xfrm>
              <a:off x="872706" y="3730612"/>
              <a:ext cx="768080" cy="158563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err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45518" y="3668675"/>
              <a:ext cx="4432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APRS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云形 11"/>
            <p:cNvSpPr/>
            <p:nvPr/>
          </p:nvSpPr>
          <p:spPr>
            <a:xfrm>
              <a:off x="1760492" y="562106"/>
              <a:ext cx="3545595" cy="1026367"/>
            </a:xfrm>
            <a:prstGeom prst="cloud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ThingWorx</a:t>
              </a:r>
              <a:endPara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曲线连接符 12"/>
            <p:cNvCxnSpPr>
              <a:stCxn id="8" idx="3"/>
              <a:endCxn id="12" idx="1"/>
            </p:cNvCxnSpPr>
            <p:nvPr/>
          </p:nvCxnSpPr>
          <p:spPr>
            <a:xfrm flipV="1">
              <a:off x="2371243" y="1587380"/>
              <a:ext cx="1162047" cy="4245945"/>
            </a:xfrm>
            <a:prstGeom prst="curvedConnector2">
              <a:avLst/>
            </a:prstGeom>
            <a:ln w="95250" cmpd="sng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 rot="517254">
              <a:off x="3131234" y="2544435"/>
              <a:ext cx="30536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462067" y="3489298"/>
              <a:ext cx="1548882" cy="2861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endPara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曲线连接符 15"/>
            <p:cNvCxnSpPr>
              <a:stCxn id="12" idx="0"/>
              <a:endCxn id="15" idx="0"/>
            </p:cNvCxnSpPr>
            <p:nvPr/>
          </p:nvCxnSpPr>
          <p:spPr>
            <a:xfrm>
              <a:off x="5303131" y="1075290"/>
              <a:ext cx="1933377" cy="2414007"/>
            </a:xfrm>
            <a:prstGeom prst="curvedConnector2">
              <a:avLst/>
            </a:prstGeom>
            <a:ln w="952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 rot="19110033">
              <a:off x="6314359" y="962828"/>
              <a:ext cx="305366" cy="181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34549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wait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400" y="1447800"/>
            <a:ext cx="8989635" cy="439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6442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甘特图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3604096"/>
              </p:ext>
            </p:extLst>
          </p:nvPr>
        </p:nvGraphicFramePr>
        <p:xfrm>
          <a:off x="1429103" y="928688"/>
          <a:ext cx="9622720" cy="592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468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验收标准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87" y="2052918"/>
            <a:ext cx="11561130" cy="361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3285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60748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小组成员贡献权重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225408"/>
          </a:xfrm>
        </p:spPr>
        <p:txBody>
          <a:bodyPr/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我们做了一个相当艰难的决定，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残忍地将成员的努力分成一下</a:t>
            </a:r>
            <a:r>
              <a:rPr lang="en-US" altLang="zh-CN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类。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3312" y="3278326"/>
            <a:ext cx="102474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郑楠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吴舒然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张佳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lang="zh-TW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43630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^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项目说明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(2011-04-11)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Reference</a:t>
            </a:r>
            <a:endParaRPr lang="zh-CN" altLang="en-US" dirty="0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348070" y="338461"/>
            <a:ext cx="653429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规范：</a:t>
            </a:r>
            <a:b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en-US" altLang="zh-CN" sz="2000" baseline="30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[1]  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代表第一条索引</a:t>
            </a:r>
            <a:b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^  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代表索引在原文出现的位置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() 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代表索引在当时的日期版本，遵循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YYYY-MM-DD</a:t>
            </a:r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38409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447800"/>
            <a:ext cx="9394374" cy="48965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项目说明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软件框架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时间规划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验收标准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小组成员贡献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0723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本项目的目的是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室外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实时温湿度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雨量、粉尘含量、紫外线强度并计算酷热指数，将会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以统计图的形式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呈现历史数据，并实现出行推荐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在未来可能会关联多个测量点对一片固定的区域进行采样测量。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本项目采用瀑布型软件生存周期。软件开发阶段为可行性研究与计划、软件需求分析、概要设计、详细设计、软件实现、测试验证和维护、编写说明书。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【1】</a:t>
            </a:r>
            <a:endParaRPr lang="en-US" altLang="zh-CN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5081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杭州每日温度变化巨大，极端情况甚至有可能一天便走过了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	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一个四季，所以出门前最好能了解户外的气候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  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杭州由于种种因素常常会有雾霾天气，但是通过天气预报我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	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们只能知道较大范围的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，无法得知身边的空气污染指数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温湿度这一类的东西我们能够感受的到，但是我们并不能感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	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知辐射，我们需要知道出门是否要做一些措施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有的时候温度并不高，但是身处户外的时候会感觉额外闷热，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在出门前我们需要一些建议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3414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适用人群</a:t>
            </a:r>
            <a:b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本项目适用于学生白领以及农业种植户，支持二次开发，我们会把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文档中，该文档将随着项目的进行而不断更新。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7845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通过对现有系统进行研究，我们发现我们的项目是具有可行性的，以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为核心连接多种传感器，自动上传收集数据，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通过访问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Thingworx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获取数据，并在本机进行处理，给出出行建议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本项目所采用的所有模块都将选用成熟模块，避免不必要的技术障碍。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9831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程序须在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系统或更高版本中运行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本装置需处于联网状态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7382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风速、风向、雨量气象站传感器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紫外线传感器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粉尘传感器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</a:p>
          <a:p>
            <a:pPr lvl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手机或平板，系统为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或更高版本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面包板以及各式杜邦线若干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6126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使用串口读取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  <a:p>
            <a:pPr lvl="0" latinLnBrk="1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将数据做初步处理后通过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36225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3486</TotalTime>
  <Words>650</Words>
  <Application>Microsoft Office PowerPoint</Application>
  <PresentationFormat>宽屏</PresentationFormat>
  <Paragraphs>132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华文行楷</vt:lpstr>
      <vt:lpstr>思源黑体 CN Medium</vt:lpstr>
      <vt:lpstr>宋体</vt:lpstr>
      <vt:lpstr>微软雅黑</vt:lpstr>
      <vt:lpstr>Arial</vt:lpstr>
      <vt:lpstr>Century Gothic</vt:lpstr>
      <vt:lpstr>Wingdings 3</vt:lpstr>
      <vt:lpstr>离子</vt:lpstr>
      <vt:lpstr>物联网气象站原型</vt:lpstr>
      <vt:lpstr>目 录</vt:lpstr>
      <vt:lpstr>项目说明</vt:lpstr>
      <vt:lpstr>需求分析</vt:lpstr>
      <vt:lpstr>适用人群 </vt:lpstr>
      <vt:lpstr>可行性研究</vt:lpstr>
      <vt:lpstr>限 制</vt:lpstr>
      <vt:lpstr>设备需求</vt:lpstr>
      <vt:lpstr>功能说明</vt:lpstr>
      <vt:lpstr>功能说明</vt:lpstr>
      <vt:lpstr>功能说明</vt:lpstr>
      <vt:lpstr>软件框架</vt:lpstr>
      <vt:lpstr>时间规划</vt:lpstr>
      <vt:lpstr>甘特图</vt:lpstr>
      <vt:lpstr>验收标准</vt:lpstr>
      <vt:lpstr>Q&amp;A  </vt:lpstr>
      <vt:lpstr>小组成员贡献权重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郑楠</dc:creator>
  <cp:lastModifiedBy>郑楠</cp:lastModifiedBy>
  <cp:revision>116</cp:revision>
  <dcterms:created xsi:type="dcterms:W3CDTF">2016-03-09T13:55:51Z</dcterms:created>
  <dcterms:modified xsi:type="dcterms:W3CDTF">2016-03-20T08:00:15Z</dcterms:modified>
</cp:coreProperties>
</file>