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1" r:id="rId14"/>
    <p:sldId id="270" r:id="rId15"/>
    <p:sldId id="274" r:id="rId16"/>
    <p:sldId id="275" r:id="rId17"/>
    <p:sldId id="280" r:id="rId18"/>
    <p:sldId id="277" r:id="rId19"/>
    <p:sldId id="266" r:id="rId20"/>
    <p:sldId id="267" r:id="rId21"/>
    <p:sldId id="272" r:id="rId22"/>
    <p:sldId id="273" r:id="rId23"/>
    <p:sldId id="278" r:id="rId24"/>
    <p:sldId id="279" r:id="rId25"/>
    <p:sldId id="281" r:id="rId26"/>
    <p:sldId id="282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804A-0EFD-450B-BF37-803A7AAF757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C457-4994-4C83-B03F-02D75E9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804A-0EFD-450B-BF37-803A7AAF757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C457-4994-4C83-B03F-02D75E9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804A-0EFD-450B-BF37-803A7AAF757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C457-4994-4C83-B03F-02D75E9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804A-0EFD-450B-BF37-803A7AAF757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C457-4994-4C83-B03F-02D75E9767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03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804A-0EFD-450B-BF37-803A7AAF757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C457-4994-4C83-B03F-02D75E9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3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804A-0EFD-450B-BF37-803A7AAF757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C457-4994-4C83-B03F-02D75E9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34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804A-0EFD-450B-BF37-803A7AAF757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C457-4994-4C83-B03F-02D75E9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40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804A-0EFD-450B-BF37-803A7AAF757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C457-4994-4C83-B03F-02D75E9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34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804A-0EFD-450B-BF37-803A7AAF757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C457-4994-4C83-B03F-02D75E9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804A-0EFD-450B-BF37-803A7AAF757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C457-4994-4C83-B03F-02D75E9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804A-0EFD-450B-BF37-803A7AAF757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C457-4994-4C83-B03F-02D75E9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804A-0EFD-450B-BF37-803A7AAF757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C457-4994-4C83-B03F-02D75E9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9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804A-0EFD-450B-BF37-803A7AAF757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C457-4994-4C83-B03F-02D75E9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3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804A-0EFD-450B-BF37-803A7AAF757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C457-4994-4C83-B03F-02D75E9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804A-0EFD-450B-BF37-803A7AAF757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C457-4994-4C83-B03F-02D75E9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7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804A-0EFD-450B-BF37-803A7AAF757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C457-4994-4C83-B03F-02D75E9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804A-0EFD-450B-BF37-803A7AAF757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C457-4994-4C83-B03F-02D75E9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1E804A-0EFD-450B-BF37-803A7AAF757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2C457-4994-4C83-B03F-02D75E97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89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8.xml"/><Relationship Id="rId7" Type="http://schemas.openxmlformats.org/officeDocument/2006/relationships/slide" Target="slide2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6.xml"/><Relationship Id="rId4" Type="http://schemas.openxmlformats.org/officeDocument/2006/relationships/slide" Target="slide11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aike.baidu.com/link?url=6RNDIa1H8tTRrNxcBrm7_DPMKVRH7kSDGD_tGJtXRmUApFkyalsrIjPVO3NDar0R8XLFtkaHa4WcbsXujep6H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形式化说明技术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G08 </a:t>
            </a:r>
            <a:r>
              <a:rPr lang="zh-CN" altLang="en-US" dirty="0"/>
              <a:t>郑楠 张佳 吴舒然</a:t>
            </a:r>
            <a:endParaRPr lang="en-US" dirty="0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9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有穷状态机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3852"/>
            <a:ext cx="8946541" cy="908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当前状态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下个状态</a:t>
            </a:r>
            <a:endParaRPr 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3445681"/>
            <a:ext cx="8946541" cy="908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A+2R+Check-&gt;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报警</a:t>
            </a:r>
            <a:endParaRPr 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22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Petri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103508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网包含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中元素：一组位置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、一组转换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、输入函数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以及输出函数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646111" y="2368938"/>
            <a:ext cx="8730069" cy="4030826"/>
            <a:chOff x="859668" y="2225868"/>
            <a:chExt cx="8730069" cy="4030826"/>
          </a:xfrm>
        </p:grpSpPr>
        <p:sp>
          <p:nvSpPr>
            <p:cNvPr id="5" name="Oval 4"/>
            <p:cNvSpPr/>
            <p:nvPr/>
          </p:nvSpPr>
          <p:spPr>
            <a:xfrm>
              <a:off x="859668" y="3613279"/>
              <a:ext cx="1205723" cy="12057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901162" y="2225868"/>
              <a:ext cx="1205723" cy="12057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973706" y="5050971"/>
              <a:ext cx="1205723" cy="12057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881257" y="4351170"/>
              <a:ext cx="1205723" cy="12057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995057" y="3254829"/>
              <a:ext cx="0" cy="9144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95057" y="4169229"/>
              <a:ext cx="0" cy="9797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5" idx="6"/>
            </p:cNvCxnSpPr>
            <p:nvPr/>
          </p:nvCxnSpPr>
          <p:spPr>
            <a:xfrm flipH="1">
              <a:off x="2065391" y="4169229"/>
              <a:ext cx="1915886" cy="46912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</p:cNvCxnSpPr>
            <p:nvPr/>
          </p:nvCxnSpPr>
          <p:spPr>
            <a:xfrm flipH="1">
              <a:off x="3995057" y="2828730"/>
              <a:ext cx="906105" cy="86044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2"/>
            </p:cNvCxnSpPr>
            <p:nvPr/>
          </p:nvCxnSpPr>
          <p:spPr>
            <a:xfrm flipH="1" flipV="1">
              <a:off x="3995057" y="4793388"/>
              <a:ext cx="978649" cy="86044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081216" y="3024672"/>
              <a:ext cx="602861" cy="60286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453731" y="3660190"/>
              <a:ext cx="617895" cy="617895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6"/>
            </p:cNvCxnSpPr>
            <p:nvPr/>
          </p:nvCxnSpPr>
          <p:spPr>
            <a:xfrm>
              <a:off x="6106885" y="2828730"/>
              <a:ext cx="964741" cy="86044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8" idx="2"/>
            </p:cNvCxnSpPr>
            <p:nvPr/>
          </p:nvCxnSpPr>
          <p:spPr>
            <a:xfrm>
              <a:off x="6764752" y="4032285"/>
              <a:ext cx="1116505" cy="92174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8" idx="0"/>
            </p:cNvCxnSpPr>
            <p:nvPr/>
          </p:nvCxnSpPr>
          <p:spPr>
            <a:xfrm>
              <a:off x="7378500" y="3379142"/>
              <a:ext cx="1105619" cy="97202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222294" y="3141436"/>
              <a:ext cx="480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20692" y="2368938"/>
              <a:ext cx="480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93236" y="5653832"/>
              <a:ext cx="480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09267" y="5013804"/>
              <a:ext cx="480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4781" y="3088265"/>
              <a:ext cx="404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82312" y="2656717"/>
              <a:ext cx="480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07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Petri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103508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带标记的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46111" y="2368938"/>
            <a:ext cx="8730069" cy="4030826"/>
            <a:chOff x="646111" y="2368938"/>
            <a:chExt cx="8730069" cy="4030826"/>
          </a:xfrm>
        </p:grpSpPr>
        <p:grpSp>
          <p:nvGrpSpPr>
            <p:cNvPr id="48" name="Group 47"/>
            <p:cNvGrpSpPr/>
            <p:nvPr/>
          </p:nvGrpSpPr>
          <p:grpSpPr>
            <a:xfrm>
              <a:off x="646111" y="2368938"/>
              <a:ext cx="8730069" cy="4030826"/>
              <a:chOff x="859668" y="2225868"/>
              <a:chExt cx="8730069" cy="403082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59668" y="3613279"/>
                <a:ext cx="1205723" cy="12057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901162" y="2225868"/>
                <a:ext cx="1205723" cy="12057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973706" y="5050971"/>
                <a:ext cx="1205723" cy="12057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881257" y="4351170"/>
                <a:ext cx="1205723" cy="12057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995057" y="3254829"/>
                <a:ext cx="0" cy="91440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995057" y="4169229"/>
                <a:ext cx="0" cy="979714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endCxn id="5" idx="6"/>
              </p:cNvCxnSpPr>
              <p:nvPr/>
            </p:nvCxnSpPr>
            <p:spPr>
              <a:xfrm flipH="1">
                <a:off x="2065391" y="4169229"/>
                <a:ext cx="1915886" cy="4691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6" idx="2"/>
              </p:cNvCxnSpPr>
              <p:nvPr/>
            </p:nvCxnSpPr>
            <p:spPr>
              <a:xfrm flipH="1">
                <a:off x="3995057" y="2828730"/>
                <a:ext cx="906105" cy="860444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7" idx="2"/>
              </p:cNvCxnSpPr>
              <p:nvPr/>
            </p:nvCxnSpPr>
            <p:spPr>
              <a:xfrm flipH="1" flipV="1">
                <a:off x="3995057" y="4793388"/>
                <a:ext cx="978649" cy="860445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081216" y="3024672"/>
                <a:ext cx="602861" cy="602861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6453731" y="3660190"/>
                <a:ext cx="617895" cy="617895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6" idx="6"/>
              </p:cNvCxnSpPr>
              <p:nvPr/>
            </p:nvCxnSpPr>
            <p:spPr>
              <a:xfrm>
                <a:off x="6106885" y="2828730"/>
                <a:ext cx="964741" cy="860444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8" idx="2"/>
              </p:cNvCxnSpPr>
              <p:nvPr/>
            </p:nvCxnSpPr>
            <p:spPr>
              <a:xfrm>
                <a:off x="6764752" y="4032285"/>
                <a:ext cx="1116505" cy="921747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endCxn id="8" idx="0"/>
              </p:cNvCxnSpPr>
              <p:nvPr/>
            </p:nvCxnSpPr>
            <p:spPr>
              <a:xfrm>
                <a:off x="7378500" y="3379142"/>
                <a:ext cx="1105619" cy="97202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222294" y="3141436"/>
                <a:ext cx="480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420692" y="2368938"/>
                <a:ext cx="480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P2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493236" y="5653832"/>
                <a:ext cx="480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P4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109267" y="5013804"/>
                <a:ext cx="480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P3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14781" y="3088265"/>
                <a:ext cx="404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382312" y="2656717"/>
                <a:ext cx="480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t2</a:t>
                </a:r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5186248" y="2867688"/>
              <a:ext cx="171085" cy="1710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348472" y="5625817"/>
              <a:ext cx="171085" cy="1710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181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Petri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  <p:sp>
        <p:nvSpPr>
          <p:cNvPr id="103" name="Content Placeholder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35937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网往往用在并发的事件中，每个输入都存在权值。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网具有非确定性，也就是说，如果数个转换都达到了激发条件，则其中任意一个都可以被激发。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55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Petri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17648" y="2931857"/>
            <a:ext cx="4783799" cy="2216969"/>
            <a:chOff x="646111" y="2368938"/>
            <a:chExt cx="8730069" cy="4045799"/>
          </a:xfrm>
        </p:grpSpPr>
        <p:grpSp>
          <p:nvGrpSpPr>
            <p:cNvPr id="27" name="Group 26"/>
            <p:cNvGrpSpPr/>
            <p:nvPr/>
          </p:nvGrpSpPr>
          <p:grpSpPr>
            <a:xfrm>
              <a:off x="646111" y="2368938"/>
              <a:ext cx="8730069" cy="4045799"/>
              <a:chOff x="859668" y="2225868"/>
              <a:chExt cx="8730069" cy="4045799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859668" y="3613279"/>
                <a:ext cx="1205723" cy="12057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901162" y="2225868"/>
                <a:ext cx="1205723" cy="12057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973706" y="5050971"/>
                <a:ext cx="1205723" cy="12057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881257" y="4351170"/>
                <a:ext cx="1205723" cy="12057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3995057" y="3254829"/>
                <a:ext cx="0" cy="91440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995057" y="4169229"/>
                <a:ext cx="0" cy="979714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30" idx="6"/>
              </p:cNvCxnSpPr>
              <p:nvPr/>
            </p:nvCxnSpPr>
            <p:spPr>
              <a:xfrm flipH="1">
                <a:off x="2065391" y="4169229"/>
                <a:ext cx="1915886" cy="4691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1" idx="2"/>
              </p:cNvCxnSpPr>
              <p:nvPr/>
            </p:nvCxnSpPr>
            <p:spPr>
              <a:xfrm flipH="1">
                <a:off x="3995057" y="2828730"/>
                <a:ext cx="906105" cy="860444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2" idx="2"/>
              </p:cNvCxnSpPr>
              <p:nvPr/>
            </p:nvCxnSpPr>
            <p:spPr>
              <a:xfrm flipH="1" flipV="1">
                <a:off x="3995057" y="4793388"/>
                <a:ext cx="978649" cy="860445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7081216" y="3024672"/>
                <a:ext cx="602861" cy="602861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6453731" y="3660190"/>
                <a:ext cx="617895" cy="617895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1" idx="6"/>
              </p:cNvCxnSpPr>
              <p:nvPr/>
            </p:nvCxnSpPr>
            <p:spPr>
              <a:xfrm>
                <a:off x="6106885" y="2828730"/>
                <a:ext cx="964741" cy="860444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endCxn id="33" idx="2"/>
              </p:cNvCxnSpPr>
              <p:nvPr/>
            </p:nvCxnSpPr>
            <p:spPr>
              <a:xfrm>
                <a:off x="6764752" y="4032285"/>
                <a:ext cx="1116505" cy="921747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3" idx="0"/>
              </p:cNvCxnSpPr>
              <p:nvPr/>
            </p:nvCxnSpPr>
            <p:spPr>
              <a:xfrm>
                <a:off x="7378500" y="3379142"/>
                <a:ext cx="1105619" cy="97202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222293" y="3141436"/>
                <a:ext cx="480470" cy="61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P1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420691" y="2368938"/>
                <a:ext cx="480470" cy="61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P2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493236" y="5653832"/>
                <a:ext cx="480470" cy="61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P4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109267" y="5013804"/>
                <a:ext cx="480470" cy="61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P3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514781" y="3088265"/>
                <a:ext cx="404076" cy="61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t1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382313" y="2656718"/>
                <a:ext cx="480470" cy="61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t2</a:t>
                </a: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5186248" y="2867688"/>
              <a:ext cx="171085" cy="1710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9" name="Oval 28"/>
            <p:cNvSpPr/>
            <p:nvPr/>
          </p:nvSpPr>
          <p:spPr>
            <a:xfrm>
              <a:off x="5348472" y="5625817"/>
              <a:ext cx="171085" cy="1710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259963" y="1289190"/>
            <a:ext cx="4783799" cy="2216969"/>
            <a:chOff x="6259963" y="1289190"/>
            <a:chExt cx="4783799" cy="2216969"/>
          </a:xfrm>
        </p:grpSpPr>
        <p:grpSp>
          <p:nvGrpSpPr>
            <p:cNvPr id="75" name="Group 74"/>
            <p:cNvGrpSpPr/>
            <p:nvPr/>
          </p:nvGrpSpPr>
          <p:grpSpPr>
            <a:xfrm>
              <a:off x="6259963" y="1289190"/>
              <a:ext cx="4783799" cy="2216969"/>
              <a:chOff x="859668" y="2225868"/>
              <a:chExt cx="8730069" cy="4045799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859668" y="3613279"/>
                <a:ext cx="1205723" cy="12057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901162" y="2225868"/>
                <a:ext cx="1205723" cy="12057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973706" y="5050971"/>
                <a:ext cx="1205723" cy="12057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7881257" y="4351170"/>
                <a:ext cx="1205723" cy="12057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3995057" y="3254829"/>
                <a:ext cx="0" cy="91440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995057" y="4169229"/>
                <a:ext cx="0" cy="979714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endCxn id="78" idx="6"/>
              </p:cNvCxnSpPr>
              <p:nvPr/>
            </p:nvCxnSpPr>
            <p:spPr>
              <a:xfrm flipH="1">
                <a:off x="2065391" y="4169229"/>
                <a:ext cx="1915886" cy="4691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9" idx="2"/>
              </p:cNvCxnSpPr>
              <p:nvPr/>
            </p:nvCxnSpPr>
            <p:spPr>
              <a:xfrm flipH="1">
                <a:off x="3995057" y="2828730"/>
                <a:ext cx="906105" cy="860444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0" idx="2"/>
              </p:cNvCxnSpPr>
              <p:nvPr/>
            </p:nvCxnSpPr>
            <p:spPr>
              <a:xfrm flipH="1" flipV="1">
                <a:off x="3995057" y="4793388"/>
                <a:ext cx="978649" cy="860445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7081216" y="3024672"/>
                <a:ext cx="602861" cy="602861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6453731" y="3660190"/>
                <a:ext cx="617895" cy="617895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9" idx="6"/>
              </p:cNvCxnSpPr>
              <p:nvPr/>
            </p:nvCxnSpPr>
            <p:spPr>
              <a:xfrm>
                <a:off x="6106885" y="2828730"/>
                <a:ext cx="964741" cy="860444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1" idx="2"/>
              </p:cNvCxnSpPr>
              <p:nvPr/>
            </p:nvCxnSpPr>
            <p:spPr>
              <a:xfrm>
                <a:off x="6764752" y="4032285"/>
                <a:ext cx="1116505" cy="921747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1" idx="0"/>
              </p:cNvCxnSpPr>
              <p:nvPr/>
            </p:nvCxnSpPr>
            <p:spPr>
              <a:xfrm>
                <a:off x="7378500" y="3379142"/>
                <a:ext cx="1105619" cy="97202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1222293" y="3141436"/>
                <a:ext cx="480470" cy="61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P1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420691" y="2368938"/>
                <a:ext cx="480470" cy="61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P2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493236" y="5653832"/>
                <a:ext cx="480470" cy="61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P4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109267" y="5013804"/>
                <a:ext cx="480470" cy="61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P3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514781" y="3088265"/>
                <a:ext cx="404076" cy="61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t1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382313" y="2656718"/>
                <a:ext cx="480470" cy="61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t2</a:t>
                </a:r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6537033" y="2314301"/>
              <a:ext cx="93749" cy="93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259011" y="4193701"/>
            <a:ext cx="4783799" cy="2216969"/>
            <a:chOff x="6259011" y="4193701"/>
            <a:chExt cx="4783799" cy="2216969"/>
          </a:xfrm>
        </p:grpSpPr>
        <p:grpSp>
          <p:nvGrpSpPr>
            <p:cNvPr id="50" name="Group 49"/>
            <p:cNvGrpSpPr/>
            <p:nvPr/>
          </p:nvGrpSpPr>
          <p:grpSpPr>
            <a:xfrm>
              <a:off x="6259011" y="4193701"/>
              <a:ext cx="4783799" cy="2216969"/>
              <a:chOff x="646111" y="2368938"/>
              <a:chExt cx="8730069" cy="404579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46111" y="2368938"/>
                <a:ext cx="8730069" cy="4045799"/>
                <a:chOff x="859668" y="2225868"/>
                <a:chExt cx="8730069" cy="4045799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859668" y="3613279"/>
                  <a:ext cx="1205723" cy="120572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4901162" y="2225868"/>
                  <a:ext cx="1205723" cy="120572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4973706" y="5050971"/>
                  <a:ext cx="1205723" cy="120572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7881257" y="4351170"/>
                  <a:ext cx="1205723" cy="120572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995057" y="3254829"/>
                  <a:ext cx="0" cy="91440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995057" y="4169229"/>
                  <a:ext cx="0" cy="979714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endCxn id="54" idx="6"/>
                </p:cNvCxnSpPr>
                <p:nvPr/>
              </p:nvCxnSpPr>
              <p:spPr>
                <a:xfrm flipH="1">
                  <a:off x="2065391" y="4169229"/>
                  <a:ext cx="1915886" cy="46912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>
                  <a:stCxn id="55" idx="2"/>
                </p:cNvCxnSpPr>
                <p:nvPr/>
              </p:nvCxnSpPr>
              <p:spPr>
                <a:xfrm flipH="1">
                  <a:off x="3995057" y="2828730"/>
                  <a:ext cx="906105" cy="860444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56" idx="2"/>
                </p:cNvCxnSpPr>
                <p:nvPr/>
              </p:nvCxnSpPr>
              <p:spPr>
                <a:xfrm flipH="1" flipV="1">
                  <a:off x="3995057" y="4793388"/>
                  <a:ext cx="978649" cy="860445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7081216" y="3024672"/>
                  <a:ext cx="602861" cy="602861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6453731" y="3660190"/>
                  <a:ext cx="617895" cy="61789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>
                  <a:stCxn id="55" idx="6"/>
                </p:cNvCxnSpPr>
                <p:nvPr/>
              </p:nvCxnSpPr>
              <p:spPr>
                <a:xfrm>
                  <a:off x="6106885" y="2828730"/>
                  <a:ext cx="964741" cy="860444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endCxn id="57" idx="2"/>
                </p:cNvCxnSpPr>
                <p:nvPr/>
              </p:nvCxnSpPr>
              <p:spPr>
                <a:xfrm>
                  <a:off x="6764752" y="4032285"/>
                  <a:ext cx="1116505" cy="921747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>
                  <a:endCxn id="57" idx="0"/>
                </p:cNvCxnSpPr>
                <p:nvPr/>
              </p:nvCxnSpPr>
              <p:spPr>
                <a:xfrm>
                  <a:off x="7378500" y="3379142"/>
                  <a:ext cx="1105619" cy="972028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1222293" y="3141436"/>
                  <a:ext cx="480470" cy="617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P1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420691" y="2368938"/>
                  <a:ext cx="480470" cy="617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P2</a:t>
                  </a: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4493236" y="5653832"/>
                  <a:ext cx="480470" cy="617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P4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9109267" y="5013804"/>
                  <a:ext cx="480470" cy="617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P3</a:t>
                  </a: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514781" y="3088265"/>
                  <a:ext cx="404076" cy="617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t1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382313" y="2656718"/>
                  <a:ext cx="480470" cy="617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t2</a:t>
                  </a:r>
                </a:p>
              </p:txBody>
            </p:sp>
          </p:grpSp>
          <p:sp>
            <p:nvSpPr>
              <p:cNvPr id="53" name="Oval 52"/>
              <p:cNvSpPr/>
              <p:nvPr/>
            </p:nvSpPr>
            <p:spPr>
              <a:xfrm>
                <a:off x="5348472" y="5625817"/>
                <a:ext cx="171085" cy="1710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99" name="Oval 98"/>
            <p:cNvSpPr/>
            <p:nvPr/>
          </p:nvSpPr>
          <p:spPr>
            <a:xfrm>
              <a:off x="10447739" y="5789493"/>
              <a:ext cx="93749" cy="93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0" name="Oval 99"/>
            <p:cNvSpPr/>
            <p:nvPr/>
          </p:nvSpPr>
          <p:spPr>
            <a:xfrm>
              <a:off x="10277046" y="5567781"/>
              <a:ext cx="93749" cy="93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cxnSp>
        <p:nvCxnSpPr>
          <p:cNvPr id="104" name="Straight Arrow Connector 103"/>
          <p:cNvCxnSpPr/>
          <p:nvPr/>
        </p:nvCxnSpPr>
        <p:spPr>
          <a:xfrm flipV="1">
            <a:off x="4548477" y="2350660"/>
            <a:ext cx="1693759" cy="1349265"/>
          </a:xfrm>
          <a:prstGeom prst="straightConnector1">
            <a:avLst/>
          </a:prstGeom>
          <a:ln w="2159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54" idx="1"/>
          </p:cNvCxnSpPr>
          <p:nvPr/>
        </p:nvCxnSpPr>
        <p:spPr>
          <a:xfrm>
            <a:off x="4548477" y="3692114"/>
            <a:ext cx="1807291" cy="1358601"/>
          </a:xfrm>
          <a:prstGeom prst="straightConnector1">
            <a:avLst/>
          </a:prstGeom>
          <a:ln w="2159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Petri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pPr lvl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Petri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网的一个重要扩充是加入禁止线。禁止线是由一个小圆圈而不是用箭头标记的输入线。当每个输入线上至少有一个权标，而禁止线上没有权标的时候，相应的转换才是允许的。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595719" y="2738109"/>
            <a:ext cx="3033679" cy="2454376"/>
            <a:chOff x="3990495" y="4873694"/>
            <a:chExt cx="921699" cy="745694"/>
          </a:xfrm>
        </p:grpSpPr>
        <p:cxnSp>
          <p:nvCxnSpPr>
            <p:cNvPr id="10" name="Straight Arrow Connector 9"/>
            <p:cNvCxnSpPr>
              <a:endCxn id="11" idx="5"/>
            </p:cNvCxnSpPr>
            <p:nvPr/>
          </p:nvCxnSpPr>
          <p:spPr>
            <a:xfrm flipH="1" flipV="1">
              <a:off x="4257020" y="5132974"/>
              <a:ext cx="655174" cy="486414"/>
            </a:xfrm>
            <a:prstGeom prst="straightConnector1">
              <a:avLst/>
            </a:prstGeom>
            <a:ln w="635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990495" y="4873694"/>
              <a:ext cx="312254" cy="3037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79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语言是一种用“数学文字”或“数学符号”来描述计算机系统的规范化语言，它不但能应用于计算机硬件系统，而且也特别适用于计算机软件系统，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语言描述“做什么”而不涉及“怎么做”，只对目标软件系统进行功能描述。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2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3852"/>
            <a:ext cx="8946541" cy="11372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规格说明由若干个“格”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组成，每个格含有一组变量说明和一些列限定变量取值范围的谓词。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47333"/>
              </p:ext>
            </p:extLst>
          </p:nvPr>
        </p:nvGraphicFramePr>
        <p:xfrm>
          <a:off x="646111" y="2766180"/>
          <a:ext cx="8128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030918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09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谓词</a:t>
                      </a:r>
                      <a:endParaRPr 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4362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9600" y="2471057"/>
            <a:ext cx="359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6110" y="4097622"/>
            <a:ext cx="8946541" cy="1965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当一个格被用在另一个格中时，要在它的前面加上三角形符号△作为前缀。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问号？表示输入变量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感叹号！表示输出变量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符号‘表示变量的值发生改变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表示集合差运算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052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语言描述的、最简单的形式化规格说明含有下述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个部分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给定的集合、数据类型及常数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状态定义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初始状态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4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请给出用单个电梯从启动到达时的状态转化过程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有穷状态机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Petri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语言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问题与解答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小组贡献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Reference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17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假设电梯现在位于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楼要去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楼，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EBOFF(f)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为电梯内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楼的灯未点亮，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EBON(f)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为电梯内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楼的灯点亮，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EBP(f)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为电梯内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楼的按钮被按下，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EAF(f)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为电梯到达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V(e)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为电梯此时停在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EBOFF(f)+EBP(f)+V(e)-&gt;EBON(f)</a:t>
            </a:r>
          </a:p>
          <a:p>
            <a:pPr marL="0" indent="0"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EBON(f)+EAF(f)-&gt;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EBOFF(f)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77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请写出用以下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Petri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网的转化情况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862583" y="2214984"/>
            <a:ext cx="8730069" cy="4030826"/>
            <a:chOff x="862583" y="2214984"/>
            <a:chExt cx="8730069" cy="4030826"/>
          </a:xfrm>
        </p:grpSpPr>
        <p:grpSp>
          <p:nvGrpSpPr>
            <p:cNvPr id="44" name="Group 43"/>
            <p:cNvGrpSpPr/>
            <p:nvPr/>
          </p:nvGrpSpPr>
          <p:grpSpPr>
            <a:xfrm>
              <a:off x="862583" y="2214984"/>
              <a:ext cx="8730069" cy="4030826"/>
              <a:chOff x="862583" y="2214984"/>
              <a:chExt cx="8730069" cy="4030826"/>
            </a:xfrm>
          </p:grpSpPr>
          <p:cxnSp>
            <p:nvCxnSpPr>
              <p:cNvPr id="30" name="Straight Arrow Connector 29"/>
              <p:cNvCxnSpPr>
                <a:endCxn id="12" idx="1"/>
              </p:cNvCxnSpPr>
              <p:nvPr/>
            </p:nvCxnSpPr>
            <p:spPr>
              <a:xfrm>
                <a:off x="7074541" y="3678290"/>
                <a:ext cx="986205" cy="83857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0" idx="5"/>
              </p:cNvCxnSpPr>
              <p:nvPr/>
            </p:nvCxnSpPr>
            <p:spPr>
              <a:xfrm>
                <a:off x="5933226" y="3244133"/>
                <a:ext cx="794469" cy="71412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862583" y="2214984"/>
                <a:ext cx="8730069" cy="4030826"/>
                <a:chOff x="862583" y="2214984"/>
                <a:chExt cx="8730069" cy="4030826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862583" y="2214984"/>
                  <a:ext cx="8730069" cy="4030826"/>
                  <a:chOff x="859668" y="2225868"/>
                  <a:chExt cx="8730069" cy="4030826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859668" y="3613279"/>
                    <a:ext cx="1205723" cy="120572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4901162" y="2225868"/>
                    <a:ext cx="1205723" cy="120572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973706" y="5050971"/>
                    <a:ext cx="1205723" cy="120572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7881257" y="4351170"/>
                    <a:ext cx="1205723" cy="120572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3995057" y="3088265"/>
                    <a:ext cx="0" cy="1080964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995057" y="4169229"/>
                    <a:ext cx="0" cy="979714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>
                    <a:endCxn id="9" idx="6"/>
                  </p:cNvCxnSpPr>
                  <p:nvPr/>
                </p:nvCxnSpPr>
                <p:spPr>
                  <a:xfrm flipH="1">
                    <a:off x="2065391" y="4169229"/>
                    <a:ext cx="1915886" cy="46912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>
                    <a:stCxn id="10" idx="2"/>
                  </p:cNvCxnSpPr>
                  <p:nvPr/>
                </p:nvCxnSpPr>
                <p:spPr>
                  <a:xfrm flipH="1">
                    <a:off x="3995057" y="2828730"/>
                    <a:ext cx="906105" cy="860444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>
                    <a:stCxn id="11" idx="2"/>
                    <a:endCxn id="46" idx="5"/>
                  </p:cNvCxnSpPr>
                  <p:nvPr/>
                </p:nvCxnSpPr>
                <p:spPr>
                  <a:xfrm flipH="1" flipV="1">
                    <a:off x="4283871" y="5213312"/>
                    <a:ext cx="689835" cy="440521"/>
                  </a:xfrm>
                  <a:prstGeom prst="straightConnector1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H="1">
                    <a:off x="7081216" y="3024672"/>
                    <a:ext cx="602861" cy="602861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>
                    <a:off x="6453731" y="3660190"/>
                    <a:ext cx="617895" cy="61789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>
                    <a:stCxn id="10" idx="6"/>
                  </p:cNvCxnSpPr>
                  <p:nvPr/>
                </p:nvCxnSpPr>
                <p:spPr>
                  <a:xfrm>
                    <a:off x="6106885" y="2828730"/>
                    <a:ext cx="974331" cy="814783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>
                    <a:endCxn id="12" idx="2"/>
                  </p:cNvCxnSpPr>
                  <p:nvPr/>
                </p:nvCxnSpPr>
                <p:spPr>
                  <a:xfrm>
                    <a:off x="6764752" y="4032285"/>
                    <a:ext cx="1116505" cy="921747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>
                    <a:endCxn id="12" idx="0"/>
                  </p:cNvCxnSpPr>
                  <p:nvPr/>
                </p:nvCxnSpPr>
                <p:spPr>
                  <a:xfrm>
                    <a:off x="7378500" y="3379142"/>
                    <a:ext cx="1105619" cy="972028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22294" y="3141436"/>
                    <a:ext cx="4804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P1</a:t>
                    </a: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420692" y="2368938"/>
                    <a:ext cx="4804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P2</a:t>
                    </a: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493236" y="5653832"/>
                    <a:ext cx="4804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P4</a:t>
                    </a: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9109267" y="5013804"/>
                    <a:ext cx="4804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P3</a:t>
                    </a: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514781" y="3088265"/>
                    <a:ext cx="4040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t1</a:t>
                    </a: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7382312" y="2656717"/>
                    <a:ext cx="4804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t2</a:t>
                    </a:r>
                  </a:p>
                </p:txBody>
              </p:sp>
            </p:grpSp>
            <p:sp>
              <p:nvSpPr>
                <p:cNvPr id="41" name="Oval 40"/>
                <p:cNvSpPr/>
                <p:nvPr/>
              </p:nvSpPr>
              <p:spPr>
                <a:xfrm>
                  <a:off x="5422595" y="3013788"/>
                  <a:ext cx="171085" cy="1710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5650486" y="2620508"/>
                  <a:ext cx="171085" cy="1710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6" name="Oval 45"/>
            <p:cNvSpPr/>
            <p:nvPr/>
          </p:nvSpPr>
          <p:spPr>
            <a:xfrm>
              <a:off x="4020261" y="4943148"/>
              <a:ext cx="312254" cy="3037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72214" y="5610481"/>
              <a:ext cx="171085" cy="1710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230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dirty="0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  <p:grpSp>
        <p:nvGrpSpPr>
          <p:cNvPr id="159" name="Group 158"/>
          <p:cNvGrpSpPr/>
          <p:nvPr/>
        </p:nvGrpSpPr>
        <p:grpSpPr>
          <a:xfrm>
            <a:off x="983437" y="1333851"/>
            <a:ext cx="8730069" cy="4030826"/>
            <a:chOff x="983437" y="1333851"/>
            <a:chExt cx="8730069" cy="4030826"/>
          </a:xfrm>
        </p:grpSpPr>
        <p:grpSp>
          <p:nvGrpSpPr>
            <p:cNvPr id="126" name="Group 125"/>
            <p:cNvGrpSpPr/>
            <p:nvPr/>
          </p:nvGrpSpPr>
          <p:grpSpPr>
            <a:xfrm>
              <a:off x="983437" y="1333851"/>
              <a:ext cx="8730069" cy="4030826"/>
              <a:chOff x="862583" y="2214984"/>
              <a:chExt cx="8730069" cy="4030826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862583" y="2214984"/>
                <a:ext cx="8730069" cy="4030826"/>
                <a:chOff x="862583" y="2214984"/>
                <a:chExt cx="8730069" cy="4030826"/>
              </a:xfrm>
            </p:grpSpPr>
            <p:cxnSp>
              <p:nvCxnSpPr>
                <p:cNvPr id="130" name="Straight Arrow Connector 129"/>
                <p:cNvCxnSpPr>
                  <a:endCxn id="139" idx="1"/>
                </p:cNvCxnSpPr>
                <p:nvPr/>
              </p:nvCxnSpPr>
              <p:spPr>
                <a:xfrm>
                  <a:off x="7074541" y="3678290"/>
                  <a:ext cx="986205" cy="83857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>
                  <a:stCxn id="137" idx="5"/>
                </p:cNvCxnSpPr>
                <p:nvPr/>
              </p:nvCxnSpPr>
              <p:spPr>
                <a:xfrm>
                  <a:off x="5933226" y="3244133"/>
                  <a:ext cx="794469" cy="71412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3" name="Group 132"/>
                <p:cNvGrpSpPr/>
                <p:nvPr/>
              </p:nvGrpSpPr>
              <p:grpSpPr>
                <a:xfrm>
                  <a:off x="862583" y="2214984"/>
                  <a:ext cx="8730069" cy="4030826"/>
                  <a:chOff x="859668" y="2225868"/>
                  <a:chExt cx="8730069" cy="4030826"/>
                </a:xfrm>
              </p:grpSpPr>
              <p:sp>
                <p:nvSpPr>
                  <p:cNvPr id="136" name="Oval 135"/>
                  <p:cNvSpPr/>
                  <p:nvPr/>
                </p:nvSpPr>
                <p:spPr>
                  <a:xfrm>
                    <a:off x="859668" y="3613279"/>
                    <a:ext cx="1205723" cy="120572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4901162" y="2225868"/>
                    <a:ext cx="1205723" cy="120572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4973706" y="5050971"/>
                    <a:ext cx="1205723" cy="120572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7881257" y="4351170"/>
                    <a:ext cx="1205723" cy="120572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95057" y="3088265"/>
                    <a:ext cx="0" cy="1080964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95057" y="4169229"/>
                    <a:ext cx="0" cy="979714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Arrow Connector 141"/>
                  <p:cNvCxnSpPr>
                    <a:endCxn id="136" idx="6"/>
                  </p:cNvCxnSpPr>
                  <p:nvPr/>
                </p:nvCxnSpPr>
                <p:spPr>
                  <a:xfrm flipH="1">
                    <a:off x="2065391" y="4169229"/>
                    <a:ext cx="1915886" cy="46912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Arrow Connector 142"/>
                  <p:cNvCxnSpPr>
                    <a:stCxn id="137" idx="2"/>
                  </p:cNvCxnSpPr>
                  <p:nvPr/>
                </p:nvCxnSpPr>
                <p:spPr>
                  <a:xfrm flipH="1">
                    <a:off x="3995057" y="2828730"/>
                    <a:ext cx="906105" cy="860444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/>
                  <p:cNvCxnSpPr>
                    <a:stCxn id="138" idx="2"/>
                    <a:endCxn id="128" idx="5"/>
                  </p:cNvCxnSpPr>
                  <p:nvPr/>
                </p:nvCxnSpPr>
                <p:spPr>
                  <a:xfrm flipH="1" flipV="1">
                    <a:off x="4283871" y="5213312"/>
                    <a:ext cx="689835" cy="440521"/>
                  </a:xfrm>
                  <a:prstGeom prst="straightConnector1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7081216" y="3024672"/>
                    <a:ext cx="602861" cy="602861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H="1">
                    <a:off x="6453731" y="3660190"/>
                    <a:ext cx="617895" cy="61789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/>
                  <p:cNvCxnSpPr>
                    <a:stCxn id="137" idx="6"/>
                  </p:cNvCxnSpPr>
                  <p:nvPr/>
                </p:nvCxnSpPr>
                <p:spPr>
                  <a:xfrm>
                    <a:off x="6106885" y="2828730"/>
                    <a:ext cx="974331" cy="814783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/>
                  <p:cNvCxnSpPr>
                    <a:endCxn id="139" idx="2"/>
                  </p:cNvCxnSpPr>
                  <p:nvPr/>
                </p:nvCxnSpPr>
                <p:spPr>
                  <a:xfrm>
                    <a:off x="6764752" y="4032285"/>
                    <a:ext cx="1116505" cy="921747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>
                    <a:endCxn id="139" idx="0"/>
                  </p:cNvCxnSpPr>
                  <p:nvPr/>
                </p:nvCxnSpPr>
                <p:spPr>
                  <a:xfrm>
                    <a:off x="7378500" y="3379142"/>
                    <a:ext cx="1105619" cy="972028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222294" y="3141436"/>
                    <a:ext cx="4804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P1</a:t>
                    </a:r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4420692" y="2368938"/>
                    <a:ext cx="4804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P2</a:t>
                    </a:r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4493236" y="5653832"/>
                    <a:ext cx="4804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P4</a:t>
                    </a: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9109267" y="5013804"/>
                    <a:ext cx="4804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P3</a:t>
                    </a:r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514781" y="3088265"/>
                    <a:ext cx="4040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t1</a:t>
                    </a: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7382312" y="2656717"/>
                    <a:ext cx="4804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t2</a:t>
                    </a:r>
                  </a:p>
                </p:txBody>
              </p:sp>
            </p:grpSp>
          </p:grpSp>
          <p:sp>
            <p:nvSpPr>
              <p:cNvPr id="128" name="Oval 127"/>
              <p:cNvSpPr/>
              <p:nvPr/>
            </p:nvSpPr>
            <p:spPr>
              <a:xfrm>
                <a:off x="4020261" y="4943148"/>
                <a:ext cx="312254" cy="30376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5472214" y="5610481"/>
                <a:ext cx="171085" cy="1710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6" name="Oval 155"/>
            <p:cNvSpPr/>
            <p:nvPr/>
          </p:nvSpPr>
          <p:spPr>
            <a:xfrm>
              <a:off x="8230504" y="3896113"/>
              <a:ext cx="171085" cy="1710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8647188" y="3739313"/>
              <a:ext cx="171085" cy="1710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8561645" y="4251224"/>
              <a:ext cx="171085" cy="1710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9892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语言描述图书馆借书的流程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1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dirty="0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子集，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lent_book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表示被借走的书的集合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stock_book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表示在库的书的集合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,books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表示书的集合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46345"/>
              </p:ext>
            </p:extLst>
          </p:nvPr>
        </p:nvGraphicFramePr>
        <p:xfrm>
          <a:off x="722311" y="2510107"/>
          <a:ext cx="81280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030918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lent_book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 :P Book</a:t>
                      </a:r>
                    </a:p>
                    <a:p>
                      <a:r>
                        <a:rPr lang="en-US" altLang="zh-CN" sz="28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stock_book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</a:t>
                      </a:r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:P Book</a:t>
                      </a:r>
                    </a:p>
                    <a:p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books                                   :P Book</a:t>
                      </a:r>
                      <a:endParaRPr lang="en-US" altLang="zh-CN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09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lent_book∩stock_book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=Ø</a:t>
                      </a:r>
                    </a:p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lent_book∪stock_book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=books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436286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165825" y="2032916"/>
            <a:ext cx="1240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857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dirty="0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子集，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lent_book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表示被借走的书的集合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stock_book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表示在库的书的集合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,books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表示书的集合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722862"/>
              </p:ext>
            </p:extLst>
          </p:nvPr>
        </p:nvGraphicFramePr>
        <p:xfrm>
          <a:off x="722311" y="2510107"/>
          <a:ext cx="81280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030918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△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Book</a:t>
                      </a:r>
                    </a:p>
                    <a:p>
                      <a:endParaRPr lang="en-US" altLang="zh-CN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book?:books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09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(book? ∈books) ∧((button? ∉</a:t>
                      </a:r>
                      <a:r>
                        <a:rPr lang="en-US" altLang="zh-CN" sz="28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lent_book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∧(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lent_book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’=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lent_book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∪{book?}))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436286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996450" y="2022030"/>
            <a:ext cx="224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LendBook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825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小组贡献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问题与答案思考 框架搭建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资料查询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图表制作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72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软件工程导论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 2013-08-XX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百度百科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语言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0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为什么要使用形式化说明技术？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8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3852"/>
            <a:ext cx="9404723" cy="5864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一个密码转盘锁有三个位置，在输入对密码才能开启，否则报警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552819" y="1924793"/>
            <a:ext cx="9039833" cy="4433454"/>
            <a:chOff x="552818" y="2022764"/>
            <a:chExt cx="9039833" cy="4433454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46110" y="2022764"/>
              <a:ext cx="8946541" cy="44334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06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分别标记转盘锁的位置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123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，每个位置可以向左或者向右转动。向左转动记为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L,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向右转动记为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。假设密码为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1L 3R 2L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如图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03928" y="3482108"/>
              <a:ext cx="1662545" cy="729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保险箱锁定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10069" y="3482106"/>
              <a:ext cx="821600" cy="729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40658" y="3482107"/>
              <a:ext cx="821600" cy="729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98834" y="3482106"/>
              <a:ext cx="1662545" cy="729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保险箱解锁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Straight Arrow Connector 13"/>
            <p:cNvCxnSpPr>
              <a:stCxn id="8" idx="3"/>
              <a:endCxn id="9" idx="1"/>
            </p:cNvCxnSpPr>
            <p:nvPr/>
          </p:nvCxnSpPr>
          <p:spPr>
            <a:xfrm flipV="1">
              <a:off x="3066473" y="3846943"/>
              <a:ext cx="843596" cy="2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3"/>
              <a:endCxn id="10" idx="1"/>
            </p:cNvCxnSpPr>
            <p:nvPr/>
          </p:nvCxnSpPr>
          <p:spPr>
            <a:xfrm>
              <a:off x="4731669" y="3846943"/>
              <a:ext cx="708989" cy="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2" idx="1"/>
            </p:cNvCxnSpPr>
            <p:nvPr/>
          </p:nvCxnSpPr>
          <p:spPr>
            <a:xfrm flipV="1">
              <a:off x="6262258" y="3846943"/>
              <a:ext cx="836576" cy="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33679" y="3474041"/>
              <a:ext cx="502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35081" y="3482106"/>
              <a:ext cx="502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22170" y="3482106"/>
              <a:ext cx="502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89596" y="5544126"/>
              <a:ext cx="1662545" cy="729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报警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Straight Arrow Connector 25"/>
            <p:cNvCxnSpPr>
              <a:stCxn id="8" idx="2"/>
              <a:endCxn id="25" idx="0"/>
            </p:cNvCxnSpPr>
            <p:nvPr/>
          </p:nvCxnSpPr>
          <p:spPr>
            <a:xfrm>
              <a:off x="2235201" y="4211781"/>
              <a:ext cx="2085668" cy="133234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2"/>
              <a:endCxn id="25" idx="0"/>
            </p:cNvCxnSpPr>
            <p:nvPr/>
          </p:nvCxnSpPr>
          <p:spPr>
            <a:xfrm>
              <a:off x="4320869" y="4211779"/>
              <a:ext cx="0" cy="133234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25" idx="0"/>
            </p:cNvCxnSpPr>
            <p:nvPr/>
          </p:nvCxnSpPr>
          <p:spPr>
            <a:xfrm flipH="1">
              <a:off x="4320869" y="4211780"/>
              <a:ext cx="1530589" cy="133234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160988" y="4716025"/>
              <a:ext cx="2319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转盘的任何其他移动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2818" y="3658707"/>
              <a:ext cx="90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初始态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785613" y="3658707"/>
              <a:ext cx="70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终态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43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是不是觉得第二种方式更加清晰明确？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用自然语言书写的系统规格说明书，可能存在矛盾、二义性、含糊性、不完整性及抽象层次混乱等问题。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为了克服这些缺点，人们把数学引入软件开发过程，创造了基于数学的形式化方法。这些方法有以下几个优点：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能够简洁准确地描述。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可以在不同的软件工程活动之间平滑地过渡。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提供了高层确认的手段。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5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9645"/>
            <a:ext cx="9404723" cy="50176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为了更好发挥形式化方法的长处，应该遵循以下准则：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应该选用适当的表示方法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应该形式化，但不要过分形式化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应该估算成本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应该有形式化方法顾问随时提供咨询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不应该放弃传统的开发方法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应该建立详尽的文档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不应该放弃质量标准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不应该盲目依赖形式化方法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应该测试、测试、再测试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chong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有穷状态机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3851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概述中的例子即为有穷状态机，相应的各部分如下：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J{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保险箱锁定，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A,B,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保险箱解锁，报警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K{1L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3R}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保险箱锁定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终态集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F{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保险箱解锁，报警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0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13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有穷状态机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36169"/>
              </p:ext>
            </p:extLst>
          </p:nvPr>
        </p:nvGraphicFramePr>
        <p:xfrm>
          <a:off x="646111" y="1333851"/>
          <a:ext cx="9556816" cy="3368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204">
                  <a:extLst>
                    <a:ext uri="{9D8B030D-6E8A-4147-A177-3AD203B41FA5}">
                      <a16:colId xmlns:a16="http://schemas.microsoft.com/office/drawing/2014/main" val="1841444942"/>
                    </a:ext>
                  </a:extLst>
                </a:gridCol>
                <a:gridCol w="2389204">
                  <a:extLst>
                    <a:ext uri="{9D8B030D-6E8A-4147-A177-3AD203B41FA5}">
                      <a16:colId xmlns:a16="http://schemas.microsoft.com/office/drawing/2014/main" val="2183250794"/>
                    </a:ext>
                  </a:extLst>
                </a:gridCol>
                <a:gridCol w="2389204">
                  <a:extLst>
                    <a:ext uri="{9D8B030D-6E8A-4147-A177-3AD203B41FA5}">
                      <a16:colId xmlns:a16="http://schemas.microsoft.com/office/drawing/2014/main" val="3634691256"/>
                    </a:ext>
                  </a:extLst>
                </a:gridCol>
                <a:gridCol w="2389204">
                  <a:extLst>
                    <a:ext uri="{9D8B030D-6E8A-4147-A177-3AD203B41FA5}">
                      <a16:colId xmlns:a16="http://schemas.microsoft.com/office/drawing/2014/main" val="1553058860"/>
                    </a:ext>
                  </a:extLst>
                </a:gridCol>
              </a:tblGrid>
              <a:tr h="7525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次态</a:t>
                      </a:r>
                      <a:r>
                        <a:rPr lang="en-US" altLang="zh-CN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当前状态</a:t>
                      </a:r>
                      <a:r>
                        <a:rPr lang="en-US" altLang="zh-CN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转盘动作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保险箱锁定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557091"/>
                  </a:ext>
                </a:extLst>
              </a:tr>
              <a:tr h="43603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1L</a:t>
                      </a:r>
                    </a:p>
                  </a:txBody>
                  <a:tcPr marL="107514" marR="107514" marT="53757" marB="5375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902630"/>
                  </a:ext>
                </a:extLst>
              </a:tr>
              <a:tr h="43603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1R</a:t>
                      </a:r>
                    </a:p>
                  </a:txBody>
                  <a:tcPr marL="107514" marR="107514" marT="53757" marB="5375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556347"/>
                  </a:ext>
                </a:extLst>
              </a:tr>
              <a:tr h="43603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2L</a:t>
                      </a:r>
                    </a:p>
                  </a:txBody>
                  <a:tcPr marL="107514" marR="107514" marT="53757" marB="5375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保险箱解锁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748394"/>
                  </a:ext>
                </a:extLst>
              </a:tr>
              <a:tr h="43603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2R</a:t>
                      </a:r>
                    </a:p>
                  </a:txBody>
                  <a:tcPr marL="107514" marR="107514" marT="53757" marB="5375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707921"/>
                  </a:ext>
                </a:extLst>
              </a:tr>
              <a:tr h="43603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3L</a:t>
                      </a:r>
                    </a:p>
                  </a:txBody>
                  <a:tcPr marL="107514" marR="107514" marT="53757" marB="5375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66847"/>
                  </a:ext>
                </a:extLst>
              </a:tr>
              <a:tr h="43603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3R</a:t>
                      </a:r>
                    </a:p>
                  </a:txBody>
                  <a:tcPr marL="107514" marR="107514" marT="53757" marB="5375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</a:t>
                      </a:r>
                      <a:endParaRPr lang="en-US" sz="2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514" marR="107514" marT="53757" marB="5375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577005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79" y="394082"/>
            <a:ext cx="939769" cy="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99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921</Words>
  <Application>Microsoft Office PowerPoint</Application>
  <PresentationFormat>Widescreen</PresentationFormat>
  <Paragraphs>192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宋体</vt:lpstr>
      <vt:lpstr>微软雅黑</vt:lpstr>
      <vt:lpstr>Arial</vt:lpstr>
      <vt:lpstr>Century Gothic</vt:lpstr>
      <vt:lpstr>Wingdings 3</vt:lpstr>
      <vt:lpstr>Ion</vt:lpstr>
      <vt:lpstr>形式化说明技术</vt:lpstr>
      <vt:lpstr>目录</vt:lpstr>
      <vt:lpstr>概述</vt:lpstr>
      <vt:lpstr>概述</vt:lpstr>
      <vt:lpstr>概述</vt:lpstr>
      <vt:lpstr>概述</vt:lpstr>
      <vt:lpstr>概述</vt:lpstr>
      <vt:lpstr>有穷状态机</vt:lpstr>
      <vt:lpstr>有穷状态机</vt:lpstr>
      <vt:lpstr>有穷状态机</vt:lpstr>
      <vt:lpstr>Petri网</vt:lpstr>
      <vt:lpstr>Petri网</vt:lpstr>
      <vt:lpstr>Petri网</vt:lpstr>
      <vt:lpstr>Petri网</vt:lpstr>
      <vt:lpstr>Petri网</vt:lpstr>
      <vt:lpstr>Z语言</vt:lpstr>
      <vt:lpstr>Z语言</vt:lpstr>
      <vt:lpstr>Z语言</vt:lpstr>
      <vt:lpstr>问题1</vt:lpstr>
      <vt:lpstr>答案1</vt:lpstr>
      <vt:lpstr>问题2</vt:lpstr>
      <vt:lpstr>答案2</vt:lpstr>
      <vt:lpstr>问题3</vt:lpstr>
      <vt:lpstr>答案3</vt:lpstr>
      <vt:lpstr>答案3</vt:lpstr>
      <vt:lpstr>小组贡献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形式化说明技术</dc:title>
  <dc:creator>郑楠</dc:creator>
  <cp:lastModifiedBy>郑楠</cp:lastModifiedBy>
  <cp:revision>140</cp:revision>
  <dcterms:created xsi:type="dcterms:W3CDTF">2016-04-11T10:51:12Z</dcterms:created>
  <dcterms:modified xsi:type="dcterms:W3CDTF">2016-04-11T13:36:55Z</dcterms:modified>
</cp:coreProperties>
</file>