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2" r:id="rId8"/>
    <p:sldId id="263"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4660"/>
  </p:normalViewPr>
  <p:slideViewPr>
    <p:cSldViewPr snapToGrid="0">
      <p:cViewPr varScale="1">
        <p:scale>
          <a:sx n="105" d="100"/>
          <a:sy n="105"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408772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2896964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420654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814402-478A-4CEE-A0AD-1EDAF05EDE20}"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77747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2331931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2682499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938207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891311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2446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173212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25938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24829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350152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321249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305073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7" name="Date Placeholder 4"/>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45841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C677387-CC2D-4F60-89B7-B8EB187E4CE8}" type="datetimeFigureOut">
              <a:rPr lang="zh-CN" altLang="en-US" smtClean="0"/>
              <a:t>2016/4/24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182284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677387-CC2D-4F60-89B7-B8EB187E4CE8}" type="datetimeFigureOut">
              <a:rPr lang="zh-CN" altLang="en-US" smtClean="0"/>
              <a:t>2016/4/24</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814402-478A-4CEE-A0AD-1EDAF05EDE20}" type="slidenum">
              <a:rPr lang="zh-CN" altLang="en-US" smtClean="0"/>
              <a:t>‹#›</a:t>
            </a:fld>
            <a:endParaRPr lang="zh-CN" altLang="en-US"/>
          </a:p>
        </p:txBody>
      </p:sp>
    </p:spTree>
    <p:extLst>
      <p:ext uri="{BB962C8B-B14F-4D97-AF65-F5344CB8AC3E}">
        <p14:creationId xmlns:p14="http://schemas.microsoft.com/office/powerpoint/2010/main" val="15589375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zhidao.baidu.com/link?url=ZJU4f22DTzt33kno5HMQ-SNgiSDls5t5TQtByUgKACGQGgqW5atxSWfgX9vX2Mr2hgwz-kZzIGv77WWPBVInxq" TargetMode="External"/><Relationship Id="rId2" Type="http://schemas.openxmlformats.org/officeDocument/2006/relationships/hyperlink" Target="http://wenku.baidu.com/view/0f39c71ca76e58fafab003c6.ht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anose="020B0503020204020204" pitchFamily="34" charset="-122"/>
                <a:ea typeface="微软雅黑" panose="020B0503020204020204" pitchFamily="34" charset="-122"/>
              </a:rPr>
              <a:t>第五项修炼</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r>
              <a:rPr lang="en-US" altLang="zh-CN" dirty="0" smtClean="0"/>
              <a:t>G08 </a:t>
            </a:r>
            <a:r>
              <a:rPr lang="zh-CN" altLang="en-US" dirty="0" smtClean="0"/>
              <a:t>郑楠</a:t>
            </a:r>
            <a:endParaRPr lang="zh-CN" altLang="en-US" dirty="0"/>
          </a:p>
        </p:txBody>
      </p:sp>
      <p:pic>
        <p:nvPicPr>
          <p:cNvPr id="4"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1479" y="394082"/>
            <a:ext cx="939769" cy="939769"/>
          </a:xfrm>
          <a:prstGeom prst="rect">
            <a:avLst/>
          </a:prstGeom>
        </p:spPr>
      </p:pic>
    </p:spTree>
    <p:extLst>
      <p:ext uri="{BB962C8B-B14F-4D97-AF65-F5344CB8AC3E}">
        <p14:creationId xmlns:p14="http://schemas.microsoft.com/office/powerpoint/2010/main" val="855536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81133"/>
          </a:xfrm>
        </p:spPr>
        <p:txBody>
          <a:bodyPr/>
          <a:lstStyle/>
          <a:p>
            <a:r>
              <a:rPr lang="zh-CN" altLang="en-US" dirty="0" smtClean="0">
                <a:latin typeface="微软雅黑" panose="020B0503020204020204" pitchFamily="34" charset="-122"/>
                <a:ea typeface="微软雅黑" panose="020B0503020204020204" pitchFamily="34" charset="-122"/>
              </a:rPr>
              <a:t>目录</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46111" y="1333851"/>
            <a:ext cx="8946541" cy="4195481"/>
          </a:xfrm>
        </p:spPr>
        <p:txBody>
          <a:bodyPr/>
          <a:lstStyle/>
          <a:p>
            <a:pPr>
              <a:lnSpc>
                <a:spcPct val="150000"/>
              </a:lnSpc>
            </a:pPr>
            <a:r>
              <a:rPr lang="zh-CN" altLang="en-US" dirty="0" smtClean="0">
                <a:latin typeface="微软雅黑" panose="020B0503020204020204" pitchFamily="34" charset="-122"/>
                <a:ea typeface="微软雅黑" panose="020B0503020204020204" pitchFamily="34" charset="-122"/>
                <a:hlinkClick r:id="rId2" action="ppaction://hlinksldjump"/>
              </a:rPr>
              <a:t>自我超越</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hlinkClick r:id="rId3" action="ppaction://hlinksldjump"/>
              </a:rPr>
              <a:t>改善心智模式</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hlinkClick r:id="rId4" action="ppaction://hlinksldjump"/>
              </a:rPr>
              <a:t>共同</a:t>
            </a:r>
            <a:r>
              <a:rPr lang="zh-CN" altLang="en-US" dirty="0" smtClean="0">
                <a:latin typeface="微软雅黑" panose="020B0503020204020204" pitchFamily="34" charset="-122"/>
                <a:ea typeface="微软雅黑" panose="020B0503020204020204" pitchFamily="34" charset="-122"/>
                <a:hlinkClick r:id="rId4" action="ppaction://hlinksldjump"/>
              </a:rPr>
              <a:t>理想</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hlinkClick r:id="rId5" action="ppaction://hlinksldjump"/>
              </a:rPr>
              <a:t>团队</a:t>
            </a:r>
            <a:r>
              <a:rPr lang="zh-CN" altLang="en-US" dirty="0" smtClean="0">
                <a:latin typeface="微软雅黑" panose="020B0503020204020204" pitchFamily="34" charset="-122"/>
                <a:ea typeface="微软雅黑" panose="020B0503020204020204" pitchFamily="34" charset="-122"/>
                <a:hlinkClick r:id="rId5" action="ppaction://hlinksldjump"/>
              </a:rPr>
              <a:t>学习</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hlinkClick r:id="rId6" action="ppaction://hlinksldjump"/>
              </a:rPr>
              <a:t>全局思考</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hlinkClick r:id="rId7" action="ppaction://hlinksldjump"/>
              </a:rPr>
              <a:t>为什么被Ｐ</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Reference</a:t>
            </a:r>
          </a:p>
        </p:txBody>
      </p:sp>
      <p:pic>
        <p:nvPicPr>
          <p:cNvPr id="4"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01479" y="394082"/>
            <a:ext cx="939769" cy="939769"/>
          </a:xfrm>
          <a:prstGeom prst="rect">
            <a:avLst/>
          </a:prstGeom>
        </p:spPr>
      </p:pic>
    </p:spTree>
    <p:extLst>
      <p:ext uri="{BB962C8B-B14F-4D97-AF65-F5344CB8AC3E}">
        <p14:creationId xmlns:p14="http://schemas.microsoft.com/office/powerpoint/2010/main" val="429198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81133"/>
          </a:xfrm>
        </p:spPr>
        <p:txBody>
          <a:bodyPr/>
          <a:lstStyle/>
          <a:p>
            <a:r>
              <a:rPr lang="zh-CN" altLang="en-US" dirty="0">
                <a:latin typeface="微软雅黑" panose="020B0503020204020204" pitchFamily="34" charset="-122"/>
                <a:ea typeface="微软雅黑" panose="020B0503020204020204" pitchFamily="34" charset="-122"/>
              </a:rPr>
              <a:t>自我超越</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46111" y="1333851"/>
            <a:ext cx="8946541" cy="4195481"/>
          </a:xfrm>
        </p:spPr>
        <p:txBody>
          <a:bodyPr/>
          <a:lstStyle/>
          <a:p>
            <a:pPr>
              <a:lnSpc>
                <a:spcPct val="150000"/>
              </a:lnSpc>
            </a:pP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自我</a:t>
            </a:r>
            <a:r>
              <a:rPr lang="zh-CN" altLang="en-US" dirty="0">
                <a:latin typeface="微软雅黑" panose="020B0503020204020204" pitchFamily="34" charset="-122"/>
                <a:ea typeface="微软雅黑" panose="020B0503020204020204" pitchFamily="34" charset="-122"/>
              </a:rPr>
              <a:t>超越的修炼是不断理清并不断加深个人的真正愿望，集中精力，培养耐心，并客观的观察现实。能够自我超越的人，总是能够不断实现他们内心深处最想实现的愿望，他们对生命的态度就如同艺术家对艺术作品一般，全心投入、不断创造和超越，是一种真正的终身学习。因此，只有自我超越愿望强烈，才能保证学习的动力。</a:t>
            </a:r>
          </a:p>
        </p:txBody>
      </p:sp>
      <p:pic>
        <p:nvPicPr>
          <p:cNvPr id="4"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1479" y="394082"/>
            <a:ext cx="939769" cy="939769"/>
          </a:xfrm>
          <a:prstGeom prst="rect">
            <a:avLst/>
          </a:prstGeom>
        </p:spPr>
      </p:pic>
    </p:spTree>
    <p:extLst>
      <p:ext uri="{BB962C8B-B14F-4D97-AF65-F5344CB8AC3E}">
        <p14:creationId xmlns:p14="http://schemas.microsoft.com/office/powerpoint/2010/main" val="282497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81133"/>
          </a:xfrm>
        </p:spPr>
        <p:txBody>
          <a:bodyPr/>
          <a:lstStyle/>
          <a:p>
            <a:r>
              <a:rPr lang="zh-CN" altLang="en-US" dirty="0">
                <a:latin typeface="微软雅黑" panose="020B0503020204020204" pitchFamily="34" charset="-122"/>
                <a:ea typeface="微软雅黑" panose="020B0503020204020204" pitchFamily="34" charset="-122"/>
              </a:rPr>
              <a:t>改善心智模式</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46111" y="1333851"/>
            <a:ext cx="8946541" cy="4195481"/>
          </a:xfrm>
        </p:spPr>
        <p: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　　心智</a:t>
            </a:r>
            <a:r>
              <a:rPr lang="zh-CN" altLang="en-US" dirty="0">
                <a:latin typeface="微软雅黑" panose="020B0503020204020204" pitchFamily="34" charset="-122"/>
                <a:ea typeface="微软雅黑" panose="020B0503020204020204" pitchFamily="34" charset="-122"/>
              </a:rPr>
              <a:t>模式是根深蒂固于心中，影响我们如何了解这个世界，以及如何采取行动的许多假设、成见，或甚至图像、印象。我们通常不易察觉自己的心智模式，以及它对行为的影响。在团队中，改善心智模式十分重要，它是保证团队合作成功的重要保证。改善心智模式就是要有效的表达自己的想法，开放心灵，接受别人的想法。总之，在团体中，每个人的思想都是不一样的，一个团队的成功合作，就需要我们打开自己的心扉的同时，也要接受别人的想法和意见。在个人来讲，要勇于和善于敞开心扉，并且能够倾听吸纳别人的想法和观念。只有这样，我们才能更快的打开成功之门。</a:t>
            </a:r>
          </a:p>
        </p:txBody>
      </p:sp>
      <p:pic>
        <p:nvPicPr>
          <p:cNvPr id="4"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1479" y="394082"/>
            <a:ext cx="939769" cy="939769"/>
          </a:xfrm>
          <a:prstGeom prst="rect">
            <a:avLst/>
          </a:prstGeom>
        </p:spPr>
      </p:pic>
    </p:spTree>
    <p:extLst>
      <p:ext uri="{BB962C8B-B14F-4D97-AF65-F5344CB8AC3E}">
        <p14:creationId xmlns:p14="http://schemas.microsoft.com/office/powerpoint/2010/main" val="1063140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81133"/>
          </a:xfrm>
        </p:spPr>
        <p:txBody>
          <a:bodyPr/>
          <a:lstStyle/>
          <a:p>
            <a:r>
              <a:rPr lang="zh-CN" altLang="en-US" dirty="0">
                <a:latin typeface="微软雅黑" panose="020B0503020204020204" pitchFamily="34" charset="-122"/>
                <a:ea typeface="微软雅黑" panose="020B0503020204020204" pitchFamily="34" charset="-122"/>
              </a:rPr>
              <a:t>共同理想</a:t>
            </a:r>
          </a:p>
        </p:txBody>
      </p:sp>
      <p:sp>
        <p:nvSpPr>
          <p:cNvPr id="3" name="内容占位符 2"/>
          <p:cNvSpPr>
            <a:spLocks noGrp="1"/>
          </p:cNvSpPr>
          <p:nvPr>
            <p:ph idx="1"/>
          </p:nvPr>
        </p:nvSpPr>
        <p:spPr>
          <a:xfrm>
            <a:off x="646111" y="1333851"/>
            <a:ext cx="8946541" cy="4195481"/>
          </a:xfrm>
        </p:spPr>
        <p: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　　如果</a:t>
            </a:r>
            <a:r>
              <a:rPr lang="zh-CN" altLang="en-US" dirty="0">
                <a:latin typeface="微软雅黑" panose="020B0503020204020204" pitchFamily="34" charset="-122"/>
                <a:ea typeface="微软雅黑" panose="020B0503020204020204" pitchFamily="34" charset="-122"/>
              </a:rPr>
              <a:t>团队拥有共同的理想，那么，团队中的每个人都会为了这个共同的理想而努力。而这种共同的理想就是团队中的“凝聚力”。这种凝聚力是可以无限放大的，是一个超越个人上升到团队高度的概念。我想我们工会学习型团队的共同理想就是利用我们的教学知识来为社会的发展、时代的进步提供强有力的保障。</a:t>
            </a:r>
          </a:p>
        </p:txBody>
      </p:sp>
      <p:pic>
        <p:nvPicPr>
          <p:cNvPr id="4"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1479" y="394082"/>
            <a:ext cx="939769" cy="939769"/>
          </a:xfrm>
          <a:prstGeom prst="rect">
            <a:avLst/>
          </a:prstGeom>
        </p:spPr>
      </p:pic>
    </p:spTree>
    <p:extLst>
      <p:ext uri="{BB962C8B-B14F-4D97-AF65-F5344CB8AC3E}">
        <p14:creationId xmlns:p14="http://schemas.microsoft.com/office/powerpoint/2010/main" val="2403487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81133"/>
          </a:xfrm>
        </p:spPr>
        <p:txBody>
          <a:bodyPr/>
          <a:lstStyle/>
          <a:p>
            <a:r>
              <a:rPr lang="zh-CN" altLang="en-US" dirty="0">
                <a:latin typeface="微软雅黑" panose="020B0503020204020204" pitchFamily="34" charset="-122"/>
                <a:ea typeface="微软雅黑" panose="020B0503020204020204" pitchFamily="34" charset="-122"/>
              </a:rPr>
              <a:t>团队</a:t>
            </a:r>
            <a:r>
              <a:rPr lang="zh-CN" altLang="en-US" dirty="0" smtClean="0">
                <a:latin typeface="微软雅黑" panose="020B0503020204020204" pitchFamily="34" charset="-122"/>
                <a:ea typeface="微软雅黑" panose="020B0503020204020204" pitchFamily="34" charset="-122"/>
              </a:rPr>
              <a:t>学习</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46111" y="1333851"/>
            <a:ext cx="8946541" cy="4195481"/>
          </a:xfrm>
        </p:spPr>
        <p: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　　个体</a:t>
            </a:r>
            <a:r>
              <a:rPr lang="zh-CN" altLang="en-US" dirty="0">
                <a:latin typeface="微软雅黑" panose="020B0503020204020204" pitchFamily="34" charset="-122"/>
                <a:ea typeface="微软雅黑" panose="020B0503020204020204" pitchFamily="34" charset="-122"/>
              </a:rPr>
              <a:t>的智慧高，并不代表整体的智慧就一定高。必须在团队中让每个人的想法能自由交流，通过“深度探讨”以发现远比个人思考更深入的见解，每个人都能获得超过自己思想数倍的思想，通过不同思想的碰撞，能够使人们变得更加聪明。</a:t>
            </a:r>
          </a:p>
        </p:txBody>
      </p:sp>
      <p:pic>
        <p:nvPicPr>
          <p:cNvPr id="4"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1479" y="394082"/>
            <a:ext cx="939769" cy="939769"/>
          </a:xfrm>
          <a:prstGeom prst="rect">
            <a:avLst/>
          </a:prstGeom>
        </p:spPr>
      </p:pic>
    </p:spTree>
    <p:extLst>
      <p:ext uri="{BB962C8B-B14F-4D97-AF65-F5344CB8AC3E}">
        <p14:creationId xmlns:p14="http://schemas.microsoft.com/office/powerpoint/2010/main" val="980927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81133"/>
          </a:xfrm>
        </p:spPr>
        <p:txBody>
          <a:bodyPr/>
          <a:lstStyle/>
          <a:p>
            <a:r>
              <a:rPr lang="zh-CN" altLang="en-US" dirty="0">
                <a:latin typeface="微软雅黑" panose="020B0503020204020204" pitchFamily="34" charset="-122"/>
                <a:ea typeface="微软雅黑" panose="020B0503020204020204" pitchFamily="34" charset="-122"/>
              </a:rPr>
              <a:t>全局思考</a:t>
            </a:r>
          </a:p>
        </p:txBody>
      </p:sp>
      <p:sp>
        <p:nvSpPr>
          <p:cNvPr id="3" name="内容占位符 2"/>
          <p:cNvSpPr>
            <a:spLocks noGrp="1"/>
          </p:cNvSpPr>
          <p:nvPr>
            <p:ph idx="1"/>
          </p:nvPr>
        </p:nvSpPr>
        <p:spPr>
          <a:xfrm>
            <a:off x="646111" y="1333851"/>
            <a:ext cx="8946541" cy="4195481"/>
          </a:xfrm>
        </p:spPr>
        <p: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　　群体</a:t>
            </a:r>
            <a:r>
              <a:rPr lang="zh-CN" altLang="en-US" dirty="0">
                <a:latin typeface="微软雅黑" panose="020B0503020204020204" pitchFamily="34" charset="-122"/>
                <a:ea typeface="微软雅黑" panose="020B0503020204020204" pitchFamily="34" charset="-122"/>
              </a:rPr>
              <a:t>与人类其它活动都是一种系统，也都受到细微且息息相关的行动所牵连，彼此相互影响并要经年累月才完全展现出来。我们是群体中的组成部分，要时时刻刻想着群体的愿望。身在团体中，想要看清所有的事情是很困难的，有的时候需要牺牲自己的利益，来保护群体的利益。而我们就应该从全局宏观的角度思考群体的价值取向，进而调整自己的价值取向，达到个人价值与全局价值的平衡。</a:t>
            </a:r>
          </a:p>
        </p:txBody>
      </p:sp>
      <p:pic>
        <p:nvPicPr>
          <p:cNvPr id="4"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1479" y="394082"/>
            <a:ext cx="939769" cy="939769"/>
          </a:xfrm>
          <a:prstGeom prst="rect">
            <a:avLst/>
          </a:prstGeom>
        </p:spPr>
      </p:pic>
    </p:spTree>
    <p:extLst>
      <p:ext uri="{BB962C8B-B14F-4D97-AF65-F5344CB8AC3E}">
        <p14:creationId xmlns:p14="http://schemas.microsoft.com/office/powerpoint/2010/main" val="2447499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81133"/>
          </a:xfrm>
        </p:spPr>
        <p:txBody>
          <a:bodyPr/>
          <a:lstStyle/>
          <a:p>
            <a:r>
              <a:rPr lang="zh-CN" altLang="en-US" dirty="0" smtClean="0">
                <a:latin typeface="微软雅黑" panose="020B0503020204020204" pitchFamily="34" charset="-122"/>
                <a:ea typeface="微软雅黑" panose="020B0503020204020204" pitchFamily="34" charset="-122"/>
              </a:rPr>
              <a:t>为什么被Ｐ</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46111" y="1333851"/>
            <a:ext cx="8946541" cy="4195481"/>
          </a:xfrm>
        </p:spPr>
        <p:txBody>
          <a:bodyPr>
            <a:normAutofit/>
          </a:bodyPr>
          <a:lstStyle/>
          <a:p>
            <a:pPr marL="457200" indent="-4572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自我超越的愿望不强</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组长固执己见，不易采纳组员的想法</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木有理想，全组成员看的比较近，没有长远的打算</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团队之间较为独立，没有共同学习的活动</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pic>
        <p:nvPicPr>
          <p:cNvPr id="4"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1479" y="394082"/>
            <a:ext cx="939769" cy="939769"/>
          </a:xfrm>
          <a:prstGeom prst="rect">
            <a:avLst/>
          </a:prstGeom>
        </p:spPr>
      </p:pic>
    </p:spTree>
    <p:extLst>
      <p:ext uri="{BB962C8B-B14F-4D97-AF65-F5344CB8AC3E}">
        <p14:creationId xmlns:p14="http://schemas.microsoft.com/office/powerpoint/2010/main" val="1276601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81133"/>
          </a:xfrm>
        </p:spPr>
        <p:txBody>
          <a:bodyPr/>
          <a:lstStyle/>
          <a:p>
            <a:r>
              <a:rPr lang="en-US" altLang="zh-CN" dirty="0" smtClean="0">
                <a:latin typeface="微软雅黑" panose="020B0503020204020204" pitchFamily="34" charset="-122"/>
                <a:ea typeface="微软雅黑" panose="020B0503020204020204" pitchFamily="34" charset="-122"/>
              </a:rPr>
              <a:t>Reference</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46111" y="1333851"/>
            <a:ext cx="9655368" cy="4195481"/>
          </a:xfrm>
        </p:spPr>
        <p:txBody>
          <a:bodyPr>
            <a:normAutofit/>
          </a:bodyPr>
          <a:lstStyle/>
          <a:p>
            <a:pPr marL="457200" indent="-457200" latinLnBrk="1">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第五</a:t>
            </a:r>
            <a:r>
              <a:rPr lang="zh-CN" altLang="en-US" dirty="0" smtClean="0">
                <a:latin typeface="微软雅黑" panose="020B0503020204020204" pitchFamily="34" charset="-122"/>
                <a:ea typeface="微软雅黑" panose="020B0503020204020204" pitchFamily="34" charset="-122"/>
              </a:rPr>
              <a:t>次修炼 读后感</a:t>
            </a:r>
            <a:endParaRPr lang="en-US" altLang="zh-CN" dirty="0" smtClean="0">
              <a:latin typeface="微软雅黑" panose="020B0503020204020204" pitchFamily="34" charset="-122"/>
              <a:ea typeface="微软雅黑" panose="020B0503020204020204" pitchFamily="34" charset="-122"/>
            </a:endParaRPr>
          </a:p>
          <a:p>
            <a:pPr marL="0" indent="0" latinLnBrk="1">
              <a:lnSpc>
                <a:spcPct val="150000"/>
              </a:lnSpc>
              <a:buNone/>
            </a:pPr>
            <a:r>
              <a:rPr lang="en-US" altLang="zh-CN" sz="1800" dirty="0" smtClean="0">
                <a:latin typeface="微软雅黑" panose="020B0503020204020204" pitchFamily="34" charset="-122"/>
                <a:ea typeface="微软雅黑" panose="020B0503020204020204" pitchFamily="34" charset="-122"/>
                <a:hlinkClick r:id="rId2"/>
              </a:rPr>
              <a:t>http://wenku.baidu.com/view/0f39c71ca76e58fafab003c6.html</a:t>
            </a:r>
            <a:endParaRPr lang="en-US" altLang="zh-CN" sz="1800" dirty="0" smtClean="0">
              <a:latin typeface="微软雅黑" panose="020B0503020204020204" pitchFamily="34" charset="-122"/>
              <a:ea typeface="微软雅黑" panose="020B0503020204020204" pitchFamily="34" charset="-122"/>
            </a:endParaRPr>
          </a:p>
          <a:p>
            <a:pPr marL="457200" indent="-457200" latinLnBrk="1">
              <a:lnSpc>
                <a:spcPct val="150000"/>
              </a:lnSpc>
              <a:buFont typeface="+mj-lt"/>
              <a:buAutoNum type="arabicPeriod" startAt="2"/>
            </a:pPr>
            <a:r>
              <a:rPr lang="zh-CN" altLang="en-US" dirty="0">
                <a:latin typeface="微软雅黑" panose="020B0503020204020204" pitchFamily="34" charset="-122"/>
                <a:ea typeface="微软雅黑" panose="020B0503020204020204" pitchFamily="34" charset="-122"/>
              </a:rPr>
              <a:t>第五项修炼 读书</a:t>
            </a:r>
            <a:r>
              <a:rPr lang="zh-CN" altLang="en-US" dirty="0" smtClean="0">
                <a:latin typeface="微软雅黑" panose="020B0503020204020204" pitchFamily="34" charset="-122"/>
                <a:ea typeface="微软雅黑" panose="020B0503020204020204" pitchFamily="34" charset="-122"/>
              </a:rPr>
              <a:t>笔记</a:t>
            </a:r>
            <a:endParaRPr lang="en-US" altLang="zh-CN" dirty="0" smtClean="0">
              <a:latin typeface="微软雅黑" panose="020B0503020204020204" pitchFamily="34" charset="-122"/>
              <a:ea typeface="微软雅黑" panose="020B0503020204020204" pitchFamily="34" charset="-122"/>
            </a:endParaRPr>
          </a:p>
          <a:p>
            <a:pPr marL="0" indent="0" latinLnBrk="1">
              <a:lnSpc>
                <a:spcPct val="150000"/>
              </a:lnSpc>
              <a:buNone/>
            </a:pPr>
            <a:r>
              <a:rPr lang="en-US" altLang="zh-CN" sz="1800" dirty="0">
                <a:latin typeface="微软雅黑" panose="020B0503020204020204" pitchFamily="34" charset="-122"/>
                <a:ea typeface="微软雅黑" panose="020B0503020204020204" pitchFamily="34" charset="-122"/>
                <a:hlinkClick r:id="rId3"/>
              </a:rPr>
              <a:t>http://</a:t>
            </a:r>
            <a:r>
              <a:rPr lang="en-US" altLang="zh-CN" sz="1800" dirty="0" smtClean="0">
                <a:latin typeface="微软雅黑" panose="020B0503020204020204" pitchFamily="34" charset="-122"/>
                <a:ea typeface="微软雅黑" panose="020B0503020204020204" pitchFamily="34" charset="-122"/>
                <a:hlinkClick r:id="rId3"/>
              </a:rPr>
              <a:t>zhidao.baidu.com/link?url=ZJU4f22DTzt33kno5HMQ-SNgiSDls5t5TQtByUgKACGQGgqW5atxSWfgX9vX2Mr2hgwz-kZzIGv77WWPBVInxq</a:t>
            </a:r>
            <a:endParaRPr lang="en-US" altLang="zh-CN" sz="1800" dirty="0" smtClean="0">
              <a:latin typeface="微软雅黑" panose="020B0503020204020204" pitchFamily="34" charset="-122"/>
              <a:ea typeface="微软雅黑" panose="020B0503020204020204" pitchFamily="34" charset="-122"/>
            </a:endParaRPr>
          </a:p>
          <a:p>
            <a:pPr latinLnBrk="1">
              <a:lnSpc>
                <a:spcPct val="150000"/>
              </a:lnSpc>
              <a:buFont typeface="+mj-lt"/>
              <a:buAutoNum type="arabicPeriod" startAt="3"/>
            </a:pP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第五项修炼</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学习型</a:t>
            </a:r>
            <a:r>
              <a:rPr lang="zh-CN" altLang="en-US" smtClean="0">
                <a:latin typeface="微软雅黑" panose="020B0503020204020204" pitchFamily="34" charset="-122"/>
                <a:ea typeface="微软雅黑" panose="020B0503020204020204" pitchFamily="34" charset="-122"/>
              </a:rPr>
              <a:t>组织的艺术与实务</a:t>
            </a:r>
            <a:endParaRPr lang="zh-CN" altLang="en-US" dirty="0">
              <a:latin typeface="微软雅黑" panose="020B0503020204020204" pitchFamily="34" charset="-122"/>
              <a:ea typeface="微软雅黑" panose="020B0503020204020204" pitchFamily="34" charset="-122"/>
            </a:endParaRPr>
          </a:p>
        </p:txBody>
      </p:sp>
      <p:pic>
        <p:nvPicPr>
          <p:cNvPr id="4"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1479" y="394082"/>
            <a:ext cx="939769" cy="939769"/>
          </a:xfrm>
          <a:prstGeom prst="rect">
            <a:avLst/>
          </a:prstGeom>
        </p:spPr>
      </p:pic>
    </p:spTree>
    <p:extLst>
      <p:ext uri="{BB962C8B-B14F-4D97-AF65-F5344CB8AC3E}">
        <p14:creationId xmlns:p14="http://schemas.microsoft.com/office/powerpoint/2010/main" val="3473146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TotalTime>
  <Words>103</Words>
  <Application>Microsoft Office PowerPoint</Application>
  <PresentationFormat>宽屏</PresentationFormat>
  <Paragraphs>31</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宋体</vt:lpstr>
      <vt:lpstr>微软雅黑</vt:lpstr>
      <vt:lpstr>Arial</vt:lpstr>
      <vt:lpstr>Century Gothic</vt:lpstr>
      <vt:lpstr>Wingdings 3</vt:lpstr>
      <vt:lpstr>离子</vt:lpstr>
      <vt:lpstr>第五项修炼</vt:lpstr>
      <vt:lpstr>目录</vt:lpstr>
      <vt:lpstr>自我超越</vt:lpstr>
      <vt:lpstr>改善心智模式</vt:lpstr>
      <vt:lpstr>共同理想</vt:lpstr>
      <vt:lpstr>团队学习</vt:lpstr>
      <vt:lpstr>全局思考</vt:lpstr>
      <vt:lpstr>为什么被Ｐ</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第五项修炼</dc:title>
  <dc:creator>郑楠</dc:creator>
  <cp:lastModifiedBy>郑楠</cp:lastModifiedBy>
  <cp:revision>18</cp:revision>
  <dcterms:created xsi:type="dcterms:W3CDTF">2016-04-24T11:57:51Z</dcterms:created>
  <dcterms:modified xsi:type="dcterms:W3CDTF">2016-04-24T13:25:03Z</dcterms:modified>
</cp:coreProperties>
</file>