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69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5F3DD-C93B-40ED-8A9D-A554A23D3D6D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44FE1-241D-4722-A389-C6B0ABFE7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94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997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5741-12AA-447E-A4D9-251ADD840A15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9A07F-950C-4DFD-96BE-D442B3D46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88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5741-12AA-447E-A4D9-251ADD840A15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9A07F-950C-4DFD-96BE-D442B3D46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0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5741-12AA-447E-A4D9-251ADD840A15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9A07F-950C-4DFD-96BE-D442B3D46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72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5741-12AA-447E-A4D9-251ADD840A15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9A07F-950C-4DFD-96BE-D442B3D46CB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041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5741-12AA-447E-A4D9-251ADD840A15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9A07F-950C-4DFD-96BE-D442B3D46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08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5741-12AA-447E-A4D9-251ADD840A15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9A07F-950C-4DFD-96BE-D442B3D46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71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5741-12AA-447E-A4D9-251ADD840A15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9A07F-950C-4DFD-96BE-D442B3D46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6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5741-12AA-447E-A4D9-251ADD840A15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9A07F-950C-4DFD-96BE-D442B3D46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071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5741-12AA-447E-A4D9-251ADD840A15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9A07F-950C-4DFD-96BE-D442B3D46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7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5741-12AA-447E-A4D9-251ADD840A15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9A07F-950C-4DFD-96BE-D442B3D46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32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5741-12AA-447E-A4D9-251ADD840A15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9A07F-950C-4DFD-96BE-D442B3D46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81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5741-12AA-447E-A4D9-251ADD840A15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9A07F-950C-4DFD-96BE-D442B3D46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44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5741-12AA-447E-A4D9-251ADD840A15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9A07F-950C-4DFD-96BE-D442B3D46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06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5741-12AA-447E-A4D9-251ADD840A15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9A07F-950C-4DFD-96BE-D442B3D46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5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5741-12AA-447E-A4D9-251ADD840A15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9A07F-950C-4DFD-96BE-D442B3D46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24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5741-12AA-447E-A4D9-251ADD840A15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9A07F-950C-4DFD-96BE-D442B3D46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7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5741-12AA-447E-A4D9-251ADD840A15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9A07F-950C-4DFD-96BE-D442B3D46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9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19A5741-12AA-447E-A4D9-251ADD840A15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9A07F-950C-4DFD-96BE-D442B3D46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711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image" Target="../media/image6.png"/><Relationship Id="rId3" Type="http://schemas.openxmlformats.org/officeDocument/2006/relationships/slide" Target="slide7.xml"/><Relationship Id="rId7" Type="http://schemas.openxmlformats.org/officeDocument/2006/relationships/slide" Target="slide11.xml"/><Relationship Id="rId12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11" Type="http://schemas.openxmlformats.org/officeDocument/2006/relationships/slide" Target="slide15.xml"/><Relationship Id="rId5" Type="http://schemas.openxmlformats.org/officeDocument/2006/relationships/slide" Target="slide9.xml"/><Relationship Id="rId10" Type="http://schemas.openxmlformats.org/officeDocument/2006/relationships/slide" Target="slide14.xml"/><Relationship Id="rId4" Type="http://schemas.openxmlformats.org/officeDocument/2006/relationships/slide" Target="slide8.xml"/><Relationship Id="rId9" Type="http://schemas.openxmlformats.org/officeDocument/2006/relationships/slide" Target="slide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物联网校园气象站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G08</a:t>
            </a:r>
          </a:p>
          <a:p>
            <a:r>
              <a:rPr lang="zh-CN" altLang="en-US" sz="1600" dirty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郑楠 张佳 吴舒然</a:t>
            </a:r>
          </a:p>
        </p:txBody>
      </p:sp>
      <p:pic>
        <p:nvPicPr>
          <p:cNvPr id="5" name="图片 4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3246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接口需求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硬件接口：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接口名字：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TTL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串口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APRS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接口功能：传输环境信息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软件接口：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接口名称：分布式传感器接入口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接口功能：添加一个检测中心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通信接口：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格式回传数据</a:t>
            </a:r>
          </a:p>
        </p:txBody>
      </p:sp>
      <p:pic>
        <p:nvPicPr>
          <p:cNvPr id="4" name="图片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71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限制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使用工具：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服务器：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操作系统，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 ：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    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Android（ 4.3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及以上）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开发工具 ：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workbench  Android 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stdio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Eclipse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WebStrom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版本控制器： 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</a:p>
        </p:txBody>
      </p:sp>
      <p:pic>
        <p:nvPicPr>
          <p:cNvPr id="4" name="图片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657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逆向需求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数据错误时继续回传数据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历史数据获取错误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实时天气显示不正常</a:t>
            </a:r>
          </a:p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499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将来可能提出的要求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推测未来的温湿度，进行预报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推出“你身边的城院”功能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智能推荐穿衣指数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推荐运动指数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573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小组分工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郑楠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细化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WBS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编写需求规格说明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 修改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张佳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编写用户手册 总体设计说明书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吴舒然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修改需求规格说明书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076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Reference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需求规格说明书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SunYard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2001-07-02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软件工程导论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 2013-08-XX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282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功能需求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性能需求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可靠性和可用性需求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sldjump"/>
              </a:rPr>
              <a:t>出错处理需求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hlinkClick r:id="rId6" action="ppaction://hlinksldjump"/>
              </a:rPr>
              <a:t>接口需求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hlinkClick r:id="rId7" action="ppaction://hlinksldjump"/>
              </a:rPr>
              <a:t>限制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hlinkClick r:id="rId8" action="ppaction://hlinksldjump"/>
              </a:rPr>
              <a:t>逆向需求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hlinkClick r:id="rId9" action="ppaction://hlinksldjump"/>
              </a:rPr>
              <a:t>将来可能提出的需求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hlinkClick r:id="rId10" action="ppaction://hlinksldjump"/>
              </a:rPr>
              <a:t>小组分工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hlinkClick r:id="rId11" action="ppaction://hlinksldjump"/>
              </a:rPr>
              <a:t>Reference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4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258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功能需求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5080" y="1447800"/>
            <a:ext cx="4655731" cy="419548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操作顺序：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0-2 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最弱 安全 可以不采取措施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3-4 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弱 正常 外出戴防护帽或太阳镜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5-6 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中等 注意 除戴防护帽和太阳镜外，</a:t>
            </a: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涂擦防晒霜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防晒霜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指数应不低于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15)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7-9 4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 较强 在上午十点至下午四点时段避免外出活动，</a:t>
            </a: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外出时应尽可能在遮荫处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&gt;10 5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很强 有害 尽量不外出，必须外出时，要采取一定的防护措施</a:t>
            </a: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输出：用户应采取的措施	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48534" y="1447800"/>
            <a:ext cx="465573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功能名称： 防晒指数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目标：用户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作用：让用户直观的感觉紫外线指数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输入：紫外线指数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度量单位：无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精度：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13474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功能需求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功能名称：适合做的运动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输入：综合环境信息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度量单位：无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精度：视不同数据而定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操作：对照环境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活动表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输出：推荐活动</a:t>
            </a:r>
          </a:p>
        </p:txBody>
      </p:sp>
      <p:pic>
        <p:nvPicPr>
          <p:cNvPr id="4" name="图片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681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功能需求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47800"/>
            <a:ext cx="4748009" cy="2553749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功能名称：是否需要戴口罩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PM2.5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浓度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度量单位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g/m3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精度：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0.1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操作：</a:t>
            </a:r>
          </a:p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331635"/>
              </p:ext>
            </p:extLst>
          </p:nvPr>
        </p:nvGraphicFramePr>
        <p:xfrm>
          <a:off x="5394121" y="1447800"/>
          <a:ext cx="4806689" cy="21996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1235">
                  <a:extLst>
                    <a:ext uri="{9D8B030D-6E8A-4147-A177-3AD203B41FA5}">
                      <a16:colId xmlns:a16="http://schemas.microsoft.com/office/drawing/2014/main" val="414916"/>
                    </a:ext>
                  </a:extLst>
                </a:gridCol>
                <a:gridCol w="3065454">
                  <a:extLst>
                    <a:ext uri="{9D8B030D-6E8A-4147-A177-3AD203B41FA5}">
                      <a16:colId xmlns:a16="http://schemas.microsoft.com/office/drawing/2014/main" val="2151600125"/>
                    </a:ext>
                  </a:extLst>
                </a:gridCol>
              </a:tblGrid>
              <a:tr h="301222">
                <a:tc>
                  <a:txBody>
                    <a:bodyPr/>
                    <a:lstStyle/>
                    <a:p>
                      <a:pPr marL="0" marR="0" algn="l" latinLnBrk="1">
                        <a:lnSpc>
                          <a:spcPts val="165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zh-CN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空气质量等级</a:t>
                      </a:r>
                      <a:endParaRPr lang="en-US" sz="16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0075" marR="90075" marT="18015" marB="1801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latinLnBrk="1">
                        <a:lnSpc>
                          <a:spcPts val="165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</a:t>
                      </a:r>
                      <a:r>
                        <a:rPr lang="zh-CN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小时</a:t>
                      </a: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PM2.5</a:t>
                      </a:r>
                      <a:r>
                        <a:rPr lang="zh-CN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平均值标准值</a:t>
                      </a:r>
                      <a:endParaRPr lang="en-US" sz="160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0075" marR="90075" marT="18015" marB="1801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5341648"/>
                  </a:ext>
                </a:extLst>
              </a:tr>
              <a:tr h="316406">
                <a:tc>
                  <a:txBody>
                    <a:bodyPr/>
                    <a:lstStyle/>
                    <a:p>
                      <a:pPr marL="0" marR="0" algn="l" latinLnBrk="1">
                        <a:lnSpc>
                          <a:spcPts val="165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zh-CN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6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0075" marR="90075" marT="18015" marB="1801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0~35μg/m³</a:t>
                      </a:r>
                      <a:endParaRPr lang="en-US" sz="16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0075" marR="90075" marT="18015" marB="1801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7860487"/>
                  </a:ext>
                </a:extLst>
              </a:tr>
              <a:tr h="316406">
                <a:tc>
                  <a:txBody>
                    <a:bodyPr/>
                    <a:lstStyle/>
                    <a:p>
                      <a:pPr marL="0" marR="0" algn="l" latinLnBrk="1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6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0075" marR="90075" marT="18015" marB="1801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35~75μg/m³</a:t>
                      </a:r>
                      <a:endParaRPr lang="en-US" sz="16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0075" marR="90075" marT="18015" marB="1801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2736711"/>
                  </a:ext>
                </a:extLst>
              </a:tr>
              <a:tr h="316406">
                <a:tc>
                  <a:txBody>
                    <a:bodyPr/>
                    <a:lstStyle/>
                    <a:p>
                      <a:pPr marL="0" marR="0" algn="l" latinLnBrk="1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轻度污染</a:t>
                      </a:r>
                      <a:endParaRPr lang="en-US" sz="160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0075" marR="90075" marT="18015" marB="1801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75~115μg/m³</a:t>
                      </a:r>
                      <a:endParaRPr lang="en-US" sz="16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0075" marR="90075" marT="18015" marB="1801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144616"/>
                  </a:ext>
                </a:extLst>
              </a:tr>
              <a:tr h="316406">
                <a:tc>
                  <a:txBody>
                    <a:bodyPr/>
                    <a:lstStyle/>
                    <a:p>
                      <a:pPr marL="0" marR="0" algn="l" latinLnBrk="1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中度污染</a:t>
                      </a:r>
                      <a:endParaRPr lang="en-US" sz="160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0075" marR="90075" marT="18015" marB="1801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115~150μg/m³</a:t>
                      </a:r>
                      <a:endParaRPr lang="en-US" sz="16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0075" marR="90075" marT="18015" marB="1801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5275725"/>
                  </a:ext>
                </a:extLst>
              </a:tr>
              <a:tr h="316406">
                <a:tc>
                  <a:txBody>
                    <a:bodyPr/>
                    <a:lstStyle/>
                    <a:p>
                      <a:pPr marL="0" marR="0" algn="l" latinLnBrk="1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重度污染</a:t>
                      </a:r>
                      <a:endParaRPr lang="en-US" sz="160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0075" marR="90075" marT="18015" marB="1801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150~250μg/m³</a:t>
                      </a:r>
                      <a:endParaRPr lang="en-US" sz="16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0075" marR="90075" marT="18015" marB="1801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5688779"/>
                  </a:ext>
                </a:extLst>
              </a:tr>
              <a:tr h="316406">
                <a:tc>
                  <a:txBody>
                    <a:bodyPr/>
                    <a:lstStyle/>
                    <a:p>
                      <a:pPr marL="0" marR="0" algn="l" latinLnBrk="1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严重污染</a:t>
                      </a:r>
                      <a:endParaRPr lang="en-US" sz="160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0075" marR="90075" marT="18015" marB="1801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大于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250μg/m³</a:t>
                      </a:r>
                      <a:r>
                        <a:rPr lang="zh-CN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及以上</a:t>
                      </a:r>
                      <a:endParaRPr lang="en-US" sz="16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0075" marR="90075" marT="18015" marB="1801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631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974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05249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功能需求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557967"/>
            <a:ext cx="5016458" cy="4195481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功能名称：数据的准确度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输入：用户设备的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和监测站的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GPS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度量单位：无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精度：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0.0001</a:t>
            </a:r>
          </a:p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662570" y="1555582"/>
            <a:ext cx="5016458" cy="4195481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/// &lt;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summary&gt;</a:t>
            </a:r>
          </a:p>
          <a:p>
            <a:pPr marL="0" indent="0"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计算两点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坐标的距离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/// &lt;/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summary&gt;</a:t>
            </a:r>
          </a:p>
          <a:p>
            <a:pPr marL="0" indent="0"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/// &lt;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param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name="n1"&gt;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第一点的纬度坐标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param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/// &lt;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param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name="e1"&gt;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第一点的经度坐标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param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/// &lt;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param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name="n2"&gt;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第二点的纬度坐标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param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/// &lt;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param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name="e2"&gt;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第二点的经度坐标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param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static double Distance(double n1, double e1, double n2, double e2)</a:t>
            </a:r>
          </a:p>
          <a:p>
            <a:pPr marL="0" indent="0"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double 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jl_jd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102834.74258026089786013677476285;</a:t>
            </a: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double 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jl_wd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111712.69150641055729984301412873;</a:t>
            </a: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double b = 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Math.Abs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((e1 - e2) * 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jl_jd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double a = 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Math.Abs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((n1 - n2) * 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jl_wd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return 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Math.Sqrt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((a * a + b * b));</a:t>
            </a:r>
          </a:p>
          <a:p>
            <a:pPr marL="0" indent="0"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7348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性能需求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数据精确度：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数据内部精度：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0.01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数据现实精度：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0.1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时间特性：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响应时间：小于等于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30s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界面更新处理时间：小于等于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1s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数据转换与传输时间：小于等于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1s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运行时间：大于等于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1day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其他特性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相应速度快，能够迅速的获取天气数据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容量大，能够持久的存储天气的信息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在恶略天气能够继续工作，有一定的防护措施</a:t>
            </a:r>
          </a:p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204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可靠性和可用性需求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可靠性强，数据库平均无故障时间长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可以在任何有网络的地方访问</a:t>
            </a:r>
          </a:p>
        </p:txBody>
      </p:sp>
      <p:pic>
        <p:nvPicPr>
          <p:cNvPr id="4" name="图片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662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出错处理需求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当客户端无法和后端连接时，弹出警示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网络连接故障或长时间未响应时重新启动程序。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的方式输出信息的方式</a:t>
            </a:r>
          </a:p>
        </p:txBody>
      </p:sp>
      <p:pic>
        <p:nvPicPr>
          <p:cNvPr id="4" name="图片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3509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</TotalTime>
  <Words>643</Words>
  <Application>Microsoft Office PowerPoint</Application>
  <PresentationFormat>Widescreen</PresentationFormat>
  <Paragraphs>141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微软雅黑</vt:lpstr>
      <vt:lpstr>等线</vt:lpstr>
      <vt:lpstr>Arial</vt:lpstr>
      <vt:lpstr>Calibri</vt:lpstr>
      <vt:lpstr>Century Gothic</vt:lpstr>
      <vt:lpstr>Times New Roman</vt:lpstr>
      <vt:lpstr>Wingdings 3</vt:lpstr>
      <vt:lpstr>Ion</vt:lpstr>
      <vt:lpstr>物联网校园气象站</vt:lpstr>
      <vt:lpstr>目录</vt:lpstr>
      <vt:lpstr>功能需求</vt:lpstr>
      <vt:lpstr>功能需求</vt:lpstr>
      <vt:lpstr>功能需求</vt:lpstr>
      <vt:lpstr>功能需求</vt:lpstr>
      <vt:lpstr>性能需求</vt:lpstr>
      <vt:lpstr>可靠性和可用性需求</vt:lpstr>
      <vt:lpstr>出错处理需求</vt:lpstr>
      <vt:lpstr>接口需求</vt:lpstr>
      <vt:lpstr>限制</vt:lpstr>
      <vt:lpstr>逆向需求</vt:lpstr>
      <vt:lpstr>将来可能提出的要求</vt:lpstr>
      <vt:lpstr>小组分工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郑楠</dc:creator>
  <cp:lastModifiedBy>郑楠</cp:lastModifiedBy>
  <cp:revision>37</cp:revision>
  <dcterms:created xsi:type="dcterms:W3CDTF">2016-04-10T14:56:35Z</dcterms:created>
  <dcterms:modified xsi:type="dcterms:W3CDTF">2016-04-10T15:41:59Z</dcterms:modified>
</cp:coreProperties>
</file>