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73" r:id="rId5"/>
    <p:sldId id="276" r:id="rId6"/>
    <p:sldId id="277" r:id="rId7"/>
    <p:sldId id="272" r:id="rId8"/>
    <p:sldId id="261" r:id="rId9"/>
    <p:sldId id="287" r:id="rId10"/>
    <p:sldId id="288" r:id="rId11"/>
    <p:sldId id="289" r:id="rId12"/>
    <p:sldId id="290" r:id="rId13"/>
    <p:sldId id="291" r:id="rId14"/>
    <p:sldId id="278" r:id="rId15"/>
    <p:sldId id="284" r:id="rId16"/>
    <p:sldId id="279" r:id="rId17"/>
    <p:sldId id="285" r:id="rId18"/>
    <p:sldId id="286" r:id="rId19"/>
    <p:sldId id="293" r:id="rId20"/>
    <p:sldId id="309" r:id="rId21"/>
    <p:sldId id="292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271" r:id="rId38"/>
    <p:sldId id="269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8" autoAdjust="0"/>
    <p:restoredTop sz="79742" autoAdjust="0"/>
  </p:normalViewPr>
  <p:slideViewPr>
    <p:cSldViewPr snapToGrid="0">
      <p:cViewPr varScale="1">
        <p:scale>
          <a:sx n="78" d="100"/>
          <a:sy n="78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E1C5-99C1-47B6-9F05-A280620E55AE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579C6-2494-4AC0-8F06-8320AE550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92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 ，有点像数据库，把所有的数据都保存了下来，能够通过请求回传数据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70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通过气象站传感器收集气象信息，将数据传到</a:t>
            </a:r>
            <a:r>
              <a:rPr lang="en-US" altLang="zh-CN" dirty="0" err="1"/>
              <a:t>ArduinoYun</a:t>
            </a:r>
            <a:r>
              <a:rPr lang="zh-CN" altLang="en-US" dirty="0"/>
              <a:t>，</a:t>
            </a:r>
            <a:r>
              <a:rPr lang="en-US" altLang="zh-CN" dirty="0" err="1"/>
              <a:t>ArduinoYun</a:t>
            </a:r>
            <a:r>
              <a:rPr lang="zh-CN" altLang="en-US" dirty="0"/>
              <a:t>将传过来的数据进行加工后上传到</a:t>
            </a:r>
            <a:r>
              <a:rPr lang="en-US" altLang="zh-CN" dirty="0" err="1"/>
              <a:t>ThingWorx</a:t>
            </a:r>
            <a:r>
              <a:rPr lang="zh-CN" altLang="en-US" dirty="0"/>
              <a:t>平台，并把这些数据显示在</a:t>
            </a:r>
            <a:r>
              <a:rPr lang="en-US" altLang="zh-CN" dirty="0"/>
              <a:t>Android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怎么加工的：将字符串数据进行处理，以某种格式发送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问：怎么传的？ </a:t>
            </a:r>
            <a:endParaRPr lang="en-US" altLang="zh-CN" dirty="0"/>
          </a:p>
          <a:p>
            <a:r>
              <a:rPr lang="zh-CN" altLang="en-US" dirty="0"/>
              <a:t>答：数据通过</a:t>
            </a:r>
            <a:r>
              <a:rPr lang="en-US" altLang="zh-CN" dirty="0"/>
              <a:t>REST</a:t>
            </a:r>
            <a:r>
              <a:rPr lang="zh-CN" altLang="en-US" dirty="0"/>
              <a:t>的方法以字符串的形式传递。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04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Android</a:t>
            </a:r>
            <a:r>
              <a:rPr lang="zh-CN" altLang="en-US" dirty="0"/>
              <a:t>的最低版本有限制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同时系统需要至于网络环境下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如果提到全年无故障率的话，最有可能故障的时候其实是断电或者是长期断网（网络不稳的时候影响不大，他会从新上传或者更新数据的）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55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65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708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237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04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39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20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85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9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32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46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45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55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92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35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889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423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433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75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330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386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81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354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222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4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0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2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空气污染指数（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pollution Index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6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：这东西的作用和你用的网线转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差不多，目的是为了能够让机子读出气象站的数据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相当于连电路用的板子，在上面插好线就能连通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杜邦线就是有插头的铜线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6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 </a:t>
            </a:r>
            <a:r>
              <a:rPr lang="en-US" altLang="zh-CN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协议实现资源操作的思想，别人已经写好包了，我们只要会用就行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20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怎么样做二次处理呢，就是把它换算成坐标系识别的内容，显示在屏幕上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人性化的界面设计：大概就是一样能看到所有的数据，并且有一个按键能够轻松的转换到历史数据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9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2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20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6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69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7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8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5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E18AA5-5EEE-4088-AA86-163203DB876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1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2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4.xml"/><Relationship Id="rId7" Type="http://schemas.openxmlformats.org/officeDocument/2006/relationships/slide" Target="slide3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9.xml"/><Relationship Id="rId10" Type="http://schemas.openxmlformats.org/officeDocument/2006/relationships/image" Target="../media/image6.png"/><Relationship Id="rId4" Type="http://schemas.openxmlformats.org/officeDocument/2006/relationships/slide" Target="slide7.xml"/><Relationship Id="rId9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Reference/&#35814;&#32454;&#35774;&#35745;&#35828;&#26126;&#20070;.doc" TargetMode="External"/><Relationship Id="rId7" Type="http://schemas.openxmlformats.org/officeDocument/2006/relationships/image" Target="../media/image6.png"/><Relationship Id="rId2" Type="http://schemas.openxmlformats.org/officeDocument/2006/relationships/hyperlink" Target="&#39033;&#30446;&#24320;&#21457;&#35828;&#26126;(SumYard).doc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hyperlink" Target="Reference/&#24635;&#20307;&#35774;&#35745;&#35828;&#26126;&#20070;--template.doc" TargetMode="External"/><Relationship Id="rId4" Type="http://schemas.openxmlformats.org/officeDocument/2006/relationships/hyperlink" Target="Reference/&#38656;&#27714;&#35268;&#26684;&#35828;&#26126;&#20070;(0627).do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物联网校园气象站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5" name="图片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3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获取环境数据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将数据做二次处理，显示在屏幕上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人性化的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486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获取数据并保存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直接获取历史数据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2412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46111" y="1447800"/>
            <a:ext cx="7275758" cy="4931973"/>
            <a:chOff x="142243" y="562106"/>
            <a:chExt cx="7868706" cy="5788302"/>
          </a:xfrm>
        </p:grpSpPr>
        <p:sp>
          <p:nvSpPr>
            <p:cNvPr id="8" name="矩形 7"/>
            <p:cNvSpPr/>
            <p:nvPr/>
          </p:nvSpPr>
          <p:spPr>
            <a:xfrm>
              <a:off x="142243" y="5316242"/>
              <a:ext cx="2229000" cy="1034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Arduino Yun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52994" y="2437028"/>
              <a:ext cx="1007497" cy="129358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气象站传感器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872706" y="3730612"/>
              <a:ext cx="768080" cy="158563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err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45518" y="3668675"/>
              <a:ext cx="443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APRS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云形 11"/>
            <p:cNvSpPr/>
            <p:nvPr/>
          </p:nvSpPr>
          <p:spPr>
            <a:xfrm>
              <a:off x="1760492" y="562106"/>
              <a:ext cx="3545595" cy="1026367"/>
            </a:xfrm>
            <a:prstGeom prst="cloud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ThingWorx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曲线连接符 12"/>
            <p:cNvCxnSpPr>
              <a:stCxn id="8" idx="3"/>
              <a:endCxn id="12" idx="1"/>
            </p:cNvCxnSpPr>
            <p:nvPr/>
          </p:nvCxnSpPr>
          <p:spPr>
            <a:xfrm flipV="1">
              <a:off x="2371243" y="1587380"/>
              <a:ext cx="1162047" cy="4245945"/>
            </a:xfrm>
            <a:prstGeom prst="curvedConnector2">
              <a:avLst/>
            </a:prstGeom>
            <a:ln w="95250" cmpd="sng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 rot="517254">
              <a:off x="3131234" y="2544435"/>
              <a:ext cx="3053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62067" y="3489298"/>
              <a:ext cx="1548882" cy="2861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曲线连接符 15"/>
            <p:cNvCxnSpPr>
              <a:stCxn id="12" idx="0"/>
              <a:endCxn id="15" idx="0"/>
            </p:cNvCxnSpPr>
            <p:nvPr/>
          </p:nvCxnSpPr>
          <p:spPr>
            <a:xfrm>
              <a:off x="5303131" y="1075290"/>
              <a:ext cx="1933377" cy="2414007"/>
            </a:xfrm>
            <a:prstGeom prst="curvedConnector2">
              <a:avLst/>
            </a:prstGeom>
            <a:ln w="952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9110033">
              <a:off x="6314359" y="962828"/>
              <a:ext cx="305366" cy="181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65587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6111" y="1447800"/>
          <a:ext cx="955470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707">
                  <a:extLst>
                    <a:ext uri="{9D8B030D-6E8A-4147-A177-3AD203B41FA5}">
                      <a16:colId xmlns:a16="http://schemas.microsoft.com/office/drawing/2014/main" val="3183721665"/>
                    </a:ext>
                  </a:extLst>
                </a:gridCol>
                <a:gridCol w="6967993">
                  <a:extLst>
                    <a:ext uri="{9D8B030D-6E8A-4147-A177-3AD203B41FA5}">
                      <a16:colId xmlns:a16="http://schemas.microsoft.com/office/drawing/2014/main" val="26886299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baseline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配置名称</a:t>
                      </a:r>
                      <a:endParaRPr lang="en-US" sz="2400" b="0" kern="100" baseline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推荐配置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06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Android4.3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1747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RK3188 Quad-Core</a:t>
                      </a: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3464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2G</a:t>
                      </a: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6212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ROM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16G</a:t>
                      </a: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18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71285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4700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-DFD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646111" y="1447799"/>
            <a:ext cx="10173324" cy="52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4368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4700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0" y="1447800"/>
            <a:ext cx="10956479" cy="517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5609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646110" y="1447799"/>
            <a:ext cx="10688015" cy="523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3105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-ER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0" y="1447800"/>
            <a:ext cx="10979540" cy="500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6131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-DFD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04" y="2485768"/>
            <a:ext cx="11711104" cy="401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8669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6111" y="1657869"/>
            <a:ext cx="2368937" cy="42733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048" y="1657869"/>
            <a:ext cx="2575537" cy="42733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7634" y="1629239"/>
            <a:ext cx="2410452" cy="42733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0585" y="1629239"/>
            <a:ext cx="2387049" cy="430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4830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55683"/>
            <a:ext cx="9394374" cy="48965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项目说明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可行性研究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hlinkClick r:id="rId4" action="ppaction://hlinksldjump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需求分析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sldjump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总体设计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详细设计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小组成员贡献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Reference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723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6111" y="1447800"/>
            <a:ext cx="6128151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62139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361636"/>
            <a:ext cx="5552975" cy="62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30828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202" y="654907"/>
            <a:ext cx="4953609" cy="61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1635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659" y="70755"/>
            <a:ext cx="3724175" cy="678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8265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799"/>
            <a:ext cx="7225143" cy="52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0085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630" y="0"/>
            <a:ext cx="5309846" cy="68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40972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804" y="0"/>
            <a:ext cx="3656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15039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359931"/>
            <a:ext cx="6150105" cy="545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34109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34" y="1447800"/>
            <a:ext cx="10019466" cy="49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27608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35" y="1571368"/>
            <a:ext cx="11493130" cy="47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2598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本项目的目的是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实时温湿度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雨量、粉尘含量、紫外线强度并计算酷热指数，将会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以统计图的形式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呈现历史数据，并提出相应建议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在未来可能会关联多个测量点对一片固定的区域进行采样测量。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本项目采用瀑布型软件生存周期。软件开发阶段为可行性研究与计划、软件需求分析、概要设计、详细设计、软件实现、测试验证和维护、编写说明书。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0817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判定树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38" y="1571367"/>
            <a:ext cx="11679366" cy="49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09999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判定树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78105"/>
            <a:ext cx="12105588" cy="11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12241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判定树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0" y="1137996"/>
            <a:ext cx="8337251" cy="551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43127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jackson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188308"/>
            <a:ext cx="8922517" cy="56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00464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jackson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21" y="981571"/>
            <a:ext cx="5618765" cy="581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86998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jackson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11049026" cy="52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27106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-PDL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6111" y="1447800"/>
            <a:ext cx="908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详情见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PDL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3483193592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6112" y="1447800"/>
            <a:ext cx="9554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郑楠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 整合完善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PDL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吴舒然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(N-S PAD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判定树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Jackson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张佳</a:t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(N-S PAD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判定树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Jackson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3630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662436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项目开发说明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(2011-04-11)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详细设计说明书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(2001-07-02)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需求规格说明书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(2016-04-03)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file"/>
              </a:rPr>
              <a:t>总体设计说明书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file"/>
              </a:rPr>
              <a:t>(2016-04-10)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384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项目所采用的所有模块都将选用成熟模块，避免不必要的技术障碍。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部分项目组成员在项目启动前有过物联网应用开发经验。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所采用的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物联网平台和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支持本项目的开发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983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已经取得项目所需要的基础设施以及技术支持，列表如下：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云平台使用权限以及官方使用说明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校园气象站硬件传感器套件及对应接口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单个硬件传感器的损坏替换代价低，平均每个不超过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486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4700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268603"/>
              </p:ext>
            </p:extLst>
          </p:nvPr>
        </p:nvGraphicFramePr>
        <p:xfrm>
          <a:off x="646111" y="1447800"/>
          <a:ext cx="95547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7350">
                  <a:extLst>
                    <a:ext uri="{9D8B030D-6E8A-4147-A177-3AD203B41FA5}">
                      <a16:colId xmlns:a16="http://schemas.microsoft.com/office/drawing/2014/main" val="3333684447"/>
                    </a:ext>
                  </a:extLst>
                </a:gridCol>
                <a:gridCol w="4777350">
                  <a:extLst>
                    <a:ext uri="{9D8B030D-6E8A-4147-A177-3AD203B41FA5}">
                      <a16:colId xmlns:a16="http://schemas.microsoft.com/office/drawing/2014/main" val="165068806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风险类型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解决方案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1113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硬件故障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重新购置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2554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人员病假、调动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闲置人员培训后补替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9942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任务分配时间不合理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根据实际适当延长或缩短任务周期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78314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对开发工具不够熟悉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闲置时间由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PM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组织培训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136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69394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获取环境的温度、湿度、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PM2.5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浓度、雨量、紫外线强度、光照强度、风速、风向。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记录最近一小时、一天、一周的数据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测量用户和测量中心的距离。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分析出防晒指数、适合做的运动、是否需要戴口罩、数据的准确度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留出多个分布式监测点接口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3414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风速、风向、雨量气象站传感器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紫外线传感器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粉尘传感器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手机或平板，系统为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或更高版本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面包板以及各式杜邦线若干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6126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使用串口读取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pPr lvl="0" latinLnBrk="1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将数据做初步处理后通过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24911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4026</TotalTime>
  <Words>963</Words>
  <Application>Microsoft Office PowerPoint</Application>
  <PresentationFormat>宽屏</PresentationFormat>
  <Paragraphs>191</Paragraphs>
  <Slides>38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等线</vt:lpstr>
      <vt:lpstr>思源黑体 CN Medium</vt:lpstr>
      <vt:lpstr>宋体</vt:lpstr>
      <vt:lpstr>微软雅黑</vt:lpstr>
      <vt:lpstr>Arial</vt:lpstr>
      <vt:lpstr>Century Gothic</vt:lpstr>
      <vt:lpstr>Times New Roman</vt:lpstr>
      <vt:lpstr>Wingdings</vt:lpstr>
      <vt:lpstr>Wingdings 3</vt:lpstr>
      <vt:lpstr>离子</vt:lpstr>
      <vt:lpstr>物联网校园气象站</vt:lpstr>
      <vt:lpstr>目 录</vt:lpstr>
      <vt:lpstr>项目说明</vt:lpstr>
      <vt:lpstr>可行性研究-技术可行性</vt:lpstr>
      <vt:lpstr>可行性研究-经济可行性</vt:lpstr>
      <vt:lpstr>可行性研究-风险评估</vt:lpstr>
      <vt:lpstr>需求分析</vt:lpstr>
      <vt:lpstr>需求分析-设备需求</vt:lpstr>
      <vt:lpstr>需求分析-功能说明</vt:lpstr>
      <vt:lpstr>需求分析-功能说明</vt:lpstr>
      <vt:lpstr>需求分析-功能说明</vt:lpstr>
      <vt:lpstr>需求分析－业务流程</vt:lpstr>
      <vt:lpstr>需求分析-运行环境</vt:lpstr>
      <vt:lpstr>需求分析-DFD图</vt:lpstr>
      <vt:lpstr>需求分析-SD图</vt:lpstr>
      <vt:lpstr>需求分析-SD图</vt:lpstr>
      <vt:lpstr>需求分析-ER图</vt:lpstr>
      <vt:lpstr>需求分析-DFD图</vt:lpstr>
      <vt:lpstr>总体设计-界面原型</vt:lpstr>
      <vt:lpstr>总体设计-层次图</vt:lpstr>
      <vt:lpstr>总体设计-流程图</vt:lpstr>
      <vt:lpstr>总体设计-流程图</vt:lpstr>
      <vt:lpstr>总体设计-流程图</vt:lpstr>
      <vt:lpstr>详细设计-NS图</vt:lpstr>
      <vt:lpstr>详细设计-NS图</vt:lpstr>
      <vt:lpstr>详细设计-NS图</vt:lpstr>
      <vt:lpstr>详细设计-PAD图</vt:lpstr>
      <vt:lpstr>详细设计-PAD图</vt:lpstr>
      <vt:lpstr>详细设计-PAD图</vt:lpstr>
      <vt:lpstr>详细设计-判定树</vt:lpstr>
      <vt:lpstr>详细设计-判定树</vt:lpstr>
      <vt:lpstr>详细设计-判定树</vt:lpstr>
      <vt:lpstr>详细设计-jackson图</vt:lpstr>
      <vt:lpstr>详细设计-jackson图</vt:lpstr>
      <vt:lpstr>详细设计-jackson图</vt:lpstr>
      <vt:lpstr>详细设计-PDL</vt:lpstr>
      <vt:lpstr>小组成员贡献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郑楠</cp:lastModifiedBy>
  <cp:revision>370</cp:revision>
  <dcterms:created xsi:type="dcterms:W3CDTF">2016-03-09T13:55:51Z</dcterms:created>
  <dcterms:modified xsi:type="dcterms:W3CDTF">2016-05-04T03:38:29Z</dcterms:modified>
</cp:coreProperties>
</file>