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mon Wu, Sustainable Computational Engineering, 2025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Simon Wu, Sustainable Computational Engineering, 2025</a:t>
            </a:r>
          </a:p>
        </p:txBody>
      </p:sp>
      <p:sp>
        <p:nvSpPr>
          <p:cNvPr id="172" name="DocCraft: Streamlining Document Intelligence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DocCraft</a:t>
            </a:r>
          </a:p>
        </p:txBody>
      </p:sp>
      <p:sp>
        <p:nvSpPr>
          <p:cNvPr id="173" name="A Python Package for Unified Document Parsing &amp; Benchmarking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i="1" sz="5500">
                <a:solidFill>
                  <a:srgbClr val="0076B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2" grpId="1"/>
      <p:bldP build="whole" bldLvl="1" animBg="1" rev="0" advAuto="0" spid="17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E BEGI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BEGINNING</a:t>
            </a:r>
          </a:p>
        </p:txBody>
      </p:sp>
      <p:sp>
        <p:nvSpPr>
          <p:cNvPr id="176" name="Restaurant owners struggling to track supplier costs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My friends have a problem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831756" y="7085464"/>
            <a:ext cx="12600891" cy="2938428"/>
            <a:chOff x="-6" y="-1"/>
            <a:chExt cx="12600889" cy="2938427"/>
          </a:xfrm>
        </p:grpSpPr>
        <p:sp>
          <p:nvSpPr>
            <p:cNvPr id="177" name="Chef Hat"/>
            <p:cNvSpPr/>
            <p:nvPr/>
          </p:nvSpPr>
          <p:spPr>
            <a:xfrm>
              <a:off x="44155" y="-2"/>
              <a:ext cx="710868" cy="6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Male"/>
            <p:cNvSpPr/>
            <p:nvPr/>
          </p:nvSpPr>
          <p:spPr>
            <a:xfrm>
              <a:off x="-7" y="646721"/>
              <a:ext cx="799164" cy="215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Chef Hat"/>
            <p:cNvSpPr/>
            <p:nvPr/>
          </p:nvSpPr>
          <p:spPr>
            <a:xfrm>
              <a:off x="1150811" y="10544"/>
              <a:ext cx="710869" cy="64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" name="Male"/>
            <p:cNvSpPr/>
            <p:nvPr/>
          </p:nvSpPr>
          <p:spPr>
            <a:xfrm>
              <a:off x="1106649" y="657268"/>
              <a:ext cx="799164" cy="215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Box Truck"/>
            <p:cNvSpPr/>
            <p:nvPr/>
          </p:nvSpPr>
          <p:spPr>
            <a:xfrm>
              <a:off x="9893130" y="962059"/>
              <a:ext cx="2707754" cy="17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194"/>
                  </a:lnTo>
                  <a:lnTo>
                    <a:pt x="15310" y="15194"/>
                  </a:lnTo>
                  <a:lnTo>
                    <a:pt x="15310" y="1935"/>
                  </a:lnTo>
                  <a:cubicBezTo>
                    <a:pt x="15310" y="869"/>
                    <a:pt x="14734" y="0"/>
                    <a:pt x="14027" y="0"/>
                  </a:cubicBezTo>
                  <a:lnTo>
                    <a:pt x="0" y="0"/>
                  </a:lnTo>
                  <a:close/>
                  <a:moveTo>
                    <a:pt x="15742" y="6330"/>
                  </a:moveTo>
                  <a:lnTo>
                    <a:pt x="15742" y="17805"/>
                  </a:lnTo>
                  <a:lnTo>
                    <a:pt x="16223" y="17805"/>
                  </a:lnTo>
                  <a:cubicBezTo>
                    <a:pt x="16472" y="16218"/>
                    <a:pt x="17416" y="15031"/>
                    <a:pt x="18550" y="15031"/>
                  </a:cubicBezTo>
                  <a:cubicBezTo>
                    <a:pt x="19683" y="15031"/>
                    <a:pt x="20624" y="16210"/>
                    <a:pt x="20878" y="17805"/>
                  </a:cubicBezTo>
                  <a:lnTo>
                    <a:pt x="21126" y="17805"/>
                  </a:lnTo>
                  <a:cubicBezTo>
                    <a:pt x="21385" y="17805"/>
                    <a:pt x="21600" y="17490"/>
                    <a:pt x="21600" y="17091"/>
                  </a:cubicBezTo>
                  <a:lnTo>
                    <a:pt x="21600" y="12704"/>
                  </a:lnTo>
                  <a:cubicBezTo>
                    <a:pt x="21595" y="12476"/>
                    <a:pt x="21563" y="12249"/>
                    <a:pt x="21499" y="12037"/>
                  </a:cubicBezTo>
                  <a:lnTo>
                    <a:pt x="19953" y="7129"/>
                  </a:lnTo>
                  <a:cubicBezTo>
                    <a:pt x="19802" y="6640"/>
                    <a:pt x="19473" y="6330"/>
                    <a:pt x="19117" y="6330"/>
                  </a:cubicBezTo>
                  <a:lnTo>
                    <a:pt x="15742" y="6330"/>
                  </a:lnTo>
                  <a:close/>
                  <a:moveTo>
                    <a:pt x="16844" y="7602"/>
                  </a:moveTo>
                  <a:lnTo>
                    <a:pt x="18885" y="7602"/>
                  </a:lnTo>
                  <a:cubicBezTo>
                    <a:pt x="19064" y="7602"/>
                    <a:pt x="19225" y="7754"/>
                    <a:pt x="19306" y="7999"/>
                  </a:cubicBezTo>
                  <a:lnTo>
                    <a:pt x="20483" y="11679"/>
                  </a:lnTo>
                  <a:cubicBezTo>
                    <a:pt x="20553" y="11874"/>
                    <a:pt x="20450" y="12119"/>
                    <a:pt x="20299" y="12119"/>
                  </a:cubicBezTo>
                  <a:lnTo>
                    <a:pt x="19560" y="12119"/>
                  </a:lnTo>
                  <a:cubicBezTo>
                    <a:pt x="19339" y="12119"/>
                    <a:pt x="19263" y="11947"/>
                    <a:pt x="19128" y="11686"/>
                  </a:cubicBezTo>
                  <a:cubicBezTo>
                    <a:pt x="18988" y="11426"/>
                    <a:pt x="18582" y="10580"/>
                    <a:pt x="18167" y="10580"/>
                  </a:cubicBezTo>
                  <a:lnTo>
                    <a:pt x="16829" y="10580"/>
                  </a:lnTo>
                  <a:cubicBezTo>
                    <a:pt x="16683" y="10580"/>
                    <a:pt x="16564" y="10400"/>
                    <a:pt x="16564" y="10181"/>
                  </a:cubicBezTo>
                  <a:lnTo>
                    <a:pt x="16564" y="8024"/>
                  </a:lnTo>
                  <a:cubicBezTo>
                    <a:pt x="16564" y="7788"/>
                    <a:pt x="16687" y="7602"/>
                    <a:pt x="16844" y="7602"/>
                  </a:cubicBezTo>
                  <a:close/>
                  <a:moveTo>
                    <a:pt x="5060" y="15674"/>
                  </a:moveTo>
                  <a:cubicBezTo>
                    <a:pt x="3974" y="15674"/>
                    <a:pt x="3094" y="17001"/>
                    <a:pt x="3094" y="18637"/>
                  </a:cubicBezTo>
                  <a:cubicBezTo>
                    <a:pt x="3094" y="20273"/>
                    <a:pt x="3974" y="21600"/>
                    <a:pt x="5060" y="21600"/>
                  </a:cubicBezTo>
                  <a:cubicBezTo>
                    <a:pt x="6145" y="21600"/>
                    <a:pt x="7023" y="20273"/>
                    <a:pt x="7023" y="18637"/>
                  </a:cubicBezTo>
                  <a:cubicBezTo>
                    <a:pt x="7023" y="17001"/>
                    <a:pt x="6145" y="15674"/>
                    <a:pt x="5060" y="15674"/>
                  </a:cubicBezTo>
                  <a:close/>
                  <a:moveTo>
                    <a:pt x="18545" y="15674"/>
                  </a:moveTo>
                  <a:cubicBezTo>
                    <a:pt x="17459" y="15674"/>
                    <a:pt x="16579" y="17001"/>
                    <a:pt x="16579" y="18637"/>
                  </a:cubicBezTo>
                  <a:cubicBezTo>
                    <a:pt x="16579" y="20273"/>
                    <a:pt x="17459" y="21600"/>
                    <a:pt x="18545" y="21600"/>
                  </a:cubicBezTo>
                  <a:cubicBezTo>
                    <a:pt x="19630" y="21600"/>
                    <a:pt x="20510" y="20273"/>
                    <a:pt x="20510" y="18637"/>
                  </a:cubicBezTo>
                  <a:cubicBezTo>
                    <a:pt x="20510" y="17001"/>
                    <a:pt x="19630" y="15674"/>
                    <a:pt x="18545" y="15674"/>
                  </a:cubicBezTo>
                  <a:close/>
                  <a:moveTo>
                    <a:pt x="2084" y="15885"/>
                  </a:moveTo>
                  <a:lnTo>
                    <a:pt x="1771" y="18848"/>
                  </a:lnTo>
                  <a:lnTo>
                    <a:pt x="1604" y="20402"/>
                  </a:lnTo>
                  <a:lnTo>
                    <a:pt x="2456" y="20402"/>
                  </a:lnTo>
                  <a:lnTo>
                    <a:pt x="2716" y="17968"/>
                  </a:lnTo>
                  <a:cubicBezTo>
                    <a:pt x="2819" y="17114"/>
                    <a:pt x="3115" y="16398"/>
                    <a:pt x="3514" y="15885"/>
                  </a:cubicBezTo>
                  <a:lnTo>
                    <a:pt x="2084" y="15885"/>
                  </a:lnTo>
                  <a:close/>
                  <a:moveTo>
                    <a:pt x="6603" y="15885"/>
                  </a:moveTo>
                  <a:cubicBezTo>
                    <a:pt x="7122" y="16544"/>
                    <a:pt x="7439" y="17521"/>
                    <a:pt x="7450" y="18571"/>
                  </a:cubicBezTo>
                  <a:lnTo>
                    <a:pt x="15310" y="18571"/>
                  </a:lnTo>
                  <a:lnTo>
                    <a:pt x="15310" y="15885"/>
                  </a:lnTo>
                  <a:lnTo>
                    <a:pt x="6603" y="15885"/>
                  </a:lnTo>
                  <a:close/>
                  <a:moveTo>
                    <a:pt x="5060" y="17236"/>
                  </a:moveTo>
                  <a:cubicBezTo>
                    <a:pt x="5573" y="17236"/>
                    <a:pt x="5982" y="17856"/>
                    <a:pt x="5982" y="18629"/>
                  </a:cubicBezTo>
                  <a:cubicBezTo>
                    <a:pt x="5982" y="19403"/>
                    <a:pt x="5573" y="20021"/>
                    <a:pt x="5060" y="20021"/>
                  </a:cubicBezTo>
                  <a:cubicBezTo>
                    <a:pt x="4552" y="20021"/>
                    <a:pt x="4135" y="19403"/>
                    <a:pt x="4135" y="18629"/>
                  </a:cubicBezTo>
                  <a:cubicBezTo>
                    <a:pt x="4135" y="17856"/>
                    <a:pt x="4547" y="17236"/>
                    <a:pt x="5060" y="17236"/>
                  </a:cubicBezTo>
                  <a:close/>
                  <a:moveTo>
                    <a:pt x="18545" y="17236"/>
                  </a:moveTo>
                  <a:cubicBezTo>
                    <a:pt x="19058" y="17236"/>
                    <a:pt x="19467" y="17856"/>
                    <a:pt x="19467" y="18629"/>
                  </a:cubicBezTo>
                  <a:cubicBezTo>
                    <a:pt x="19467" y="19403"/>
                    <a:pt x="19058" y="20021"/>
                    <a:pt x="18545" y="20021"/>
                  </a:cubicBezTo>
                  <a:cubicBezTo>
                    <a:pt x="18037" y="20021"/>
                    <a:pt x="17622" y="19403"/>
                    <a:pt x="17622" y="18629"/>
                  </a:cubicBezTo>
                  <a:cubicBezTo>
                    <a:pt x="17622" y="17856"/>
                    <a:pt x="18032" y="17236"/>
                    <a:pt x="18545" y="172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" name="Man"/>
            <p:cNvSpPr/>
            <p:nvPr/>
          </p:nvSpPr>
          <p:spPr>
            <a:xfrm>
              <a:off x="8881329" y="782006"/>
              <a:ext cx="835309" cy="215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9"/>
                  </a:moveTo>
                  <a:cubicBezTo>
                    <a:pt x="9651" y="38"/>
                    <a:pt x="9052" y="141"/>
                    <a:pt x="8490" y="330"/>
                  </a:cubicBezTo>
                  <a:cubicBezTo>
                    <a:pt x="7409" y="696"/>
                    <a:pt x="7827" y="1470"/>
                    <a:pt x="7827" y="1470"/>
                  </a:cubicBezTo>
                  <a:cubicBezTo>
                    <a:pt x="7827" y="1470"/>
                    <a:pt x="7467" y="1471"/>
                    <a:pt x="7689" y="1836"/>
                  </a:cubicBezTo>
                  <a:cubicBezTo>
                    <a:pt x="7827" y="2068"/>
                    <a:pt x="7730" y="2121"/>
                    <a:pt x="8174" y="2196"/>
                  </a:cubicBezTo>
                  <a:cubicBezTo>
                    <a:pt x="8285" y="2476"/>
                    <a:pt x="8629" y="2492"/>
                    <a:pt x="8629" y="2982"/>
                  </a:cubicBezTo>
                  <a:cubicBezTo>
                    <a:pt x="8629" y="2987"/>
                    <a:pt x="8355" y="2977"/>
                    <a:pt x="8161" y="3133"/>
                  </a:cubicBezTo>
                  <a:cubicBezTo>
                    <a:pt x="8106" y="3176"/>
                    <a:pt x="8049" y="3321"/>
                    <a:pt x="7827" y="3358"/>
                  </a:cubicBezTo>
                  <a:cubicBezTo>
                    <a:pt x="6842" y="3541"/>
                    <a:pt x="4636" y="3730"/>
                    <a:pt x="4095" y="3940"/>
                  </a:cubicBezTo>
                  <a:cubicBezTo>
                    <a:pt x="3332" y="4236"/>
                    <a:pt x="185" y="6556"/>
                    <a:pt x="185" y="6782"/>
                  </a:cubicBezTo>
                  <a:cubicBezTo>
                    <a:pt x="185" y="7132"/>
                    <a:pt x="112" y="7368"/>
                    <a:pt x="306" y="7545"/>
                  </a:cubicBezTo>
                  <a:cubicBezTo>
                    <a:pt x="1138" y="8299"/>
                    <a:pt x="2140" y="9547"/>
                    <a:pt x="3388" y="10138"/>
                  </a:cubicBezTo>
                  <a:cubicBezTo>
                    <a:pt x="3555" y="10219"/>
                    <a:pt x="3874" y="10312"/>
                    <a:pt x="4290" y="10365"/>
                  </a:cubicBezTo>
                  <a:cubicBezTo>
                    <a:pt x="4706" y="10419"/>
                    <a:pt x="5414" y="10538"/>
                    <a:pt x="5400" y="10635"/>
                  </a:cubicBezTo>
                  <a:cubicBezTo>
                    <a:pt x="5261" y="11506"/>
                    <a:pt x="4984" y="13594"/>
                    <a:pt x="4775" y="14590"/>
                  </a:cubicBezTo>
                  <a:cubicBezTo>
                    <a:pt x="4637" y="15241"/>
                    <a:pt x="4526" y="15983"/>
                    <a:pt x="4429" y="16446"/>
                  </a:cubicBezTo>
                  <a:cubicBezTo>
                    <a:pt x="4262" y="17243"/>
                    <a:pt x="4221" y="18179"/>
                    <a:pt x="3666" y="19164"/>
                  </a:cubicBezTo>
                  <a:cubicBezTo>
                    <a:pt x="3416" y="19616"/>
                    <a:pt x="2972" y="20213"/>
                    <a:pt x="3250" y="20213"/>
                  </a:cubicBezTo>
                  <a:cubicBezTo>
                    <a:pt x="2833" y="20611"/>
                    <a:pt x="1236" y="20826"/>
                    <a:pt x="432" y="20912"/>
                  </a:cubicBezTo>
                  <a:cubicBezTo>
                    <a:pt x="154" y="20939"/>
                    <a:pt x="-25" y="21042"/>
                    <a:pt x="3" y="21155"/>
                  </a:cubicBezTo>
                  <a:lnTo>
                    <a:pt x="29" y="21224"/>
                  </a:lnTo>
                  <a:cubicBezTo>
                    <a:pt x="43" y="21310"/>
                    <a:pt x="324" y="21343"/>
                    <a:pt x="393" y="21343"/>
                  </a:cubicBezTo>
                  <a:cubicBezTo>
                    <a:pt x="837" y="21375"/>
                    <a:pt x="2207" y="21460"/>
                    <a:pt x="3206" y="21304"/>
                  </a:cubicBezTo>
                  <a:cubicBezTo>
                    <a:pt x="4371" y="21127"/>
                    <a:pt x="5857" y="21246"/>
                    <a:pt x="7008" y="21187"/>
                  </a:cubicBezTo>
                  <a:cubicBezTo>
                    <a:pt x="7355" y="21170"/>
                    <a:pt x="7398" y="20691"/>
                    <a:pt x="7259" y="20470"/>
                  </a:cubicBezTo>
                  <a:cubicBezTo>
                    <a:pt x="7218" y="20406"/>
                    <a:pt x="7134" y="20374"/>
                    <a:pt x="7134" y="20374"/>
                  </a:cubicBezTo>
                  <a:lnTo>
                    <a:pt x="7190" y="20411"/>
                  </a:lnTo>
                  <a:cubicBezTo>
                    <a:pt x="7773" y="20433"/>
                    <a:pt x="8367" y="17904"/>
                    <a:pt x="8742" y="15859"/>
                  </a:cubicBezTo>
                  <a:cubicBezTo>
                    <a:pt x="8908" y="14998"/>
                    <a:pt x="10033" y="13115"/>
                    <a:pt x="10394" y="12496"/>
                  </a:cubicBezTo>
                  <a:cubicBezTo>
                    <a:pt x="10421" y="12442"/>
                    <a:pt x="10630" y="12442"/>
                    <a:pt x="10658" y="12496"/>
                  </a:cubicBezTo>
                  <a:cubicBezTo>
                    <a:pt x="10880" y="12986"/>
                    <a:pt x="11168" y="14030"/>
                    <a:pt x="11473" y="14756"/>
                  </a:cubicBezTo>
                  <a:cubicBezTo>
                    <a:pt x="11542" y="14923"/>
                    <a:pt x="11753" y="15563"/>
                    <a:pt x="11781" y="15967"/>
                  </a:cubicBezTo>
                  <a:cubicBezTo>
                    <a:pt x="11892" y="17205"/>
                    <a:pt x="11572" y="19841"/>
                    <a:pt x="12002" y="20174"/>
                  </a:cubicBezTo>
                  <a:cubicBezTo>
                    <a:pt x="12002" y="20174"/>
                    <a:pt x="11906" y="20681"/>
                    <a:pt x="11490" y="21052"/>
                  </a:cubicBezTo>
                  <a:cubicBezTo>
                    <a:pt x="10908" y="21574"/>
                    <a:pt x="13763" y="21579"/>
                    <a:pt x="14568" y="21380"/>
                  </a:cubicBezTo>
                  <a:cubicBezTo>
                    <a:pt x="15608" y="21127"/>
                    <a:pt x="14986" y="20681"/>
                    <a:pt x="15028" y="20487"/>
                  </a:cubicBezTo>
                  <a:cubicBezTo>
                    <a:pt x="15125" y="20315"/>
                    <a:pt x="15333" y="20315"/>
                    <a:pt x="15444" y="19949"/>
                  </a:cubicBezTo>
                  <a:cubicBezTo>
                    <a:pt x="15763" y="18840"/>
                    <a:pt x="15485" y="17441"/>
                    <a:pt x="15513" y="16317"/>
                  </a:cubicBezTo>
                  <a:cubicBezTo>
                    <a:pt x="15527" y="15945"/>
                    <a:pt x="15886" y="15229"/>
                    <a:pt x="15886" y="14228"/>
                  </a:cubicBezTo>
                  <a:cubicBezTo>
                    <a:pt x="15886" y="13222"/>
                    <a:pt x="15888" y="12329"/>
                    <a:pt x="15721" y="11430"/>
                  </a:cubicBezTo>
                  <a:cubicBezTo>
                    <a:pt x="15610" y="10838"/>
                    <a:pt x="16110" y="10801"/>
                    <a:pt x="15652" y="10043"/>
                  </a:cubicBezTo>
                  <a:cubicBezTo>
                    <a:pt x="17247" y="10107"/>
                    <a:pt x="17453" y="10053"/>
                    <a:pt x="17967" y="9800"/>
                  </a:cubicBezTo>
                  <a:cubicBezTo>
                    <a:pt x="19312" y="9122"/>
                    <a:pt x="20798" y="7584"/>
                    <a:pt x="21062" y="7320"/>
                  </a:cubicBezTo>
                  <a:cubicBezTo>
                    <a:pt x="21575" y="7277"/>
                    <a:pt x="21546" y="6845"/>
                    <a:pt x="21296" y="6533"/>
                  </a:cubicBezTo>
                  <a:cubicBezTo>
                    <a:pt x="21226" y="6452"/>
                    <a:pt x="20909" y="6464"/>
                    <a:pt x="20854" y="6383"/>
                  </a:cubicBezTo>
                  <a:cubicBezTo>
                    <a:pt x="20424" y="5754"/>
                    <a:pt x="17691" y="4301"/>
                    <a:pt x="17247" y="3989"/>
                  </a:cubicBezTo>
                  <a:cubicBezTo>
                    <a:pt x="16859" y="3714"/>
                    <a:pt x="14264" y="3515"/>
                    <a:pt x="13376" y="3380"/>
                  </a:cubicBezTo>
                  <a:cubicBezTo>
                    <a:pt x="13237" y="3359"/>
                    <a:pt x="13085" y="3299"/>
                    <a:pt x="13029" y="3246"/>
                  </a:cubicBezTo>
                  <a:cubicBezTo>
                    <a:pt x="13001" y="3224"/>
                    <a:pt x="12988" y="3203"/>
                    <a:pt x="12960" y="3182"/>
                  </a:cubicBezTo>
                  <a:cubicBezTo>
                    <a:pt x="12724" y="2983"/>
                    <a:pt x="12392" y="2988"/>
                    <a:pt x="12392" y="2988"/>
                  </a:cubicBezTo>
                  <a:cubicBezTo>
                    <a:pt x="12350" y="2838"/>
                    <a:pt x="12319" y="2713"/>
                    <a:pt x="12444" y="2627"/>
                  </a:cubicBezTo>
                  <a:cubicBezTo>
                    <a:pt x="12610" y="2503"/>
                    <a:pt x="12750" y="2363"/>
                    <a:pt x="12847" y="2218"/>
                  </a:cubicBezTo>
                  <a:cubicBezTo>
                    <a:pt x="13041" y="2202"/>
                    <a:pt x="13196" y="2212"/>
                    <a:pt x="13376" y="1932"/>
                  </a:cubicBezTo>
                  <a:cubicBezTo>
                    <a:pt x="13445" y="1809"/>
                    <a:pt x="13748" y="1481"/>
                    <a:pt x="13276" y="1470"/>
                  </a:cubicBezTo>
                  <a:cubicBezTo>
                    <a:pt x="13373" y="1244"/>
                    <a:pt x="13679" y="443"/>
                    <a:pt x="12500" y="271"/>
                  </a:cubicBezTo>
                  <a:cubicBezTo>
                    <a:pt x="12154" y="222"/>
                    <a:pt x="12141" y="152"/>
                    <a:pt x="11989" y="125"/>
                  </a:cubicBezTo>
                  <a:cubicBezTo>
                    <a:pt x="11434" y="22"/>
                    <a:pt x="10841" y="-21"/>
                    <a:pt x="10246" y="9"/>
                  </a:cubicBezTo>
                  <a:close/>
                  <a:moveTo>
                    <a:pt x="16042" y="6037"/>
                  </a:moveTo>
                  <a:cubicBezTo>
                    <a:pt x="16175" y="6059"/>
                    <a:pt x="16316" y="6122"/>
                    <a:pt x="16371" y="6146"/>
                  </a:cubicBezTo>
                  <a:cubicBezTo>
                    <a:pt x="17342" y="6566"/>
                    <a:pt x="18104" y="6824"/>
                    <a:pt x="18201" y="6954"/>
                  </a:cubicBezTo>
                  <a:cubicBezTo>
                    <a:pt x="18270" y="7185"/>
                    <a:pt x="18326" y="7448"/>
                    <a:pt x="18326" y="7448"/>
                  </a:cubicBezTo>
                  <a:cubicBezTo>
                    <a:pt x="18326" y="7448"/>
                    <a:pt x="17454" y="9004"/>
                    <a:pt x="17052" y="9123"/>
                  </a:cubicBezTo>
                  <a:cubicBezTo>
                    <a:pt x="16802" y="9204"/>
                    <a:pt x="15790" y="8945"/>
                    <a:pt x="15236" y="8971"/>
                  </a:cubicBezTo>
                  <a:cubicBezTo>
                    <a:pt x="15236" y="8702"/>
                    <a:pt x="15249" y="8449"/>
                    <a:pt x="15305" y="7949"/>
                  </a:cubicBezTo>
                  <a:cubicBezTo>
                    <a:pt x="15374" y="7346"/>
                    <a:pt x="15692" y="6442"/>
                    <a:pt x="15747" y="6173"/>
                  </a:cubicBezTo>
                  <a:cubicBezTo>
                    <a:pt x="15782" y="6033"/>
                    <a:pt x="15908" y="6015"/>
                    <a:pt x="16042" y="6037"/>
                  </a:cubicBezTo>
                  <a:close/>
                  <a:moveTo>
                    <a:pt x="5001" y="6052"/>
                  </a:moveTo>
                  <a:cubicBezTo>
                    <a:pt x="5137" y="6042"/>
                    <a:pt x="5286" y="6073"/>
                    <a:pt x="5317" y="6130"/>
                  </a:cubicBezTo>
                  <a:cubicBezTo>
                    <a:pt x="5456" y="6388"/>
                    <a:pt x="5454" y="6739"/>
                    <a:pt x="5551" y="7132"/>
                  </a:cubicBezTo>
                  <a:cubicBezTo>
                    <a:pt x="5704" y="7751"/>
                    <a:pt x="5968" y="8368"/>
                    <a:pt x="5898" y="8734"/>
                  </a:cubicBezTo>
                  <a:cubicBezTo>
                    <a:pt x="5870" y="8917"/>
                    <a:pt x="5912" y="9090"/>
                    <a:pt x="5898" y="9106"/>
                  </a:cubicBezTo>
                  <a:cubicBezTo>
                    <a:pt x="5898" y="9106"/>
                    <a:pt x="5413" y="9294"/>
                    <a:pt x="5205" y="9321"/>
                  </a:cubicBezTo>
                  <a:cubicBezTo>
                    <a:pt x="4899" y="9354"/>
                    <a:pt x="4593" y="9461"/>
                    <a:pt x="4537" y="9429"/>
                  </a:cubicBezTo>
                  <a:cubicBezTo>
                    <a:pt x="4149" y="9149"/>
                    <a:pt x="3152" y="7621"/>
                    <a:pt x="3042" y="7384"/>
                  </a:cubicBezTo>
                  <a:cubicBezTo>
                    <a:pt x="3097" y="7250"/>
                    <a:pt x="3139" y="7061"/>
                    <a:pt x="3167" y="6964"/>
                  </a:cubicBezTo>
                  <a:cubicBezTo>
                    <a:pt x="3181" y="6921"/>
                    <a:pt x="3206" y="6883"/>
                    <a:pt x="3276" y="6851"/>
                  </a:cubicBezTo>
                  <a:cubicBezTo>
                    <a:pt x="3539" y="6700"/>
                    <a:pt x="4330" y="6259"/>
                    <a:pt x="4871" y="6076"/>
                  </a:cubicBezTo>
                  <a:cubicBezTo>
                    <a:pt x="4909" y="6062"/>
                    <a:pt x="4955" y="6056"/>
                    <a:pt x="5001" y="60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6" name="What are your prices?"/>
          <p:cNvGrpSpPr/>
          <p:nvPr/>
        </p:nvGrpSpPr>
        <p:grpSpPr>
          <a:xfrm>
            <a:off x="2762838" y="5550294"/>
            <a:ext cx="2392549" cy="2013613"/>
            <a:chOff x="0" y="0"/>
            <a:chExt cx="2392547" cy="2013611"/>
          </a:xfrm>
        </p:grpSpPr>
        <p:sp>
          <p:nvSpPr>
            <p:cNvPr id="184" name="Quote Bubble"/>
            <p:cNvSpPr/>
            <p:nvPr/>
          </p:nvSpPr>
          <p:spPr>
            <a:xfrm>
              <a:off x="0" y="0"/>
              <a:ext cx="2392548" cy="2013612"/>
            </a:xfrm>
            <a:prstGeom prst="wedgeEllipseCallout">
              <a:avLst>
                <a:gd name="adj1" fmla="val -49299"/>
                <a:gd name="adj2" fmla="val 6332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What are your prices?"/>
            <p:cNvSpPr txBox="1"/>
            <p:nvPr/>
          </p:nvSpPr>
          <p:spPr>
            <a:xfrm>
              <a:off x="350380" y="389110"/>
              <a:ext cx="1691788" cy="123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What are your prices?</a:t>
              </a:r>
            </a:p>
          </p:txBody>
        </p:sp>
      </p:grpSp>
      <p:grpSp>
        <p:nvGrpSpPr>
          <p:cNvPr id="189" name="I’ll tell you when you buy"/>
          <p:cNvGrpSpPr/>
          <p:nvPr/>
        </p:nvGrpSpPr>
        <p:grpSpPr>
          <a:xfrm>
            <a:off x="7915723" y="5773156"/>
            <a:ext cx="2510236" cy="2156621"/>
            <a:chOff x="0" y="0"/>
            <a:chExt cx="2510235" cy="2156619"/>
          </a:xfrm>
        </p:grpSpPr>
        <p:sp>
          <p:nvSpPr>
            <p:cNvPr id="187" name="Shape"/>
            <p:cNvSpPr/>
            <p:nvPr/>
          </p:nvSpPr>
          <p:spPr>
            <a:xfrm>
              <a:off x="0" y="-1"/>
              <a:ext cx="2510236" cy="215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294"/>
                  </a:lnTo>
                  <a:lnTo>
                    <a:pt x="12636" y="14294"/>
                  </a:lnTo>
                  <a:lnTo>
                    <a:pt x="17983" y="21600"/>
                  </a:lnTo>
                  <a:lnTo>
                    <a:pt x="15740" y="14294"/>
                  </a:lnTo>
                  <a:lnTo>
                    <a:pt x="21600" y="14294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I’ll tell you when you buy"/>
            <p:cNvSpPr txBox="1"/>
            <p:nvPr/>
          </p:nvSpPr>
          <p:spPr>
            <a:xfrm>
              <a:off x="0" y="330908"/>
              <a:ext cx="2510235" cy="804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I’ll tell you when you buy</a:t>
              </a:r>
            </a:p>
          </p:txBody>
        </p:sp>
      </p:grpSp>
      <p:sp>
        <p:nvSpPr>
          <p:cNvPr id="190" name="More issues:…"/>
          <p:cNvSpPr txBox="1"/>
          <p:nvPr/>
        </p:nvSpPr>
        <p:spPr>
          <a:xfrm>
            <a:off x="14796833" y="4729800"/>
            <a:ext cx="6881271" cy="332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4200"/>
            </a:pPr>
            <a:r>
              <a:t>More issues: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4200"/>
            </a:pP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Where to find suppliers?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How to negotiate?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How to compare prices?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4517926" y="8055887"/>
            <a:ext cx="8256380" cy="3547145"/>
            <a:chOff x="0" y="0"/>
            <a:chExt cx="8256379" cy="3547143"/>
          </a:xfrm>
        </p:grpSpPr>
        <p:sp>
          <p:nvSpPr>
            <p:cNvPr id="191" name="Opaque prices leave pricing power in the hands of the supplier"/>
            <p:cNvSpPr txBox="1"/>
            <p:nvPr/>
          </p:nvSpPr>
          <p:spPr>
            <a:xfrm>
              <a:off x="-1" y="2215678"/>
              <a:ext cx="8256381" cy="1331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1800"/>
                </a:spcBef>
                <a:defRPr b="1" spc="-39" sz="4000"/>
              </a:lvl1pPr>
            </a:lstStyle>
            <a:p>
              <a:pPr/>
              <a:r>
                <a:t>Opaque prices leave pricing power in the hands of the supplier</a:t>
              </a:r>
            </a:p>
          </p:txBody>
        </p:sp>
        <p:sp>
          <p:nvSpPr>
            <p:cNvPr id="192" name="Arrow 6"/>
            <p:cNvSpPr/>
            <p:nvPr/>
          </p:nvSpPr>
          <p:spPr>
            <a:xfrm flipH="1" rot="10800000">
              <a:off x="2864184" y="0"/>
              <a:ext cx="1710714" cy="172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0"/>
                  </a:moveTo>
                  <a:lnTo>
                    <a:pt x="0" y="7745"/>
                  </a:lnTo>
                  <a:lnTo>
                    <a:pt x="3340" y="7745"/>
                  </a:lnTo>
                  <a:lnTo>
                    <a:pt x="3340" y="21600"/>
                  </a:lnTo>
                  <a:lnTo>
                    <a:pt x="10799" y="17023"/>
                  </a:lnTo>
                  <a:lnTo>
                    <a:pt x="18260" y="21600"/>
                  </a:lnTo>
                  <a:lnTo>
                    <a:pt x="18260" y="7745"/>
                  </a:lnTo>
                  <a:lnTo>
                    <a:pt x="21600" y="7745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5"/>
      <p:bldP build="whole" bldLvl="1" animBg="1" rev="0" advAuto="0" spid="176" grpId="2"/>
      <p:bldP build="whole" bldLvl="1" animBg="1" rev="0" advAuto="0" spid="190" grpId="6"/>
      <p:bldP build="whole" bldLvl="1" animBg="1" rev="0" advAuto="0" spid="183" grpId="3"/>
      <p:bldP build="whole" bldLvl="1" animBg="1" rev="0" advAuto="0" spid="186" grpId="4"/>
      <p:bldP build="whole" bldLvl="1" animBg="1" rev="0" advAuto="0" spid="193" grpId="7"/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DIAGNO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DIAGNOSIS</a:t>
            </a:r>
          </a:p>
        </p:txBody>
      </p:sp>
      <p:sp>
        <p:nvSpPr>
          <p:cNvPr id="196" name="Why are restaurant owners struggling to track supplier costs?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Why are restaurant owners struggling to track supplier costs?</a:t>
            </a:r>
          </a:p>
        </p:txBody>
      </p:sp>
      <p:grpSp>
        <p:nvGrpSpPr>
          <p:cNvPr id="199" name="Simon, help!"/>
          <p:cNvGrpSpPr/>
          <p:nvPr/>
        </p:nvGrpSpPr>
        <p:grpSpPr>
          <a:xfrm>
            <a:off x="7059352" y="4826865"/>
            <a:ext cx="3501778" cy="2944631"/>
            <a:chOff x="0" y="0"/>
            <a:chExt cx="3501776" cy="2944630"/>
          </a:xfrm>
        </p:grpSpPr>
        <p:sp>
          <p:nvSpPr>
            <p:cNvPr id="197" name="Quote Bubble"/>
            <p:cNvSpPr/>
            <p:nvPr/>
          </p:nvSpPr>
          <p:spPr>
            <a:xfrm>
              <a:off x="0" y="0"/>
              <a:ext cx="3501777" cy="2944631"/>
            </a:xfrm>
            <a:prstGeom prst="wedgeEllipseCallout">
              <a:avLst>
                <a:gd name="adj1" fmla="val -49299"/>
                <a:gd name="adj2" fmla="val 6333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" name="Simon, help!"/>
            <p:cNvSpPr txBox="1"/>
            <p:nvPr/>
          </p:nvSpPr>
          <p:spPr>
            <a:xfrm>
              <a:off x="512822" y="844314"/>
              <a:ext cx="2476132" cy="1256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Simon, help!</a:t>
              </a:r>
            </a:p>
          </p:txBody>
        </p:sp>
      </p:grpSp>
      <p:grpSp>
        <p:nvGrpSpPr>
          <p:cNvPr id="202" name="You have an information deficiency problem!"/>
          <p:cNvGrpSpPr/>
          <p:nvPr/>
        </p:nvGrpSpPr>
        <p:grpSpPr>
          <a:xfrm>
            <a:off x="13205637" y="4772466"/>
            <a:ext cx="4189811" cy="3239296"/>
            <a:chOff x="0" y="0"/>
            <a:chExt cx="4189810" cy="3239295"/>
          </a:xfrm>
        </p:grpSpPr>
        <p:sp>
          <p:nvSpPr>
            <p:cNvPr id="200" name="Shape"/>
            <p:cNvSpPr/>
            <p:nvPr/>
          </p:nvSpPr>
          <p:spPr>
            <a:xfrm>
              <a:off x="-1" y="-1"/>
              <a:ext cx="4189812" cy="323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39"/>
                  </a:lnTo>
                  <a:lnTo>
                    <a:pt x="14191" y="15839"/>
                  </a:lnTo>
                  <a:lnTo>
                    <a:pt x="19032" y="21600"/>
                  </a:lnTo>
                  <a:lnTo>
                    <a:pt x="16622" y="15839"/>
                  </a:lnTo>
                  <a:lnTo>
                    <a:pt x="21600" y="15839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" name="You have an information deficiency problem!"/>
            <p:cNvSpPr txBox="1"/>
            <p:nvPr/>
          </p:nvSpPr>
          <p:spPr>
            <a:xfrm>
              <a:off x="-1" y="428700"/>
              <a:ext cx="4189812" cy="153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You have an information deficiency problem!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4068980" y="7030606"/>
            <a:ext cx="14029165" cy="4544566"/>
            <a:chOff x="-9" y="-1"/>
            <a:chExt cx="14029164" cy="4544565"/>
          </a:xfrm>
        </p:grpSpPr>
        <p:sp>
          <p:nvSpPr>
            <p:cNvPr id="203" name="Chef Hat"/>
            <p:cNvSpPr/>
            <p:nvPr/>
          </p:nvSpPr>
          <p:spPr>
            <a:xfrm>
              <a:off x="68376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" name="Male"/>
            <p:cNvSpPr/>
            <p:nvPr/>
          </p:nvSpPr>
          <p:spPr>
            <a:xfrm>
              <a:off x="-10" y="1001478"/>
              <a:ext cx="1237541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" name="Chef Hat"/>
            <p:cNvSpPr/>
            <p:nvPr/>
          </p:nvSpPr>
          <p:spPr>
            <a:xfrm>
              <a:off x="1782085" y="16330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6" name="Male"/>
            <p:cNvSpPr/>
            <p:nvPr/>
          </p:nvSpPr>
          <p:spPr>
            <a:xfrm>
              <a:off x="1713698" y="1017810"/>
              <a:ext cx="1237542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" name="Male"/>
            <p:cNvSpPr/>
            <p:nvPr/>
          </p:nvSpPr>
          <p:spPr>
            <a:xfrm>
              <a:off x="12670035" y="877132"/>
              <a:ext cx="1359120" cy="366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1" name="You need   DATA!"/>
          <p:cNvGrpSpPr/>
          <p:nvPr/>
        </p:nvGrpSpPr>
        <p:grpSpPr>
          <a:xfrm>
            <a:off x="17996747" y="5216966"/>
            <a:ext cx="5250961" cy="2841628"/>
            <a:chOff x="0" y="0"/>
            <a:chExt cx="5250960" cy="2841626"/>
          </a:xfrm>
        </p:grpSpPr>
        <p:sp>
          <p:nvSpPr>
            <p:cNvPr id="209" name="Shape"/>
            <p:cNvSpPr/>
            <p:nvPr/>
          </p:nvSpPr>
          <p:spPr>
            <a:xfrm>
              <a:off x="-1" y="0"/>
              <a:ext cx="4854578" cy="284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8" y="0"/>
                  </a:moveTo>
                  <a:lnTo>
                    <a:pt x="2958" y="16996"/>
                  </a:lnTo>
                  <a:lnTo>
                    <a:pt x="0" y="21600"/>
                  </a:lnTo>
                  <a:lnTo>
                    <a:pt x="5850" y="18055"/>
                  </a:lnTo>
                  <a:lnTo>
                    <a:pt x="21600" y="18055"/>
                  </a:lnTo>
                  <a:lnTo>
                    <a:pt x="21600" y="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You need   DATA!"/>
            <p:cNvSpPr txBox="1"/>
            <p:nvPr/>
          </p:nvSpPr>
          <p:spPr>
            <a:xfrm>
              <a:off x="396383" y="344945"/>
              <a:ext cx="4854577" cy="153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You need </a:t>
              </a:r>
              <a:br/>
              <a:br/>
              <a:r>
                <a:t>DATA!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6"/>
      <p:bldP build="whole" bldLvl="1" animBg="1" rev="0" advAuto="0" spid="199" grpId="4"/>
      <p:bldP build="whole" bldLvl="1" animBg="1" rev="0" advAuto="0" spid="196" grpId="2"/>
      <p:bldP build="whole" bldLvl="1" animBg="1" rev="0" advAuto="0" spid="202" grpId="5"/>
      <p:bldP build="whole" bldLvl="1" animBg="1" rev="0" advAuto="0" spid="195" grpId="1"/>
      <p:bldP build="whole" bldLvl="1" animBg="1" rev="0" advAuto="0" spid="20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SOLUTION</a:t>
            </a:r>
          </a:p>
        </p:txBody>
      </p:sp>
      <p:sp>
        <p:nvSpPr>
          <p:cNvPr id="214" name="Create a Database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It’s simple, really.</a:t>
            </a:r>
          </a:p>
        </p:txBody>
      </p:sp>
      <p:grpSp>
        <p:nvGrpSpPr>
          <p:cNvPr id="217" name="Help us create a database"/>
          <p:cNvGrpSpPr/>
          <p:nvPr/>
        </p:nvGrpSpPr>
        <p:grpSpPr>
          <a:xfrm>
            <a:off x="7059352" y="4826865"/>
            <a:ext cx="3501778" cy="2944631"/>
            <a:chOff x="0" y="0"/>
            <a:chExt cx="3501776" cy="2944630"/>
          </a:xfrm>
        </p:grpSpPr>
        <p:sp>
          <p:nvSpPr>
            <p:cNvPr id="215" name="Quote Bubble"/>
            <p:cNvSpPr/>
            <p:nvPr/>
          </p:nvSpPr>
          <p:spPr>
            <a:xfrm>
              <a:off x="0" y="0"/>
              <a:ext cx="3501777" cy="2944631"/>
            </a:xfrm>
            <a:prstGeom prst="wedgeEllipseCallout">
              <a:avLst>
                <a:gd name="adj1" fmla="val -49299"/>
                <a:gd name="adj2" fmla="val 6333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" name="Help us create a database"/>
            <p:cNvSpPr txBox="1"/>
            <p:nvPr/>
          </p:nvSpPr>
          <p:spPr>
            <a:xfrm>
              <a:off x="512822" y="552214"/>
              <a:ext cx="2476132" cy="1840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Help us create a database</a:t>
              </a:r>
            </a:p>
          </p:txBody>
        </p:sp>
      </p:grpSp>
      <p:grpSp>
        <p:nvGrpSpPr>
          <p:cNvPr id="220" name="Okay!"/>
          <p:cNvGrpSpPr/>
          <p:nvPr/>
        </p:nvGrpSpPr>
        <p:grpSpPr>
          <a:xfrm>
            <a:off x="13205637" y="4772466"/>
            <a:ext cx="4189811" cy="3239296"/>
            <a:chOff x="0" y="0"/>
            <a:chExt cx="4189810" cy="3239295"/>
          </a:xfrm>
        </p:grpSpPr>
        <p:sp>
          <p:nvSpPr>
            <p:cNvPr id="218" name="Shape"/>
            <p:cNvSpPr/>
            <p:nvPr/>
          </p:nvSpPr>
          <p:spPr>
            <a:xfrm>
              <a:off x="-1" y="-1"/>
              <a:ext cx="4189812" cy="323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39"/>
                  </a:lnTo>
                  <a:lnTo>
                    <a:pt x="14191" y="15839"/>
                  </a:lnTo>
                  <a:lnTo>
                    <a:pt x="19032" y="21600"/>
                  </a:lnTo>
                  <a:lnTo>
                    <a:pt x="16622" y="15839"/>
                  </a:lnTo>
                  <a:lnTo>
                    <a:pt x="21600" y="15839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Okay!"/>
            <p:cNvSpPr txBox="1"/>
            <p:nvPr/>
          </p:nvSpPr>
          <p:spPr>
            <a:xfrm>
              <a:off x="-1" y="949660"/>
              <a:ext cx="4189812" cy="572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Okay!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068980" y="7030606"/>
            <a:ext cx="14029165" cy="4544566"/>
            <a:chOff x="-9" y="-1"/>
            <a:chExt cx="14029164" cy="4544565"/>
          </a:xfrm>
        </p:grpSpPr>
        <p:sp>
          <p:nvSpPr>
            <p:cNvPr id="221" name="Chef Hat"/>
            <p:cNvSpPr/>
            <p:nvPr/>
          </p:nvSpPr>
          <p:spPr>
            <a:xfrm>
              <a:off x="68376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Male"/>
            <p:cNvSpPr/>
            <p:nvPr/>
          </p:nvSpPr>
          <p:spPr>
            <a:xfrm>
              <a:off x="-10" y="1001478"/>
              <a:ext cx="1237541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3" name="Chef Hat"/>
            <p:cNvSpPr/>
            <p:nvPr/>
          </p:nvSpPr>
          <p:spPr>
            <a:xfrm>
              <a:off x="1782085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Male"/>
            <p:cNvSpPr/>
            <p:nvPr/>
          </p:nvSpPr>
          <p:spPr>
            <a:xfrm>
              <a:off x="1713698" y="1017810"/>
              <a:ext cx="1237542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5" name="Male"/>
            <p:cNvSpPr/>
            <p:nvPr/>
          </p:nvSpPr>
          <p:spPr>
            <a:xfrm>
              <a:off x="12670035" y="877132"/>
              <a:ext cx="1359120" cy="366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4"/>
      <p:bldP build="whole" bldLvl="1" animBg="1" rev="0" advAuto="0" spid="214" grpId="2"/>
      <p:bldP build="whole" bldLvl="1" animBg="1" rev="0" advAuto="0" spid="220" grpId="5"/>
      <p:bldP build="whole" bldLvl="1" animBg="1" rev="0" advAuto="0" spid="226" grpId="3"/>
      <p:bldP build="whole" bldLvl="1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4735250.ai" descr="4735250.a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9692" y="3639261"/>
            <a:ext cx="14485693" cy="965713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HE 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CHALLENGE</a:t>
            </a:r>
          </a:p>
        </p:txBody>
      </p:sp>
      <p:sp>
        <p:nvSpPr>
          <p:cNvPr id="230" name="Processing Data into a Database can be hard!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It’s not that simple, really.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014637" y="3680412"/>
            <a:ext cx="4896850" cy="4422578"/>
            <a:chOff x="0" y="0"/>
            <a:chExt cx="4896850" cy="4422576"/>
          </a:xfrm>
        </p:grpSpPr>
        <p:pic>
          <p:nvPicPr>
            <p:cNvPr id="231" name="2024-01-11_Ausgabebeleg_9613_b1498f892c629e631efef91a650c9a09.pdf" descr="2024-01-11_Ausgabebeleg_9613_b1498f892c629e631efef91a650c9a09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4607" r="0" b="43553"/>
            <a:stretch>
              <a:fillRect/>
            </a:stretch>
          </p:blipFill>
          <p:spPr>
            <a:xfrm>
              <a:off x="2591642" y="-1"/>
              <a:ext cx="2305209" cy="4422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How to go from here:"/>
            <p:cNvSpPr txBox="1"/>
            <p:nvPr/>
          </p:nvSpPr>
          <p:spPr>
            <a:xfrm>
              <a:off x="0" y="568017"/>
              <a:ext cx="3117804" cy="120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600"/>
              </a:lvl1pPr>
            </a:lstStyle>
            <a:p>
              <a:pPr/>
              <a:r>
                <a:t>How to go from here: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4201953" y="9557031"/>
            <a:ext cx="6187920" cy="2100926"/>
            <a:chOff x="0" y="0"/>
            <a:chExt cx="6187919" cy="2100925"/>
          </a:xfrm>
        </p:grpSpPr>
        <p:sp>
          <p:nvSpPr>
            <p:cNvPr id="234" name="To here:"/>
            <p:cNvSpPr txBox="1"/>
            <p:nvPr/>
          </p:nvSpPr>
          <p:spPr>
            <a:xfrm>
              <a:off x="741282" y="0"/>
              <a:ext cx="1842060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600"/>
              </a:lvl1pPr>
            </a:lstStyle>
            <a:p>
              <a:pPr/>
              <a:r>
                <a:t>To here:</a:t>
              </a:r>
            </a:p>
          </p:txBody>
        </p:sp>
        <p:pic>
          <p:nvPicPr>
            <p:cNvPr id="235" name="Screenshot 2025-05-27 at 19.48.12.png" descr="Screenshot 2025-05-27 at 19.48.12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631922"/>
              <a:ext cx="6187921" cy="1469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Image credit: freepik.com"/>
          <p:cNvSpPr txBox="1"/>
          <p:nvPr/>
        </p:nvSpPr>
        <p:spPr>
          <a:xfrm>
            <a:off x="18102512" y="13100047"/>
            <a:ext cx="371157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latin typeface="Khmer MN"/>
                <a:ea typeface="Khmer MN"/>
                <a:cs typeface="Khmer MN"/>
                <a:sym typeface="Khmer MN"/>
              </a:defRPr>
            </a:lvl1pPr>
          </a:lstStyle>
          <a:p>
            <a:pPr/>
            <a:r>
              <a:t>Image credit: freepik.com</a:t>
            </a:r>
          </a:p>
        </p:txBody>
      </p:sp>
      <p:sp>
        <p:nvSpPr>
          <p:cNvPr id="238" name="Manual Invoice processing is error-prone and time-consuming!"/>
          <p:cNvSpPr txBox="1"/>
          <p:nvPr/>
        </p:nvSpPr>
        <p:spPr>
          <a:xfrm>
            <a:off x="19723541" y="4109108"/>
            <a:ext cx="3869791" cy="5881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defTabSz="825500">
              <a:lnSpc>
                <a:spcPct val="100000"/>
              </a:lnSpc>
              <a:spcBef>
                <a:spcPts val="0"/>
              </a:spcBef>
              <a:buSzPct val="100000"/>
              <a:buChar char="-"/>
              <a:defRPr b="1" sz="3100"/>
            </a:pPr>
            <a:r>
              <a:t>Manual Invoice processing is error-prone and time-consuming</a:t>
            </a:r>
          </a:p>
          <a:p>
            <a:pPr marL="421105" indent="-421105" defTabSz="825500">
              <a:lnSpc>
                <a:spcPct val="100000"/>
              </a:lnSpc>
              <a:spcBef>
                <a:spcPts val="0"/>
              </a:spcBef>
              <a:buSzPct val="100000"/>
              <a:buChar char="-"/>
              <a:defRPr b="1" sz="3100"/>
            </a:pPr>
            <a:r>
              <a:t>Image quality can hugely vary</a:t>
            </a:r>
          </a:p>
          <a:p>
            <a:pPr marL="421105" indent="-421105" defTabSz="825500">
              <a:lnSpc>
                <a:spcPct val="100000"/>
              </a:lnSpc>
              <a:spcBef>
                <a:spcPts val="0"/>
              </a:spcBef>
              <a:buSzPct val="100000"/>
              <a:buChar char="-"/>
              <a:defRPr b="1" sz="3100"/>
            </a:pPr>
            <a:r>
              <a:t>In our specific use-case, we need to identify and correctly parse line items (very complex)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14639007" y="4097441"/>
            <a:ext cx="4809691" cy="2844722"/>
            <a:chOff x="0" y="0"/>
            <a:chExt cx="4809690" cy="2844721"/>
          </a:xfrm>
        </p:grpSpPr>
        <p:pic>
          <p:nvPicPr>
            <p:cNvPr id="239" name="Screenshot 2025-05-27 at 21.28.04.png" descr="Screenshot 2025-05-27 at 21.28.04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1492" y="743794"/>
              <a:ext cx="1982006" cy="2100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Definitely not here!"/>
            <p:cNvSpPr txBox="1"/>
            <p:nvPr/>
          </p:nvSpPr>
          <p:spPr>
            <a:xfrm>
              <a:off x="0" y="0"/>
              <a:ext cx="4809691" cy="684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900"/>
              </a:lvl1pPr>
            </a:lstStyle>
            <a:p>
              <a:pPr/>
              <a:r>
                <a:t>Definitely not here!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6"/>
      <p:bldP build="whole" bldLvl="1" animBg="1" rev="0" advAuto="0" spid="233" grpId="4"/>
      <p:bldP build="whole" bldLvl="1" animBg="1" rev="0" advAuto="0" spid="229" grpId="1"/>
      <p:bldP build="whole" bldLvl="1" animBg="1" rev="0" advAuto="0" spid="238" grpId="7"/>
      <p:bldP build="whole" bldLvl="1" animBg="1" rev="0" advAuto="0" spid="230" grpId="2"/>
      <p:bldP build="whole" bldLvl="1" animBg="1" rev="0" advAuto="0" spid="228" grpId="3"/>
      <p:bldP build="whole" bldLvl="1" animBg="1" rev="0" advAuto="0" spid="236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SIMPLE (?)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SIMPLE (?) SOLUTION</a:t>
            </a:r>
          </a:p>
        </p:txBody>
      </p:sp>
      <p:sp>
        <p:nvSpPr>
          <p:cNvPr id="244" name="Use intelligent document parsing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Use intelligent document parsing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0137890" y="3910453"/>
            <a:ext cx="8723168" cy="8905684"/>
            <a:chOff x="-15" y="0"/>
            <a:chExt cx="8723166" cy="8905682"/>
          </a:xfrm>
        </p:grpSpPr>
        <p:sp>
          <p:nvSpPr>
            <p:cNvPr id="245" name="Light Bulb"/>
            <p:cNvSpPr/>
            <p:nvPr/>
          </p:nvSpPr>
          <p:spPr>
            <a:xfrm>
              <a:off x="175652" y="379192"/>
              <a:ext cx="1576006" cy="273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" name="Male"/>
            <p:cNvSpPr/>
            <p:nvPr/>
          </p:nvSpPr>
          <p:spPr>
            <a:xfrm>
              <a:off x="-16" y="3705185"/>
              <a:ext cx="1927261" cy="520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" name="Shape"/>
            <p:cNvSpPr/>
            <p:nvPr/>
          </p:nvSpPr>
          <p:spPr>
            <a:xfrm>
              <a:off x="1836624" y="0"/>
              <a:ext cx="6871893" cy="376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70" y="0"/>
                  </a:moveTo>
                  <a:lnTo>
                    <a:pt x="3870" y="15542"/>
                  </a:lnTo>
                  <a:lnTo>
                    <a:pt x="4387" y="15542"/>
                  </a:lnTo>
                  <a:lnTo>
                    <a:pt x="0" y="21600"/>
                  </a:lnTo>
                  <a:lnTo>
                    <a:pt x="7319" y="15542"/>
                  </a:lnTo>
                  <a:lnTo>
                    <a:pt x="21600" y="15542"/>
                  </a:lnTo>
                  <a:lnTo>
                    <a:pt x="21600" y="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It’s 2025, I’m sure there are very good intelligent document parsing solutions out there!"/>
            <p:cNvSpPr txBox="1"/>
            <p:nvPr/>
          </p:nvSpPr>
          <p:spPr>
            <a:xfrm>
              <a:off x="3025775" y="334854"/>
              <a:ext cx="5697377" cy="2020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It’s 2025, I’m sure there are very good intelligent document parsing solutions out there!</a:t>
              </a:r>
            </a:p>
          </p:txBody>
        </p:sp>
      </p:grpSp>
      <p:pic>
        <p:nvPicPr>
          <p:cNvPr id="250" name="9vcs6d.jpg" descr="9vcs6d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997"/>
          <a:stretch>
            <a:fillRect/>
          </a:stretch>
        </p:blipFill>
        <p:spPr>
          <a:xfrm>
            <a:off x="8111028" y="3702833"/>
            <a:ext cx="11048264" cy="9500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afterEffect" presetSubtype="0" presetID="32" grpId="5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3"/>
      <p:bldP build="whole" bldLvl="1" animBg="1" rev="0" advAuto="0" spid="244" grpId="2"/>
      <p:bldP build="whole" bldLvl="1" animBg="1" rev="0" advAuto="0" spid="250" grpId="4"/>
      <p:bldP build="whole" bldLvl="1" animBg="1" rev="0" advAuto="0" spid="243" grpId="1"/>
      <p:bldP build="whole" bldLvl="1" animBg="1" rev="0" advAuto="0" spid="250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9vcwtx.jpg" descr="9vcwtx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286"/>
          <a:stretch>
            <a:fillRect/>
          </a:stretch>
        </p:blipFill>
        <p:spPr>
          <a:xfrm>
            <a:off x="5602535" y="5698611"/>
            <a:ext cx="11932716" cy="523336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ACHING PEAK DESPAI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REACHING PEAK DESPAIR</a:t>
            </a:r>
          </a:p>
        </p:txBody>
      </p:sp>
      <p:sp>
        <p:nvSpPr>
          <p:cNvPr id="254" name="Intelligent document parsing is a fractured and jumbled field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Intelligent document parsing is a fractured and jumbled field </a:t>
            </a:r>
          </a:p>
        </p:txBody>
      </p:sp>
      <p:grpSp>
        <p:nvGrpSpPr>
          <p:cNvPr id="257" name="PDF"/>
          <p:cNvGrpSpPr/>
          <p:nvPr/>
        </p:nvGrpSpPr>
        <p:grpSpPr>
          <a:xfrm>
            <a:off x="6349842" y="3893472"/>
            <a:ext cx="1919948" cy="1734362"/>
            <a:chOff x="-191798" y="0"/>
            <a:chExt cx="1919947" cy="1734361"/>
          </a:xfrm>
        </p:grpSpPr>
        <p:sp>
          <p:nvSpPr>
            <p:cNvPr id="255" name="Shape"/>
            <p:cNvSpPr/>
            <p:nvPr/>
          </p:nvSpPr>
          <p:spPr>
            <a:xfrm>
              <a:off x="0" y="-1"/>
              <a:ext cx="1728149" cy="173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" name="PDF"/>
            <p:cNvSpPr txBox="1"/>
            <p:nvPr/>
          </p:nvSpPr>
          <p:spPr>
            <a:xfrm>
              <a:off x="-191799" y="485118"/>
              <a:ext cx="172815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PDF</a:t>
              </a:r>
            </a:p>
          </p:txBody>
        </p:sp>
      </p:grpSp>
      <p:grpSp>
        <p:nvGrpSpPr>
          <p:cNvPr id="260" name="Tesseract"/>
          <p:cNvGrpSpPr/>
          <p:nvPr/>
        </p:nvGrpSpPr>
        <p:grpSpPr>
          <a:xfrm>
            <a:off x="14069155" y="10788723"/>
            <a:ext cx="1827731" cy="1834300"/>
            <a:chOff x="0" y="0"/>
            <a:chExt cx="1827729" cy="1834299"/>
          </a:xfrm>
        </p:grpSpPr>
        <p:sp>
          <p:nvSpPr>
            <p:cNvPr id="258" name="Shape"/>
            <p:cNvSpPr/>
            <p:nvPr/>
          </p:nvSpPr>
          <p:spPr>
            <a:xfrm>
              <a:off x="0" y="0"/>
              <a:ext cx="1827730" cy="183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7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8" y="6018"/>
                  </a:cubicBezTo>
                  <a:lnTo>
                    <a:pt x="18158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7" y="800"/>
                  </a:cubicBezTo>
                  <a:cubicBezTo>
                    <a:pt x="6547" y="800"/>
                    <a:pt x="6479" y="329"/>
                    <a:pt x="6061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300"/>
              </a:pPr>
            </a:p>
          </p:txBody>
        </p:sp>
        <p:sp>
          <p:nvSpPr>
            <p:cNvPr id="259" name="Tesseract"/>
            <p:cNvSpPr txBox="1"/>
            <p:nvPr/>
          </p:nvSpPr>
          <p:spPr>
            <a:xfrm>
              <a:off x="0" y="692638"/>
              <a:ext cx="1827729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Tesseract</a:t>
              </a:r>
            </a:p>
          </p:txBody>
        </p:sp>
      </p:grpSp>
      <p:grpSp>
        <p:nvGrpSpPr>
          <p:cNvPr id="263" name="LayoutLM"/>
          <p:cNvGrpSpPr/>
          <p:nvPr/>
        </p:nvGrpSpPr>
        <p:grpSpPr>
          <a:xfrm>
            <a:off x="5073215" y="7008644"/>
            <a:ext cx="2339257" cy="2103845"/>
            <a:chOff x="-242944" y="0"/>
            <a:chExt cx="2339255" cy="2103844"/>
          </a:xfrm>
        </p:grpSpPr>
        <p:sp>
          <p:nvSpPr>
            <p:cNvPr id="261" name="Shape"/>
            <p:cNvSpPr/>
            <p:nvPr/>
          </p:nvSpPr>
          <p:spPr>
            <a:xfrm>
              <a:off x="0" y="-1"/>
              <a:ext cx="2096312" cy="210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LayoutLM"/>
            <p:cNvSpPr txBox="1"/>
            <p:nvPr/>
          </p:nvSpPr>
          <p:spPr>
            <a:xfrm>
              <a:off x="-242945" y="827558"/>
              <a:ext cx="2096312" cy="448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LayoutLM</a:t>
              </a:r>
            </a:p>
          </p:txBody>
        </p:sp>
      </p:grpSp>
      <p:grpSp>
        <p:nvGrpSpPr>
          <p:cNvPr id="266" name="OCR"/>
          <p:cNvGrpSpPr/>
          <p:nvPr/>
        </p:nvGrpSpPr>
        <p:grpSpPr>
          <a:xfrm>
            <a:off x="10451422" y="6016142"/>
            <a:ext cx="2486672" cy="2226124"/>
            <a:chOff x="-268518" y="0"/>
            <a:chExt cx="2486670" cy="2226123"/>
          </a:xfrm>
        </p:grpSpPr>
        <p:sp>
          <p:nvSpPr>
            <p:cNvPr id="264" name="Shape"/>
            <p:cNvSpPr/>
            <p:nvPr/>
          </p:nvSpPr>
          <p:spPr>
            <a:xfrm>
              <a:off x="-1" y="-1"/>
              <a:ext cx="2218154" cy="22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" name="OCR"/>
            <p:cNvSpPr txBox="1"/>
            <p:nvPr/>
          </p:nvSpPr>
          <p:spPr>
            <a:xfrm>
              <a:off x="-268519" y="820505"/>
              <a:ext cx="221815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OCR</a:t>
              </a:r>
            </a:p>
          </p:txBody>
        </p:sp>
      </p:grpSp>
      <p:grpSp>
        <p:nvGrpSpPr>
          <p:cNvPr id="269" name="HEIC"/>
          <p:cNvGrpSpPr/>
          <p:nvPr/>
        </p:nvGrpSpPr>
        <p:grpSpPr>
          <a:xfrm>
            <a:off x="13041010" y="3706696"/>
            <a:ext cx="2241477" cy="1980050"/>
            <a:chOff x="-447530" y="-63932"/>
            <a:chExt cx="2241476" cy="1980048"/>
          </a:xfrm>
        </p:grpSpPr>
        <p:sp>
          <p:nvSpPr>
            <p:cNvPr id="267" name="Shape"/>
            <p:cNvSpPr/>
            <p:nvPr/>
          </p:nvSpPr>
          <p:spPr>
            <a:xfrm>
              <a:off x="-179013" y="-63933"/>
              <a:ext cx="1972959" cy="198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" name="HEIC"/>
            <p:cNvSpPr txBox="1"/>
            <p:nvPr/>
          </p:nvSpPr>
          <p:spPr>
            <a:xfrm>
              <a:off x="-447531" y="633535"/>
              <a:ext cx="1972959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HEIC</a:t>
              </a:r>
            </a:p>
          </p:txBody>
        </p:sp>
      </p:grpSp>
      <p:grpSp>
        <p:nvGrpSpPr>
          <p:cNvPr id="272" name="Multimodal LLMs"/>
          <p:cNvGrpSpPr/>
          <p:nvPr/>
        </p:nvGrpSpPr>
        <p:grpSpPr>
          <a:xfrm>
            <a:off x="7683082" y="10758654"/>
            <a:ext cx="2448311" cy="2226125"/>
            <a:chOff x="-230158" y="0"/>
            <a:chExt cx="2448309" cy="2226124"/>
          </a:xfrm>
        </p:grpSpPr>
        <p:sp>
          <p:nvSpPr>
            <p:cNvPr id="270" name="Shape"/>
            <p:cNvSpPr/>
            <p:nvPr/>
          </p:nvSpPr>
          <p:spPr>
            <a:xfrm>
              <a:off x="-1" y="-1"/>
              <a:ext cx="2218153" cy="22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00AB8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  <p:sp>
          <p:nvSpPr>
            <p:cNvPr id="271" name="Multimodal LLMs"/>
            <p:cNvSpPr txBox="1"/>
            <p:nvPr/>
          </p:nvSpPr>
          <p:spPr>
            <a:xfrm>
              <a:off x="-230159" y="728122"/>
              <a:ext cx="2218152" cy="769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300"/>
              </a:lvl1pPr>
            </a:lstStyle>
            <a:p>
              <a:pPr/>
              <a:r>
                <a:t>Multimodal LLMs</a:t>
              </a:r>
            </a:p>
          </p:txBody>
        </p:sp>
      </p:grpSp>
      <p:grpSp>
        <p:nvGrpSpPr>
          <p:cNvPr id="275" name="Indexify"/>
          <p:cNvGrpSpPr/>
          <p:nvPr/>
        </p:nvGrpSpPr>
        <p:grpSpPr>
          <a:xfrm>
            <a:off x="17878949" y="7008644"/>
            <a:ext cx="2275324" cy="2103845"/>
            <a:chOff x="-179012" y="0"/>
            <a:chExt cx="2275323" cy="2103844"/>
          </a:xfrm>
        </p:grpSpPr>
        <p:sp>
          <p:nvSpPr>
            <p:cNvPr id="273" name="Shape"/>
            <p:cNvSpPr/>
            <p:nvPr/>
          </p:nvSpPr>
          <p:spPr>
            <a:xfrm>
              <a:off x="0" y="-1"/>
              <a:ext cx="2096312" cy="210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  <p:sp>
          <p:nvSpPr>
            <p:cNvPr id="274" name="Indexify"/>
            <p:cNvSpPr txBox="1"/>
            <p:nvPr/>
          </p:nvSpPr>
          <p:spPr>
            <a:xfrm>
              <a:off x="-179013" y="827411"/>
              <a:ext cx="2096312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300"/>
              </a:lvl1pPr>
            </a:lstStyle>
            <a:p>
              <a:pPr/>
              <a:r>
                <a:t>Indexify</a:t>
              </a:r>
            </a:p>
          </p:txBody>
        </p:sp>
      </p:grpSp>
      <p:sp>
        <p:nvSpPr>
          <p:cNvPr id="276" name="…. and lots more!"/>
          <p:cNvSpPr txBox="1"/>
          <p:nvPr/>
        </p:nvSpPr>
        <p:spPr>
          <a:xfrm>
            <a:off x="17659450" y="11467499"/>
            <a:ext cx="495879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…. and lots more!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3"/>
      <p:bldP build="whole" bldLvl="1" animBg="1" rev="0" advAuto="0" spid="263" grpId="8"/>
      <p:bldP build="whole" bldLvl="1" animBg="1" rev="0" advAuto="0" spid="275" grpId="7"/>
      <p:bldP build="whole" bldLvl="1" animBg="1" rev="0" advAuto="0" spid="269" grpId="4"/>
      <p:bldP build="whole" bldLvl="1" animBg="1" rev="0" advAuto="0" spid="276" grpId="11"/>
      <p:bldP build="whole" bldLvl="1" animBg="1" rev="0" advAuto="0" spid="254" grpId="2"/>
      <p:bldP build="whole" bldLvl="1" animBg="1" rev="0" advAuto="0" spid="253" grpId="1"/>
      <p:bldP build="whole" bldLvl="1" animBg="1" rev="0" advAuto="0" spid="266" grpId="6"/>
      <p:bldP build="whole" bldLvl="1" animBg="1" rev="0" advAuto="0" spid="257" grpId="5"/>
      <p:bldP build="whole" bldLvl="1" animBg="1" rev="0" advAuto="0" spid="272" grpId="9"/>
      <p:bldP build="whole" bldLvl="1" animBg="1" rev="0" advAuto="0" spid="260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HE (ACTUAL)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(ACTUAL) SOLUTION</a:t>
            </a:r>
          </a:p>
        </p:txBody>
      </p:sp>
      <p:sp>
        <p:nvSpPr>
          <p:cNvPr id="279" name="“One Package to parse them all”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“One Package to parse them all”</a:t>
            </a:r>
          </a:p>
        </p:txBody>
      </p:sp>
      <p:pic>
        <p:nvPicPr>
          <p:cNvPr id="280" name="9vcxgq.jpg" descr="9vcxgq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640"/>
          <a:stretch>
            <a:fillRect/>
          </a:stretch>
        </p:blipFill>
        <p:spPr>
          <a:xfrm>
            <a:off x="867969" y="4568295"/>
            <a:ext cx="10430662" cy="761642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DocCraft (intended) features…"/>
          <p:cNvSpPr txBox="1"/>
          <p:nvPr/>
        </p:nvSpPr>
        <p:spPr>
          <a:xfrm>
            <a:off x="12700268" y="3080048"/>
            <a:ext cx="9625597" cy="5267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4200"/>
            </a:pPr>
            <a:r>
              <a:t>DocCraft: A Python Package for Unified Document Parsing &amp; Benchmarking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b="1" sz="4200"/>
            </a:pP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Unified interface for OCR and AI processing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Customizable pipelines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Benchmarking for different models</a:t>
            </a:r>
          </a:p>
        </p:txBody>
      </p:sp>
      <p:grpSp>
        <p:nvGrpSpPr>
          <p:cNvPr id="284" name="Document"/>
          <p:cNvGrpSpPr/>
          <p:nvPr/>
        </p:nvGrpSpPr>
        <p:grpSpPr>
          <a:xfrm>
            <a:off x="12382500" y="9733220"/>
            <a:ext cx="2390825" cy="934780"/>
            <a:chOff x="0" y="0"/>
            <a:chExt cx="2390824" cy="934778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2390825" cy="934779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Document"/>
            <p:cNvSpPr txBox="1"/>
            <p:nvPr/>
          </p:nvSpPr>
          <p:spPr>
            <a:xfrm>
              <a:off x="0" y="174833"/>
              <a:ext cx="239082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Document</a:t>
              </a:r>
            </a:p>
          </p:txBody>
        </p:sp>
      </p:grpSp>
      <p:grpSp>
        <p:nvGrpSpPr>
          <p:cNvPr id="287" name="DocCraft"/>
          <p:cNvGrpSpPr/>
          <p:nvPr/>
        </p:nvGrpSpPr>
        <p:grpSpPr>
          <a:xfrm>
            <a:off x="15857185" y="9733220"/>
            <a:ext cx="2390826" cy="934780"/>
            <a:chOff x="0" y="0"/>
            <a:chExt cx="2390824" cy="934778"/>
          </a:xfrm>
        </p:grpSpPr>
        <p:sp>
          <p:nvSpPr>
            <p:cNvPr id="285" name="Rectangle"/>
            <p:cNvSpPr/>
            <p:nvPr/>
          </p:nvSpPr>
          <p:spPr>
            <a:xfrm>
              <a:off x="0" y="0"/>
              <a:ext cx="2390825" cy="93477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DocCraft"/>
            <p:cNvSpPr txBox="1"/>
            <p:nvPr/>
          </p:nvSpPr>
          <p:spPr>
            <a:xfrm>
              <a:off x="0" y="174833"/>
              <a:ext cx="239082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DocCraft</a:t>
              </a:r>
            </a:p>
          </p:txBody>
        </p:sp>
      </p:grpSp>
      <p:grpSp>
        <p:nvGrpSpPr>
          <p:cNvPr id="290" name="Structured Data + Performance metrics"/>
          <p:cNvGrpSpPr/>
          <p:nvPr/>
        </p:nvGrpSpPr>
        <p:grpSpPr>
          <a:xfrm>
            <a:off x="19405598" y="8915162"/>
            <a:ext cx="4136730" cy="2570898"/>
            <a:chOff x="0" y="0"/>
            <a:chExt cx="4136728" cy="2570896"/>
          </a:xfrm>
        </p:grpSpPr>
        <p:sp>
          <p:nvSpPr>
            <p:cNvPr id="288" name="Rectangle"/>
            <p:cNvSpPr/>
            <p:nvPr/>
          </p:nvSpPr>
          <p:spPr>
            <a:xfrm>
              <a:off x="0" y="0"/>
              <a:ext cx="4136729" cy="2570897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" name="Structured Data + Performance metrics"/>
            <p:cNvSpPr txBox="1"/>
            <p:nvPr/>
          </p:nvSpPr>
          <p:spPr>
            <a:xfrm>
              <a:off x="0" y="745242"/>
              <a:ext cx="4136729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Structured Data + Performance metrics </a:t>
              </a:r>
            </a:p>
          </p:txBody>
        </p:sp>
      </p:grpSp>
      <p:sp>
        <p:nvSpPr>
          <p:cNvPr id="291" name="Arrow 10"/>
          <p:cNvSpPr/>
          <p:nvPr/>
        </p:nvSpPr>
        <p:spPr>
          <a:xfrm>
            <a:off x="15082919" y="9981696"/>
            <a:ext cx="538402" cy="437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Arrow"/>
          <p:cNvSpPr/>
          <p:nvPr/>
        </p:nvSpPr>
        <p:spPr>
          <a:xfrm>
            <a:off x="18423703" y="9981696"/>
            <a:ext cx="806204" cy="437830"/>
          </a:xfrm>
          <a:prstGeom prst="rightArrow">
            <a:avLst>
              <a:gd name="adj1" fmla="val 32000"/>
              <a:gd name="adj2" fmla="val 11784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5"/>
      <p:bldP build="whole" bldLvl="1" animBg="1" rev="0" advAuto="0" spid="287" grpId="7"/>
      <p:bldP build="whole" bldLvl="1" animBg="1" rev="0" advAuto="0" spid="290" grpId="9"/>
      <p:bldP build="whole" bldLvl="1" animBg="1" rev="0" advAuto="0" spid="291" grpId="6"/>
      <p:bldP build="whole" bldLvl="1" animBg="1" rev="0" advAuto="0" spid="279" grpId="2"/>
      <p:bldP build="whole" bldLvl="1" animBg="1" rev="0" advAuto="0" spid="278" grpId="1"/>
      <p:bldP build="whole" bldLvl="1" animBg="1" rev="0" advAuto="0" spid="280" grpId="3"/>
      <p:bldP build="whole" bldLvl="1" animBg="1" rev="0" advAuto="0" spid="292" grpId="8"/>
      <p:bldP build="whole" bldLvl="1" animBg="1" rev="0" advAuto="0" spid="281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HE END (FOR NO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END (FOR NOW)</a:t>
            </a:r>
          </a:p>
        </p:txBody>
      </p:sp>
      <p:sp>
        <p:nvSpPr>
          <p:cNvPr id="295" name="I just gave a presentation at RWTH Aachen University, AMA"/>
          <p:cNvSpPr txBox="1"/>
          <p:nvPr>
            <p:ph type="body" sz="quarter" idx="1"/>
          </p:nvPr>
        </p:nvSpPr>
        <p:spPr>
          <a:xfrm>
            <a:off x="1206500" y="6817962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 just gave a presentation at RWTH Aachen University, AMA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1"/>
      <p:bldP build="whole" bldLvl="1" animBg="1" rev="0" advAuto="0" spid="29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