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5715000" cy="9144000" type="screen16x10"/>
  <p:notesSz cx="6858000" cy="9144000"/>
  <p:defaultTextStyle>
    <a:defPPr>
      <a:defRPr lang="zh-CN"/>
    </a:defPPr>
    <a:lvl1pPr marL="0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1pPr>
    <a:lvl2pPr marL="356870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2pPr>
    <a:lvl3pPr marL="713105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3pPr>
    <a:lvl4pPr marL="1069975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4pPr>
    <a:lvl5pPr marL="1426210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6pPr>
    <a:lvl7pPr marL="2139950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7pPr>
    <a:lvl8pPr marL="2496185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8pPr>
    <a:lvl9pPr marL="2853055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21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雨课堂试卷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85750" y="3810000"/>
            <a:ext cx="5143500" cy="1524000"/>
          </a:xfrm>
          <a:prstGeom prst="rect">
            <a:avLst/>
          </a:prstGeom>
        </p:spPr>
        <p:txBody>
          <a:bodyPr vert="horz" anchor="ctr" anchorCtr="1"/>
          <a:lstStyle>
            <a:lvl1pPr>
              <a:defRPr sz="2600"/>
            </a:lvl1pPr>
          </a:lstStyle>
          <a:p>
            <a:r>
              <a:rPr lang="zh-CN" altLang="en-US"/>
              <a:t>请填写试卷标题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386080" rtl="0" eaLnBrk="1" latinLnBrk="0" hangingPunct="1">
        <a:lnSpc>
          <a:spcPct val="90000"/>
        </a:lnSpc>
        <a:spcBef>
          <a:spcPct val="0"/>
        </a:spcBef>
        <a:buNone/>
        <a:defRPr sz="18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520" indent="-96520" algn="l" defTabSz="386080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80" kern="1200">
          <a:solidFill>
            <a:schemeClr val="tx1"/>
          </a:solidFill>
          <a:latin typeface="+mn-lt"/>
          <a:ea typeface="+mn-ea"/>
          <a:cs typeface="+mn-cs"/>
        </a:defRPr>
      </a:lvl1pPr>
      <a:lvl2pPr marL="289560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2pPr>
      <a:lvl3pPr marL="481965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5" kern="1200">
          <a:solidFill>
            <a:schemeClr val="tx1"/>
          </a:solidFill>
          <a:latin typeface="+mn-lt"/>
          <a:ea typeface="+mn-ea"/>
          <a:cs typeface="+mn-cs"/>
        </a:defRPr>
      </a:lvl3pPr>
      <a:lvl4pPr marL="675005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868045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1061085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253490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6530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39570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3040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6080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485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565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605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010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tags" Target="../tags/tag15.xml"/><Relationship Id="rId18" Type="http://schemas.openxmlformats.org/officeDocument/2006/relationships/image" Target="../media/image1.png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10" Type="http://schemas.openxmlformats.org/officeDocument/2006/relationships/tags" Target="../tags/tag12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 dirty="0"/>
              <a:t>预备工作</a:t>
            </a:r>
            <a:r>
              <a:rPr lang="en-US" altLang="zh-CN" dirty="0"/>
              <a:t>3</a:t>
            </a:r>
            <a:br>
              <a:rPr lang="en-US" altLang="zh-CN" dirty="0"/>
            </a:br>
            <a:r>
              <a:rPr lang="zh-CN" altLang="zh-CN" dirty="0"/>
              <a:t>熟悉语法分析器辅助构造工具</a:t>
            </a:r>
            <a:endParaRPr lang="zh-CN" altLang="en-US" dirty="0"/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841500" y="5842000"/>
            <a:ext cx="2032000" cy="50800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 anchorCtr="1">
            <a:noAutofit/>
          </a:bodyPr>
          <a:lstStyle/>
          <a:p>
            <a:r>
              <a:rPr lang="zh-CN" altLang="en-US" sz="2000">
                <a:solidFill>
                  <a:srgbClr val="000000"/>
                </a:solidFill>
              </a:rPr>
              <a:t>总分</a:t>
            </a:r>
            <a:r>
              <a:rPr lang="en-US" altLang="zh-CN" sz="2000">
                <a:solidFill>
                  <a:srgbClr val="000000"/>
                </a:solidFill>
              </a:rPr>
              <a:t>: 2</a:t>
            </a: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7000" y="7874000"/>
            <a:ext cx="5461000" cy="10160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txBody>
          <a:bodyPr vert="horz" wrap="square" rtlCol="0" anchor="ctr">
            <a:no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*此封面页请勿删除，删除后将无法上传至试卷库，添加菜单栏任意题型即可制作试卷。本提示将在上传时自动隐藏。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0" y="634999"/>
            <a:ext cx="5715000" cy="7572375"/>
          </a:xfrm>
          <a:prstGeom prst="rect">
            <a:avLst/>
          </a:prstGeom>
          <a:noFill/>
        </p:spPr>
        <p:txBody>
          <a:bodyPr vert="horz" wrap="square" rtlCol="0" anchor="t" anchorCtr="0">
            <a:noAutofit/>
          </a:bodyPr>
          <a:lstStyle/>
          <a:p>
            <a:r>
              <a:rPr lang="zh-CN" altLang="zh-CN" dirty="0"/>
              <a:t>安装</a:t>
            </a:r>
            <a:r>
              <a:rPr lang="en-US" altLang="zh-CN" dirty="0"/>
              <a:t>Bison</a:t>
            </a:r>
            <a:r>
              <a:rPr lang="zh-CN" altLang="zh-CN" dirty="0"/>
              <a:t>软件，熟悉其使用，对讲义中简单表达式计算的</a:t>
            </a:r>
            <a:r>
              <a:rPr lang="en-US" altLang="zh-CN" dirty="0" err="1"/>
              <a:t>Yacc</a:t>
            </a:r>
            <a:r>
              <a:rPr lang="zh-CN" altLang="zh-CN" dirty="0"/>
              <a:t>程序进行修改。</a:t>
            </a:r>
          </a:p>
          <a:p>
            <a:pPr marL="342900" lvl="0" indent="-342900">
              <a:buFont typeface="+mj-lt"/>
              <a:buAutoNum type="arabicPeriod"/>
            </a:pPr>
            <a:r>
              <a:rPr lang="zh-CN" altLang="zh-CN" dirty="0"/>
              <a:t>将所有的词法分析功能均放在</a:t>
            </a:r>
            <a:r>
              <a:rPr lang="en-US" altLang="zh-CN" dirty="0" err="1"/>
              <a:t>yylex</a:t>
            </a:r>
            <a:r>
              <a:rPr lang="zh-CN" altLang="zh-CN" dirty="0"/>
              <a:t>函数内实现，为</a:t>
            </a:r>
            <a:r>
              <a:rPr lang="en-US" altLang="zh-CN" dirty="0"/>
              <a:t>+</a:t>
            </a:r>
            <a:r>
              <a:rPr lang="zh-CN" altLang="zh-CN" dirty="0"/>
              <a:t>、</a:t>
            </a:r>
            <a:r>
              <a:rPr lang="en-US" altLang="zh-CN" dirty="0"/>
              <a:t>-</a:t>
            </a:r>
            <a:r>
              <a:rPr lang="zh-CN" altLang="zh-CN" dirty="0"/>
              <a:t>、</a:t>
            </a:r>
            <a:r>
              <a:rPr lang="en-US" altLang="zh-CN" dirty="0"/>
              <a:t>*</a:t>
            </a:r>
            <a:r>
              <a:rPr lang="zh-CN" altLang="zh-CN" dirty="0"/>
              <a:t>、</a:t>
            </a:r>
            <a:r>
              <a:rPr lang="en-US" altLang="zh-CN" dirty="0"/>
              <a:t>\</a:t>
            </a:r>
            <a:r>
              <a:rPr lang="zh-CN" altLang="zh-CN" dirty="0"/>
              <a:t>、</a:t>
            </a:r>
            <a:r>
              <a:rPr lang="en-US" altLang="zh-CN" dirty="0"/>
              <a:t>(</a:t>
            </a:r>
            <a:r>
              <a:rPr lang="zh-CN" altLang="zh-CN" dirty="0"/>
              <a:t>、</a:t>
            </a:r>
            <a:r>
              <a:rPr lang="en-US" altLang="zh-CN" dirty="0"/>
              <a:t>)</a:t>
            </a:r>
            <a:r>
              <a:rPr lang="zh-CN" altLang="zh-CN" dirty="0"/>
              <a:t>每个运算符及整数分别定义一个单词类别，在</a:t>
            </a:r>
            <a:r>
              <a:rPr lang="en-US" altLang="zh-CN" dirty="0" err="1"/>
              <a:t>yylex</a:t>
            </a:r>
            <a:r>
              <a:rPr lang="zh-CN" altLang="zh-CN" dirty="0"/>
              <a:t>内实现代码，能识别这些单词，并将单词类别返回给词法分析程序。</a:t>
            </a:r>
          </a:p>
          <a:p>
            <a:endParaRPr lang="zh-CN" altLang="zh-CN" dirty="0"/>
          </a:p>
          <a:p>
            <a:pPr marL="342900" lvl="0" indent="-342900">
              <a:buFont typeface="+mj-lt"/>
              <a:buAutoNum type="arabicPeriod" startAt="2"/>
            </a:pPr>
            <a:r>
              <a:rPr lang="zh-CN" altLang="zh-CN" dirty="0"/>
              <a:t>实现功能更强的词法分析程序，可识别并忽略空格、制表符、回车等空白符，能识别多位十进制整数。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pPr marL="342900" lvl="0" indent="-342900">
              <a:buFont typeface="+mj-lt"/>
              <a:buAutoNum type="arabicPeriod" startAt="3"/>
            </a:pPr>
            <a:r>
              <a:rPr lang="zh-CN" altLang="zh-CN" dirty="0"/>
              <a:t>修改</a:t>
            </a:r>
            <a:r>
              <a:rPr lang="en-US" altLang="zh-CN" dirty="0" err="1"/>
              <a:t>Yacc</a:t>
            </a:r>
            <a:r>
              <a:rPr lang="zh-CN" altLang="zh-CN" dirty="0"/>
              <a:t>程序，不进行表达式的计算，而是实现中缀表达式到后缀表达式的转换。</a:t>
            </a:r>
          </a:p>
          <a:p>
            <a:pPr marL="269875" algn="just">
              <a:spcAft>
                <a:spcPts val="0"/>
              </a:spcAft>
            </a:pPr>
            <a:endParaRPr lang="en-US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dirty="0"/>
              <a:t>（思考）</a:t>
            </a: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zh-CN" dirty="0"/>
              <a:t>在</a:t>
            </a:r>
            <a:r>
              <a:rPr lang="en-US" altLang="zh-CN" dirty="0"/>
              <a:t>2)</a:t>
            </a:r>
            <a:r>
              <a:rPr lang="zh-CN" altLang="zh-CN" dirty="0"/>
              <a:t>的基础上，实现功能更强的词法分析和语法分析程序，使之能支持变量，修改词法分析程序，能识别变量（标识符）和“</a:t>
            </a:r>
            <a:r>
              <a:rPr lang="en-US" altLang="zh-CN" dirty="0"/>
              <a:t>=</a:t>
            </a:r>
            <a:r>
              <a:rPr lang="zh-CN" altLang="zh-CN" dirty="0"/>
              <a:t>”符号，修改语法分析器，使之能分析、翻译“</a:t>
            </a:r>
            <a:r>
              <a:rPr lang="en-US" altLang="zh-CN" dirty="0"/>
              <a:t>a=2</a:t>
            </a:r>
            <a:r>
              <a:rPr lang="zh-CN" altLang="zh-CN" dirty="0"/>
              <a:t>”形式的（或更复杂的，“</a:t>
            </a:r>
            <a:r>
              <a:rPr lang="en-US" altLang="zh-CN" dirty="0"/>
              <a:t>a=</a:t>
            </a:r>
            <a:r>
              <a:rPr lang="zh-CN" altLang="zh-CN" dirty="0"/>
              <a:t>表达式”）赋值语句，当变量出现在表达式中时，能正确获取其值进行计算（未赋值的变量取</a:t>
            </a:r>
            <a:r>
              <a:rPr lang="en-US" altLang="zh-CN" dirty="0"/>
              <a:t>0</a:t>
            </a:r>
            <a:r>
              <a:rPr lang="zh-CN" altLang="zh-CN" dirty="0"/>
              <a:t>）。当然，这些都需要实现符号表功能。</a:t>
            </a: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zh-CN" dirty="0"/>
              <a:t>将翻译目标改为生成汇编代码。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/>
              <a:t>要求：无需撰写实验报告，在上机课或课下向助教讲解你的程序，由助教检查结果并给分即可（由于每位助教要负责检查</a:t>
            </a:r>
            <a:r>
              <a:rPr lang="en-US" altLang="zh-CN" dirty="0"/>
              <a:t>40</a:t>
            </a:r>
            <a:r>
              <a:rPr lang="zh-CN" altLang="en-US" dirty="0"/>
              <a:t>余位同学的作业，请同学们提前准备好，保证检查时能顺畅展示程序、流利讲解）</a:t>
            </a:r>
            <a:r>
              <a:rPr lang="zh-CN" altLang="zh-CN" dirty="0"/>
              <a:t>。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/>
          </a:p>
        </p:txBody>
      </p:sp>
      <p:sp>
        <p:nvSpPr>
          <p:cNvPr id="11" name="矩形 10"/>
          <p:cNvSpPr/>
          <p:nvPr>
            <p:custDataLst>
              <p:tags r:id="rId3"/>
            </p:custDataLst>
          </p:nvPr>
        </p:nvSpPr>
        <p:spPr>
          <a:xfrm>
            <a:off x="0" y="8270875"/>
            <a:ext cx="5715000" cy="47625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zh-CN" altLang="en-US" sz="15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正常使用主观题需</a:t>
            </a:r>
            <a:r>
              <a:rPr lang="en-US" altLang="zh-CN" sz="15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2.0</a:t>
            </a:r>
            <a:r>
              <a:rPr lang="zh-CN" altLang="en-US" sz="15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以上版本雨课堂</a:t>
            </a:r>
          </a:p>
        </p:txBody>
      </p:sp>
      <p:sp>
        <p:nvSpPr>
          <p:cNvPr id="12" name="矩形 11" hidden="1"/>
          <p:cNvSpPr/>
          <p:nvPr>
            <p:custDataLst>
              <p:tags r:id="rId4"/>
            </p:custDataLst>
          </p:nvPr>
        </p:nvSpPr>
        <p:spPr>
          <a:xfrm>
            <a:off x="6096000" y="0"/>
            <a:ext cx="5120640" cy="9144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文本框 16" hidden="1"/>
          <p:cNvSpPr txBox="1"/>
          <p:nvPr>
            <p:custDataLst>
              <p:tags r:id="rId5"/>
            </p:custDataLst>
          </p:nvPr>
        </p:nvSpPr>
        <p:spPr>
          <a:xfrm>
            <a:off x="6184900" y="8413419"/>
            <a:ext cx="494284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以上版本</a:t>
            </a:r>
          </a:p>
        </p:txBody>
      </p:sp>
      <p:sp>
        <p:nvSpPr>
          <p:cNvPr id="18" name="文本框 17" hidden="1"/>
          <p:cNvSpPr txBox="1"/>
          <p:nvPr>
            <p:custDataLst>
              <p:tags r:id="rId6"/>
            </p:custDataLst>
          </p:nvPr>
        </p:nvSpPr>
        <p:spPr>
          <a:xfrm>
            <a:off x="6350000" y="1270000"/>
            <a:ext cx="4612640" cy="1905000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此处添加答案解析</a:t>
            </a:r>
          </a:p>
        </p:txBody>
      </p:sp>
      <p:grpSp>
        <p:nvGrpSpPr>
          <p:cNvPr id="16" name="组合 15" hidden="1"/>
          <p:cNvGrpSpPr/>
          <p:nvPr>
            <p:custDataLst>
              <p:tags r:id="rId7"/>
            </p:custDataLst>
          </p:nvPr>
        </p:nvGrpSpPr>
        <p:grpSpPr>
          <a:xfrm>
            <a:off x="6108700" y="0"/>
            <a:ext cx="5095240" cy="647700"/>
            <a:chOff x="6108700" y="0"/>
            <a:chExt cx="5095240" cy="647700"/>
          </a:xfrm>
        </p:grpSpPr>
        <p:sp>
          <p:nvSpPr>
            <p:cNvPr id="13" name="RemarkBack" hidden="1"/>
            <p:cNvSpPr/>
            <p:nvPr>
              <p:custDataLst>
                <p:tags r:id="rId14"/>
              </p:custDataLst>
            </p:nvPr>
          </p:nvSpPr>
          <p:spPr>
            <a:xfrm>
              <a:off x="6108700" y="12700"/>
              <a:ext cx="509524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RemarkBlock" hidden="1"/>
            <p:cNvSpPr/>
            <p:nvPr>
              <p:custDataLst>
                <p:tags r:id="rId15"/>
              </p:custDataLst>
            </p:nvPr>
          </p:nvSpPr>
          <p:spPr>
            <a:xfrm>
              <a:off x="6108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RemarkTitleText" hidden="1"/>
            <p:cNvSpPr txBox="1"/>
            <p:nvPr>
              <p:custDataLst>
                <p:tags r:id="rId16"/>
              </p:custDataLst>
            </p:nvPr>
          </p:nvSpPr>
          <p:spPr>
            <a:xfrm>
              <a:off x="635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答案解析</a:t>
              </a:r>
            </a:p>
          </p:txBody>
        </p:sp>
      </p:grpSp>
      <p:grpSp>
        <p:nvGrpSpPr>
          <p:cNvPr id="10" name="组合 9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6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主观题</a:t>
              </a:r>
            </a:p>
          </p:txBody>
        </p:sp>
        <p:sp>
          <p:nvSpPr>
            <p:cNvPr id="9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rPr>
                <a:t>2分</a:t>
              </a:r>
            </a:p>
          </p:txBody>
        </p:sp>
      </p:grpSp>
      <p:pic>
        <p:nvPicPr>
          <p:cNvPr id="4" name="图片 3"/>
          <p:cNvPicPr/>
          <p:nvPr>
            <p:custDataLst>
              <p:tags r:id="rId9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APER" val="PaperTitl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APER" val="PaperScor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2.0"/>
  <p:tag name="PROBLEMHASREMARK" val="False"/>
  <p:tag name="PROBLEMVOICEALLOWED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398</Words>
  <Application>Microsoft Office PowerPoint</Application>
  <PresentationFormat>全屏显示(16:10)</PresentationFormat>
  <Paragraphs>21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等线</vt:lpstr>
      <vt:lpstr>等线 Light</vt:lpstr>
      <vt:lpstr>微软雅黑</vt:lpstr>
      <vt:lpstr>Arial</vt:lpstr>
      <vt:lpstr>Times New Roman</vt:lpstr>
      <vt:lpstr>Wingdings</vt:lpstr>
      <vt:lpstr>Office 主题​​</vt:lpstr>
      <vt:lpstr>预备工作3 熟悉语法分析器辅助构造工具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预备工作2 定义你的编译器功能 &amp; 汇编编程</dc:title>
  <dc:creator>王 刚</dc:creator>
  <cp:lastModifiedBy>王 刚</cp:lastModifiedBy>
  <cp:revision>9</cp:revision>
  <dcterms:created xsi:type="dcterms:W3CDTF">2019-09-29T04:07:00Z</dcterms:created>
  <dcterms:modified xsi:type="dcterms:W3CDTF">2020-10-04T08:36:05Z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