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5" r:id="rId8"/>
    <p:sldId id="266" r:id="rId9"/>
    <p:sldId id="269" r:id="rId10"/>
    <p:sldId id="270" r:id="rId11"/>
    <p:sldId id="272" r:id="rId12"/>
    <p:sldId id="279" r:id="rId13"/>
    <p:sldId id="273" r:id="rId14"/>
    <p:sldId id="274" r:id="rId15"/>
    <p:sldId id="281" r:id="rId16"/>
    <p:sldId id="280" r:id="rId17"/>
    <p:sldId id="289" r:id="rId18"/>
    <p:sldId id="290" r:id="rId19"/>
    <p:sldId id="276" r:id="rId20"/>
    <p:sldId id="277" r:id="rId21"/>
    <p:sldId id="282" r:id="rId22"/>
    <p:sldId id="27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44" autoAdjust="0"/>
  </p:normalViewPr>
  <p:slideViewPr>
    <p:cSldViewPr snapToGrid="0" showGuides="1">
      <p:cViewPr varScale="1">
        <p:scale>
          <a:sx n="82" d="100"/>
          <a:sy n="82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6307886" y="3014692"/>
            <a:ext cx="526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"/>
          <p:cNvSpPr txBox="1"/>
          <p:nvPr/>
        </p:nvSpPr>
        <p:spPr>
          <a:xfrm>
            <a:off x="6919424" y="4020221"/>
            <a:ext cx="4046528" cy="47815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宿舍管理系统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702462" y="4902278"/>
            <a:ext cx="4263490" cy="374961"/>
            <a:chOff x="1582980" y="2733036"/>
            <a:chExt cx="4263490" cy="374961"/>
          </a:xfrm>
          <a:noFill/>
        </p:grpSpPr>
        <p:sp>
          <p:nvSpPr>
            <p:cNvPr id="44" name="文本框 6"/>
            <p:cNvSpPr txBox="1"/>
            <p:nvPr/>
          </p:nvSpPr>
          <p:spPr>
            <a:xfrm>
              <a:off x="1582980" y="2734332"/>
              <a:ext cx="1853764" cy="37366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3655720" y="2733036"/>
              <a:ext cx="2190750" cy="373691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214464"/>
            <a:chOff x="2529600" y="1776512"/>
            <a:chExt cx="7075809" cy="4214464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学生缺寝信息管理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密码修改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根据管理权限对入住学生信息进行分楼宇显示，并可以对学生进行缺寝信息的录入。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学生缺寝信息的增删改查。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对本管理员的登录密码进行修改。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90" y="993775"/>
            <a:ext cx="11419840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240" y="993775"/>
            <a:ext cx="1095629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505" y="1028700"/>
            <a:ext cx="10714990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925" y="1041400"/>
            <a:ext cx="11458575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1122045"/>
            <a:ext cx="1061085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系统优点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45016" y="1653577"/>
            <a:ext cx="1811333" cy="3999590"/>
            <a:chOff x="938623" y="1841916"/>
            <a:chExt cx="1811333" cy="3999590"/>
          </a:xfrm>
        </p:grpSpPr>
        <p:sp>
          <p:nvSpPr>
            <p:cNvPr id="76" name="Freeform 5"/>
            <p:cNvSpPr/>
            <p:nvPr/>
          </p:nvSpPr>
          <p:spPr bwMode="auto">
            <a:xfrm>
              <a:off x="938623" y="1841916"/>
              <a:ext cx="1811333" cy="3999590"/>
            </a:xfrm>
            <a:custGeom>
              <a:avLst/>
              <a:gdLst>
                <a:gd name="T0" fmla="*/ 366 w 366"/>
                <a:gd name="T1" fmla="*/ 685 h 805"/>
                <a:gd name="T2" fmla="*/ 183 w 366"/>
                <a:gd name="T3" fmla="*/ 805 h 805"/>
                <a:gd name="T4" fmla="*/ 0 w 366"/>
                <a:gd name="T5" fmla="*/ 685 h 805"/>
                <a:gd name="T6" fmla="*/ 0 w 366"/>
                <a:gd name="T7" fmla="*/ 22 h 805"/>
                <a:gd name="T8" fmla="*/ 22 w 366"/>
                <a:gd name="T9" fmla="*/ 0 h 805"/>
                <a:gd name="T10" fmla="*/ 344 w 366"/>
                <a:gd name="T11" fmla="*/ 0 h 805"/>
                <a:gd name="T12" fmla="*/ 366 w 366"/>
                <a:gd name="T13" fmla="*/ 22 h 805"/>
                <a:gd name="T14" fmla="*/ 366 w 366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805">
                  <a:moveTo>
                    <a:pt x="366" y="685"/>
                  </a:moveTo>
                  <a:cubicBezTo>
                    <a:pt x="366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6" y="0"/>
                    <a:pt x="366" y="10"/>
                    <a:pt x="366" y="22"/>
                  </a:cubicBezTo>
                  <a:lnTo>
                    <a:pt x="366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938623" y="2474312"/>
              <a:ext cx="1811333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99031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Freeform 14"/>
            <p:cNvSpPr>
              <a:spLocks noChangeAspect="1" noEditPoints="1"/>
            </p:cNvSpPr>
            <p:nvPr/>
          </p:nvSpPr>
          <p:spPr bwMode="auto">
            <a:xfrm>
              <a:off x="1672682" y="1945978"/>
              <a:ext cx="396000" cy="39440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41003" y="1653577"/>
            <a:ext cx="1817615" cy="3999590"/>
            <a:chOff x="3087094" y="1841916"/>
            <a:chExt cx="1817615" cy="3999590"/>
          </a:xfrm>
        </p:grpSpPr>
        <p:sp>
          <p:nvSpPr>
            <p:cNvPr id="81" name="Freeform 7"/>
            <p:cNvSpPr/>
            <p:nvPr/>
          </p:nvSpPr>
          <p:spPr bwMode="auto">
            <a:xfrm>
              <a:off x="3087094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4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5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4" y="805"/>
                    <a:pt x="184" y="805"/>
                  </a:cubicBezTo>
                  <a:cubicBezTo>
                    <a:pt x="184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3093376" y="2474312"/>
              <a:ext cx="1807145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550643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Freeform 22"/>
            <p:cNvSpPr>
              <a:spLocks noChangeAspect="1" noEditPoints="1"/>
            </p:cNvSpPr>
            <p:nvPr/>
          </p:nvSpPr>
          <p:spPr bwMode="auto">
            <a:xfrm>
              <a:off x="3815901" y="1911497"/>
              <a:ext cx="360000" cy="42276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792380" y="1653577"/>
            <a:ext cx="1817615" cy="3999590"/>
            <a:chOff x="5241847" y="1841916"/>
            <a:chExt cx="1817615" cy="3999590"/>
          </a:xfrm>
        </p:grpSpPr>
        <p:sp>
          <p:nvSpPr>
            <p:cNvPr id="86" name="Freeform 9"/>
            <p:cNvSpPr/>
            <p:nvPr/>
          </p:nvSpPr>
          <p:spPr bwMode="auto">
            <a:xfrm>
              <a:off x="5241847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3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4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5241847" y="2474312"/>
              <a:ext cx="1813427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703302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Freeform 26"/>
            <p:cNvSpPr>
              <a:spLocks noEditPoints="1"/>
            </p:cNvSpPr>
            <p:nvPr/>
          </p:nvSpPr>
          <p:spPr bwMode="auto">
            <a:xfrm>
              <a:off x="5980925" y="1988138"/>
              <a:ext cx="335269" cy="352245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1045016" y="3571818"/>
            <a:ext cx="1811333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满足了学生宿舍的基本管理需求，缓解了高校扩招带来的学生宿舍管理压力，减轻了管理人员的工作强度。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34721" y="3653372"/>
            <a:ext cx="1785287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本系统对于推进学校管理体系的信息化、智能化有着积极的意义。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04662" y="3653371"/>
            <a:ext cx="1778388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提高了宿舍学生信息的安全性，便于进行准确的信息录入和采集。</a:t>
            </a:r>
            <a:endParaRPr 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08054" y="1608077"/>
            <a:ext cx="2480556" cy="1143173"/>
            <a:chOff x="1302027" y="1480755"/>
            <a:chExt cx="2480556" cy="1143173"/>
          </a:xfrm>
        </p:grpSpPr>
        <p:sp>
          <p:nvSpPr>
            <p:cNvPr id="58" name="任意多边形 14"/>
            <p:cNvSpPr/>
            <p:nvPr/>
          </p:nvSpPr>
          <p:spPr>
            <a:xfrm rot="5400000">
              <a:off x="1970718" y="812064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226305" y="2380080"/>
              <a:ext cx="769827" cy="151561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1391173" y="1829116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25144" y="3052235"/>
            <a:ext cx="2480556" cy="1143173"/>
            <a:chOff x="3203716" y="2438226"/>
            <a:chExt cx="2480556" cy="1143173"/>
          </a:xfrm>
        </p:grpSpPr>
        <p:sp>
          <p:nvSpPr>
            <p:cNvPr id="62" name="任意多边形 18"/>
            <p:cNvSpPr/>
            <p:nvPr/>
          </p:nvSpPr>
          <p:spPr>
            <a:xfrm rot="5400000">
              <a:off x="3872407" y="1769535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4088236" y="3367367"/>
              <a:ext cx="769827" cy="151561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3311599" y="2765133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97200" y="4385619"/>
            <a:ext cx="2480556" cy="1143173"/>
            <a:chOff x="1302026" y="3909217"/>
            <a:chExt cx="2480556" cy="1143173"/>
          </a:xfrm>
        </p:grpSpPr>
        <p:sp>
          <p:nvSpPr>
            <p:cNvPr id="66" name="任意多边形 22"/>
            <p:cNvSpPr/>
            <p:nvPr/>
          </p:nvSpPr>
          <p:spPr>
            <a:xfrm rot="5400000">
              <a:off x="1970717" y="3240526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181970" y="4852946"/>
              <a:ext cx="769827" cy="151561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1395992" y="424142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9" name="任意多边形 29"/>
          <p:cNvSpPr/>
          <p:nvPr/>
        </p:nvSpPr>
        <p:spPr>
          <a:xfrm>
            <a:off x="2781682" y="2229581"/>
            <a:ext cx="5185654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0" name="任意多边形 30"/>
          <p:cNvSpPr/>
          <p:nvPr/>
        </p:nvSpPr>
        <p:spPr>
          <a:xfrm flipV="1">
            <a:off x="3387819" y="5017827"/>
            <a:ext cx="4579518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1" name="任意多边形 31"/>
          <p:cNvSpPr/>
          <p:nvPr/>
        </p:nvSpPr>
        <p:spPr>
          <a:xfrm>
            <a:off x="4020699" y="3625810"/>
            <a:ext cx="3946638" cy="86174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67603" y="1848309"/>
            <a:ext cx="1816523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系统界面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界面的设计和布局换需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要进一步的改善。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67603" y="3194541"/>
            <a:ext cx="191135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由于个人技术的局限性，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系统的部分功能还不够完善。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167603" y="4725439"/>
            <a:ext cx="2800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技术框架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技术框架不够主流，还可以继续优化。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7320411" y="2369820"/>
            <a:ext cx="4225627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开发技术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功能模块设计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6105" y="118794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20411" y="201894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5977735" y="4286632"/>
            <a:ext cx="546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感谢大家的聆听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>
            <a:off x="4985006" y="2806025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319879" y="1874822"/>
            <a:ext cx="4600138" cy="306675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6" name="文本框 35"/>
          <p:cNvSpPr txBox="1"/>
          <p:nvPr/>
        </p:nvSpPr>
        <p:spPr>
          <a:xfrm>
            <a:off x="5372101" y="693198"/>
            <a:ext cx="6097554" cy="5560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目前许多高校还处于使用纸质管理宿舍数据的阶段，不仅费时费力，还存在信息泄露、更新困难等多方面的缺点。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随着高等教育的普及和大学的扩招，宿舍学生越来越多，随之而来的就是管理难度的增加，一个高效的宿舍管理系统是很有必要的。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在高等教育不断发展的大背景下，管理系统的大规模应用已经成为衡量高校管理能力的重要标准，同样的，学生宿舍管理作为高校管理的重要组成部分，也是高校实现管理智能化、系统化的重要过程。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实现学生宿舍管理的信息化，可以大幅度提高宿舍管理效率及信息统计的准确度，减轻宿舍管理人员的工作负担。</a:t>
            </a:r>
            <a:endParaRPr lang="zh-CN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Development technology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07537" y="1432044"/>
            <a:ext cx="4533901" cy="1570505"/>
            <a:chOff x="1065157" y="2496276"/>
            <a:chExt cx="4533901" cy="1570505"/>
          </a:xfrm>
        </p:grpSpPr>
        <p:sp>
          <p:nvSpPr>
            <p:cNvPr id="76" name="Freeform 5"/>
            <p:cNvSpPr/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757" y="2656310"/>
              <a:ext cx="5821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449645" y="3017632"/>
              <a:ext cx="197522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JSP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5992" y="3326477"/>
            <a:ext cx="4533901" cy="1570505"/>
            <a:chOff x="1065157" y="4760420"/>
            <a:chExt cx="4533901" cy="1570505"/>
          </a:xfrm>
        </p:grpSpPr>
        <p:sp>
          <p:nvSpPr>
            <p:cNvPr id="81" name="Freeform 5"/>
            <p:cNvSpPr/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48501" y="4905022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889148" y="5310760"/>
              <a:ext cx="8063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99662" y="371378"/>
            <a:ext cx="4533901" cy="1570505"/>
            <a:chOff x="6315074" y="1364204"/>
            <a:chExt cx="4533901" cy="1570505"/>
          </a:xfrm>
        </p:grpSpPr>
        <p:sp>
          <p:nvSpPr>
            <p:cNvPr id="86" name="Freeform 5"/>
            <p:cNvSpPr/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760987" y="1611316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769682" y="1895307"/>
              <a:ext cx="141224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MySQL5.7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44714" y="2500738"/>
            <a:ext cx="4533901" cy="1570505"/>
            <a:chOff x="6315074" y="3628348"/>
            <a:chExt cx="4533901" cy="1570505"/>
          </a:xfrm>
        </p:grpSpPr>
        <p:sp>
          <p:nvSpPr>
            <p:cNvPr id="91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516565" y="4171400"/>
              <a:ext cx="18456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JavaScript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178745" y="5418370"/>
            <a:ext cx="24339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系统中使用</a:t>
            </a:r>
            <a:r>
              <a:rPr lang="en-US" altLang="zh-CN" sz="1200" dirty="0">
                <a:sym typeface="+mn-ea"/>
              </a:rPr>
              <a:t>Servlet</a:t>
            </a:r>
            <a:r>
              <a:rPr lang="zh-CN" altLang="en-US" sz="1200" dirty="0">
                <a:sym typeface="+mn-ea"/>
              </a:rPr>
              <a:t>作为后台开发的</a:t>
            </a:r>
            <a:r>
              <a:rPr lang="zh-CN" altLang="en-US" sz="1200" dirty="0">
                <a:sym typeface="+mn-ea"/>
              </a:rPr>
              <a:t>技术</a:t>
            </a:r>
            <a:endParaRPr lang="zh-CN" altLang="en-US" sz="1200" dirty="0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80877" y="2642372"/>
            <a:ext cx="22445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系统中用到的</a:t>
            </a:r>
            <a:r>
              <a:rPr lang="en-US" altLang="zh-CN" sz="1200" dirty="0"/>
              <a:t>JSP</a:t>
            </a:r>
            <a:r>
              <a:rPr lang="zh-CN" altLang="zh-CN" sz="1200" dirty="0"/>
              <a:t>开发技术是在</a:t>
            </a:r>
            <a:endParaRPr lang="en-US" altLang="zh-CN" sz="1200" dirty="0"/>
          </a:p>
          <a:p>
            <a:r>
              <a:rPr lang="en-US" altLang="zh-CN" sz="1200" dirty="0"/>
              <a:t>HTML</a:t>
            </a:r>
            <a:r>
              <a:rPr lang="zh-CN" altLang="zh-CN" sz="1200" dirty="0"/>
              <a:t>语言的基础上对网页的对</a:t>
            </a:r>
            <a:endParaRPr lang="en-US" altLang="zh-CN" sz="1200" dirty="0"/>
          </a:p>
          <a:p>
            <a:r>
              <a:rPr lang="zh-CN" altLang="zh-CN" sz="1200" dirty="0"/>
              <a:t>象模型进行开发。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194211" y="1521612"/>
            <a:ext cx="2198038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MySQL数据库是典型的开源、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关系型数据库管理系统。</a:t>
            </a:r>
            <a:endParaRPr lang="en-US" altLang="zh-CN" sz="1200" dirty="0"/>
          </a:p>
          <a:p>
            <a:r>
              <a:rPr lang="en-US" altLang="zh-CN" sz="1200" dirty="0">
                <a:sym typeface="+mn-ea"/>
              </a:rPr>
              <a:t>MySQL</a:t>
            </a:r>
            <a:r>
              <a:rPr lang="zh-CN" altLang="zh-CN" sz="1200" dirty="0">
                <a:sym typeface="+mn-ea"/>
              </a:rPr>
              <a:t>数据库在</a:t>
            </a:r>
            <a:r>
              <a:rPr lang="en-US" altLang="zh-CN" sz="1200" dirty="0">
                <a:sym typeface="+mn-ea"/>
              </a:rPr>
              <a:t>WEB </a:t>
            </a:r>
            <a:r>
              <a:rPr lang="zh-CN" altLang="zh-CN" sz="1200" dirty="0">
                <a:sym typeface="+mn-ea"/>
              </a:rPr>
              <a:t>应用方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面具有很强大的性能和优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越性，用户可以通过</a:t>
            </a:r>
            <a:r>
              <a:rPr lang="en-US" altLang="zh-CN" sz="1200" dirty="0">
                <a:sym typeface="+mn-ea"/>
              </a:rPr>
              <a:t>MySQL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数据库方便快捷的对数据进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行有效的管理。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350" y="3710990"/>
            <a:ext cx="243395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JS </a:t>
            </a:r>
            <a:r>
              <a:rPr lang="zh-CN" altLang="en-US" sz="1200" dirty="0"/>
              <a:t>可以被嵌入到 </a:t>
            </a:r>
            <a:r>
              <a:rPr lang="en-US" sz="1200" dirty="0"/>
              <a:t>HTML </a:t>
            </a:r>
            <a:r>
              <a:rPr lang="zh-CN" altLang="en-US" sz="1200" dirty="0"/>
              <a:t>的 </a:t>
            </a:r>
            <a:r>
              <a:rPr lang="en-US" sz="1200" dirty="0"/>
              <a:t>script </a:t>
            </a:r>
            <a:r>
              <a:rPr lang="zh-CN" altLang="en-US" sz="1200" dirty="0"/>
              <a:t>标签中执行。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和其他语言可以很好的交互，并且广泛应用于各个领域。</a:t>
            </a:r>
            <a:endParaRPr sz="12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6140956" y="4153395"/>
            <a:ext cx="4651312" cy="1570505"/>
            <a:chOff x="6197663" y="3628348"/>
            <a:chExt cx="4651312" cy="1570505"/>
          </a:xfrm>
        </p:grpSpPr>
        <p:sp>
          <p:nvSpPr>
            <p:cNvPr id="100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05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197663" y="4201606"/>
              <a:ext cx="2636520" cy="82994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Servlet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l"/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239872" y="4726653"/>
            <a:ext cx="243395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语言是一种面向</a:t>
            </a:r>
            <a:r>
              <a:rPr lang="zh-CN" altLang="en-US" sz="1200" dirty="0">
                <a:solidFill>
                  <a:srgbClr val="000000"/>
                </a:solidFill>
              </a:rPr>
              <a:t>对象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的编程语言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它最大的优点就是与平台无关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.</a:t>
            </a:r>
            <a:endParaRPr lang="en-US" altLang="zh-CN" sz="1200" dirty="0">
              <a:solidFill>
                <a:srgbClr val="000000"/>
              </a:solidFill>
              <a:effectLst/>
            </a:endParaRPr>
          </a:p>
          <a:p>
            <a:r>
              <a:rPr lang="zh-CN" altLang="en-US" sz="1200" dirty="0">
                <a:solidFill>
                  <a:srgbClr val="000000"/>
                </a:solidFill>
                <a:effectLst/>
              </a:rPr>
              <a:t>“一次编写，到处运行”的特点，使其在互联网上广泛采用。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6" y="1121969"/>
            <a:ext cx="9940480" cy="54338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676129"/>
            <a:chOff x="2529600" y="1776512"/>
            <a:chExt cx="7075809" cy="4676129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42"/>
            <p:cNvSpPr/>
            <p:nvPr/>
          </p:nvSpPr>
          <p:spPr>
            <a:xfrm rot="8341116" flipV="1">
              <a:off x="6716117" y="3467389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8"/>
            <p:cNvSpPr/>
            <p:nvPr/>
          </p:nvSpPr>
          <p:spPr>
            <a:xfrm flipV="1">
              <a:off x="7424203" y="4683993"/>
              <a:ext cx="2181206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系统管理员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楼宇管理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楼宇信息的增加、删除、修改以及分类查询，并且可以管理拥有楼宇管理权限的宿舍管理员，并进行增删改查。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宿舍管理员信息的增加、删除、修改以及分类查询。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420406" y="545807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宿舍信息的增加、删除、修改以及分类查询，并可以进行分楼宇的宿舍查询。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学生信息的增加、删除、修改以及分类查询，新添加的信息需要通过学生的入住或迁出进行状态的更改。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60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86c51b91-0106-4b1d-9b92-ca78499ba9bd"/>
  <p:tag name="COMMONDATA" val="eyJoZGlkIjoiMmE0ZDM1Y2NkZDgxMGVjODc2MzEyNjljNDVjMDY5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200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华文仿宋</vt:lpstr>
      <vt:lpstr>印品黑体</vt:lpstr>
      <vt:lpstr>黑体</vt:lpstr>
      <vt:lpstr>Calibri</vt:lpstr>
      <vt:lpstr>Arial Unicode MS</vt:lpstr>
      <vt:lpstr>Calibri Light</vt:lpstr>
      <vt:lpstr>方正粗宋简体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摆脱.</cp:lastModifiedBy>
  <cp:revision>41</cp:revision>
  <dcterms:created xsi:type="dcterms:W3CDTF">2017-05-25T05:33:00Z</dcterms:created>
  <dcterms:modified xsi:type="dcterms:W3CDTF">2023-05-12T07:57:24Z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commondata">
    <vt:lpwstr>eyJoZGlkIjoiYmRkZGIxNDljZGU0ODhiMjEyMTE0YTgyZGYyM2JmMTUifQ==</vt:lpwstr>
  </property>
  <property fmtid="{D5CDD505-2E9C-101B-9397-08002B2CF9AE}" pid="4" name="ICV">
    <vt:lpwstr>C703F1E92AAE4B68871E2E36C08924D8</vt:lpwstr>
  </property>
</Properties>
</file>