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1" r:id="rId2"/>
  </p:sldMasterIdLst>
  <p:notesMasterIdLst>
    <p:notesMasterId r:id="rId24"/>
  </p:notesMasterIdLst>
  <p:sldIdLst>
    <p:sldId id="256" r:id="rId3"/>
    <p:sldId id="259" r:id="rId4"/>
    <p:sldId id="265" r:id="rId5"/>
    <p:sldId id="295" r:id="rId6"/>
    <p:sldId id="296" r:id="rId7"/>
    <p:sldId id="297" r:id="rId8"/>
    <p:sldId id="298" r:id="rId9"/>
    <p:sldId id="299" r:id="rId10"/>
    <p:sldId id="300" r:id="rId11"/>
    <p:sldId id="283" r:id="rId12"/>
    <p:sldId id="289" r:id="rId13"/>
    <p:sldId id="261" r:id="rId14"/>
    <p:sldId id="257" r:id="rId15"/>
    <p:sldId id="290" r:id="rId16"/>
    <p:sldId id="291" r:id="rId17"/>
    <p:sldId id="292" r:id="rId18"/>
    <p:sldId id="293" r:id="rId19"/>
    <p:sldId id="294" r:id="rId20"/>
    <p:sldId id="301" r:id="rId21"/>
    <p:sldId id="281" r:id="rId22"/>
    <p:sldId id="270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C0DE"/>
    <a:srgbClr val="944A95"/>
    <a:srgbClr val="EA4A86"/>
    <a:srgbClr val="7EC296"/>
    <a:srgbClr val="F5845B"/>
    <a:srgbClr val="E77E5A"/>
    <a:srgbClr val="F1C51E"/>
    <a:srgbClr val="000000"/>
    <a:srgbClr val="EF7724"/>
    <a:srgbClr val="FFC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968C2-9FDF-4E3E-AD28-C03941F20F79}" v="3" dt="2025-01-01T15:15:48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8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116360454@qq.com" userId="bd37638d4b039403" providerId="LiveId" clId="{E2B968C2-9FDF-4E3E-AD28-C03941F20F79}"/>
    <pc:docChg chg="undo custSel modSld">
      <pc:chgData name="3116360454@qq.com" userId="bd37638d4b039403" providerId="LiveId" clId="{E2B968C2-9FDF-4E3E-AD28-C03941F20F79}" dt="2025-01-01T15:16:10.874" v="19" actId="1076"/>
      <pc:docMkLst>
        <pc:docMk/>
      </pc:docMkLst>
      <pc:sldChg chg="addSp delSp modSp mod">
        <pc:chgData name="3116360454@qq.com" userId="bd37638d4b039403" providerId="LiveId" clId="{E2B968C2-9FDF-4E3E-AD28-C03941F20F79}" dt="2025-01-01T15:16:10.874" v="19" actId="1076"/>
        <pc:sldMkLst>
          <pc:docMk/>
          <pc:sldMk cId="3996601350" sldId="299"/>
        </pc:sldMkLst>
        <pc:picChg chg="add del">
          <ac:chgData name="3116360454@qq.com" userId="bd37638d4b039403" providerId="LiveId" clId="{E2B968C2-9FDF-4E3E-AD28-C03941F20F79}" dt="2025-01-01T15:15:07.171" v="1" actId="22"/>
          <ac:picMkLst>
            <pc:docMk/>
            <pc:sldMk cId="3996601350" sldId="299"/>
            <ac:picMk id="3" creationId="{6032F8B1-61F4-1D0C-19ED-BA5E68447D44}"/>
          </ac:picMkLst>
        </pc:picChg>
        <pc:picChg chg="add mod">
          <ac:chgData name="3116360454@qq.com" userId="bd37638d4b039403" providerId="LiveId" clId="{E2B968C2-9FDF-4E3E-AD28-C03941F20F79}" dt="2025-01-01T15:15:41.203" v="13" actId="1076"/>
          <ac:picMkLst>
            <pc:docMk/>
            <pc:sldMk cId="3996601350" sldId="299"/>
            <ac:picMk id="7" creationId="{1C7236D3-AB58-9E76-67AB-18F3FC38B397}"/>
          </ac:picMkLst>
        </pc:picChg>
        <pc:picChg chg="add mod">
          <ac:chgData name="3116360454@qq.com" userId="bd37638d4b039403" providerId="LiveId" clId="{E2B968C2-9FDF-4E3E-AD28-C03941F20F79}" dt="2025-01-01T15:16:10.874" v="19" actId="1076"/>
          <ac:picMkLst>
            <pc:docMk/>
            <pc:sldMk cId="3996601350" sldId="299"/>
            <ac:picMk id="11" creationId="{D57BD474-3A44-D3A5-B60B-4723E491177E}"/>
          </ac:picMkLst>
        </pc:picChg>
        <pc:picChg chg="add mod">
          <ac:chgData name="3116360454@qq.com" userId="bd37638d4b039403" providerId="LiveId" clId="{E2B968C2-9FDF-4E3E-AD28-C03941F20F79}" dt="2025-01-01T15:15:53.537" v="18" actId="1076"/>
          <ac:picMkLst>
            <pc:docMk/>
            <pc:sldMk cId="3996601350" sldId="299"/>
            <ac:picMk id="13" creationId="{ECA27584-6FAF-6585-2FFA-79573E9C2F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EF06D-6203-45D1-8DED-F6B6205DEEB5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A48E6-CEE5-4559-95A1-B5D6CD0BD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528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208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473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84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064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547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97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78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043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3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324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541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862970"/>
      </p:ext>
    </p:extLst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36658"/>
      </p:ext>
    </p:extLst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56386"/>
      </p:ext>
    </p:extLst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457235"/>
      </p:ext>
    </p:extLst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17747"/>
      </p:ext>
    </p:extLst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013261"/>
      </p:ext>
    </p:extLst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267574"/>
      </p:ext>
    </p:extLst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955929"/>
      </p:ext>
    </p:extLst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868435"/>
      </p:ext>
    </p:extLst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30572"/>
      </p:ext>
    </p:extLst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56930"/>
      </p:ext>
    </p:extLst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97182"/>
      </p:ext>
    </p:extLst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55080"/>
      </p:ext>
    </p:extLst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40985"/>
      </p:ext>
    </p:extLst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1245358271"/>
      </p:ext>
    </p:extLst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5347744" y="1182912"/>
            <a:ext cx="1511028" cy="1752792"/>
          </a:xfrm>
          <a:custGeom>
            <a:avLst/>
            <a:gdLst>
              <a:gd name="connsiteX0" fmla="*/ 755514 w 1511028"/>
              <a:gd name="connsiteY0" fmla="*/ 0 h 1752792"/>
              <a:gd name="connsiteX1" fmla="*/ 1511028 w 1511028"/>
              <a:gd name="connsiteY1" fmla="*/ 458159 h 1752792"/>
              <a:gd name="connsiteX2" fmla="*/ 1511028 w 1511028"/>
              <a:gd name="connsiteY2" fmla="*/ 1294633 h 1752792"/>
              <a:gd name="connsiteX3" fmla="*/ 755514 w 1511028"/>
              <a:gd name="connsiteY3" fmla="*/ 1752792 h 1752792"/>
              <a:gd name="connsiteX4" fmla="*/ 0 w 1511028"/>
              <a:gd name="connsiteY4" fmla="*/ 1294633 h 1752792"/>
              <a:gd name="connsiteX5" fmla="*/ 0 w 1511028"/>
              <a:gd name="connsiteY5" fmla="*/ 458159 h 175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1028" h="1752792">
                <a:moveTo>
                  <a:pt x="755514" y="0"/>
                </a:moveTo>
                <a:lnTo>
                  <a:pt x="1511028" y="458159"/>
                </a:lnTo>
                <a:lnTo>
                  <a:pt x="1511028" y="1294633"/>
                </a:lnTo>
                <a:lnTo>
                  <a:pt x="755514" y="1752792"/>
                </a:lnTo>
                <a:lnTo>
                  <a:pt x="0" y="1294633"/>
                </a:lnTo>
                <a:lnTo>
                  <a:pt x="0" y="458159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Drag and </a:t>
            </a:r>
            <a:r>
              <a:rPr lang="en-US"/>
              <a:t>Drop image</a:t>
            </a:r>
          </a:p>
        </p:txBody>
      </p:sp>
      <p:sp>
        <p:nvSpPr>
          <p:cNvPr id="4" name="Frame 3"/>
          <p:cNvSpPr/>
          <p:nvPr userDrawn="1"/>
        </p:nvSpPr>
        <p:spPr>
          <a:xfrm rot="20608960">
            <a:off x="3340184" y="1932050"/>
            <a:ext cx="254515" cy="254515"/>
          </a:xfrm>
          <a:prstGeom prst="frame">
            <a:avLst>
              <a:gd name="adj1" fmla="val 9131"/>
            </a:avLst>
          </a:prstGeom>
          <a:gradFill>
            <a:gsLst>
              <a:gs pos="0">
                <a:schemeClr val="accent1"/>
              </a:gs>
              <a:gs pos="98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Block Arc 4"/>
          <p:cNvSpPr/>
          <p:nvPr userDrawn="1"/>
        </p:nvSpPr>
        <p:spPr>
          <a:xfrm rot="8100000">
            <a:off x="4186018" y="1745829"/>
            <a:ext cx="535674" cy="535674"/>
          </a:xfrm>
          <a:prstGeom prst="blockArc">
            <a:avLst>
              <a:gd name="adj1" fmla="val 10800000"/>
              <a:gd name="adj2" fmla="val 3"/>
              <a:gd name="adj3" fmla="val 11284"/>
            </a:avLst>
          </a:prstGeom>
          <a:gradFill>
            <a:gsLst>
              <a:gs pos="0">
                <a:schemeClr val="accent1"/>
              </a:gs>
              <a:gs pos="99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 userDrawn="1"/>
        </p:nvSpPr>
        <p:spPr>
          <a:xfrm rot="16935891">
            <a:off x="7426417" y="1730804"/>
            <a:ext cx="489538" cy="489538"/>
          </a:xfrm>
          <a:custGeom>
            <a:avLst/>
            <a:gdLst>
              <a:gd name="connsiteX0" fmla="*/ 133977 w 1378857"/>
              <a:gd name="connsiteY0" fmla="*/ 302002 h 1378857"/>
              <a:gd name="connsiteX1" fmla="*/ 133977 w 1378857"/>
              <a:gd name="connsiteY1" fmla="*/ 1256486 h 1378857"/>
              <a:gd name="connsiteX2" fmla="*/ 1088463 w 1378857"/>
              <a:gd name="connsiteY2" fmla="*/ 1256486 h 1378857"/>
              <a:gd name="connsiteX3" fmla="*/ 0 w 1378857"/>
              <a:gd name="connsiteY3" fmla="*/ 0 h 1378857"/>
              <a:gd name="connsiteX4" fmla="*/ 1378857 w 1378857"/>
              <a:gd name="connsiteY4" fmla="*/ 1378857 h 1378857"/>
              <a:gd name="connsiteX5" fmla="*/ 0 w 1378857"/>
              <a:gd name="connsiteY5" fmla="*/ 1378857 h 1378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8857" h="1378857">
                <a:moveTo>
                  <a:pt x="133977" y="302002"/>
                </a:moveTo>
                <a:lnTo>
                  <a:pt x="133977" y="1256486"/>
                </a:lnTo>
                <a:lnTo>
                  <a:pt x="1088463" y="1256486"/>
                </a:lnTo>
                <a:close/>
                <a:moveTo>
                  <a:pt x="0" y="0"/>
                </a:moveTo>
                <a:lnTo>
                  <a:pt x="1378857" y="1378857"/>
                </a:lnTo>
                <a:lnTo>
                  <a:pt x="0" y="137885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98000">
                <a:schemeClr val="accent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Donut 7"/>
          <p:cNvSpPr/>
          <p:nvPr userDrawn="1"/>
        </p:nvSpPr>
        <p:spPr>
          <a:xfrm>
            <a:off x="8483600" y="1928666"/>
            <a:ext cx="248478" cy="248478"/>
          </a:xfrm>
          <a:prstGeom prst="donut">
            <a:avLst>
              <a:gd name="adj" fmla="val 13201"/>
            </a:avLst>
          </a:prstGeom>
          <a:gradFill>
            <a:gsLst>
              <a:gs pos="0">
                <a:schemeClr val="accent5"/>
              </a:gs>
              <a:gs pos="98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947" y="2038088"/>
            <a:ext cx="364633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386667" y="719667"/>
            <a:ext cx="5418666" cy="5418666"/>
          </a:xfrm>
          <a:custGeom>
            <a:avLst/>
            <a:gdLst>
              <a:gd name="connsiteX0" fmla="*/ 2709333 w 5418666"/>
              <a:gd name="connsiteY0" fmla="*/ 1117437 h 5418666"/>
              <a:gd name="connsiteX1" fmla="*/ 1117437 w 5418666"/>
              <a:gd name="connsiteY1" fmla="*/ 2709333 h 5418666"/>
              <a:gd name="connsiteX2" fmla="*/ 2709333 w 5418666"/>
              <a:gd name="connsiteY2" fmla="*/ 4301229 h 5418666"/>
              <a:gd name="connsiteX3" fmla="*/ 4301229 w 5418666"/>
              <a:gd name="connsiteY3" fmla="*/ 2709333 h 5418666"/>
              <a:gd name="connsiteX4" fmla="*/ 2709333 w 5418666"/>
              <a:gd name="connsiteY4" fmla="*/ 1117437 h 5418666"/>
              <a:gd name="connsiteX5" fmla="*/ 2709333 w 5418666"/>
              <a:gd name="connsiteY5" fmla="*/ 0 h 5418666"/>
              <a:gd name="connsiteX6" fmla="*/ 5418666 w 5418666"/>
              <a:gd name="connsiteY6" fmla="*/ 2709333 h 5418666"/>
              <a:gd name="connsiteX7" fmla="*/ 2709333 w 5418666"/>
              <a:gd name="connsiteY7" fmla="*/ 5418666 h 5418666"/>
              <a:gd name="connsiteX8" fmla="*/ 0 w 5418666"/>
              <a:gd name="connsiteY8" fmla="*/ 2709333 h 5418666"/>
              <a:gd name="connsiteX9" fmla="*/ 2709333 w 5418666"/>
              <a:gd name="connsiteY9" fmla="*/ 0 h 541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18666" h="5418666">
                <a:moveTo>
                  <a:pt x="2709333" y="1117437"/>
                </a:moveTo>
                <a:cubicBezTo>
                  <a:pt x="1830153" y="1117437"/>
                  <a:pt x="1117437" y="1830153"/>
                  <a:pt x="1117437" y="2709333"/>
                </a:cubicBezTo>
                <a:cubicBezTo>
                  <a:pt x="1117437" y="3588513"/>
                  <a:pt x="1830153" y="4301229"/>
                  <a:pt x="2709333" y="4301229"/>
                </a:cubicBezTo>
                <a:cubicBezTo>
                  <a:pt x="3588513" y="4301229"/>
                  <a:pt x="4301229" y="3588513"/>
                  <a:pt x="4301229" y="2709333"/>
                </a:cubicBezTo>
                <a:cubicBezTo>
                  <a:pt x="4301229" y="1830153"/>
                  <a:pt x="3588513" y="1117437"/>
                  <a:pt x="2709333" y="1117437"/>
                </a:cubicBezTo>
                <a:close/>
                <a:moveTo>
                  <a:pt x="2709333" y="0"/>
                </a:moveTo>
                <a:cubicBezTo>
                  <a:pt x="4205656" y="0"/>
                  <a:pt x="5418666" y="1213010"/>
                  <a:pt x="5418666" y="2709333"/>
                </a:cubicBezTo>
                <a:cubicBezTo>
                  <a:pt x="5418666" y="4205656"/>
                  <a:pt x="4205656" y="5418666"/>
                  <a:pt x="2709333" y="5418666"/>
                </a:cubicBezTo>
                <a:cubicBezTo>
                  <a:pt x="1213010" y="5418666"/>
                  <a:pt x="0" y="4205656"/>
                  <a:pt x="0" y="2709333"/>
                </a:cubicBezTo>
                <a:cubicBezTo>
                  <a:pt x="0" y="1213010"/>
                  <a:pt x="1213010" y="0"/>
                  <a:pt x="2709333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Drag and </a:t>
            </a:r>
            <a:r>
              <a:rPr lang="en-US"/>
              <a:t>Drop image</a:t>
            </a:r>
          </a:p>
        </p:txBody>
      </p:sp>
    </p:spTree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894287" y="928916"/>
            <a:ext cx="2685143" cy="2322285"/>
          </a:xfrm>
          <a:custGeom>
            <a:avLst/>
            <a:gdLst>
              <a:gd name="connsiteX0" fmla="*/ 1342572 w 2685143"/>
              <a:gd name="connsiteY0" fmla="*/ 0 h 2322285"/>
              <a:gd name="connsiteX1" fmla="*/ 2685143 w 2685143"/>
              <a:gd name="connsiteY1" fmla="*/ 2322285 h 2322285"/>
              <a:gd name="connsiteX2" fmla="*/ 0 w 2685143"/>
              <a:gd name="connsiteY2" fmla="*/ 2322285 h 232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5143" h="2322285">
                <a:moveTo>
                  <a:pt x="1342572" y="0"/>
                </a:moveTo>
                <a:lnTo>
                  <a:pt x="2685143" y="2322285"/>
                </a:lnTo>
                <a:lnTo>
                  <a:pt x="0" y="2322285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Drag and </a:t>
            </a:r>
            <a:r>
              <a:rPr lang="en-US"/>
              <a:t>Drop image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5551715" y="3251201"/>
            <a:ext cx="2685143" cy="2322285"/>
          </a:xfrm>
          <a:custGeom>
            <a:avLst/>
            <a:gdLst>
              <a:gd name="connsiteX0" fmla="*/ 1342572 w 2685143"/>
              <a:gd name="connsiteY0" fmla="*/ 0 h 2322285"/>
              <a:gd name="connsiteX1" fmla="*/ 2685143 w 2685143"/>
              <a:gd name="connsiteY1" fmla="*/ 2322285 h 2322285"/>
              <a:gd name="connsiteX2" fmla="*/ 0 w 2685143"/>
              <a:gd name="connsiteY2" fmla="*/ 2322285 h 232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5143" h="2322285">
                <a:moveTo>
                  <a:pt x="1342572" y="0"/>
                </a:moveTo>
                <a:lnTo>
                  <a:pt x="2685143" y="2322285"/>
                </a:lnTo>
                <a:lnTo>
                  <a:pt x="0" y="2322285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Drag and </a:t>
            </a:r>
            <a:r>
              <a:rPr lang="en-US"/>
              <a:t>Drop image</a:t>
            </a:r>
          </a:p>
        </p:txBody>
      </p:sp>
    </p:spTree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Half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5643987" y="289932"/>
            <a:ext cx="948100" cy="34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090694" y="0"/>
            <a:ext cx="6101306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2025/1/1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6837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2025/1/1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444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5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58760"/>
      </p:ext>
    </p:extLst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946789"/>
      </p:ext>
    </p:extLst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99522"/>
      </p:ext>
    </p:extLst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08080"/>
      </p:ext>
    </p:extLst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F02F9-8785-4E2B-9C7A-1ECEEC2A8762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DBA08-CB6B-4E43-9159-B08242690E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54" r:id="rId25"/>
    <p:sldLayoutId id="2147483655" r:id="rId26"/>
    <p:sldLayoutId id="2147483656" r:id="rId27"/>
    <p:sldLayoutId id="2147483657" r:id="rId28"/>
    <p:sldLayoutId id="2147483658" r:id="rId29"/>
    <p:sldLayoutId id="2147483659" r:id="rId30"/>
    <p:sldLayoutId id="2147483660" r:id="rId31"/>
    <p:sldLayoutId id="2147483661" r:id="rId32"/>
    <p:sldLayoutId id="2147483664" r:id="rId33"/>
    <p:sldLayoutId id="2147483665" r:id="rId34"/>
    <p:sldLayoutId id="2147483671" r:id="rId35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39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2616200" y="-2717799"/>
            <a:ext cx="6959601" cy="12192003"/>
          </a:xfrm>
          <a:prstGeom prst="rect">
            <a:avLst/>
          </a:prstGeom>
        </p:spPr>
      </p:pic>
      <p:sp>
        <p:nvSpPr>
          <p:cNvPr id="88" name="矩形 87"/>
          <p:cNvSpPr/>
          <p:nvPr/>
        </p:nvSpPr>
        <p:spPr>
          <a:xfrm>
            <a:off x="1357086" y="918029"/>
            <a:ext cx="9477829" cy="5021943"/>
          </a:xfrm>
          <a:prstGeom prst="rect">
            <a:avLst/>
          </a:prstGeom>
          <a:noFill/>
          <a:ln w="95250">
            <a:solidFill>
              <a:srgbClr val="32CEC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68911" y="2293513"/>
            <a:ext cx="970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>
                  <a:gsLst>
                    <a:gs pos="0">
                      <a:srgbClr val="F607D3"/>
                    </a:gs>
                    <a:gs pos="100000">
                      <a:srgbClr val="2A91F7"/>
                    </a:gs>
                  </a:gsLst>
                  <a:path path="circle">
                    <a:fillToRect l="100000" b="10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+mn-ea"/>
                <a:sym typeface="Arial"/>
              </a:rPr>
              <a:t>  开源生态系统中的 </a:t>
            </a:r>
            <a:r>
              <a:rPr lang="zh-CN" altLang="en-US" sz="4800" b="1" dirty="0">
                <a:gradFill>
                  <a:gsLst>
                    <a:gs pos="0">
                      <a:srgbClr val="F607D3"/>
                    </a:gs>
                    <a:gs pos="100000">
                      <a:srgbClr val="2A91F7"/>
                    </a:gs>
                  </a:gsLst>
                  <a:path path="circle">
                    <a:fillToRect l="100000" b="10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+mn-ea"/>
                <a:sym typeface="Arial"/>
              </a:rPr>
              <a:t>“冷门宝藏” </a:t>
            </a:r>
            <a:r>
              <a:rPr lang="zh-CN" altLang="en-US" sz="3200" dirty="0">
                <a:gradFill>
                  <a:gsLst>
                    <a:gs pos="0">
                      <a:srgbClr val="F607D3"/>
                    </a:gs>
                    <a:gs pos="100000">
                      <a:srgbClr val="2A91F7"/>
                    </a:gs>
                  </a:gsLst>
                  <a:path path="circle">
                    <a:fillToRect l="100000" b="10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+mn-ea"/>
                <a:sym typeface="Arial"/>
              </a:rPr>
              <a:t>挖掘</a:t>
            </a:r>
            <a:endParaRPr lang="zh-CN" altLang="en-US" sz="4800" dirty="0">
              <a:gradFill>
                <a:gsLst>
                  <a:gs pos="0">
                    <a:srgbClr val="F607D3"/>
                  </a:gs>
                  <a:gs pos="100000">
                    <a:srgbClr val="2A91F7"/>
                  </a:gs>
                </a:gsLst>
                <a:path path="circle">
                  <a:fillToRect l="100000" b="100000"/>
                </a:path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893146" y="3380861"/>
            <a:ext cx="8666904" cy="294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1000" dirty="0">
                <a:solidFill>
                  <a:schemeClr val="bg1"/>
                </a:solidFill>
                <a:latin typeface="Arial"/>
                <a:cs typeface="+mn-ea"/>
                <a:sym typeface="Arial"/>
              </a:rPr>
              <a:t>Mining-Hidden-Gems-in-the-Open-Source-Ecosystem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5" name="矩形: 圆角 94"/>
          <p:cNvSpPr/>
          <p:nvPr/>
        </p:nvSpPr>
        <p:spPr>
          <a:xfrm>
            <a:off x="8108852" y="4433922"/>
            <a:ext cx="1689295" cy="300879"/>
          </a:xfrm>
          <a:prstGeom prst="roundRect">
            <a:avLst>
              <a:gd name="adj" fmla="val 22999"/>
            </a:avLst>
          </a:prstGeom>
          <a:noFill/>
          <a:ln>
            <a:solidFill>
              <a:srgbClr val="F02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王惜冉 ，吴彤</a:t>
            </a:r>
          </a:p>
        </p:txBody>
      </p:sp>
      <p:sp>
        <p:nvSpPr>
          <p:cNvPr id="96" name="矩形 95"/>
          <p:cNvSpPr/>
          <p:nvPr/>
        </p:nvSpPr>
        <p:spPr>
          <a:xfrm rot="19778315">
            <a:off x="2908855" y="702858"/>
            <a:ext cx="426644" cy="434811"/>
          </a:xfrm>
          <a:prstGeom prst="rect">
            <a:avLst/>
          </a:prstGeom>
          <a:gradFill>
            <a:gsLst>
              <a:gs pos="0">
                <a:srgbClr val="81C490"/>
              </a:gs>
              <a:gs pos="100000">
                <a:srgbClr val="40C1F0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10369550" y="768350"/>
            <a:ext cx="381000" cy="149679"/>
          </a:xfrm>
          <a:prstGeom prst="line">
            <a:avLst/>
          </a:prstGeom>
          <a:ln w="66675" cap="sq">
            <a:solidFill>
              <a:srgbClr val="FDC3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10668000" y="918029"/>
            <a:ext cx="82550" cy="301171"/>
          </a:xfrm>
          <a:prstGeom prst="line">
            <a:avLst/>
          </a:prstGeom>
          <a:ln w="66675" cap="sq">
            <a:solidFill>
              <a:srgbClr val="FDC3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10133956" y="874939"/>
            <a:ext cx="373349" cy="119970"/>
          </a:xfrm>
          <a:prstGeom prst="line">
            <a:avLst/>
          </a:prstGeom>
          <a:ln w="50800" cap="sq">
            <a:solidFill>
              <a:srgbClr val="AA4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H="1">
            <a:off x="10419049" y="994909"/>
            <a:ext cx="86311" cy="335191"/>
          </a:xfrm>
          <a:prstGeom prst="line">
            <a:avLst/>
          </a:prstGeom>
          <a:ln w="50800" cap="sq">
            <a:solidFill>
              <a:srgbClr val="AA4E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8890000" y="711200"/>
            <a:ext cx="127000" cy="283709"/>
          </a:xfrm>
          <a:prstGeom prst="line">
            <a:avLst/>
          </a:prstGeom>
          <a:ln w="34925" cap="sq">
            <a:solidFill>
              <a:srgbClr val="AA4A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9061450" y="711200"/>
            <a:ext cx="133350" cy="283709"/>
          </a:xfrm>
          <a:prstGeom prst="line">
            <a:avLst/>
          </a:prstGeom>
          <a:ln w="53975" cap="sq">
            <a:solidFill>
              <a:srgbClr val="F282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9277994" y="702753"/>
            <a:ext cx="102901" cy="232171"/>
          </a:xfrm>
          <a:prstGeom prst="line">
            <a:avLst/>
          </a:prstGeom>
          <a:ln w="63500" cap="sq">
            <a:solidFill>
              <a:srgbClr val="FDC7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 rot="3469395">
            <a:off x="2766588" y="5855161"/>
            <a:ext cx="134286" cy="134286"/>
          </a:xfrm>
          <a:prstGeom prst="rect">
            <a:avLst/>
          </a:prstGeom>
          <a:solidFill>
            <a:srgbClr val="FBD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 flipH="1">
            <a:off x="3378996" y="5884068"/>
            <a:ext cx="414338" cy="161925"/>
          </a:xfrm>
          <a:prstGeom prst="line">
            <a:avLst/>
          </a:prstGeom>
          <a:ln w="63500" cap="sq">
            <a:solidFill>
              <a:srgbClr val="F482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8748074" y="5813643"/>
            <a:ext cx="0" cy="407603"/>
          </a:xfrm>
          <a:prstGeom prst="line">
            <a:avLst/>
          </a:prstGeom>
          <a:ln w="60325">
            <a:solidFill>
              <a:srgbClr val="F275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>
            <a:off x="10244137" y="5765007"/>
            <a:ext cx="104776" cy="245122"/>
          </a:xfrm>
          <a:prstGeom prst="line">
            <a:avLst/>
          </a:prstGeom>
          <a:ln w="38100" cap="sq">
            <a:solidFill>
              <a:srgbClr val="EB80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/>
        </p:nvSpPr>
        <p:spPr>
          <a:xfrm>
            <a:off x="-2771775" y="-3524250"/>
            <a:ext cx="714375" cy="5701952"/>
          </a:xfrm>
          <a:custGeom>
            <a:avLst/>
            <a:gdLst>
              <a:gd name="connsiteX0" fmla="*/ 238125 w 714375"/>
              <a:gd name="connsiteY0" fmla="*/ 0 h 5701952"/>
              <a:gd name="connsiteX1" fmla="*/ 476250 w 714375"/>
              <a:gd name="connsiteY1" fmla="*/ 0 h 5701952"/>
              <a:gd name="connsiteX2" fmla="*/ 714375 w 714375"/>
              <a:gd name="connsiteY2" fmla="*/ 962025 h 5701952"/>
              <a:gd name="connsiteX3" fmla="*/ 476250 w 714375"/>
              <a:gd name="connsiteY3" fmla="*/ 1924050 h 5701952"/>
              <a:gd name="connsiteX4" fmla="*/ 238125 w 714375"/>
              <a:gd name="connsiteY4" fmla="*/ 2886075 h 5701952"/>
              <a:gd name="connsiteX5" fmla="*/ 476250 w 714375"/>
              <a:gd name="connsiteY5" fmla="*/ 3848100 h 5701952"/>
              <a:gd name="connsiteX6" fmla="*/ 472762 w 714375"/>
              <a:gd name="connsiteY6" fmla="*/ 3848100 h 5701952"/>
              <a:gd name="connsiteX7" fmla="*/ 693511 w 714375"/>
              <a:gd name="connsiteY7" fmla="*/ 4739927 h 5701952"/>
              <a:gd name="connsiteX8" fmla="*/ 455386 w 714375"/>
              <a:gd name="connsiteY8" fmla="*/ 5701952 h 5701952"/>
              <a:gd name="connsiteX9" fmla="*/ 217261 w 714375"/>
              <a:gd name="connsiteY9" fmla="*/ 5701952 h 5701952"/>
              <a:gd name="connsiteX10" fmla="*/ 455386 w 714375"/>
              <a:gd name="connsiteY10" fmla="*/ 4739927 h 5701952"/>
              <a:gd name="connsiteX11" fmla="*/ 217261 w 714375"/>
              <a:gd name="connsiteY11" fmla="*/ 3777902 h 5701952"/>
              <a:gd name="connsiteX12" fmla="*/ 220749 w 714375"/>
              <a:gd name="connsiteY12" fmla="*/ 3777902 h 5701952"/>
              <a:gd name="connsiteX13" fmla="*/ 0 w 714375"/>
              <a:gd name="connsiteY13" fmla="*/ 2886075 h 5701952"/>
              <a:gd name="connsiteX14" fmla="*/ 238125 w 714375"/>
              <a:gd name="connsiteY14" fmla="*/ 1924050 h 5701952"/>
              <a:gd name="connsiteX15" fmla="*/ 476250 w 714375"/>
              <a:gd name="connsiteY15" fmla="*/ 962025 h 570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375" h="5701952">
                <a:moveTo>
                  <a:pt x="238125" y="0"/>
                </a:moveTo>
                <a:lnTo>
                  <a:pt x="476250" y="0"/>
                </a:lnTo>
                <a:lnTo>
                  <a:pt x="714375" y="962025"/>
                </a:lnTo>
                <a:lnTo>
                  <a:pt x="476250" y="1924050"/>
                </a:lnTo>
                <a:lnTo>
                  <a:pt x="238125" y="2886075"/>
                </a:lnTo>
                <a:lnTo>
                  <a:pt x="476250" y="3848100"/>
                </a:lnTo>
                <a:lnTo>
                  <a:pt x="472762" y="3848100"/>
                </a:lnTo>
                <a:lnTo>
                  <a:pt x="693511" y="4739927"/>
                </a:lnTo>
                <a:lnTo>
                  <a:pt x="455386" y="5701952"/>
                </a:lnTo>
                <a:lnTo>
                  <a:pt x="217261" y="5701952"/>
                </a:lnTo>
                <a:lnTo>
                  <a:pt x="455386" y="4739927"/>
                </a:lnTo>
                <a:lnTo>
                  <a:pt x="217261" y="3777902"/>
                </a:lnTo>
                <a:lnTo>
                  <a:pt x="220749" y="3777902"/>
                </a:lnTo>
                <a:lnTo>
                  <a:pt x="0" y="2886075"/>
                </a:lnTo>
                <a:lnTo>
                  <a:pt x="238125" y="1924050"/>
                </a:lnTo>
                <a:lnTo>
                  <a:pt x="476250" y="962025"/>
                </a:lnTo>
                <a:close/>
              </a:path>
            </a:pathLst>
          </a:custGeom>
          <a:gradFill>
            <a:gsLst>
              <a:gs pos="0">
                <a:srgbClr val="E77E5A"/>
              </a:gs>
              <a:gs pos="100000">
                <a:srgbClr val="F5845B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3" grpId="0"/>
      <p:bldP spid="9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2616200" y="-2717799"/>
            <a:ext cx="6959601" cy="12192003"/>
          </a:xfrm>
          <a:prstGeom prst="rect">
            <a:avLst/>
          </a:prstGeom>
        </p:spPr>
      </p:pic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58117" y="795867"/>
            <a:ext cx="5128683" cy="5128683"/>
          </a:xfrm>
        </p:spPr>
      </p:pic>
      <p:sp>
        <p:nvSpPr>
          <p:cNvPr id="5" name="Title 1"/>
          <p:cNvSpPr txBox="1"/>
          <p:nvPr/>
        </p:nvSpPr>
        <p:spPr>
          <a:xfrm>
            <a:off x="3338475" y="2236658"/>
            <a:ext cx="5567966" cy="2093795"/>
          </a:xfrm>
          <a:prstGeom prst="rect">
            <a:avLst/>
          </a:prstGeom>
          <a:noFill/>
        </p:spPr>
        <p:txBody>
          <a:bodyPr vert="horz" lIns="0" tIns="45720" rIns="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4800" b="1" dirty="0">
                <a:gradFill>
                  <a:gsLst>
                    <a:gs pos="0">
                      <a:srgbClr val="EA4A86"/>
                    </a:gs>
                    <a:gs pos="98000">
                      <a:schemeClr val="accent4"/>
                    </a:gs>
                  </a:gsLst>
                  <a:lin ang="2700000" scaled="0"/>
                </a:gradFill>
                <a:latin typeface="Arial"/>
                <a:ea typeface="微软雅黑"/>
                <a:cs typeface="+mn-ea"/>
                <a:sym typeface="Arial"/>
              </a:rPr>
              <a:t>二</a:t>
            </a:r>
            <a:r>
              <a:rPr lang="en-US" altLang="zh-CN" sz="4800" b="1" dirty="0">
                <a:gradFill>
                  <a:gsLst>
                    <a:gs pos="0">
                      <a:srgbClr val="EA4A86"/>
                    </a:gs>
                    <a:gs pos="98000">
                      <a:schemeClr val="accent4"/>
                    </a:gs>
                  </a:gsLst>
                  <a:lin ang="2700000" scaled="0"/>
                </a:gradFill>
                <a:latin typeface="Arial"/>
                <a:ea typeface="微软雅黑"/>
                <a:cs typeface="+mn-ea"/>
                <a:sym typeface="Arial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zh-CN" altLang="en-US" sz="4800" b="1" dirty="0">
                <a:gradFill>
                  <a:gsLst>
                    <a:gs pos="0">
                      <a:srgbClr val="EA4A86"/>
                    </a:gs>
                    <a:gs pos="98000">
                      <a:schemeClr val="accent4"/>
                    </a:gs>
                  </a:gsLst>
                  <a:lin ang="2700000" scaled="0"/>
                </a:gradFill>
                <a:latin typeface="Arial"/>
                <a:ea typeface="微软雅黑"/>
                <a:cs typeface="+mn-ea"/>
                <a:sym typeface="Arial"/>
              </a:rPr>
              <a:t>实现过程</a:t>
            </a:r>
            <a:endParaRPr lang="en-US" sz="4800" b="1" dirty="0">
              <a:gradFill>
                <a:gsLst>
                  <a:gs pos="0">
                    <a:srgbClr val="EA4A86"/>
                  </a:gs>
                  <a:gs pos="98000">
                    <a:schemeClr val="accent4"/>
                  </a:gs>
                </a:gsLst>
                <a:lin ang="2700000" scaled="0"/>
              </a:gra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6" name="Freeform 5"/>
          <p:cNvSpPr/>
          <p:nvPr/>
        </p:nvSpPr>
        <p:spPr>
          <a:xfrm rot="16200000" flipH="1">
            <a:off x="7811685" y="-793793"/>
            <a:ext cx="3180445" cy="3179322"/>
          </a:xfrm>
          <a:custGeom>
            <a:avLst/>
            <a:gdLst>
              <a:gd name="connsiteX0" fmla="*/ 2133 w 3180445"/>
              <a:gd name="connsiteY0" fmla="*/ 2314494 h 3179322"/>
              <a:gd name="connsiteX1" fmla="*/ 2133 w 3180445"/>
              <a:gd name="connsiteY1" fmla="*/ 2316628 h 3179322"/>
              <a:gd name="connsiteX2" fmla="*/ 0 w 3180445"/>
              <a:gd name="connsiteY2" fmla="*/ 2316628 h 3179322"/>
              <a:gd name="connsiteX3" fmla="*/ 0 w 3180445"/>
              <a:gd name="connsiteY3" fmla="*/ 2410712 h 3179322"/>
              <a:gd name="connsiteX4" fmla="*/ 2133 w 3180445"/>
              <a:gd name="connsiteY4" fmla="*/ 2410712 h 3179322"/>
              <a:gd name="connsiteX5" fmla="*/ 2133 w 3180445"/>
              <a:gd name="connsiteY5" fmla="*/ 3179322 h 3179322"/>
              <a:gd name="connsiteX6" fmla="*/ 96217 w 3180445"/>
              <a:gd name="connsiteY6" fmla="*/ 3179322 h 3179322"/>
              <a:gd name="connsiteX7" fmla="*/ 96217 w 3180445"/>
              <a:gd name="connsiteY7" fmla="*/ 2410712 h 3179322"/>
              <a:gd name="connsiteX8" fmla="*/ 864828 w 3180445"/>
              <a:gd name="connsiteY8" fmla="*/ 2410712 h 3179322"/>
              <a:gd name="connsiteX9" fmla="*/ 864828 w 3180445"/>
              <a:gd name="connsiteY9" fmla="*/ 2407880 h 3179322"/>
              <a:gd name="connsiteX10" fmla="*/ 867662 w 3180445"/>
              <a:gd name="connsiteY10" fmla="*/ 2407880 h 3179322"/>
              <a:gd name="connsiteX11" fmla="*/ 867662 w 3180445"/>
              <a:gd name="connsiteY11" fmla="*/ 1638154 h 3179322"/>
              <a:gd name="connsiteX12" fmla="*/ 1637391 w 3180445"/>
              <a:gd name="connsiteY12" fmla="*/ 1638154 h 3179322"/>
              <a:gd name="connsiteX13" fmla="*/ 1637391 w 3180445"/>
              <a:gd name="connsiteY13" fmla="*/ 1636271 h 3179322"/>
              <a:gd name="connsiteX14" fmla="*/ 1639271 w 3180445"/>
              <a:gd name="connsiteY14" fmla="*/ 1636271 h 3179322"/>
              <a:gd name="connsiteX15" fmla="*/ 1639271 w 3180445"/>
              <a:gd name="connsiteY15" fmla="*/ 867661 h 3179322"/>
              <a:gd name="connsiteX16" fmla="*/ 2407882 w 3180445"/>
              <a:gd name="connsiteY16" fmla="*/ 867661 h 3179322"/>
              <a:gd name="connsiteX17" fmla="*/ 2407883 w 3180445"/>
              <a:gd name="connsiteY17" fmla="*/ 864829 h 3179322"/>
              <a:gd name="connsiteX18" fmla="*/ 2410716 w 3180445"/>
              <a:gd name="connsiteY18" fmla="*/ 864829 h 3179322"/>
              <a:gd name="connsiteX19" fmla="*/ 2410716 w 3180445"/>
              <a:gd name="connsiteY19" fmla="*/ 95102 h 3179322"/>
              <a:gd name="connsiteX20" fmla="*/ 3180445 w 3180445"/>
              <a:gd name="connsiteY20" fmla="*/ 95102 h 3179322"/>
              <a:gd name="connsiteX21" fmla="*/ 3180445 w 3180445"/>
              <a:gd name="connsiteY21" fmla="*/ 1018 h 3179322"/>
              <a:gd name="connsiteX22" fmla="*/ 2410716 w 3180445"/>
              <a:gd name="connsiteY22" fmla="*/ 1018 h 3179322"/>
              <a:gd name="connsiteX23" fmla="*/ 2410716 w 3180445"/>
              <a:gd name="connsiteY23" fmla="*/ 1 h 3179322"/>
              <a:gd name="connsiteX24" fmla="*/ 2316632 w 3180445"/>
              <a:gd name="connsiteY24" fmla="*/ 0 h 3179322"/>
              <a:gd name="connsiteX25" fmla="*/ 2316633 w 3180445"/>
              <a:gd name="connsiteY25" fmla="*/ 1018 h 3179322"/>
              <a:gd name="connsiteX26" fmla="*/ 2315617 w 3180445"/>
              <a:gd name="connsiteY26" fmla="*/ 1018 h 3179322"/>
              <a:gd name="connsiteX27" fmla="*/ 2315617 w 3180445"/>
              <a:gd name="connsiteY27" fmla="*/ 95102 h 3179322"/>
              <a:gd name="connsiteX28" fmla="*/ 2316632 w 3180445"/>
              <a:gd name="connsiteY28" fmla="*/ 95102 h 3179322"/>
              <a:gd name="connsiteX29" fmla="*/ 2316632 w 3180445"/>
              <a:gd name="connsiteY29" fmla="*/ 773577 h 3179322"/>
              <a:gd name="connsiteX30" fmla="*/ 1639271 w 3180445"/>
              <a:gd name="connsiteY30" fmla="*/ 773577 h 3179322"/>
              <a:gd name="connsiteX31" fmla="*/ 1639271 w 3180445"/>
              <a:gd name="connsiteY31" fmla="*/ 771443 h 3179322"/>
              <a:gd name="connsiteX32" fmla="*/ 1545187 w 3180445"/>
              <a:gd name="connsiteY32" fmla="*/ 771443 h 3179322"/>
              <a:gd name="connsiteX33" fmla="*/ 1545187 w 3180445"/>
              <a:gd name="connsiteY33" fmla="*/ 773577 h 3179322"/>
              <a:gd name="connsiteX34" fmla="*/ 1543054 w 3180445"/>
              <a:gd name="connsiteY34" fmla="*/ 773577 h 3179322"/>
              <a:gd name="connsiteX35" fmla="*/ 1543054 w 3180445"/>
              <a:gd name="connsiteY35" fmla="*/ 867661 h 3179322"/>
              <a:gd name="connsiteX36" fmla="*/ 1545187 w 3180445"/>
              <a:gd name="connsiteY36" fmla="*/ 867661 h 3179322"/>
              <a:gd name="connsiteX37" fmla="*/ 1545187 w 3180445"/>
              <a:gd name="connsiteY37" fmla="*/ 1544069 h 3179322"/>
              <a:gd name="connsiteX38" fmla="*/ 867662 w 3180445"/>
              <a:gd name="connsiteY38" fmla="*/ 1544069 h 3179322"/>
              <a:gd name="connsiteX39" fmla="*/ 867662 w 3180445"/>
              <a:gd name="connsiteY39" fmla="*/ 1543052 h 3179322"/>
              <a:gd name="connsiteX40" fmla="*/ 773578 w 3180445"/>
              <a:gd name="connsiteY40" fmla="*/ 1543052 h 3179322"/>
              <a:gd name="connsiteX41" fmla="*/ 773578 w 3180445"/>
              <a:gd name="connsiteY41" fmla="*/ 1544069 h 3179322"/>
              <a:gd name="connsiteX42" fmla="*/ 772563 w 3180445"/>
              <a:gd name="connsiteY42" fmla="*/ 1544069 h 3179322"/>
              <a:gd name="connsiteX43" fmla="*/ 772563 w 3180445"/>
              <a:gd name="connsiteY43" fmla="*/ 1638154 h 3179322"/>
              <a:gd name="connsiteX44" fmla="*/ 773578 w 3180445"/>
              <a:gd name="connsiteY44" fmla="*/ 1638154 h 3179322"/>
              <a:gd name="connsiteX45" fmla="*/ 773578 w 3180445"/>
              <a:gd name="connsiteY45" fmla="*/ 2316628 h 3179322"/>
              <a:gd name="connsiteX46" fmla="*/ 96217 w 3180445"/>
              <a:gd name="connsiteY46" fmla="*/ 2316628 h 3179322"/>
              <a:gd name="connsiteX47" fmla="*/ 96217 w 3180445"/>
              <a:gd name="connsiteY47" fmla="*/ 2314494 h 317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80445" h="3179322">
                <a:moveTo>
                  <a:pt x="2133" y="2314494"/>
                </a:moveTo>
                <a:lnTo>
                  <a:pt x="2133" y="2316628"/>
                </a:lnTo>
                <a:lnTo>
                  <a:pt x="0" y="2316628"/>
                </a:lnTo>
                <a:lnTo>
                  <a:pt x="0" y="2410712"/>
                </a:lnTo>
                <a:lnTo>
                  <a:pt x="2133" y="2410712"/>
                </a:lnTo>
                <a:lnTo>
                  <a:pt x="2133" y="3179322"/>
                </a:lnTo>
                <a:lnTo>
                  <a:pt x="96217" y="3179322"/>
                </a:lnTo>
                <a:lnTo>
                  <a:pt x="96217" y="2410712"/>
                </a:lnTo>
                <a:lnTo>
                  <a:pt x="864828" y="2410712"/>
                </a:lnTo>
                <a:lnTo>
                  <a:pt x="864828" y="2407880"/>
                </a:lnTo>
                <a:lnTo>
                  <a:pt x="867662" y="2407880"/>
                </a:lnTo>
                <a:lnTo>
                  <a:pt x="867662" y="1638154"/>
                </a:lnTo>
                <a:lnTo>
                  <a:pt x="1637391" y="1638154"/>
                </a:lnTo>
                <a:lnTo>
                  <a:pt x="1637391" y="1636271"/>
                </a:lnTo>
                <a:lnTo>
                  <a:pt x="1639271" y="1636271"/>
                </a:lnTo>
                <a:lnTo>
                  <a:pt x="1639271" y="867661"/>
                </a:lnTo>
                <a:lnTo>
                  <a:pt x="2407882" y="867661"/>
                </a:lnTo>
                <a:lnTo>
                  <a:pt x="2407883" y="864829"/>
                </a:lnTo>
                <a:lnTo>
                  <a:pt x="2410716" y="864829"/>
                </a:lnTo>
                <a:lnTo>
                  <a:pt x="2410716" y="95102"/>
                </a:lnTo>
                <a:lnTo>
                  <a:pt x="3180445" y="95102"/>
                </a:lnTo>
                <a:lnTo>
                  <a:pt x="3180445" y="1018"/>
                </a:lnTo>
                <a:lnTo>
                  <a:pt x="2410716" y="1018"/>
                </a:lnTo>
                <a:lnTo>
                  <a:pt x="2410716" y="1"/>
                </a:lnTo>
                <a:lnTo>
                  <a:pt x="2316632" y="0"/>
                </a:lnTo>
                <a:lnTo>
                  <a:pt x="2316633" y="1018"/>
                </a:lnTo>
                <a:lnTo>
                  <a:pt x="2315617" y="1018"/>
                </a:lnTo>
                <a:lnTo>
                  <a:pt x="2315617" y="95102"/>
                </a:lnTo>
                <a:lnTo>
                  <a:pt x="2316632" y="95102"/>
                </a:lnTo>
                <a:lnTo>
                  <a:pt x="2316632" y="773577"/>
                </a:lnTo>
                <a:lnTo>
                  <a:pt x="1639271" y="773577"/>
                </a:lnTo>
                <a:lnTo>
                  <a:pt x="1639271" y="771443"/>
                </a:lnTo>
                <a:lnTo>
                  <a:pt x="1545187" y="771443"/>
                </a:lnTo>
                <a:lnTo>
                  <a:pt x="1545187" y="773577"/>
                </a:lnTo>
                <a:lnTo>
                  <a:pt x="1543054" y="773577"/>
                </a:lnTo>
                <a:lnTo>
                  <a:pt x="1543054" y="867661"/>
                </a:lnTo>
                <a:lnTo>
                  <a:pt x="1545187" y="867661"/>
                </a:lnTo>
                <a:lnTo>
                  <a:pt x="1545187" y="1544069"/>
                </a:lnTo>
                <a:lnTo>
                  <a:pt x="867662" y="1544069"/>
                </a:lnTo>
                <a:lnTo>
                  <a:pt x="867662" y="1543052"/>
                </a:lnTo>
                <a:lnTo>
                  <a:pt x="773578" y="1543052"/>
                </a:lnTo>
                <a:lnTo>
                  <a:pt x="773578" y="1544069"/>
                </a:lnTo>
                <a:lnTo>
                  <a:pt x="772563" y="1544069"/>
                </a:lnTo>
                <a:lnTo>
                  <a:pt x="772563" y="1638154"/>
                </a:lnTo>
                <a:lnTo>
                  <a:pt x="773578" y="1638154"/>
                </a:lnTo>
                <a:lnTo>
                  <a:pt x="773578" y="2316628"/>
                </a:lnTo>
                <a:lnTo>
                  <a:pt x="96217" y="2316628"/>
                </a:lnTo>
                <a:lnTo>
                  <a:pt x="96217" y="2314494"/>
                </a:lnTo>
                <a:close/>
              </a:path>
            </a:pathLst>
          </a:custGeom>
          <a:gradFill>
            <a:gsLst>
              <a:gs pos="0">
                <a:srgbClr val="EA4A86"/>
              </a:gs>
              <a:gs pos="99000">
                <a:schemeClr val="accent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7" name="Freeform 6"/>
          <p:cNvSpPr/>
          <p:nvPr/>
        </p:nvSpPr>
        <p:spPr>
          <a:xfrm rot="16200000" flipH="1">
            <a:off x="1642945" y="4612513"/>
            <a:ext cx="3180445" cy="3179322"/>
          </a:xfrm>
          <a:custGeom>
            <a:avLst/>
            <a:gdLst>
              <a:gd name="connsiteX0" fmla="*/ 2133 w 3180445"/>
              <a:gd name="connsiteY0" fmla="*/ 2314494 h 3179322"/>
              <a:gd name="connsiteX1" fmla="*/ 2133 w 3180445"/>
              <a:gd name="connsiteY1" fmla="*/ 2316628 h 3179322"/>
              <a:gd name="connsiteX2" fmla="*/ 0 w 3180445"/>
              <a:gd name="connsiteY2" fmla="*/ 2316628 h 3179322"/>
              <a:gd name="connsiteX3" fmla="*/ 0 w 3180445"/>
              <a:gd name="connsiteY3" fmla="*/ 2410712 h 3179322"/>
              <a:gd name="connsiteX4" fmla="*/ 2133 w 3180445"/>
              <a:gd name="connsiteY4" fmla="*/ 2410712 h 3179322"/>
              <a:gd name="connsiteX5" fmla="*/ 2133 w 3180445"/>
              <a:gd name="connsiteY5" fmla="*/ 3179322 h 3179322"/>
              <a:gd name="connsiteX6" fmla="*/ 96217 w 3180445"/>
              <a:gd name="connsiteY6" fmla="*/ 3179322 h 3179322"/>
              <a:gd name="connsiteX7" fmla="*/ 96217 w 3180445"/>
              <a:gd name="connsiteY7" fmla="*/ 2410712 h 3179322"/>
              <a:gd name="connsiteX8" fmla="*/ 864828 w 3180445"/>
              <a:gd name="connsiteY8" fmla="*/ 2410712 h 3179322"/>
              <a:gd name="connsiteX9" fmla="*/ 864828 w 3180445"/>
              <a:gd name="connsiteY9" fmla="*/ 2407880 h 3179322"/>
              <a:gd name="connsiteX10" fmla="*/ 867662 w 3180445"/>
              <a:gd name="connsiteY10" fmla="*/ 2407880 h 3179322"/>
              <a:gd name="connsiteX11" fmla="*/ 867662 w 3180445"/>
              <a:gd name="connsiteY11" fmla="*/ 1638154 h 3179322"/>
              <a:gd name="connsiteX12" fmla="*/ 1637391 w 3180445"/>
              <a:gd name="connsiteY12" fmla="*/ 1638154 h 3179322"/>
              <a:gd name="connsiteX13" fmla="*/ 1637391 w 3180445"/>
              <a:gd name="connsiteY13" fmla="*/ 1636271 h 3179322"/>
              <a:gd name="connsiteX14" fmla="*/ 1639271 w 3180445"/>
              <a:gd name="connsiteY14" fmla="*/ 1636271 h 3179322"/>
              <a:gd name="connsiteX15" fmla="*/ 1639271 w 3180445"/>
              <a:gd name="connsiteY15" fmla="*/ 867661 h 3179322"/>
              <a:gd name="connsiteX16" fmla="*/ 2407882 w 3180445"/>
              <a:gd name="connsiteY16" fmla="*/ 867661 h 3179322"/>
              <a:gd name="connsiteX17" fmla="*/ 2407883 w 3180445"/>
              <a:gd name="connsiteY17" fmla="*/ 864829 h 3179322"/>
              <a:gd name="connsiteX18" fmla="*/ 2410716 w 3180445"/>
              <a:gd name="connsiteY18" fmla="*/ 864829 h 3179322"/>
              <a:gd name="connsiteX19" fmla="*/ 2410716 w 3180445"/>
              <a:gd name="connsiteY19" fmla="*/ 95102 h 3179322"/>
              <a:gd name="connsiteX20" fmla="*/ 3180445 w 3180445"/>
              <a:gd name="connsiteY20" fmla="*/ 95102 h 3179322"/>
              <a:gd name="connsiteX21" fmla="*/ 3180445 w 3180445"/>
              <a:gd name="connsiteY21" fmla="*/ 1018 h 3179322"/>
              <a:gd name="connsiteX22" fmla="*/ 2410716 w 3180445"/>
              <a:gd name="connsiteY22" fmla="*/ 1018 h 3179322"/>
              <a:gd name="connsiteX23" fmla="*/ 2410716 w 3180445"/>
              <a:gd name="connsiteY23" fmla="*/ 1 h 3179322"/>
              <a:gd name="connsiteX24" fmla="*/ 2316632 w 3180445"/>
              <a:gd name="connsiteY24" fmla="*/ 0 h 3179322"/>
              <a:gd name="connsiteX25" fmla="*/ 2316633 w 3180445"/>
              <a:gd name="connsiteY25" fmla="*/ 1018 h 3179322"/>
              <a:gd name="connsiteX26" fmla="*/ 2315617 w 3180445"/>
              <a:gd name="connsiteY26" fmla="*/ 1018 h 3179322"/>
              <a:gd name="connsiteX27" fmla="*/ 2315617 w 3180445"/>
              <a:gd name="connsiteY27" fmla="*/ 95102 h 3179322"/>
              <a:gd name="connsiteX28" fmla="*/ 2316632 w 3180445"/>
              <a:gd name="connsiteY28" fmla="*/ 95102 h 3179322"/>
              <a:gd name="connsiteX29" fmla="*/ 2316632 w 3180445"/>
              <a:gd name="connsiteY29" fmla="*/ 773577 h 3179322"/>
              <a:gd name="connsiteX30" fmla="*/ 1639271 w 3180445"/>
              <a:gd name="connsiteY30" fmla="*/ 773577 h 3179322"/>
              <a:gd name="connsiteX31" fmla="*/ 1639271 w 3180445"/>
              <a:gd name="connsiteY31" fmla="*/ 771443 h 3179322"/>
              <a:gd name="connsiteX32" fmla="*/ 1545187 w 3180445"/>
              <a:gd name="connsiteY32" fmla="*/ 771443 h 3179322"/>
              <a:gd name="connsiteX33" fmla="*/ 1545187 w 3180445"/>
              <a:gd name="connsiteY33" fmla="*/ 773577 h 3179322"/>
              <a:gd name="connsiteX34" fmla="*/ 1543054 w 3180445"/>
              <a:gd name="connsiteY34" fmla="*/ 773577 h 3179322"/>
              <a:gd name="connsiteX35" fmla="*/ 1543054 w 3180445"/>
              <a:gd name="connsiteY35" fmla="*/ 867661 h 3179322"/>
              <a:gd name="connsiteX36" fmla="*/ 1545187 w 3180445"/>
              <a:gd name="connsiteY36" fmla="*/ 867661 h 3179322"/>
              <a:gd name="connsiteX37" fmla="*/ 1545187 w 3180445"/>
              <a:gd name="connsiteY37" fmla="*/ 1544069 h 3179322"/>
              <a:gd name="connsiteX38" fmla="*/ 867662 w 3180445"/>
              <a:gd name="connsiteY38" fmla="*/ 1544069 h 3179322"/>
              <a:gd name="connsiteX39" fmla="*/ 867662 w 3180445"/>
              <a:gd name="connsiteY39" fmla="*/ 1543052 h 3179322"/>
              <a:gd name="connsiteX40" fmla="*/ 773578 w 3180445"/>
              <a:gd name="connsiteY40" fmla="*/ 1543052 h 3179322"/>
              <a:gd name="connsiteX41" fmla="*/ 773578 w 3180445"/>
              <a:gd name="connsiteY41" fmla="*/ 1544069 h 3179322"/>
              <a:gd name="connsiteX42" fmla="*/ 772563 w 3180445"/>
              <a:gd name="connsiteY42" fmla="*/ 1544069 h 3179322"/>
              <a:gd name="connsiteX43" fmla="*/ 772563 w 3180445"/>
              <a:gd name="connsiteY43" fmla="*/ 1638154 h 3179322"/>
              <a:gd name="connsiteX44" fmla="*/ 773578 w 3180445"/>
              <a:gd name="connsiteY44" fmla="*/ 1638154 h 3179322"/>
              <a:gd name="connsiteX45" fmla="*/ 773578 w 3180445"/>
              <a:gd name="connsiteY45" fmla="*/ 2316628 h 3179322"/>
              <a:gd name="connsiteX46" fmla="*/ 96217 w 3180445"/>
              <a:gd name="connsiteY46" fmla="*/ 2316628 h 3179322"/>
              <a:gd name="connsiteX47" fmla="*/ 96217 w 3180445"/>
              <a:gd name="connsiteY47" fmla="*/ 2314494 h 317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80445" h="3179322">
                <a:moveTo>
                  <a:pt x="2133" y="2314494"/>
                </a:moveTo>
                <a:lnTo>
                  <a:pt x="2133" y="2316628"/>
                </a:lnTo>
                <a:lnTo>
                  <a:pt x="0" y="2316628"/>
                </a:lnTo>
                <a:lnTo>
                  <a:pt x="0" y="2410712"/>
                </a:lnTo>
                <a:lnTo>
                  <a:pt x="2133" y="2410712"/>
                </a:lnTo>
                <a:lnTo>
                  <a:pt x="2133" y="3179322"/>
                </a:lnTo>
                <a:lnTo>
                  <a:pt x="96217" y="3179322"/>
                </a:lnTo>
                <a:lnTo>
                  <a:pt x="96217" y="2410712"/>
                </a:lnTo>
                <a:lnTo>
                  <a:pt x="864828" y="2410712"/>
                </a:lnTo>
                <a:lnTo>
                  <a:pt x="864828" y="2407880"/>
                </a:lnTo>
                <a:lnTo>
                  <a:pt x="867662" y="2407880"/>
                </a:lnTo>
                <a:lnTo>
                  <a:pt x="867662" y="1638154"/>
                </a:lnTo>
                <a:lnTo>
                  <a:pt x="1637391" y="1638154"/>
                </a:lnTo>
                <a:lnTo>
                  <a:pt x="1637391" y="1636271"/>
                </a:lnTo>
                <a:lnTo>
                  <a:pt x="1639271" y="1636271"/>
                </a:lnTo>
                <a:lnTo>
                  <a:pt x="1639271" y="867661"/>
                </a:lnTo>
                <a:lnTo>
                  <a:pt x="2407882" y="867661"/>
                </a:lnTo>
                <a:lnTo>
                  <a:pt x="2407883" y="864829"/>
                </a:lnTo>
                <a:lnTo>
                  <a:pt x="2410716" y="864829"/>
                </a:lnTo>
                <a:lnTo>
                  <a:pt x="2410716" y="95102"/>
                </a:lnTo>
                <a:lnTo>
                  <a:pt x="3180445" y="95102"/>
                </a:lnTo>
                <a:lnTo>
                  <a:pt x="3180445" y="1018"/>
                </a:lnTo>
                <a:lnTo>
                  <a:pt x="2410716" y="1018"/>
                </a:lnTo>
                <a:lnTo>
                  <a:pt x="2410716" y="1"/>
                </a:lnTo>
                <a:lnTo>
                  <a:pt x="2316632" y="0"/>
                </a:lnTo>
                <a:lnTo>
                  <a:pt x="2316633" y="1018"/>
                </a:lnTo>
                <a:lnTo>
                  <a:pt x="2315617" y="1018"/>
                </a:lnTo>
                <a:lnTo>
                  <a:pt x="2315617" y="95102"/>
                </a:lnTo>
                <a:lnTo>
                  <a:pt x="2316632" y="95102"/>
                </a:lnTo>
                <a:lnTo>
                  <a:pt x="2316632" y="773577"/>
                </a:lnTo>
                <a:lnTo>
                  <a:pt x="1639271" y="773577"/>
                </a:lnTo>
                <a:lnTo>
                  <a:pt x="1639271" y="771443"/>
                </a:lnTo>
                <a:lnTo>
                  <a:pt x="1545187" y="771443"/>
                </a:lnTo>
                <a:lnTo>
                  <a:pt x="1545187" y="773577"/>
                </a:lnTo>
                <a:lnTo>
                  <a:pt x="1543054" y="773577"/>
                </a:lnTo>
                <a:lnTo>
                  <a:pt x="1543054" y="867661"/>
                </a:lnTo>
                <a:lnTo>
                  <a:pt x="1545187" y="867661"/>
                </a:lnTo>
                <a:lnTo>
                  <a:pt x="1545187" y="1544069"/>
                </a:lnTo>
                <a:lnTo>
                  <a:pt x="867662" y="1544069"/>
                </a:lnTo>
                <a:lnTo>
                  <a:pt x="867662" y="1543052"/>
                </a:lnTo>
                <a:lnTo>
                  <a:pt x="773578" y="1543052"/>
                </a:lnTo>
                <a:lnTo>
                  <a:pt x="773578" y="1544069"/>
                </a:lnTo>
                <a:lnTo>
                  <a:pt x="772563" y="1544069"/>
                </a:lnTo>
                <a:lnTo>
                  <a:pt x="772563" y="1638154"/>
                </a:lnTo>
                <a:lnTo>
                  <a:pt x="773578" y="1638154"/>
                </a:lnTo>
                <a:lnTo>
                  <a:pt x="773578" y="2316628"/>
                </a:lnTo>
                <a:lnTo>
                  <a:pt x="96217" y="2316628"/>
                </a:lnTo>
                <a:lnTo>
                  <a:pt x="96217" y="2314494"/>
                </a:lnTo>
                <a:close/>
              </a:path>
            </a:pathLst>
          </a:custGeom>
          <a:gradFill>
            <a:gsLst>
              <a:gs pos="0">
                <a:srgbClr val="F1C51E"/>
              </a:gs>
              <a:gs pos="98000">
                <a:schemeClr val="accent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2616200" y="-2717799"/>
            <a:ext cx="6959601" cy="12192003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 rot="18900000" flipH="1">
            <a:off x="5874700" y="4161668"/>
            <a:ext cx="442598" cy="442441"/>
          </a:xfrm>
          <a:custGeom>
            <a:avLst/>
            <a:gdLst>
              <a:gd name="connsiteX0" fmla="*/ 2133 w 3180445"/>
              <a:gd name="connsiteY0" fmla="*/ 2314494 h 3179322"/>
              <a:gd name="connsiteX1" fmla="*/ 2133 w 3180445"/>
              <a:gd name="connsiteY1" fmla="*/ 2316628 h 3179322"/>
              <a:gd name="connsiteX2" fmla="*/ 0 w 3180445"/>
              <a:gd name="connsiteY2" fmla="*/ 2316628 h 3179322"/>
              <a:gd name="connsiteX3" fmla="*/ 0 w 3180445"/>
              <a:gd name="connsiteY3" fmla="*/ 2410712 h 3179322"/>
              <a:gd name="connsiteX4" fmla="*/ 2133 w 3180445"/>
              <a:gd name="connsiteY4" fmla="*/ 2410712 h 3179322"/>
              <a:gd name="connsiteX5" fmla="*/ 2133 w 3180445"/>
              <a:gd name="connsiteY5" fmla="*/ 3179322 h 3179322"/>
              <a:gd name="connsiteX6" fmla="*/ 96217 w 3180445"/>
              <a:gd name="connsiteY6" fmla="*/ 3179322 h 3179322"/>
              <a:gd name="connsiteX7" fmla="*/ 96217 w 3180445"/>
              <a:gd name="connsiteY7" fmla="*/ 2410712 h 3179322"/>
              <a:gd name="connsiteX8" fmla="*/ 864828 w 3180445"/>
              <a:gd name="connsiteY8" fmla="*/ 2410712 h 3179322"/>
              <a:gd name="connsiteX9" fmla="*/ 864828 w 3180445"/>
              <a:gd name="connsiteY9" fmla="*/ 2407880 h 3179322"/>
              <a:gd name="connsiteX10" fmla="*/ 867662 w 3180445"/>
              <a:gd name="connsiteY10" fmla="*/ 2407880 h 3179322"/>
              <a:gd name="connsiteX11" fmla="*/ 867662 w 3180445"/>
              <a:gd name="connsiteY11" fmla="*/ 1638154 h 3179322"/>
              <a:gd name="connsiteX12" fmla="*/ 1637391 w 3180445"/>
              <a:gd name="connsiteY12" fmla="*/ 1638154 h 3179322"/>
              <a:gd name="connsiteX13" fmla="*/ 1637391 w 3180445"/>
              <a:gd name="connsiteY13" fmla="*/ 1636271 h 3179322"/>
              <a:gd name="connsiteX14" fmla="*/ 1639271 w 3180445"/>
              <a:gd name="connsiteY14" fmla="*/ 1636271 h 3179322"/>
              <a:gd name="connsiteX15" fmla="*/ 1639271 w 3180445"/>
              <a:gd name="connsiteY15" fmla="*/ 867661 h 3179322"/>
              <a:gd name="connsiteX16" fmla="*/ 2407882 w 3180445"/>
              <a:gd name="connsiteY16" fmla="*/ 867661 h 3179322"/>
              <a:gd name="connsiteX17" fmla="*/ 2407883 w 3180445"/>
              <a:gd name="connsiteY17" fmla="*/ 864829 h 3179322"/>
              <a:gd name="connsiteX18" fmla="*/ 2410716 w 3180445"/>
              <a:gd name="connsiteY18" fmla="*/ 864829 h 3179322"/>
              <a:gd name="connsiteX19" fmla="*/ 2410716 w 3180445"/>
              <a:gd name="connsiteY19" fmla="*/ 95102 h 3179322"/>
              <a:gd name="connsiteX20" fmla="*/ 3180445 w 3180445"/>
              <a:gd name="connsiteY20" fmla="*/ 95102 h 3179322"/>
              <a:gd name="connsiteX21" fmla="*/ 3180445 w 3180445"/>
              <a:gd name="connsiteY21" fmla="*/ 1018 h 3179322"/>
              <a:gd name="connsiteX22" fmla="*/ 2410716 w 3180445"/>
              <a:gd name="connsiteY22" fmla="*/ 1018 h 3179322"/>
              <a:gd name="connsiteX23" fmla="*/ 2410716 w 3180445"/>
              <a:gd name="connsiteY23" fmla="*/ 1 h 3179322"/>
              <a:gd name="connsiteX24" fmla="*/ 2316632 w 3180445"/>
              <a:gd name="connsiteY24" fmla="*/ 0 h 3179322"/>
              <a:gd name="connsiteX25" fmla="*/ 2316633 w 3180445"/>
              <a:gd name="connsiteY25" fmla="*/ 1018 h 3179322"/>
              <a:gd name="connsiteX26" fmla="*/ 2315617 w 3180445"/>
              <a:gd name="connsiteY26" fmla="*/ 1018 h 3179322"/>
              <a:gd name="connsiteX27" fmla="*/ 2315617 w 3180445"/>
              <a:gd name="connsiteY27" fmla="*/ 95102 h 3179322"/>
              <a:gd name="connsiteX28" fmla="*/ 2316632 w 3180445"/>
              <a:gd name="connsiteY28" fmla="*/ 95102 h 3179322"/>
              <a:gd name="connsiteX29" fmla="*/ 2316632 w 3180445"/>
              <a:gd name="connsiteY29" fmla="*/ 773577 h 3179322"/>
              <a:gd name="connsiteX30" fmla="*/ 1639271 w 3180445"/>
              <a:gd name="connsiteY30" fmla="*/ 773577 h 3179322"/>
              <a:gd name="connsiteX31" fmla="*/ 1639271 w 3180445"/>
              <a:gd name="connsiteY31" fmla="*/ 771443 h 3179322"/>
              <a:gd name="connsiteX32" fmla="*/ 1545187 w 3180445"/>
              <a:gd name="connsiteY32" fmla="*/ 771443 h 3179322"/>
              <a:gd name="connsiteX33" fmla="*/ 1545187 w 3180445"/>
              <a:gd name="connsiteY33" fmla="*/ 773577 h 3179322"/>
              <a:gd name="connsiteX34" fmla="*/ 1543054 w 3180445"/>
              <a:gd name="connsiteY34" fmla="*/ 773577 h 3179322"/>
              <a:gd name="connsiteX35" fmla="*/ 1543054 w 3180445"/>
              <a:gd name="connsiteY35" fmla="*/ 867661 h 3179322"/>
              <a:gd name="connsiteX36" fmla="*/ 1545187 w 3180445"/>
              <a:gd name="connsiteY36" fmla="*/ 867661 h 3179322"/>
              <a:gd name="connsiteX37" fmla="*/ 1545187 w 3180445"/>
              <a:gd name="connsiteY37" fmla="*/ 1544069 h 3179322"/>
              <a:gd name="connsiteX38" fmla="*/ 867662 w 3180445"/>
              <a:gd name="connsiteY38" fmla="*/ 1544069 h 3179322"/>
              <a:gd name="connsiteX39" fmla="*/ 867662 w 3180445"/>
              <a:gd name="connsiteY39" fmla="*/ 1543052 h 3179322"/>
              <a:gd name="connsiteX40" fmla="*/ 773578 w 3180445"/>
              <a:gd name="connsiteY40" fmla="*/ 1543052 h 3179322"/>
              <a:gd name="connsiteX41" fmla="*/ 773578 w 3180445"/>
              <a:gd name="connsiteY41" fmla="*/ 1544069 h 3179322"/>
              <a:gd name="connsiteX42" fmla="*/ 772563 w 3180445"/>
              <a:gd name="connsiteY42" fmla="*/ 1544069 h 3179322"/>
              <a:gd name="connsiteX43" fmla="*/ 772563 w 3180445"/>
              <a:gd name="connsiteY43" fmla="*/ 1638154 h 3179322"/>
              <a:gd name="connsiteX44" fmla="*/ 773578 w 3180445"/>
              <a:gd name="connsiteY44" fmla="*/ 1638154 h 3179322"/>
              <a:gd name="connsiteX45" fmla="*/ 773578 w 3180445"/>
              <a:gd name="connsiteY45" fmla="*/ 2316628 h 3179322"/>
              <a:gd name="connsiteX46" fmla="*/ 96217 w 3180445"/>
              <a:gd name="connsiteY46" fmla="*/ 2316628 h 3179322"/>
              <a:gd name="connsiteX47" fmla="*/ 96217 w 3180445"/>
              <a:gd name="connsiteY47" fmla="*/ 2314494 h 317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80445" h="3179322">
                <a:moveTo>
                  <a:pt x="2133" y="2314494"/>
                </a:moveTo>
                <a:lnTo>
                  <a:pt x="2133" y="2316628"/>
                </a:lnTo>
                <a:lnTo>
                  <a:pt x="0" y="2316628"/>
                </a:lnTo>
                <a:lnTo>
                  <a:pt x="0" y="2410712"/>
                </a:lnTo>
                <a:lnTo>
                  <a:pt x="2133" y="2410712"/>
                </a:lnTo>
                <a:lnTo>
                  <a:pt x="2133" y="3179322"/>
                </a:lnTo>
                <a:lnTo>
                  <a:pt x="96217" y="3179322"/>
                </a:lnTo>
                <a:lnTo>
                  <a:pt x="96217" y="2410712"/>
                </a:lnTo>
                <a:lnTo>
                  <a:pt x="864828" y="2410712"/>
                </a:lnTo>
                <a:lnTo>
                  <a:pt x="864828" y="2407880"/>
                </a:lnTo>
                <a:lnTo>
                  <a:pt x="867662" y="2407880"/>
                </a:lnTo>
                <a:lnTo>
                  <a:pt x="867662" y="1638154"/>
                </a:lnTo>
                <a:lnTo>
                  <a:pt x="1637391" y="1638154"/>
                </a:lnTo>
                <a:lnTo>
                  <a:pt x="1637391" y="1636271"/>
                </a:lnTo>
                <a:lnTo>
                  <a:pt x="1639271" y="1636271"/>
                </a:lnTo>
                <a:lnTo>
                  <a:pt x="1639271" y="867661"/>
                </a:lnTo>
                <a:lnTo>
                  <a:pt x="2407882" y="867661"/>
                </a:lnTo>
                <a:lnTo>
                  <a:pt x="2407883" y="864829"/>
                </a:lnTo>
                <a:lnTo>
                  <a:pt x="2410716" y="864829"/>
                </a:lnTo>
                <a:lnTo>
                  <a:pt x="2410716" y="95102"/>
                </a:lnTo>
                <a:lnTo>
                  <a:pt x="3180445" y="95102"/>
                </a:lnTo>
                <a:lnTo>
                  <a:pt x="3180445" y="1018"/>
                </a:lnTo>
                <a:lnTo>
                  <a:pt x="2410716" y="1018"/>
                </a:lnTo>
                <a:lnTo>
                  <a:pt x="2410716" y="1"/>
                </a:lnTo>
                <a:lnTo>
                  <a:pt x="2316632" y="0"/>
                </a:lnTo>
                <a:lnTo>
                  <a:pt x="2316633" y="1018"/>
                </a:lnTo>
                <a:lnTo>
                  <a:pt x="2315617" y="1018"/>
                </a:lnTo>
                <a:lnTo>
                  <a:pt x="2315617" y="95102"/>
                </a:lnTo>
                <a:lnTo>
                  <a:pt x="2316632" y="95102"/>
                </a:lnTo>
                <a:lnTo>
                  <a:pt x="2316632" y="773577"/>
                </a:lnTo>
                <a:lnTo>
                  <a:pt x="1639271" y="773577"/>
                </a:lnTo>
                <a:lnTo>
                  <a:pt x="1639271" y="771443"/>
                </a:lnTo>
                <a:lnTo>
                  <a:pt x="1545187" y="771443"/>
                </a:lnTo>
                <a:lnTo>
                  <a:pt x="1545187" y="773577"/>
                </a:lnTo>
                <a:lnTo>
                  <a:pt x="1543054" y="773577"/>
                </a:lnTo>
                <a:lnTo>
                  <a:pt x="1543054" y="867661"/>
                </a:lnTo>
                <a:lnTo>
                  <a:pt x="1545187" y="867661"/>
                </a:lnTo>
                <a:lnTo>
                  <a:pt x="1545187" y="1544069"/>
                </a:lnTo>
                <a:lnTo>
                  <a:pt x="867662" y="1544069"/>
                </a:lnTo>
                <a:lnTo>
                  <a:pt x="867662" y="1543052"/>
                </a:lnTo>
                <a:lnTo>
                  <a:pt x="773578" y="1543052"/>
                </a:lnTo>
                <a:lnTo>
                  <a:pt x="773578" y="1544069"/>
                </a:lnTo>
                <a:lnTo>
                  <a:pt x="772563" y="1544069"/>
                </a:lnTo>
                <a:lnTo>
                  <a:pt x="772563" y="1638154"/>
                </a:lnTo>
                <a:lnTo>
                  <a:pt x="773578" y="1638154"/>
                </a:lnTo>
                <a:lnTo>
                  <a:pt x="773578" y="2316628"/>
                </a:lnTo>
                <a:lnTo>
                  <a:pt x="96217" y="2316628"/>
                </a:lnTo>
                <a:lnTo>
                  <a:pt x="96217" y="231449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9886" y="4695798"/>
            <a:ext cx="7866742" cy="57932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form, by injected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humour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, or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randomised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words which don't look even slightly believable. 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0D9B49-2EA3-9CC2-B13C-BE43AD35BB4C}"/>
              </a:ext>
            </a:extLst>
          </p:cNvPr>
          <p:cNvSpPr txBox="1"/>
          <p:nvPr/>
        </p:nvSpPr>
        <p:spPr>
          <a:xfrm>
            <a:off x="259021" y="391898"/>
            <a:ext cx="11309393" cy="2300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</a:rPr>
              <a:t>1.  </a:t>
            </a:r>
            <a:r>
              <a:rPr lang="zh-CN" altLang="en-US" sz="3600" b="1" dirty="0">
                <a:solidFill>
                  <a:schemeClr val="bg1"/>
                </a:solidFill>
              </a:rPr>
              <a:t>寻找冷门仓库：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</a:rPr>
              <a:t>在开源仓库中抽取</a:t>
            </a:r>
            <a:r>
              <a:rPr lang="en-US" altLang="zh-CN" sz="2800" dirty="0">
                <a:solidFill>
                  <a:schemeClr val="bg1"/>
                </a:solidFill>
              </a:rPr>
              <a:t>1w</a:t>
            </a:r>
            <a:r>
              <a:rPr lang="zh-CN" altLang="en-US" sz="2800" dirty="0">
                <a:solidFill>
                  <a:schemeClr val="bg1"/>
                </a:solidFill>
              </a:rPr>
              <a:t>个仓库。利用</a:t>
            </a:r>
            <a:r>
              <a:rPr lang="en-US" altLang="zh-CN" sz="2800" dirty="0" err="1">
                <a:solidFill>
                  <a:schemeClr val="bg1"/>
                </a:solidFill>
              </a:rPr>
              <a:t>opendigger</a:t>
            </a:r>
            <a:r>
              <a:rPr lang="zh-CN" altLang="en-US" sz="2800" dirty="0">
                <a:solidFill>
                  <a:schemeClr val="bg1"/>
                </a:solidFill>
              </a:rPr>
              <a:t>爬取其</a:t>
            </a:r>
            <a:r>
              <a:rPr lang="en-US" altLang="zh-CN" sz="2800" dirty="0">
                <a:solidFill>
                  <a:schemeClr val="bg1"/>
                </a:solidFill>
              </a:rPr>
              <a:t>star</a:t>
            </a:r>
            <a:r>
              <a:rPr lang="zh-CN" altLang="en-US" sz="2800" dirty="0">
                <a:solidFill>
                  <a:schemeClr val="bg1"/>
                </a:solidFill>
              </a:rPr>
              <a:t>数和</a:t>
            </a:r>
            <a:r>
              <a:rPr lang="en-US" altLang="zh-CN" sz="2800" dirty="0">
                <a:solidFill>
                  <a:schemeClr val="bg1"/>
                </a:solidFill>
              </a:rPr>
              <a:t>fork</a:t>
            </a:r>
            <a:r>
              <a:rPr lang="zh-CN" altLang="en-US" sz="2800" dirty="0">
                <a:solidFill>
                  <a:schemeClr val="bg1"/>
                </a:solidFill>
              </a:rPr>
              <a:t>数，计算知名度，判定仓库是否冷门</a:t>
            </a:r>
            <a:r>
              <a:rPr lang="zh-CN" altLang="en-US" sz="3600" dirty="0">
                <a:solidFill>
                  <a:schemeClr val="bg1"/>
                </a:solidFill>
              </a:rPr>
              <a:t>。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F7A7ADA-3488-40ED-3869-B1CE9762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397F23-9505-BACA-AF0D-FFA5D61ED9A4}"/>
              </a:ext>
            </a:extLst>
          </p:cNvPr>
          <p:cNvSpPr txBox="1"/>
          <p:nvPr/>
        </p:nvSpPr>
        <p:spPr>
          <a:xfrm>
            <a:off x="4158285" y="6385812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（取自</a:t>
            </a:r>
            <a:r>
              <a:rPr lang="en-US" altLang="zh-CN" dirty="0">
                <a:solidFill>
                  <a:schemeClr val="bg1"/>
                </a:solidFill>
              </a:rPr>
              <a:t>Sample——repo_meitrics.csv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C52BDEB-DE83-535D-D917-D8743324E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464" y="2692464"/>
            <a:ext cx="7176505" cy="347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4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2616200" y="-2717799"/>
            <a:ext cx="6959601" cy="12192003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 rot="18900000" flipH="1">
            <a:off x="5874701" y="2525491"/>
            <a:ext cx="442598" cy="442441"/>
          </a:xfrm>
          <a:custGeom>
            <a:avLst/>
            <a:gdLst>
              <a:gd name="connsiteX0" fmla="*/ 2133 w 3180445"/>
              <a:gd name="connsiteY0" fmla="*/ 2314494 h 3179322"/>
              <a:gd name="connsiteX1" fmla="*/ 2133 w 3180445"/>
              <a:gd name="connsiteY1" fmla="*/ 2316628 h 3179322"/>
              <a:gd name="connsiteX2" fmla="*/ 0 w 3180445"/>
              <a:gd name="connsiteY2" fmla="*/ 2316628 h 3179322"/>
              <a:gd name="connsiteX3" fmla="*/ 0 w 3180445"/>
              <a:gd name="connsiteY3" fmla="*/ 2410712 h 3179322"/>
              <a:gd name="connsiteX4" fmla="*/ 2133 w 3180445"/>
              <a:gd name="connsiteY4" fmla="*/ 2410712 h 3179322"/>
              <a:gd name="connsiteX5" fmla="*/ 2133 w 3180445"/>
              <a:gd name="connsiteY5" fmla="*/ 3179322 h 3179322"/>
              <a:gd name="connsiteX6" fmla="*/ 96217 w 3180445"/>
              <a:gd name="connsiteY6" fmla="*/ 3179322 h 3179322"/>
              <a:gd name="connsiteX7" fmla="*/ 96217 w 3180445"/>
              <a:gd name="connsiteY7" fmla="*/ 2410712 h 3179322"/>
              <a:gd name="connsiteX8" fmla="*/ 864828 w 3180445"/>
              <a:gd name="connsiteY8" fmla="*/ 2410712 h 3179322"/>
              <a:gd name="connsiteX9" fmla="*/ 864828 w 3180445"/>
              <a:gd name="connsiteY9" fmla="*/ 2407880 h 3179322"/>
              <a:gd name="connsiteX10" fmla="*/ 867662 w 3180445"/>
              <a:gd name="connsiteY10" fmla="*/ 2407880 h 3179322"/>
              <a:gd name="connsiteX11" fmla="*/ 867662 w 3180445"/>
              <a:gd name="connsiteY11" fmla="*/ 1638154 h 3179322"/>
              <a:gd name="connsiteX12" fmla="*/ 1637391 w 3180445"/>
              <a:gd name="connsiteY12" fmla="*/ 1638154 h 3179322"/>
              <a:gd name="connsiteX13" fmla="*/ 1637391 w 3180445"/>
              <a:gd name="connsiteY13" fmla="*/ 1636271 h 3179322"/>
              <a:gd name="connsiteX14" fmla="*/ 1639271 w 3180445"/>
              <a:gd name="connsiteY14" fmla="*/ 1636271 h 3179322"/>
              <a:gd name="connsiteX15" fmla="*/ 1639271 w 3180445"/>
              <a:gd name="connsiteY15" fmla="*/ 867661 h 3179322"/>
              <a:gd name="connsiteX16" fmla="*/ 2407882 w 3180445"/>
              <a:gd name="connsiteY16" fmla="*/ 867661 h 3179322"/>
              <a:gd name="connsiteX17" fmla="*/ 2407883 w 3180445"/>
              <a:gd name="connsiteY17" fmla="*/ 864829 h 3179322"/>
              <a:gd name="connsiteX18" fmla="*/ 2410716 w 3180445"/>
              <a:gd name="connsiteY18" fmla="*/ 864829 h 3179322"/>
              <a:gd name="connsiteX19" fmla="*/ 2410716 w 3180445"/>
              <a:gd name="connsiteY19" fmla="*/ 95102 h 3179322"/>
              <a:gd name="connsiteX20" fmla="*/ 3180445 w 3180445"/>
              <a:gd name="connsiteY20" fmla="*/ 95102 h 3179322"/>
              <a:gd name="connsiteX21" fmla="*/ 3180445 w 3180445"/>
              <a:gd name="connsiteY21" fmla="*/ 1018 h 3179322"/>
              <a:gd name="connsiteX22" fmla="*/ 2410716 w 3180445"/>
              <a:gd name="connsiteY22" fmla="*/ 1018 h 3179322"/>
              <a:gd name="connsiteX23" fmla="*/ 2410716 w 3180445"/>
              <a:gd name="connsiteY23" fmla="*/ 1 h 3179322"/>
              <a:gd name="connsiteX24" fmla="*/ 2316632 w 3180445"/>
              <a:gd name="connsiteY24" fmla="*/ 0 h 3179322"/>
              <a:gd name="connsiteX25" fmla="*/ 2316633 w 3180445"/>
              <a:gd name="connsiteY25" fmla="*/ 1018 h 3179322"/>
              <a:gd name="connsiteX26" fmla="*/ 2315617 w 3180445"/>
              <a:gd name="connsiteY26" fmla="*/ 1018 h 3179322"/>
              <a:gd name="connsiteX27" fmla="*/ 2315617 w 3180445"/>
              <a:gd name="connsiteY27" fmla="*/ 95102 h 3179322"/>
              <a:gd name="connsiteX28" fmla="*/ 2316632 w 3180445"/>
              <a:gd name="connsiteY28" fmla="*/ 95102 h 3179322"/>
              <a:gd name="connsiteX29" fmla="*/ 2316632 w 3180445"/>
              <a:gd name="connsiteY29" fmla="*/ 773577 h 3179322"/>
              <a:gd name="connsiteX30" fmla="*/ 1639271 w 3180445"/>
              <a:gd name="connsiteY30" fmla="*/ 773577 h 3179322"/>
              <a:gd name="connsiteX31" fmla="*/ 1639271 w 3180445"/>
              <a:gd name="connsiteY31" fmla="*/ 771443 h 3179322"/>
              <a:gd name="connsiteX32" fmla="*/ 1545187 w 3180445"/>
              <a:gd name="connsiteY32" fmla="*/ 771443 h 3179322"/>
              <a:gd name="connsiteX33" fmla="*/ 1545187 w 3180445"/>
              <a:gd name="connsiteY33" fmla="*/ 773577 h 3179322"/>
              <a:gd name="connsiteX34" fmla="*/ 1543054 w 3180445"/>
              <a:gd name="connsiteY34" fmla="*/ 773577 h 3179322"/>
              <a:gd name="connsiteX35" fmla="*/ 1543054 w 3180445"/>
              <a:gd name="connsiteY35" fmla="*/ 867661 h 3179322"/>
              <a:gd name="connsiteX36" fmla="*/ 1545187 w 3180445"/>
              <a:gd name="connsiteY36" fmla="*/ 867661 h 3179322"/>
              <a:gd name="connsiteX37" fmla="*/ 1545187 w 3180445"/>
              <a:gd name="connsiteY37" fmla="*/ 1544069 h 3179322"/>
              <a:gd name="connsiteX38" fmla="*/ 867662 w 3180445"/>
              <a:gd name="connsiteY38" fmla="*/ 1544069 h 3179322"/>
              <a:gd name="connsiteX39" fmla="*/ 867662 w 3180445"/>
              <a:gd name="connsiteY39" fmla="*/ 1543052 h 3179322"/>
              <a:gd name="connsiteX40" fmla="*/ 773578 w 3180445"/>
              <a:gd name="connsiteY40" fmla="*/ 1543052 h 3179322"/>
              <a:gd name="connsiteX41" fmla="*/ 773578 w 3180445"/>
              <a:gd name="connsiteY41" fmla="*/ 1544069 h 3179322"/>
              <a:gd name="connsiteX42" fmla="*/ 772563 w 3180445"/>
              <a:gd name="connsiteY42" fmla="*/ 1544069 h 3179322"/>
              <a:gd name="connsiteX43" fmla="*/ 772563 w 3180445"/>
              <a:gd name="connsiteY43" fmla="*/ 1638154 h 3179322"/>
              <a:gd name="connsiteX44" fmla="*/ 773578 w 3180445"/>
              <a:gd name="connsiteY44" fmla="*/ 1638154 h 3179322"/>
              <a:gd name="connsiteX45" fmla="*/ 773578 w 3180445"/>
              <a:gd name="connsiteY45" fmla="*/ 2316628 h 3179322"/>
              <a:gd name="connsiteX46" fmla="*/ 96217 w 3180445"/>
              <a:gd name="connsiteY46" fmla="*/ 2316628 h 3179322"/>
              <a:gd name="connsiteX47" fmla="*/ 96217 w 3180445"/>
              <a:gd name="connsiteY47" fmla="*/ 2314494 h 317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80445" h="3179322">
                <a:moveTo>
                  <a:pt x="2133" y="2314494"/>
                </a:moveTo>
                <a:lnTo>
                  <a:pt x="2133" y="2316628"/>
                </a:lnTo>
                <a:lnTo>
                  <a:pt x="0" y="2316628"/>
                </a:lnTo>
                <a:lnTo>
                  <a:pt x="0" y="2410712"/>
                </a:lnTo>
                <a:lnTo>
                  <a:pt x="2133" y="2410712"/>
                </a:lnTo>
                <a:lnTo>
                  <a:pt x="2133" y="3179322"/>
                </a:lnTo>
                <a:lnTo>
                  <a:pt x="96217" y="3179322"/>
                </a:lnTo>
                <a:lnTo>
                  <a:pt x="96217" y="2410712"/>
                </a:lnTo>
                <a:lnTo>
                  <a:pt x="864828" y="2410712"/>
                </a:lnTo>
                <a:lnTo>
                  <a:pt x="864828" y="2407880"/>
                </a:lnTo>
                <a:lnTo>
                  <a:pt x="867662" y="2407880"/>
                </a:lnTo>
                <a:lnTo>
                  <a:pt x="867662" y="1638154"/>
                </a:lnTo>
                <a:lnTo>
                  <a:pt x="1637391" y="1638154"/>
                </a:lnTo>
                <a:lnTo>
                  <a:pt x="1637391" y="1636271"/>
                </a:lnTo>
                <a:lnTo>
                  <a:pt x="1639271" y="1636271"/>
                </a:lnTo>
                <a:lnTo>
                  <a:pt x="1639271" y="867661"/>
                </a:lnTo>
                <a:lnTo>
                  <a:pt x="2407882" y="867661"/>
                </a:lnTo>
                <a:lnTo>
                  <a:pt x="2407883" y="864829"/>
                </a:lnTo>
                <a:lnTo>
                  <a:pt x="2410716" y="864829"/>
                </a:lnTo>
                <a:lnTo>
                  <a:pt x="2410716" y="95102"/>
                </a:lnTo>
                <a:lnTo>
                  <a:pt x="3180445" y="95102"/>
                </a:lnTo>
                <a:lnTo>
                  <a:pt x="3180445" y="1018"/>
                </a:lnTo>
                <a:lnTo>
                  <a:pt x="2410716" y="1018"/>
                </a:lnTo>
                <a:lnTo>
                  <a:pt x="2410716" y="1"/>
                </a:lnTo>
                <a:lnTo>
                  <a:pt x="2316632" y="0"/>
                </a:lnTo>
                <a:lnTo>
                  <a:pt x="2316633" y="1018"/>
                </a:lnTo>
                <a:lnTo>
                  <a:pt x="2315617" y="1018"/>
                </a:lnTo>
                <a:lnTo>
                  <a:pt x="2315617" y="95102"/>
                </a:lnTo>
                <a:lnTo>
                  <a:pt x="2316632" y="95102"/>
                </a:lnTo>
                <a:lnTo>
                  <a:pt x="2316632" y="773577"/>
                </a:lnTo>
                <a:lnTo>
                  <a:pt x="1639271" y="773577"/>
                </a:lnTo>
                <a:lnTo>
                  <a:pt x="1639271" y="771443"/>
                </a:lnTo>
                <a:lnTo>
                  <a:pt x="1545187" y="771443"/>
                </a:lnTo>
                <a:lnTo>
                  <a:pt x="1545187" y="773577"/>
                </a:lnTo>
                <a:lnTo>
                  <a:pt x="1543054" y="773577"/>
                </a:lnTo>
                <a:lnTo>
                  <a:pt x="1543054" y="867661"/>
                </a:lnTo>
                <a:lnTo>
                  <a:pt x="1545187" y="867661"/>
                </a:lnTo>
                <a:lnTo>
                  <a:pt x="1545187" y="1544069"/>
                </a:lnTo>
                <a:lnTo>
                  <a:pt x="867662" y="1544069"/>
                </a:lnTo>
                <a:lnTo>
                  <a:pt x="867662" y="1543052"/>
                </a:lnTo>
                <a:lnTo>
                  <a:pt x="773578" y="1543052"/>
                </a:lnTo>
                <a:lnTo>
                  <a:pt x="773578" y="1544069"/>
                </a:lnTo>
                <a:lnTo>
                  <a:pt x="772563" y="1544069"/>
                </a:lnTo>
                <a:lnTo>
                  <a:pt x="772563" y="1638154"/>
                </a:lnTo>
                <a:lnTo>
                  <a:pt x="773578" y="1638154"/>
                </a:lnTo>
                <a:lnTo>
                  <a:pt x="773578" y="2316628"/>
                </a:lnTo>
                <a:lnTo>
                  <a:pt x="96217" y="2316628"/>
                </a:lnTo>
                <a:lnTo>
                  <a:pt x="96217" y="231449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7" name="Frame 6"/>
          <p:cNvSpPr/>
          <p:nvPr/>
        </p:nvSpPr>
        <p:spPr>
          <a:xfrm rot="20608960">
            <a:off x="3449041" y="4834907"/>
            <a:ext cx="254515" cy="254515"/>
          </a:xfrm>
          <a:prstGeom prst="frame">
            <a:avLst>
              <a:gd name="adj1" fmla="val 9131"/>
            </a:avLst>
          </a:prstGeom>
          <a:gradFill>
            <a:gsLst>
              <a:gs pos="0">
                <a:schemeClr val="accent1"/>
              </a:gs>
              <a:gs pos="98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8" name="Block Arc 7"/>
          <p:cNvSpPr/>
          <p:nvPr/>
        </p:nvSpPr>
        <p:spPr>
          <a:xfrm rot="8100000">
            <a:off x="4294875" y="4648686"/>
            <a:ext cx="535674" cy="535674"/>
          </a:xfrm>
          <a:prstGeom prst="blockArc">
            <a:avLst>
              <a:gd name="adj1" fmla="val 10800000"/>
              <a:gd name="adj2" fmla="val 3"/>
              <a:gd name="adj3" fmla="val 11284"/>
            </a:avLst>
          </a:prstGeom>
          <a:gradFill>
            <a:gsLst>
              <a:gs pos="0">
                <a:schemeClr val="accent1"/>
              </a:gs>
              <a:gs pos="99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Freeform 8"/>
          <p:cNvSpPr/>
          <p:nvPr/>
        </p:nvSpPr>
        <p:spPr>
          <a:xfrm rot="16935891">
            <a:off x="7535274" y="4633661"/>
            <a:ext cx="489538" cy="489538"/>
          </a:xfrm>
          <a:custGeom>
            <a:avLst/>
            <a:gdLst>
              <a:gd name="connsiteX0" fmla="*/ 133977 w 1378857"/>
              <a:gd name="connsiteY0" fmla="*/ 302002 h 1378857"/>
              <a:gd name="connsiteX1" fmla="*/ 133977 w 1378857"/>
              <a:gd name="connsiteY1" fmla="*/ 1256486 h 1378857"/>
              <a:gd name="connsiteX2" fmla="*/ 1088463 w 1378857"/>
              <a:gd name="connsiteY2" fmla="*/ 1256486 h 1378857"/>
              <a:gd name="connsiteX3" fmla="*/ 0 w 1378857"/>
              <a:gd name="connsiteY3" fmla="*/ 0 h 1378857"/>
              <a:gd name="connsiteX4" fmla="*/ 1378857 w 1378857"/>
              <a:gd name="connsiteY4" fmla="*/ 1378857 h 1378857"/>
              <a:gd name="connsiteX5" fmla="*/ 0 w 1378857"/>
              <a:gd name="connsiteY5" fmla="*/ 1378857 h 1378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8857" h="1378857">
                <a:moveTo>
                  <a:pt x="133977" y="302002"/>
                </a:moveTo>
                <a:lnTo>
                  <a:pt x="133977" y="1256486"/>
                </a:lnTo>
                <a:lnTo>
                  <a:pt x="1088463" y="1256486"/>
                </a:lnTo>
                <a:close/>
                <a:moveTo>
                  <a:pt x="0" y="0"/>
                </a:moveTo>
                <a:lnTo>
                  <a:pt x="1378857" y="1378857"/>
                </a:lnTo>
                <a:lnTo>
                  <a:pt x="0" y="137885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98000">
                <a:schemeClr val="accent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0" name="Donut 9"/>
          <p:cNvSpPr/>
          <p:nvPr/>
        </p:nvSpPr>
        <p:spPr>
          <a:xfrm>
            <a:off x="8592457" y="4831523"/>
            <a:ext cx="248478" cy="248478"/>
          </a:xfrm>
          <a:prstGeom prst="donut">
            <a:avLst>
              <a:gd name="adj" fmla="val 13201"/>
            </a:avLst>
          </a:prstGeom>
          <a:gradFill>
            <a:gsLst>
              <a:gs pos="0">
                <a:schemeClr val="accent5"/>
              </a:gs>
              <a:gs pos="98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65B918-063F-7C78-F881-87C8756E44B2}"/>
              </a:ext>
            </a:extLst>
          </p:cNvPr>
          <p:cNvSpPr txBox="1"/>
          <p:nvPr/>
        </p:nvSpPr>
        <p:spPr>
          <a:xfrm>
            <a:off x="869938" y="811591"/>
            <a:ext cx="10176013" cy="5310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知名度得分 </a:t>
            </a:r>
            <a:r>
              <a:rPr lang="en-US" altLang="zh-CN" sz="2400" b="1" dirty="0">
                <a:solidFill>
                  <a:schemeClr val="bg1"/>
                </a:solidFill>
              </a:rPr>
              <a:t>= (a * log(Stars + 1) + b * log(Forks + 1)) / (1 + c * (Stars + Forks))</a:t>
            </a:r>
            <a:r>
              <a:rPr lang="zh-CN" altLang="en-US" sz="2400" b="1" dirty="0">
                <a:solidFill>
                  <a:schemeClr val="bg1"/>
                </a:solidFill>
              </a:rPr>
              <a:t>：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br>
              <a:rPr lang="en-US" altLang="zh-CN" sz="2000" b="1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参数说明：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`a`: Star</a:t>
            </a:r>
            <a:r>
              <a:rPr lang="zh-CN" altLang="en-US" dirty="0">
                <a:solidFill>
                  <a:schemeClr val="bg1"/>
                </a:solidFill>
              </a:rPr>
              <a:t>数的权重，决定</a:t>
            </a:r>
            <a:r>
              <a:rPr lang="en-US" altLang="zh-CN" dirty="0">
                <a:solidFill>
                  <a:schemeClr val="bg1"/>
                </a:solidFill>
              </a:rPr>
              <a:t>Star</a:t>
            </a:r>
            <a:r>
              <a:rPr lang="zh-CN" altLang="en-US" dirty="0">
                <a:solidFill>
                  <a:schemeClr val="bg1"/>
                </a:solidFill>
              </a:rPr>
              <a:t>对知名度得分的影响。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`b`: Fork</a:t>
            </a:r>
            <a:r>
              <a:rPr lang="zh-CN" altLang="en-US" dirty="0">
                <a:solidFill>
                  <a:schemeClr val="bg1"/>
                </a:solidFill>
              </a:rPr>
              <a:t>数的权重，决定</a:t>
            </a:r>
            <a:r>
              <a:rPr lang="en-US" altLang="zh-CN" dirty="0">
                <a:solidFill>
                  <a:schemeClr val="bg1"/>
                </a:solidFill>
              </a:rPr>
              <a:t>Fork</a:t>
            </a:r>
            <a:r>
              <a:rPr lang="zh-CN" altLang="en-US" dirty="0">
                <a:solidFill>
                  <a:schemeClr val="bg1"/>
                </a:solidFill>
              </a:rPr>
              <a:t>对知名度得分的影响。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`c`: </a:t>
            </a:r>
            <a:r>
              <a:rPr lang="zh-CN" altLang="en-US" dirty="0">
                <a:solidFill>
                  <a:schemeClr val="bg1"/>
                </a:solidFill>
              </a:rPr>
              <a:t>总数（</a:t>
            </a:r>
            <a:r>
              <a:rPr lang="en-US" altLang="zh-CN" dirty="0">
                <a:solidFill>
                  <a:schemeClr val="bg1"/>
                </a:solidFill>
              </a:rPr>
              <a:t>Star + Fork</a:t>
            </a:r>
            <a:r>
              <a:rPr lang="zh-CN" altLang="en-US" dirty="0">
                <a:solidFill>
                  <a:schemeClr val="bg1"/>
                </a:solidFill>
              </a:rPr>
              <a:t>）的惩罚项系数，避免</a:t>
            </a:r>
            <a:r>
              <a:rPr lang="en-US" altLang="zh-CN" dirty="0">
                <a:solidFill>
                  <a:schemeClr val="bg1"/>
                </a:solidFill>
              </a:rPr>
              <a:t>Star</a:t>
            </a:r>
            <a:r>
              <a:rPr lang="zh-CN" altLang="en-US" dirty="0">
                <a:solidFill>
                  <a:schemeClr val="bg1"/>
                </a:solidFill>
              </a:rPr>
              <a:t>或</a:t>
            </a:r>
            <a:r>
              <a:rPr lang="en-US" altLang="zh-CN" dirty="0">
                <a:solidFill>
                  <a:schemeClr val="bg1"/>
                </a:solidFill>
              </a:rPr>
              <a:t>Fork</a:t>
            </a:r>
            <a:r>
              <a:rPr lang="zh-CN" altLang="en-US" dirty="0">
                <a:solidFill>
                  <a:schemeClr val="bg1"/>
                </a:solidFill>
              </a:rPr>
              <a:t>数过大导致得分过大。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公式解释：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`log(Stars + 1)` </a:t>
            </a:r>
            <a:r>
              <a:rPr lang="zh-CN" altLang="en-US" sz="1600" dirty="0">
                <a:solidFill>
                  <a:schemeClr val="bg1"/>
                </a:solidFill>
              </a:rPr>
              <a:t>和 </a:t>
            </a:r>
            <a:r>
              <a:rPr lang="en-US" altLang="zh-CN" sz="1600" dirty="0">
                <a:solidFill>
                  <a:schemeClr val="bg1"/>
                </a:solidFill>
              </a:rPr>
              <a:t>`log(Forks + 1)`</a:t>
            </a:r>
            <a:r>
              <a:rPr lang="zh-CN" altLang="en-US" sz="1600" dirty="0">
                <a:solidFill>
                  <a:schemeClr val="bg1"/>
                </a:solidFill>
              </a:rPr>
              <a:t>：对数变换有助于减轻较大值（例如</a:t>
            </a:r>
            <a:r>
              <a:rPr lang="en-US" altLang="zh-CN" sz="1600" dirty="0">
                <a:solidFill>
                  <a:schemeClr val="bg1"/>
                </a:solidFill>
              </a:rPr>
              <a:t>Stars</a:t>
            </a:r>
            <a:r>
              <a:rPr lang="zh-CN" altLang="en-US" sz="1600" dirty="0">
                <a:solidFill>
                  <a:schemeClr val="bg1"/>
                </a:solidFill>
              </a:rPr>
              <a:t>为几万或</a:t>
            </a:r>
            <a:r>
              <a:rPr lang="en-US" altLang="zh-CN" sz="1600" dirty="0">
                <a:solidFill>
                  <a:schemeClr val="bg1"/>
                </a:solidFill>
              </a:rPr>
              <a:t>Forks</a:t>
            </a:r>
            <a:r>
              <a:rPr lang="zh-CN" altLang="en-US" sz="1600" dirty="0">
                <a:solidFill>
                  <a:schemeClr val="bg1"/>
                </a:solidFill>
              </a:rPr>
              <a:t>为几千时）的影响，从而避免它们过度拉高最终得分。加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是为了避免对数计算时出现负数或者零的情况。  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`a * log(Stars + 1) + b * log(Forks + 1)`</a:t>
            </a:r>
            <a:r>
              <a:rPr lang="zh-CN" altLang="en-US" sz="1600" b="1" dirty="0">
                <a:solidFill>
                  <a:schemeClr val="bg1"/>
                </a:solidFill>
              </a:rPr>
              <a:t>：</a:t>
            </a:r>
            <a:r>
              <a:rPr lang="zh-CN" altLang="en-US" sz="1600" dirty="0">
                <a:solidFill>
                  <a:schemeClr val="bg1"/>
                </a:solidFill>
              </a:rPr>
              <a:t>这个部分是基础得分计算，</a:t>
            </a:r>
            <a:r>
              <a:rPr lang="en-US" altLang="zh-CN" sz="1600" dirty="0">
                <a:solidFill>
                  <a:schemeClr val="bg1"/>
                </a:solidFill>
              </a:rPr>
              <a:t>Stars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Forks</a:t>
            </a:r>
            <a:r>
              <a:rPr lang="zh-CN" altLang="en-US" sz="1600" dirty="0">
                <a:solidFill>
                  <a:schemeClr val="bg1"/>
                </a:solidFill>
              </a:rPr>
              <a:t>对得分的影响由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b</a:t>
            </a:r>
            <a:r>
              <a:rPr lang="zh-CN" altLang="en-US" sz="1600" dirty="0">
                <a:solidFill>
                  <a:schemeClr val="bg1"/>
                </a:solidFill>
              </a:rPr>
              <a:t>两个权重控制。如果</a:t>
            </a:r>
            <a:r>
              <a:rPr lang="en-US" altLang="zh-CN" sz="1600" dirty="0">
                <a:solidFill>
                  <a:schemeClr val="bg1"/>
                </a:solidFill>
              </a:rPr>
              <a:t>Stars</a:t>
            </a:r>
            <a:r>
              <a:rPr lang="zh-CN" altLang="en-US" sz="1600" dirty="0">
                <a:solidFill>
                  <a:schemeClr val="bg1"/>
                </a:solidFill>
              </a:rPr>
              <a:t>被认为比</a:t>
            </a:r>
            <a:r>
              <a:rPr lang="en-US" altLang="zh-CN" sz="1600" dirty="0">
                <a:solidFill>
                  <a:schemeClr val="bg1"/>
                </a:solidFill>
              </a:rPr>
              <a:t>Forks</a:t>
            </a:r>
            <a:r>
              <a:rPr lang="zh-CN" altLang="en-US" sz="1600" dirty="0">
                <a:solidFill>
                  <a:schemeClr val="bg1"/>
                </a:solidFill>
              </a:rPr>
              <a:t>重要，可以将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设为大于</a:t>
            </a:r>
            <a:r>
              <a:rPr lang="en-US" altLang="zh-CN" sz="1600" dirty="0">
                <a:solidFill>
                  <a:schemeClr val="bg1"/>
                </a:solidFill>
              </a:rPr>
              <a:t>b</a:t>
            </a:r>
            <a:r>
              <a:rPr lang="zh-CN" altLang="en-US" sz="1600" dirty="0">
                <a:solidFill>
                  <a:schemeClr val="bg1"/>
                </a:solidFill>
              </a:rPr>
              <a:t>的值，反之亦然。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`(1 + c * (Stars + Forks))`</a:t>
            </a:r>
            <a:r>
              <a:rPr lang="zh-CN" altLang="en-US" sz="1600" b="1" dirty="0">
                <a:solidFill>
                  <a:schemeClr val="bg1"/>
                </a:solidFill>
              </a:rPr>
              <a:t>：</a:t>
            </a:r>
            <a:r>
              <a:rPr lang="zh-CN" altLang="en-US" sz="1600" dirty="0">
                <a:solidFill>
                  <a:schemeClr val="bg1"/>
                </a:solidFill>
              </a:rPr>
              <a:t>这是一个归一化的惩罚项，主要用于减少过度影响大的仓库（例如，</a:t>
            </a:r>
            <a:r>
              <a:rPr lang="en-US" altLang="zh-CN" sz="1600" dirty="0">
                <a:solidFill>
                  <a:schemeClr val="bg1"/>
                </a:solidFill>
              </a:rPr>
              <a:t>Stars + Forks </a:t>
            </a:r>
            <a:r>
              <a:rPr lang="zh-CN" altLang="en-US" sz="1600" dirty="0">
                <a:solidFill>
                  <a:schemeClr val="bg1"/>
                </a:solidFill>
              </a:rPr>
              <a:t>非常大的仓库）对得分的影响。</a:t>
            </a:r>
            <a:r>
              <a:rPr lang="en-US" altLang="zh-CN" sz="1600" dirty="0">
                <a:solidFill>
                  <a:schemeClr val="bg1"/>
                </a:solidFill>
              </a:rPr>
              <a:t>c</a:t>
            </a:r>
            <a:r>
              <a:rPr lang="zh-CN" altLang="en-US" sz="1600" dirty="0">
                <a:solidFill>
                  <a:schemeClr val="bg1"/>
                </a:solidFill>
              </a:rPr>
              <a:t>值的设定会影响得分的平滑度，</a:t>
            </a:r>
            <a:r>
              <a:rPr lang="en-US" altLang="zh-CN" sz="1600" dirty="0">
                <a:solidFill>
                  <a:schemeClr val="bg1"/>
                </a:solidFill>
              </a:rPr>
              <a:t>c</a:t>
            </a:r>
            <a:r>
              <a:rPr lang="zh-CN" altLang="en-US" sz="1600" dirty="0">
                <a:solidFill>
                  <a:schemeClr val="bg1"/>
                </a:solidFill>
              </a:rPr>
              <a:t>值越大，过大的</a:t>
            </a:r>
            <a:r>
              <a:rPr lang="en-US" altLang="zh-CN" sz="1600" dirty="0">
                <a:solidFill>
                  <a:schemeClr val="bg1"/>
                </a:solidFill>
              </a:rPr>
              <a:t>Stars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Fork</a:t>
            </a:r>
            <a:r>
              <a:rPr lang="zh-CN" altLang="en-US" sz="1600" dirty="0">
                <a:solidFill>
                  <a:schemeClr val="bg1"/>
                </a:solidFill>
              </a:rPr>
              <a:t>数量对得分的影响越小。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36C775-1A75-C111-B16F-5EF212D0444C}"/>
              </a:ext>
            </a:extLst>
          </p:cNvPr>
          <p:cNvSpPr txBox="1"/>
          <p:nvPr/>
        </p:nvSpPr>
        <p:spPr>
          <a:xfrm>
            <a:off x="141323" y="24842"/>
            <a:ext cx="8842778" cy="660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）计算仓库知名度：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2616200" y="-2717799"/>
            <a:ext cx="6959601" cy="12192003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 rot="18900000" flipH="1">
            <a:off x="5874700" y="4161668"/>
            <a:ext cx="442598" cy="442441"/>
          </a:xfrm>
          <a:custGeom>
            <a:avLst/>
            <a:gdLst>
              <a:gd name="connsiteX0" fmla="*/ 2133 w 3180445"/>
              <a:gd name="connsiteY0" fmla="*/ 2314494 h 3179322"/>
              <a:gd name="connsiteX1" fmla="*/ 2133 w 3180445"/>
              <a:gd name="connsiteY1" fmla="*/ 2316628 h 3179322"/>
              <a:gd name="connsiteX2" fmla="*/ 0 w 3180445"/>
              <a:gd name="connsiteY2" fmla="*/ 2316628 h 3179322"/>
              <a:gd name="connsiteX3" fmla="*/ 0 w 3180445"/>
              <a:gd name="connsiteY3" fmla="*/ 2410712 h 3179322"/>
              <a:gd name="connsiteX4" fmla="*/ 2133 w 3180445"/>
              <a:gd name="connsiteY4" fmla="*/ 2410712 h 3179322"/>
              <a:gd name="connsiteX5" fmla="*/ 2133 w 3180445"/>
              <a:gd name="connsiteY5" fmla="*/ 3179322 h 3179322"/>
              <a:gd name="connsiteX6" fmla="*/ 96217 w 3180445"/>
              <a:gd name="connsiteY6" fmla="*/ 3179322 h 3179322"/>
              <a:gd name="connsiteX7" fmla="*/ 96217 w 3180445"/>
              <a:gd name="connsiteY7" fmla="*/ 2410712 h 3179322"/>
              <a:gd name="connsiteX8" fmla="*/ 864828 w 3180445"/>
              <a:gd name="connsiteY8" fmla="*/ 2410712 h 3179322"/>
              <a:gd name="connsiteX9" fmla="*/ 864828 w 3180445"/>
              <a:gd name="connsiteY9" fmla="*/ 2407880 h 3179322"/>
              <a:gd name="connsiteX10" fmla="*/ 867662 w 3180445"/>
              <a:gd name="connsiteY10" fmla="*/ 2407880 h 3179322"/>
              <a:gd name="connsiteX11" fmla="*/ 867662 w 3180445"/>
              <a:gd name="connsiteY11" fmla="*/ 1638154 h 3179322"/>
              <a:gd name="connsiteX12" fmla="*/ 1637391 w 3180445"/>
              <a:gd name="connsiteY12" fmla="*/ 1638154 h 3179322"/>
              <a:gd name="connsiteX13" fmla="*/ 1637391 w 3180445"/>
              <a:gd name="connsiteY13" fmla="*/ 1636271 h 3179322"/>
              <a:gd name="connsiteX14" fmla="*/ 1639271 w 3180445"/>
              <a:gd name="connsiteY14" fmla="*/ 1636271 h 3179322"/>
              <a:gd name="connsiteX15" fmla="*/ 1639271 w 3180445"/>
              <a:gd name="connsiteY15" fmla="*/ 867661 h 3179322"/>
              <a:gd name="connsiteX16" fmla="*/ 2407882 w 3180445"/>
              <a:gd name="connsiteY16" fmla="*/ 867661 h 3179322"/>
              <a:gd name="connsiteX17" fmla="*/ 2407883 w 3180445"/>
              <a:gd name="connsiteY17" fmla="*/ 864829 h 3179322"/>
              <a:gd name="connsiteX18" fmla="*/ 2410716 w 3180445"/>
              <a:gd name="connsiteY18" fmla="*/ 864829 h 3179322"/>
              <a:gd name="connsiteX19" fmla="*/ 2410716 w 3180445"/>
              <a:gd name="connsiteY19" fmla="*/ 95102 h 3179322"/>
              <a:gd name="connsiteX20" fmla="*/ 3180445 w 3180445"/>
              <a:gd name="connsiteY20" fmla="*/ 95102 h 3179322"/>
              <a:gd name="connsiteX21" fmla="*/ 3180445 w 3180445"/>
              <a:gd name="connsiteY21" fmla="*/ 1018 h 3179322"/>
              <a:gd name="connsiteX22" fmla="*/ 2410716 w 3180445"/>
              <a:gd name="connsiteY22" fmla="*/ 1018 h 3179322"/>
              <a:gd name="connsiteX23" fmla="*/ 2410716 w 3180445"/>
              <a:gd name="connsiteY23" fmla="*/ 1 h 3179322"/>
              <a:gd name="connsiteX24" fmla="*/ 2316632 w 3180445"/>
              <a:gd name="connsiteY24" fmla="*/ 0 h 3179322"/>
              <a:gd name="connsiteX25" fmla="*/ 2316633 w 3180445"/>
              <a:gd name="connsiteY25" fmla="*/ 1018 h 3179322"/>
              <a:gd name="connsiteX26" fmla="*/ 2315617 w 3180445"/>
              <a:gd name="connsiteY26" fmla="*/ 1018 h 3179322"/>
              <a:gd name="connsiteX27" fmla="*/ 2315617 w 3180445"/>
              <a:gd name="connsiteY27" fmla="*/ 95102 h 3179322"/>
              <a:gd name="connsiteX28" fmla="*/ 2316632 w 3180445"/>
              <a:gd name="connsiteY28" fmla="*/ 95102 h 3179322"/>
              <a:gd name="connsiteX29" fmla="*/ 2316632 w 3180445"/>
              <a:gd name="connsiteY29" fmla="*/ 773577 h 3179322"/>
              <a:gd name="connsiteX30" fmla="*/ 1639271 w 3180445"/>
              <a:gd name="connsiteY30" fmla="*/ 773577 h 3179322"/>
              <a:gd name="connsiteX31" fmla="*/ 1639271 w 3180445"/>
              <a:gd name="connsiteY31" fmla="*/ 771443 h 3179322"/>
              <a:gd name="connsiteX32" fmla="*/ 1545187 w 3180445"/>
              <a:gd name="connsiteY32" fmla="*/ 771443 h 3179322"/>
              <a:gd name="connsiteX33" fmla="*/ 1545187 w 3180445"/>
              <a:gd name="connsiteY33" fmla="*/ 773577 h 3179322"/>
              <a:gd name="connsiteX34" fmla="*/ 1543054 w 3180445"/>
              <a:gd name="connsiteY34" fmla="*/ 773577 h 3179322"/>
              <a:gd name="connsiteX35" fmla="*/ 1543054 w 3180445"/>
              <a:gd name="connsiteY35" fmla="*/ 867661 h 3179322"/>
              <a:gd name="connsiteX36" fmla="*/ 1545187 w 3180445"/>
              <a:gd name="connsiteY36" fmla="*/ 867661 h 3179322"/>
              <a:gd name="connsiteX37" fmla="*/ 1545187 w 3180445"/>
              <a:gd name="connsiteY37" fmla="*/ 1544069 h 3179322"/>
              <a:gd name="connsiteX38" fmla="*/ 867662 w 3180445"/>
              <a:gd name="connsiteY38" fmla="*/ 1544069 h 3179322"/>
              <a:gd name="connsiteX39" fmla="*/ 867662 w 3180445"/>
              <a:gd name="connsiteY39" fmla="*/ 1543052 h 3179322"/>
              <a:gd name="connsiteX40" fmla="*/ 773578 w 3180445"/>
              <a:gd name="connsiteY40" fmla="*/ 1543052 h 3179322"/>
              <a:gd name="connsiteX41" fmla="*/ 773578 w 3180445"/>
              <a:gd name="connsiteY41" fmla="*/ 1544069 h 3179322"/>
              <a:gd name="connsiteX42" fmla="*/ 772563 w 3180445"/>
              <a:gd name="connsiteY42" fmla="*/ 1544069 h 3179322"/>
              <a:gd name="connsiteX43" fmla="*/ 772563 w 3180445"/>
              <a:gd name="connsiteY43" fmla="*/ 1638154 h 3179322"/>
              <a:gd name="connsiteX44" fmla="*/ 773578 w 3180445"/>
              <a:gd name="connsiteY44" fmla="*/ 1638154 h 3179322"/>
              <a:gd name="connsiteX45" fmla="*/ 773578 w 3180445"/>
              <a:gd name="connsiteY45" fmla="*/ 2316628 h 3179322"/>
              <a:gd name="connsiteX46" fmla="*/ 96217 w 3180445"/>
              <a:gd name="connsiteY46" fmla="*/ 2316628 h 3179322"/>
              <a:gd name="connsiteX47" fmla="*/ 96217 w 3180445"/>
              <a:gd name="connsiteY47" fmla="*/ 2314494 h 317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80445" h="3179322">
                <a:moveTo>
                  <a:pt x="2133" y="2314494"/>
                </a:moveTo>
                <a:lnTo>
                  <a:pt x="2133" y="2316628"/>
                </a:lnTo>
                <a:lnTo>
                  <a:pt x="0" y="2316628"/>
                </a:lnTo>
                <a:lnTo>
                  <a:pt x="0" y="2410712"/>
                </a:lnTo>
                <a:lnTo>
                  <a:pt x="2133" y="2410712"/>
                </a:lnTo>
                <a:lnTo>
                  <a:pt x="2133" y="3179322"/>
                </a:lnTo>
                <a:lnTo>
                  <a:pt x="96217" y="3179322"/>
                </a:lnTo>
                <a:lnTo>
                  <a:pt x="96217" y="2410712"/>
                </a:lnTo>
                <a:lnTo>
                  <a:pt x="864828" y="2410712"/>
                </a:lnTo>
                <a:lnTo>
                  <a:pt x="864828" y="2407880"/>
                </a:lnTo>
                <a:lnTo>
                  <a:pt x="867662" y="2407880"/>
                </a:lnTo>
                <a:lnTo>
                  <a:pt x="867662" y="1638154"/>
                </a:lnTo>
                <a:lnTo>
                  <a:pt x="1637391" y="1638154"/>
                </a:lnTo>
                <a:lnTo>
                  <a:pt x="1637391" y="1636271"/>
                </a:lnTo>
                <a:lnTo>
                  <a:pt x="1639271" y="1636271"/>
                </a:lnTo>
                <a:lnTo>
                  <a:pt x="1639271" y="867661"/>
                </a:lnTo>
                <a:lnTo>
                  <a:pt x="2407882" y="867661"/>
                </a:lnTo>
                <a:lnTo>
                  <a:pt x="2407883" y="864829"/>
                </a:lnTo>
                <a:lnTo>
                  <a:pt x="2410716" y="864829"/>
                </a:lnTo>
                <a:lnTo>
                  <a:pt x="2410716" y="95102"/>
                </a:lnTo>
                <a:lnTo>
                  <a:pt x="3180445" y="95102"/>
                </a:lnTo>
                <a:lnTo>
                  <a:pt x="3180445" y="1018"/>
                </a:lnTo>
                <a:lnTo>
                  <a:pt x="2410716" y="1018"/>
                </a:lnTo>
                <a:lnTo>
                  <a:pt x="2410716" y="1"/>
                </a:lnTo>
                <a:lnTo>
                  <a:pt x="2316632" y="0"/>
                </a:lnTo>
                <a:lnTo>
                  <a:pt x="2316633" y="1018"/>
                </a:lnTo>
                <a:lnTo>
                  <a:pt x="2315617" y="1018"/>
                </a:lnTo>
                <a:lnTo>
                  <a:pt x="2315617" y="95102"/>
                </a:lnTo>
                <a:lnTo>
                  <a:pt x="2316632" y="95102"/>
                </a:lnTo>
                <a:lnTo>
                  <a:pt x="2316632" y="773577"/>
                </a:lnTo>
                <a:lnTo>
                  <a:pt x="1639271" y="773577"/>
                </a:lnTo>
                <a:lnTo>
                  <a:pt x="1639271" y="771443"/>
                </a:lnTo>
                <a:lnTo>
                  <a:pt x="1545187" y="771443"/>
                </a:lnTo>
                <a:lnTo>
                  <a:pt x="1545187" y="773577"/>
                </a:lnTo>
                <a:lnTo>
                  <a:pt x="1543054" y="773577"/>
                </a:lnTo>
                <a:lnTo>
                  <a:pt x="1543054" y="867661"/>
                </a:lnTo>
                <a:lnTo>
                  <a:pt x="1545187" y="867661"/>
                </a:lnTo>
                <a:lnTo>
                  <a:pt x="1545187" y="1544069"/>
                </a:lnTo>
                <a:lnTo>
                  <a:pt x="867662" y="1544069"/>
                </a:lnTo>
                <a:lnTo>
                  <a:pt x="867662" y="1543052"/>
                </a:lnTo>
                <a:lnTo>
                  <a:pt x="773578" y="1543052"/>
                </a:lnTo>
                <a:lnTo>
                  <a:pt x="773578" y="1544069"/>
                </a:lnTo>
                <a:lnTo>
                  <a:pt x="772563" y="1544069"/>
                </a:lnTo>
                <a:lnTo>
                  <a:pt x="772563" y="1638154"/>
                </a:lnTo>
                <a:lnTo>
                  <a:pt x="773578" y="1638154"/>
                </a:lnTo>
                <a:lnTo>
                  <a:pt x="773578" y="2316628"/>
                </a:lnTo>
                <a:lnTo>
                  <a:pt x="96217" y="2316628"/>
                </a:lnTo>
                <a:lnTo>
                  <a:pt x="96217" y="231449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9886" y="4695798"/>
            <a:ext cx="7866742" cy="57932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form, by injected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humour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, or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randomised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words which don't look even slightly believable. 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0D9B49-2EA3-9CC2-B13C-BE43AD35BB4C}"/>
              </a:ext>
            </a:extLst>
          </p:cNvPr>
          <p:cNvSpPr txBox="1"/>
          <p:nvPr/>
        </p:nvSpPr>
        <p:spPr>
          <a:xfrm>
            <a:off x="466590" y="1205387"/>
            <a:ext cx="5019932" cy="3366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（</a:t>
            </a: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</a:rPr>
              <a:t>）冷门仓库的判定：</a:t>
            </a:r>
            <a:endParaRPr lang="en-US" altLang="zh-CN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本次分析依据两个标准：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知名度小于仓库中位值（</a:t>
            </a:r>
            <a:r>
              <a:rPr lang="en-US" altLang="zh-CN" dirty="0">
                <a:solidFill>
                  <a:schemeClr val="bg1"/>
                </a:solidFill>
              </a:rPr>
              <a:t>Median</a:t>
            </a:r>
            <a:r>
              <a:rPr lang="zh-CN" altLang="en-US" dirty="0">
                <a:solidFill>
                  <a:schemeClr val="bg1"/>
                </a:solidFill>
              </a:rPr>
              <a:t>值）。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2.  Star</a:t>
            </a:r>
            <a:r>
              <a:rPr lang="zh-CN" altLang="en-US" dirty="0">
                <a:solidFill>
                  <a:schemeClr val="bg1"/>
                </a:solidFill>
              </a:rPr>
              <a:t>数小于或等于</a:t>
            </a:r>
            <a:r>
              <a:rPr lang="en-US" altLang="zh-CN" dirty="0">
                <a:solidFill>
                  <a:schemeClr val="bg1"/>
                </a:solidFill>
              </a:rPr>
              <a:t>150</a:t>
            </a:r>
            <a:r>
              <a:rPr lang="zh-CN" altLang="en-US" dirty="0">
                <a:solidFill>
                  <a:schemeClr val="bg1"/>
                </a:solidFill>
              </a:rPr>
              <a:t>，减少过强值的影响。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AA3146-0882-D481-0DD4-56A57151E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129" y="506912"/>
            <a:ext cx="6267279" cy="41888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9167A68-3642-AC4A-AC0D-1B2A1E43F198}"/>
              </a:ext>
            </a:extLst>
          </p:cNvPr>
          <p:cNvSpPr txBox="1"/>
          <p:nvPr/>
        </p:nvSpPr>
        <p:spPr>
          <a:xfrm>
            <a:off x="275550" y="5193871"/>
            <a:ext cx="6308130" cy="457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最终得到</a:t>
            </a:r>
            <a:r>
              <a:rPr lang="en-US" altLang="zh-CN" dirty="0">
                <a:solidFill>
                  <a:schemeClr val="bg1"/>
                </a:solidFill>
              </a:rPr>
              <a:t>2506</a:t>
            </a:r>
            <a:r>
              <a:rPr lang="zh-CN" altLang="en-US" dirty="0">
                <a:solidFill>
                  <a:schemeClr val="bg1"/>
                </a:solidFill>
              </a:rPr>
              <a:t>个冷门仓库储存在</a:t>
            </a:r>
            <a:r>
              <a:rPr lang="en-US" altLang="zh-CN" dirty="0">
                <a:solidFill>
                  <a:schemeClr val="bg1"/>
                </a:solidFill>
              </a:rPr>
              <a:t>cold——repositories.csv</a:t>
            </a:r>
            <a:r>
              <a:rPr lang="zh-CN" altLang="en-US" dirty="0">
                <a:solidFill>
                  <a:schemeClr val="bg1"/>
                </a:solidFill>
              </a:rPr>
              <a:t>里→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35D079-E90F-D7CD-BA30-C32D741BC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313" y="5108305"/>
            <a:ext cx="5294507" cy="1086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2616200" y="-2717799"/>
            <a:ext cx="6959601" cy="12192003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 rot="18900000" flipH="1">
            <a:off x="5874700" y="4161668"/>
            <a:ext cx="442598" cy="442441"/>
          </a:xfrm>
          <a:custGeom>
            <a:avLst/>
            <a:gdLst>
              <a:gd name="connsiteX0" fmla="*/ 2133 w 3180445"/>
              <a:gd name="connsiteY0" fmla="*/ 2314494 h 3179322"/>
              <a:gd name="connsiteX1" fmla="*/ 2133 w 3180445"/>
              <a:gd name="connsiteY1" fmla="*/ 2316628 h 3179322"/>
              <a:gd name="connsiteX2" fmla="*/ 0 w 3180445"/>
              <a:gd name="connsiteY2" fmla="*/ 2316628 h 3179322"/>
              <a:gd name="connsiteX3" fmla="*/ 0 w 3180445"/>
              <a:gd name="connsiteY3" fmla="*/ 2410712 h 3179322"/>
              <a:gd name="connsiteX4" fmla="*/ 2133 w 3180445"/>
              <a:gd name="connsiteY4" fmla="*/ 2410712 h 3179322"/>
              <a:gd name="connsiteX5" fmla="*/ 2133 w 3180445"/>
              <a:gd name="connsiteY5" fmla="*/ 3179322 h 3179322"/>
              <a:gd name="connsiteX6" fmla="*/ 96217 w 3180445"/>
              <a:gd name="connsiteY6" fmla="*/ 3179322 h 3179322"/>
              <a:gd name="connsiteX7" fmla="*/ 96217 w 3180445"/>
              <a:gd name="connsiteY7" fmla="*/ 2410712 h 3179322"/>
              <a:gd name="connsiteX8" fmla="*/ 864828 w 3180445"/>
              <a:gd name="connsiteY8" fmla="*/ 2410712 h 3179322"/>
              <a:gd name="connsiteX9" fmla="*/ 864828 w 3180445"/>
              <a:gd name="connsiteY9" fmla="*/ 2407880 h 3179322"/>
              <a:gd name="connsiteX10" fmla="*/ 867662 w 3180445"/>
              <a:gd name="connsiteY10" fmla="*/ 2407880 h 3179322"/>
              <a:gd name="connsiteX11" fmla="*/ 867662 w 3180445"/>
              <a:gd name="connsiteY11" fmla="*/ 1638154 h 3179322"/>
              <a:gd name="connsiteX12" fmla="*/ 1637391 w 3180445"/>
              <a:gd name="connsiteY12" fmla="*/ 1638154 h 3179322"/>
              <a:gd name="connsiteX13" fmla="*/ 1637391 w 3180445"/>
              <a:gd name="connsiteY13" fmla="*/ 1636271 h 3179322"/>
              <a:gd name="connsiteX14" fmla="*/ 1639271 w 3180445"/>
              <a:gd name="connsiteY14" fmla="*/ 1636271 h 3179322"/>
              <a:gd name="connsiteX15" fmla="*/ 1639271 w 3180445"/>
              <a:gd name="connsiteY15" fmla="*/ 867661 h 3179322"/>
              <a:gd name="connsiteX16" fmla="*/ 2407882 w 3180445"/>
              <a:gd name="connsiteY16" fmla="*/ 867661 h 3179322"/>
              <a:gd name="connsiteX17" fmla="*/ 2407883 w 3180445"/>
              <a:gd name="connsiteY17" fmla="*/ 864829 h 3179322"/>
              <a:gd name="connsiteX18" fmla="*/ 2410716 w 3180445"/>
              <a:gd name="connsiteY18" fmla="*/ 864829 h 3179322"/>
              <a:gd name="connsiteX19" fmla="*/ 2410716 w 3180445"/>
              <a:gd name="connsiteY19" fmla="*/ 95102 h 3179322"/>
              <a:gd name="connsiteX20" fmla="*/ 3180445 w 3180445"/>
              <a:gd name="connsiteY20" fmla="*/ 95102 h 3179322"/>
              <a:gd name="connsiteX21" fmla="*/ 3180445 w 3180445"/>
              <a:gd name="connsiteY21" fmla="*/ 1018 h 3179322"/>
              <a:gd name="connsiteX22" fmla="*/ 2410716 w 3180445"/>
              <a:gd name="connsiteY22" fmla="*/ 1018 h 3179322"/>
              <a:gd name="connsiteX23" fmla="*/ 2410716 w 3180445"/>
              <a:gd name="connsiteY23" fmla="*/ 1 h 3179322"/>
              <a:gd name="connsiteX24" fmla="*/ 2316632 w 3180445"/>
              <a:gd name="connsiteY24" fmla="*/ 0 h 3179322"/>
              <a:gd name="connsiteX25" fmla="*/ 2316633 w 3180445"/>
              <a:gd name="connsiteY25" fmla="*/ 1018 h 3179322"/>
              <a:gd name="connsiteX26" fmla="*/ 2315617 w 3180445"/>
              <a:gd name="connsiteY26" fmla="*/ 1018 h 3179322"/>
              <a:gd name="connsiteX27" fmla="*/ 2315617 w 3180445"/>
              <a:gd name="connsiteY27" fmla="*/ 95102 h 3179322"/>
              <a:gd name="connsiteX28" fmla="*/ 2316632 w 3180445"/>
              <a:gd name="connsiteY28" fmla="*/ 95102 h 3179322"/>
              <a:gd name="connsiteX29" fmla="*/ 2316632 w 3180445"/>
              <a:gd name="connsiteY29" fmla="*/ 773577 h 3179322"/>
              <a:gd name="connsiteX30" fmla="*/ 1639271 w 3180445"/>
              <a:gd name="connsiteY30" fmla="*/ 773577 h 3179322"/>
              <a:gd name="connsiteX31" fmla="*/ 1639271 w 3180445"/>
              <a:gd name="connsiteY31" fmla="*/ 771443 h 3179322"/>
              <a:gd name="connsiteX32" fmla="*/ 1545187 w 3180445"/>
              <a:gd name="connsiteY32" fmla="*/ 771443 h 3179322"/>
              <a:gd name="connsiteX33" fmla="*/ 1545187 w 3180445"/>
              <a:gd name="connsiteY33" fmla="*/ 773577 h 3179322"/>
              <a:gd name="connsiteX34" fmla="*/ 1543054 w 3180445"/>
              <a:gd name="connsiteY34" fmla="*/ 773577 h 3179322"/>
              <a:gd name="connsiteX35" fmla="*/ 1543054 w 3180445"/>
              <a:gd name="connsiteY35" fmla="*/ 867661 h 3179322"/>
              <a:gd name="connsiteX36" fmla="*/ 1545187 w 3180445"/>
              <a:gd name="connsiteY36" fmla="*/ 867661 h 3179322"/>
              <a:gd name="connsiteX37" fmla="*/ 1545187 w 3180445"/>
              <a:gd name="connsiteY37" fmla="*/ 1544069 h 3179322"/>
              <a:gd name="connsiteX38" fmla="*/ 867662 w 3180445"/>
              <a:gd name="connsiteY38" fmla="*/ 1544069 h 3179322"/>
              <a:gd name="connsiteX39" fmla="*/ 867662 w 3180445"/>
              <a:gd name="connsiteY39" fmla="*/ 1543052 h 3179322"/>
              <a:gd name="connsiteX40" fmla="*/ 773578 w 3180445"/>
              <a:gd name="connsiteY40" fmla="*/ 1543052 h 3179322"/>
              <a:gd name="connsiteX41" fmla="*/ 773578 w 3180445"/>
              <a:gd name="connsiteY41" fmla="*/ 1544069 h 3179322"/>
              <a:gd name="connsiteX42" fmla="*/ 772563 w 3180445"/>
              <a:gd name="connsiteY42" fmla="*/ 1544069 h 3179322"/>
              <a:gd name="connsiteX43" fmla="*/ 772563 w 3180445"/>
              <a:gd name="connsiteY43" fmla="*/ 1638154 h 3179322"/>
              <a:gd name="connsiteX44" fmla="*/ 773578 w 3180445"/>
              <a:gd name="connsiteY44" fmla="*/ 1638154 h 3179322"/>
              <a:gd name="connsiteX45" fmla="*/ 773578 w 3180445"/>
              <a:gd name="connsiteY45" fmla="*/ 2316628 h 3179322"/>
              <a:gd name="connsiteX46" fmla="*/ 96217 w 3180445"/>
              <a:gd name="connsiteY46" fmla="*/ 2316628 h 3179322"/>
              <a:gd name="connsiteX47" fmla="*/ 96217 w 3180445"/>
              <a:gd name="connsiteY47" fmla="*/ 2314494 h 317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80445" h="3179322">
                <a:moveTo>
                  <a:pt x="2133" y="2314494"/>
                </a:moveTo>
                <a:lnTo>
                  <a:pt x="2133" y="2316628"/>
                </a:lnTo>
                <a:lnTo>
                  <a:pt x="0" y="2316628"/>
                </a:lnTo>
                <a:lnTo>
                  <a:pt x="0" y="2410712"/>
                </a:lnTo>
                <a:lnTo>
                  <a:pt x="2133" y="2410712"/>
                </a:lnTo>
                <a:lnTo>
                  <a:pt x="2133" y="3179322"/>
                </a:lnTo>
                <a:lnTo>
                  <a:pt x="96217" y="3179322"/>
                </a:lnTo>
                <a:lnTo>
                  <a:pt x="96217" y="2410712"/>
                </a:lnTo>
                <a:lnTo>
                  <a:pt x="864828" y="2410712"/>
                </a:lnTo>
                <a:lnTo>
                  <a:pt x="864828" y="2407880"/>
                </a:lnTo>
                <a:lnTo>
                  <a:pt x="867662" y="2407880"/>
                </a:lnTo>
                <a:lnTo>
                  <a:pt x="867662" y="1638154"/>
                </a:lnTo>
                <a:lnTo>
                  <a:pt x="1637391" y="1638154"/>
                </a:lnTo>
                <a:lnTo>
                  <a:pt x="1637391" y="1636271"/>
                </a:lnTo>
                <a:lnTo>
                  <a:pt x="1639271" y="1636271"/>
                </a:lnTo>
                <a:lnTo>
                  <a:pt x="1639271" y="867661"/>
                </a:lnTo>
                <a:lnTo>
                  <a:pt x="2407882" y="867661"/>
                </a:lnTo>
                <a:lnTo>
                  <a:pt x="2407883" y="864829"/>
                </a:lnTo>
                <a:lnTo>
                  <a:pt x="2410716" y="864829"/>
                </a:lnTo>
                <a:lnTo>
                  <a:pt x="2410716" y="95102"/>
                </a:lnTo>
                <a:lnTo>
                  <a:pt x="3180445" y="95102"/>
                </a:lnTo>
                <a:lnTo>
                  <a:pt x="3180445" y="1018"/>
                </a:lnTo>
                <a:lnTo>
                  <a:pt x="2410716" y="1018"/>
                </a:lnTo>
                <a:lnTo>
                  <a:pt x="2410716" y="1"/>
                </a:lnTo>
                <a:lnTo>
                  <a:pt x="2316632" y="0"/>
                </a:lnTo>
                <a:lnTo>
                  <a:pt x="2316633" y="1018"/>
                </a:lnTo>
                <a:lnTo>
                  <a:pt x="2315617" y="1018"/>
                </a:lnTo>
                <a:lnTo>
                  <a:pt x="2315617" y="95102"/>
                </a:lnTo>
                <a:lnTo>
                  <a:pt x="2316632" y="95102"/>
                </a:lnTo>
                <a:lnTo>
                  <a:pt x="2316632" y="773577"/>
                </a:lnTo>
                <a:lnTo>
                  <a:pt x="1639271" y="773577"/>
                </a:lnTo>
                <a:lnTo>
                  <a:pt x="1639271" y="771443"/>
                </a:lnTo>
                <a:lnTo>
                  <a:pt x="1545187" y="771443"/>
                </a:lnTo>
                <a:lnTo>
                  <a:pt x="1545187" y="773577"/>
                </a:lnTo>
                <a:lnTo>
                  <a:pt x="1543054" y="773577"/>
                </a:lnTo>
                <a:lnTo>
                  <a:pt x="1543054" y="867661"/>
                </a:lnTo>
                <a:lnTo>
                  <a:pt x="1545187" y="867661"/>
                </a:lnTo>
                <a:lnTo>
                  <a:pt x="1545187" y="1544069"/>
                </a:lnTo>
                <a:lnTo>
                  <a:pt x="867662" y="1544069"/>
                </a:lnTo>
                <a:lnTo>
                  <a:pt x="867662" y="1543052"/>
                </a:lnTo>
                <a:lnTo>
                  <a:pt x="773578" y="1543052"/>
                </a:lnTo>
                <a:lnTo>
                  <a:pt x="773578" y="1544069"/>
                </a:lnTo>
                <a:lnTo>
                  <a:pt x="772563" y="1544069"/>
                </a:lnTo>
                <a:lnTo>
                  <a:pt x="772563" y="1638154"/>
                </a:lnTo>
                <a:lnTo>
                  <a:pt x="773578" y="1638154"/>
                </a:lnTo>
                <a:lnTo>
                  <a:pt x="773578" y="2316628"/>
                </a:lnTo>
                <a:lnTo>
                  <a:pt x="96217" y="2316628"/>
                </a:lnTo>
                <a:lnTo>
                  <a:pt x="96217" y="231449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9886" y="4695798"/>
            <a:ext cx="7866742" cy="57932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form, by injected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humour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, or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randomised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words which don't look even slightly believable. 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0D9B49-2EA3-9CC2-B13C-BE43AD35BB4C}"/>
              </a:ext>
            </a:extLst>
          </p:cNvPr>
          <p:cNvSpPr txBox="1"/>
          <p:nvPr/>
        </p:nvSpPr>
        <p:spPr>
          <a:xfrm>
            <a:off x="865794" y="2053173"/>
            <a:ext cx="10209642" cy="211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</a:rPr>
              <a:t>2. </a:t>
            </a:r>
            <a:r>
              <a:rPr lang="zh-CN" altLang="en-US" sz="3600" b="1" dirty="0">
                <a:solidFill>
                  <a:schemeClr val="bg1"/>
                </a:solidFill>
              </a:rPr>
              <a:t>高质量仓库的判定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计算出各个仓库三个自定义评分数值，设计综合评分公式：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综合得分 </a:t>
            </a:r>
            <a:r>
              <a:rPr lang="en-US" altLang="zh-CN" b="1" dirty="0">
                <a:solidFill>
                  <a:schemeClr val="bg1"/>
                </a:solidFill>
              </a:rPr>
              <a:t>= </a:t>
            </a:r>
            <a:r>
              <a:rPr lang="zh-CN" altLang="en-US" b="1" dirty="0">
                <a:solidFill>
                  <a:schemeClr val="bg1"/>
                </a:solidFill>
              </a:rPr>
              <a:t>技术复杂度（</a:t>
            </a:r>
            <a:r>
              <a:rPr lang="en-US" altLang="zh-CN" b="1" dirty="0">
                <a:solidFill>
                  <a:schemeClr val="bg1"/>
                </a:solidFill>
              </a:rPr>
              <a:t>0-100</a:t>
            </a:r>
            <a:r>
              <a:rPr lang="zh-CN" altLang="en-US" b="1" dirty="0">
                <a:solidFill>
                  <a:schemeClr val="bg1"/>
                </a:solidFill>
              </a:rPr>
              <a:t>） </a:t>
            </a:r>
            <a:r>
              <a:rPr lang="en-US" altLang="zh-CN" b="1" dirty="0">
                <a:solidFill>
                  <a:schemeClr val="bg1"/>
                </a:solidFill>
              </a:rPr>
              <a:t>+ </a:t>
            </a:r>
            <a:r>
              <a:rPr lang="zh-CN" altLang="en-US" b="1" dirty="0">
                <a:solidFill>
                  <a:schemeClr val="bg1"/>
                </a:solidFill>
              </a:rPr>
              <a:t>创新性（</a:t>
            </a:r>
            <a:r>
              <a:rPr lang="en-US" altLang="zh-CN" b="1" dirty="0">
                <a:solidFill>
                  <a:schemeClr val="bg1"/>
                </a:solidFill>
              </a:rPr>
              <a:t>0-100</a:t>
            </a:r>
            <a:r>
              <a:rPr lang="zh-CN" altLang="en-US" b="1" dirty="0">
                <a:solidFill>
                  <a:schemeClr val="bg1"/>
                </a:solidFill>
              </a:rPr>
              <a:t>） </a:t>
            </a:r>
            <a:r>
              <a:rPr lang="en-US" altLang="zh-CN" b="1" dirty="0">
                <a:solidFill>
                  <a:schemeClr val="bg1"/>
                </a:solidFill>
              </a:rPr>
              <a:t>- 10⋅</a:t>
            </a:r>
            <a:r>
              <a:rPr lang="zh-CN" altLang="en-US" b="1" dirty="0">
                <a:solidFill>
                  <a:schemeClr val="bg1"/>
                </a:solidFill>
              </a:rPr>
              <a:t>知名度（上文提及）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95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2616200" y="-2717799"/>
            <a:ext cx="6959601" cy="12192003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 rot="18900000" flipH="1">
            <a:off x="5874700" y="4161668"/>
            <a:ext cx="442598" cy="442441"/>
          </a:xfrm>
          <a:custGeom>
            <a:avLst/>
            <a:gdLst>
              <a:gd name="connsiteX0" fmla="*/ 2133 w 3180445"/>
              <a:gd name="connsiteY0" fmla="*/ 2314494 h 3179322"/>
              <a:gd name="connsiteX1" fmla="*/ 2133 w 3180445"/>
              <a:gd name="connsiteY1" fmla="*/ 2316628 h 3179322"/>
              <a:gd name="connsiteX2" fmla="*/ 0 w 3180445"/>
              <a:gd name="connsiteY2" fmla="*/ 2316628 h 3179322"/>
              <a:gd name="connsiteX3" fmla="*/ 0 w 3180445"/>
              <a:gd name="connsiteY3" fmla="*/ 2410712 h 3179322"/>
              <a:gd name="connsiteX4" fmla="*/ 2133 w 3180445"/>
              <a:gd name="connsiteY4" fmla="*/ 2410712 h 3179322"/>
              <a:gd name="connsiteX5" fmla="*/ 2133 w 3180445"/>
              <a:gd name="connsiteY5" fmla="*/ 3179322 h 3179322"/>
              <a:gd name="connsiteX6" fmla="*/ 96217 w 3180445"/>
              <a:gd name="connsiteY6" fmla="*/ 3179322 h 3179322"/>
              <a:gd name="connsiteX7" fmla="*/ 96217 w 3180445"/>
              <a:gd name="connsiteY7" fmla="*/ 2410712 h 3179322"/>
              <a:gd name="connsiteX8" fmla="*/ 864828 w 3180445"/>
              <a:gd name="connsiteY8" fmla="*/ 2410712 h 3179322"/>
              <a:gd name="connsiteX9" fmla="*/ 864828 w 3180445"/>
              <a:gd name="connsiteY9" fmla="*/ 2407880 h 3179322"/>
              <a:gd name="connsiteX10" fmla="*/ 867662 w 3180445"/>
              <a:gd name="connsiteY10" fmla="*/ 2407880 h 3179322"/>
              <a:gd name="connsiteX11" fmla="*/ 867662 w 3180445"/>
              <a:gd name="connsiteY11" fmla="*/ 1638154 h 3179322"/>
              <a:gd name="connsiteX12" fmla="*/ 1637391 w 3180445"/>
              <a:gd name="connsiteY12" fmla="*/ 1638154 h 3179322"/>
              <a:gd name="connsiteX13" fmla="*/ 1637391 w 3180445"/>
              <a:gd name="connsiteY13" fmla="*/ 1636271 h 3179322"/>
              <a:gd name="connsiteX14" fmla="*/ 1639271 w 3180445"/>
              <a:gd name="connsiteY14" fmla="*/ 1636271 h 3179322"/>
              <a:gd name="connsiteX15" fmla="*/ 1639271 w 3180445"/>
              <a:gd name="connsiteY15" fmla="*/ 867661 h 3179322"/>
              <a:gd name="connsiteX16" fmla="*/ 2407882 w 3180445"/>
              <a:gd name="connsiteY16" fmla="*/ 867661 h 3179322"/>
              <a:gd name="connsiteX17" fmla="*/ 2407883 w 3180445"/>
              <a:gd name="connsiteY17" fmla="*/ 864829 h 3179322"/>
              <a:gd name="connsiteX18" fmla="*/ 2410716 w 3180445"/>
              <a:gd name="connsiteY18" fmla="*/ 864829 h 3179322"/>
              <a:gd name="connsiteX19" fmla="*/ 2410716 w 3180445"/>
              <a:gd name="connsiteY19" fmla="*/ 95102 h 3179322"/>
              <a:gd name="connsiteX20" fmla="*/ 3180445 w 3180445"/>
              <a:gd name="connsiteY20" fmla="*/ 95102 h 3179322"/>
              <a:gd name="connsiteX21" fmla="*/ 3180445 w 3180445"/>
              <a:gd name="connsiteY21" fmla="*/ 1018 h 3179322"/>
              <a:gd name="connsiteX22" fmla="*/ 2410716 w 3180445"/>
              <a:gd name="connsiteY22" fmla="*/ 1018 h 3179322"/>
              <a:gd name="connsiteX23" fmla="*/ 2410716 w 3180445"/>
              <a:gd name="connsiteY23" fmla="*/ 1 h 3179322"/>
              <a:gd name="connsiteX24" fmla="*/ 2316632 w 3180445"/>
              <a:gd name="connsiteY24" fmla="*/ 0 h 3179322"/>
              <a:gd name="connsiteX25" fmla="*/ 2316633 w 3180445"/>
              <a:gd name="connsiteY25" fmla="*/ 1018 h 3179322"/>
              <a:gd name="connsiteX26" fmla="*/ 2315617 w 3180445"/>
              <a:gd name="connsiteY26" fmla="*/ 1018 h 3179322"/>
              <a:gd name="connsiteX27" fmla="*/ 2315617 w 3180445"/>
              <a:gd name="connsiteY27" fmla="*/ 95102 h 3179322"/>
              <a:gd name="connsiteX28" fmla="*/ 2316632 w 3180445"/>
              <a:gd name="connsiteY28" fmla="*/ 95102 h 3179322"/>
              <a:gd name="connsiteX29" fmla="*/ 2316632 w 3180445"/>
              <a:gd name="connsiteY29" fmla="*/ 773577 h 3179322"/>
              <a:gd name="connsiteX30" fmla="*/ 1639271 w 3180445"/>
              <a:gd name="connsiteY30" fmla="*/ 773577 h 3179322"/>
              <a:gd name="connsiteX31" fmla="*/ 1639271 w 3180445"/>
              <a:gd name="connsiteY31" fmla="*/ 771443 h 3179322"/>
              <a:gd name="connsiteX32" fmla="*/ 1545187 w 3180445"/>
              <a:gd name="connsiteY32" fmla="*/ 771443 h 3179322"/>
              <a:gd name="connsiteX33" fmla="*/ 1545187 w 3180445"/>
              <a:gd name="connsiteY33" fmla="*/ 773577 h 3179322"/>
              <a:gd name="connsiteX34" fmla="*/ 1543054 w 3180445"/>
              <a:gd name="connsiteY34" fmla="*/ 773577 h 3179322"/>
              <a:gd name="connsiteX35" fmla="*/ 1543054 w 3180445"/>
              <a:gd name="connsiteY35" fmla="*/ 867661 h 3179322"/>
              <a:gd name="connsiteX36" fmla="*/ 1545187 w 3180445"/>
              <a:gd name="connsiteY36" fmla="*/ 867661 h 3179322"/>
              <a:gd name="connsiteX37" fmla="*/ 1545187 w 3180445"/>
              <a:gd name="connsiteY37" fmla="*/ 1544069 h 3179322"/>
              <a:gd name="connsiteX38" fmla="*/ 867662 w 3180445"/>
              <a:gd name="connsiteY38" fmla="*/ 1544069 h 3179322"/>
              <a:gd name="connsiteX39" fmla="*/ 867662 w 3180445"/>
              <a:gd name="connsiteY39" fmla="*/ 1543052 h 3179322"/>
              <a:gd name="connsiteX40" fmla="*/ 773578 w 3180445"/>
              <a:gd name="connsiteY40" fmla="*/ 1543052 h 3179322"/>
              <a:gd name="connsiteX41" fmla="*/ 773578 w 3180445"/>
              <a:gd name="connsiteY41" fmla="*/ 1544069 h 3179322"/>
              <a:gd name="connsiteX42" fmla="*/ 772563 w 3180445"/>
              <a:gd name="connsiteY42" fmla="*/ 1544069 h 3179322"/>
              <a:gd name="connsiteX43" fmla="*/ 772563 w 3180445"/>
              <a:gd name="connsiteY43" fmla="*/ 1638154 h 3179322"/>
              <a:gd name="connsiteX44" fmla="*/ 773578 w 3180445"/>
              <a:gd name="connsiteY44" fmla="*/ 1638154 h 3179322"/>
              <a:gd name="connsiteX45" fmla="*/ 773578 w 3180445"/>
              <a:gd name="connsiteY45" fmla="*/ 2316628 h 3179322"/>
              <a:gd name="connsiteX46" fmla="*/ 96217 w 3180445"/>
              <a:gd name="connsiteY46" fmla="*/ 2316628 h 3179322"/>
              <a:gd name="connsiteX47" fmla="*/ 96217 w 3180445"/>
              <a:gd name="connsiteY47" fmla="*/ 2314494 h 317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80445" h="3179322">
                <a:moveTo>
                  <a:pt x="2133" y="2314494"/>
                </a:moveTo>
                <a:lnTo>
                  <a:pt x="2133" y="2316628"/>
                </a:lnTo>
                <a:lnTo>
                  <a:pt x="0" y="2316628"/>
                </a:lnTo>
                <a:lnTo>
                  <a:pt x="0" y="2410712"/>
                </a:lnTo>
                <a:lnTo>
                  <a:pt x="2133" y="2410712"/>
                </a:lnTo>
                <a:lnTo>
                  <a:pt x="2133" y="3179322"/>
                </a:lnTo>
                <a:lnTo>
                  <a:pt x="96217" y="3179322"/>
                </a:lnTo>
                <a:lnTo>
                  <a:pt x="96217" y="2410712"/>
                </a:lnTo>
                <a:lnTo>
                  <a:pt x="864828" y="2410712"/>
                </a:lnTo>
                <a:lnTo>
                  <a:pt x="864828" y="2407880"/>
                </a:lnTo>
                <a:lnTo>
                  <a:pt x="867662" y="2407880"/>
                </a:lnTo>
                <a:lnTo>
                  <a:pt x="867662" y="1638154"/>
                </a:lnTo>
                <a:lnTo>
                  <a:pt x="1637391" y="1638154"/>
                </a:lnTo>
                <a:lnTo>
                  <a:pt x="1637391" y="1636271"/>
                </a:lnTo>
                <a:lnTo>
                  <a:pt x="1639271" y="1636271"/>
                </a:lnTo>
                <a:lnTo>
                  <a:pt x="1639271" y="867661"/>
                </a:lnTo>
                <a:lnTo>
                  <a:pt x="2407882" y="867661"/>
                </a:lnTo>
                <a:lnTo>
                  <a:pt x="2407883" y="864829"/>
                </a:lnTo>
                <a:lnTo>
                  <a:pt x="2410716" y="864829"/>
                </a:lnTo>
                <a:lnTo>
                  <a:pt x="2410716" y="95102"/>
                </a:lnTo>
                <a:lnTo>
                  <a:pt x="3180445" y="95102"/>
                </a:lnTo>
                <a:lnTo>
                  <a:pt x="3180445" y="1018"/>
                </a:lnTo>
                <a:lnTo>
                  <a:pt x="2410716" y="1018"/>
                </a:lnTo>
                <a:lnTo>
                  <a:pt x="2410716" y="1"/>
                </a:lnTo>
                <a:lnTo>
                  <a:pt x="2316632" y="0"/>
                </a:lnTo>
                <a:lnTo>
                  <a:pt x="2316633" y="1018"/>
                </a:lnTo>
                <a:lnTo>
                  <a:pt x="2315617" y="1018"/>
                </a:lnTo>
                <a:lnTo>
                  <a:pt x="2315617" y="95102"/>
                </a:lnTo>
                <a:lnTo>
                  <a:pt x="2316632" y="95102"/>
                </a:lnTo>
                <a:lnTo>
                  <a:pt x="2316632" y="773577"/>
                </a:lnTo>
                <a:lnTo>
                  <a:pt x="1639271" y="773577"/>
                </a:lnTo>
                <a:lnTo>
                  <a:pt x="1639271" y="771443"/>
                </a:lnTo>
                <a:lnTo>
                  <a:pt x="1545187" y="771443"/>
                </a:lnTo>
                <a:lnTo>
                  <a:pt x="1545187" y="773577"/>
                </a:lnTo>
                <a:lnTo>
                  <a:pt x="1543054" y="773577"/>
                </a:lnTo>
                <a:lnTo>
                  <a:pt x="1543054" y="867661"/>
                </a:lnTo>
                <a:lnTo>
                  <a:pt x="1545187" y="867661"/>
                </a:lnTo>
                <a:lnTo>
                  <a:pt x="1545187" y="1544069"/>
                </a:lnTo>
                <a:lnTo>
                  <a:pt x="867662" y="1544069"/>
                </a:lnTo>
                <a:lnTo>
                  <a:pt x="867662" y="1543052"/>
                </a:lnTo>
                <a:lnTo>
                  <a:pt x="773578" y="1543052"/>
                </a:lnTo>
                <a:lnTo>
                  <a:pt x="773578" y="1544069"/>
                </a:lnTo>
                <a:lnTo>
                  <a:pt x="772563" y="1544069"/>
                </a:lnTo>
                <a:lnTo>
                  <a:pt x="772563" y="1638154"/>
                </a:lnTo>
                <a:lnTo>
                  <a:pt x="773578" y="1638154"/>
                </a:lnTo>
                <a:lnTo>
                  <a:pt x="773578" y="2316628"/>
                </a:lnTo>
                <a:lnTo>
                  <a:pt x="96217" y="2316628"/>
                </a:lnTo>
                <a:lnTo>
                  <a:pt x="96217" y="231449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9886" y="4695798"/>
            <a:ext cx="7866742" cy="57932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form, by injected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humour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, or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randomised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words which don't look even slightly believable. 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0D9B49-2EA3-9CC2-B13C-BE43AD35BB4C}"/>
              </a:ext>
            </a:extLst>
          </p:cNvPr>
          <p:cNvSpPr txBox="1"/>
          <p:nvPr/>
        </p:nvSpPr>
        <p:spPr>
          <a:xfrm>
            <a:off x="907875" y="0"/>
            <a:ext cx="9750430" cy="211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（</a:t>
            </a: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r>
              <a:rPr lang="zh-CN" altLang="en-US" sz="3600" b="1" dirty="0">
                <a:solidFill>
                  <a:schemeClr val="bg1"/>
                </a:solidFill>
              </a:rPr>
              <a:t>）计算技术复杂度：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复杂度得分通过不同文件类型和数量的权重来计算。每种文件扩展名代表不同的复杂度，并对最终的复杂度得分做出贡献。</a:t>
            </a:r>
            <a:endParaRPr lang="en-US" altLang="zh-CN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B6DF78-2CF1-1B5F-2E54-D9077FFEB10D}"/>
              </a:ext>
            </a:extLst>
          </p:cNvPr>
          <p:cNvSpPr txBox="1"/>
          <p:nvPr/>
        </p:nvSpPr>
        <p:spPr>
          <a:xfrm>
            <a:off x="655156" y="2113527"/>
            <a:ext cx="4472778" cy="3525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对于每种文件扩展名 </a:t>
            </a:r>
            <a:r>
              <a:rPr lang="en-US" altLang="zh-CN" sz="2000" b="1" dirty="0">
                <a:solidFill>
                  <a:schemeClr val="bg1"/>
                </a:solidFill>
              </a:rPr>
              <a:t>`</a:t>
            </a:r>
            <a:r>
              <a:rPr lang="en-US" altLang="zh-CN" sz="2000" b="1" dirty="0" err="1">
                <a:solidFill>
                  <a:schemeClr val="bg1"/>
                </a:solidFill>
              </a:rPr>
              <a:t>ext</a:t>
            </a:r>
            <a:r>
              <a:rPr lang="en-US" altLang="zh-CN" sz="2000" b="1" dirty="0">
                <a:solidFill>
                  <a:schemeClr val="bg1"/>
                </a:solidFill>
              </a:rPr>
              <a:t>` </a:t>
            </a:r>
            <a:r>
              <a:rPr lang="zh-CN" altLang="en-US" sz="2000" b="1" dirty="0">
                <a:solidFill>
                  <a:schemeClr val="bg1"/>
                </a:solidFill>
              </a:rPr>
              <a:t>和文件数量 </a:t>
            </a:r>
            <a:r>
              <a:rPr lang="en-US" altLang="zh-CN" sz="2000" b="1" dirty="0">
                <a:solidFill>
                  <a:schemeClr val="bg1"/>
                </a:solidFill>
              </a:rPr>
              <a:t>`count`</a:t>
            </a:r>
            <a:r>
              <a:rPr lang="zh-CN" altLang="en-US" sz="2000" b="1" dirty="0">
                <a:solidFill>
                  <a:schemeClr val="bg1"/>
                </a:solidFill>
              </a:rPr>
              <a:t>，计算如下：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1. </a:t>
            </a:r>
            <a:r>
              <a:rPr lang="zh-CN" altLang="en-US" sz="2000" dirty="0">
                <a:solidFill>
                  <a:schemeClr val="bg1"/>
                </a:solidFill>
              </a:rPr>
              <a:t>如果 </a:t>
            </a:r>
            <a:r>
              <a:rPr lang="en-US" altLang="zh-CN" sz="2000" dirty="0">
                <a:solidFill>
                  <a:schemeClr val="bg1"/>
                </a:solidFill>
              </a:rPr>
              <a:t>`</a:t>
            </a:r>
            <a:r>
              <a:rPr lang="en-US" altLang="zh-CN" sz="2000" dirty="0" err="1">
                <a:solidFill>
                  <a:schemeClr val="bg1"/>
                </a:solidFill>
              </a:rPr>
              <a:t>ext</a:t>
            </a:r>
            <a:r>
              <a:rPr lang="en-US" altLang="zh-CN" sz="2000" dirty="0">
                <a:solidFill>
                  <a:schemeClr val="bg1"/>
                </a:solidFill>
              </a:rPr>
              <a:t>` </a:t>
            </a:r>
            <a:r>
              <a:rPr lang="zh-CN" altLang="en-US" sz="2000" dirty="0">
                <a:solidFill>
                  <a:schemeClr val="bg1"/>
                </a:solidFill>
              </a:rPr>
              <a:t>属于 </a:t>
            </a:r>
            <a:r>
              <a:rPr lang="en-US" altLang="zh-CN" sz="2000" dirty="0">
                <a:solidFill>
                  <a:schemeClr val="bg1"/>
                </a:solidFill>
              </a:rPr>
              <a:t>`['.</a:t>
            </a:r>
            <a:r>
              <a:rPr lang="en-US" altLang="zh-CN" sz="2000" dirty="0" err="1">
                <a:solidFill>
                  <a:schemeClr val="bg1"/>
                </a:solidFill>
              </a:rPr>
              <a:t>py</a:t>
            </a:r>
            <a:r>
              <a:rPr lang="en-US" altLang="zh-CN" sz="2000" dirty="0">
                <a:solidFill>
                  <a:schemeClr val="bg1"/>
                </a:solidFill>
              </a:rPr>
              <a:t>', '.java', '.</a:t>
            </a:r>
            <a:r>
              <a:rPr lang="en-US" altLang="zh-CN" sz="2000" dirty="0" err="1">
                <a:solidFill>
                  <a:schemeClr val="bg1"/>
                </a:solidFill>
              </a:rPr>
              <a:t>cpp</a:t>
            </a:r>
            <a:r>
              <a:rPr lang="en-US" altLang="zh-CN" sz="2000" dirty="0">
                <a:solidFill>
                  <a:schemeClr val="bg1"/>
                </a:solidFill>
              </a:rPr>
              <a:t>', '.c']`</a:t>
            </a:r>
            <a:r>
              <a:rPr lang="zh-CN" altLang="en-US" sz="2000" dirty="0">
                <a:solidFill>
                  <a:schemeClr val="bg1"/>
                </a:solidFill>
              </a:rPr>
              <a:t>，则该文件的复杂度贡献为 </a:t>
            </a:r>
            <a:r>
              <a:rPr lang="en-US" altLang="zh-CN" sz="2000" b="1" dirty="0">
                <a:solidFill>
                  <a:schemeClr val="bg1"/>
                </a:solidFill>
              </a:rPr>
              <a:t>`count * 3`</a:t>
            </a:r>
            <a:r>
              <a:rPr lang="zh-CN" altLang="en-US" sz="2000" dirty="0">
                <a:solidFill>
                  <a:schemeClr val="bg1"/>
                </a:solidFill>
              </a:rPr>
              <a:t>。  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2. </a:t>
            </a:r>
            <a:r>
              <a:rPr lang="zh-CN" altLang="en-US" sz="2000" dirty="0">
                <a:solidFill>
                  <a:schemeClr val="bg1"/>
                </a:solidFill>
              </a:rPr>
              <a:t>如果 </a:t>
            </a:r>
            <a:r>
              <a:rPr lang="en-US" altLang="zh-CN" sz="2000" dirty="0">
                <a:solidFill>
                  <a:schemeClr val="bg1"/>
                </a:solidFill>
              </a:rPr>
              <a:t>`</a:t>
            </a:r>
            <a:r>
              <a:rPr lang="en-US" altLang="zh-CN" sz="2000" dirty="0" err="1">
                <a:solidFill>
                  <a:schemeClr val="bg1"/>
                </a:solidFill>
              </a:rPr>
              <a:t>ext</a:t>
            </a:r>
            <a:r>
              <a:rPr lang="en-US" altLang="zh-CN" sz="2000" dirty="0">
                <a:solidFill>
                  <a:schemeClr val="bg1"/>
                </a:solidFill>
              </a:rPr>
              <a:t>` </a:t>
            </a:r>
            <a:r>
              <a:rPr lang="zh-CN" altLang="en-US" sz="2000" dirty="0">
                <a:solidFill>
                  <a:schemeClr val="bg1"/>
                </a:solidFill>
              </a:rPr>
              <a:t>属于 </a:t>
            </a:r>
            <a:r>
              <a:rPr lang="en-US" altLang="zh-CN" sz="2000" dirty="0">
                <a:solidFill>
                  <a:schemeClr val="bg1"/>
                </a:solidFill>
              </a:rPr>
              <a:t>`['.properties', '.</a:t>
            </a:r>
            <a:r>
              <a:rPr lang="en-US" altLang="zh-CN" sz="2000" dirty="0" err="1">
                <a:solidFill>
                  <a:schemeClr val="bg1"/>
                </a:solidFill>
              </a:rPr>
              <a:t>yaml</a:t>
            </a:r>
            <a:r>
              <a:rPr lang="en-US" altLang="zh-CN" sz="2000" dirty="0">
                <a:solidFill>
                  <a:schemeClr val="bg1"/>
                </a:solidFill>
              </a:rPr>
              <a:t>', '.xml']`</a:t>
            </a:r>
            <a:r>
              <a:rPr lang="zh-CN" altLang="en-US" sz="2000" dirty="0">
                <a:solidFill>
                  <a:schemeClr val="bg1"/>
                </a:solidFill>
              </a:rPr>
              <a:t>，则该文件的复杂度贡献为 </a:t>
            </a:r>
            <a:r>
              <a:rPr lang="en-US" altLang="zh-CN" sz="2000" b="1" dirty="0">
                <a:solidFill>
                  <a:schemeClr val="bg1"/>
                </a:solidFill>
              </a:rPr>
              <a:t>`count * 1`</a:t>
            </a:r>
            <a:r>
              <a:rPr lang="zh-CN" altLang="en-US" sz="2000" dirty="0">
                <a:solidFill>
                  <a:schemeClr val="bg1"/>
                </a:solidFill>
              </a:rPr>
              <a:t>。 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3. </a:t>
            </a:r>
            <a:r>
              <a:rPr lang="zh-CN" altLang="en-US" sz="2000" dirty="0">
                <a:solidFill>
                  <a:schemeClr val="bg1"/>
                </a:solidFill>
              </a:rPr>
              <a:t>其他文件扩展名则贡献 </a:t>
            </a:r>
            <a:r>
              <a:rPr lang="en-US" altLang="zh-CN" sz="2000" b="1" dirty="0">
                <a:solidFill>
                  <a:schemeClr val="bg1"/>
                </a:solidFill>
              </a:rPr>
              <a:t>`count * 2`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A09F779-5ED1-4496-E55A-1F07AE7AD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983" y="2244598"/>
            <a:ext cx="5726142" cy="303052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4B09C03-9942-701F-A70D-3EA961E69554}"/>
              </a:ext>
            </a:extLst>
          </p:cNvPr>
          <p:cNvSpPr txBox="1"/>
          <p:nvPr/>
        </p:nvSpPr>
        <p:spPr>
          <a:xfrm>
            <a:off x="7470822" y="5443125"/>
            <a:ext cx="2746197" cy="457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来自本仓库</a:t>
            </a:r>
            <a:r>
              <a:rPr lang="en-US" altLang="zh-CN" dirty="0">
                <a:solidFill>
                  <a:schemeClr val="bg1"/>
                </a:solidFill>
              </a:rPr>
              <a:t>README.md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28FC32-1BCF-FB7E-FB06-AB1C2120BBEF}"/>
              </a:ext>
            </a:extLst>
          </p:cNvPr>
          <p:cNvSpPr txBox="1"/>
          <p:nvPr/>
        </p:nvSpPr>
        <p:spPr>
          <a:xfrm>
            <a:off x="655156" y="5973050"/>
            <a:ext cx="4738292" cy="457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PS</a:t>
            </a:r>
            <a:r>
              <a:rPr lang="zh-CN" altLang="en-US" b="1" dirty="0">
                <a:solidFill>
                  <a:schemeClr val="bg1"/>
                </a:solidFill>
              </a:rPr>
              <a:t>：最后整合时把分数按排名分布在</a:t>
            </a:r>
            <a:r>
              <a:rPr lang="en-US" altLang="zh-CN" b="1" dirty="0">
                <a:solidFill>
                  <a:schemeClr val="bg1"/>
                </a:solidFill>
              </a:rPr>
              <a:t>0-100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41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2616201" y="-2717802"/>
            <a:ext cx="6959601" cy="12192003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 rot="18900000" flipH="1">
            <a:off x="5874700" y="4161668"/>
            <a:ext cx="442598" cy="442441"/>
          </a:xfrm>
          <a:custGeom>
            <a:avLst/>
            <a:gdLst>
              <a:gd name="connsiteX0" fmla="*/ 2133 w 3180445"/>
              <a:gd name="connsiteY0" fmla="*/ 2314494 h 3179322"/>
              <a:gd name="connsiteX1" fmla="*/ 2133 w 3180445"/>
              <a:gd name="connsiteY1" fmla="*/ 2316628 h 3179322"/>
              <a:gd name="connsiteX2" fmla="*/ 0 w 3180445"/>
              <a:gd name="connsiteY2" fmla="*/ 2316628 h 3179322"/>
              <a:gd name="connsiteX3" fmla="*/ 0 w 3180445"/>
              <a:gd name="connsiteY3" fmla="*/ 2410712 h 3179322"/>
              <a:gd name="connsiteX4" fmla="*/ 2133 w 3180445"/>
              <a:gd name="connsiteY4" fmla="*/ 2410712 h 3179322"/>
              <a:gd name="connsiteX5" fmla="*/ 2133 w 3180445"/>
              <a:gd name="connsiteY5" fmla="*/ 3179322 h 3179322"/>
              <a:gd name="connsiteX6" fmla="*/ 96217 w 3180445"/>
              <a:gd name="connsiteY6" fmla="*/ 3179322 h 3179322"/>
              <a:gd name="connsiteX7" fmla="*/ 96217 w 3180445"/>
              <a:gd name="connsiteY7" fmla="*/ 2410712 h 3179322"/>
              <a:gd name="connsiteX8" fmla="*/ 864828 w 3180445"/>
              <a:gd name="connsiteY8" fmla="*/ 2410712 h 3179322"/>
              <a:gd name="connsiteX9" fmla="*/ 864828 w 3180445"/>
              <a:gd name="connsiteY9" fmla="*/ 2407880 h 3179322"/>
              <a:gd name="connsiteX10" fmla="*/ 867662 w 3180445"/>
              <a:gd name="connsiteY10" fmla="*/ 2407880 h 3179322"/>
              <a:gd name="connsiteX11" fmla="*/ 867662 w 3180445"/>
              <a:gd name="connsiteY11" fmla="*/ 1638154 h 3179322"/>
              <a:gd name="connsiteX12" fmla="*/ 1637391 w 3180445"/>
              <a:gd name="connsiteY12" fmla="*/ 1638154 h 3179322"/>
              <a:gd name="connsiteX13" fmla="*/ 1637391 w 3180445"/>
              <a:gd name="connsiteY13" fmla="*/ 1636271 h 3179322"/>
              <a:gd name="connsiteX14" fmla="*/ 1639271 w 3180445"/>
              <a:gd name="connsiteY14" fmla="*/ 1636271 h 3179322"/>
              <a:gd name="connsiteX15" fmla="*/ 1639271 w 3180445"/>
              <a:gd name="connsiteY15" fmla="*/ 867661 h 3179322"/>
              <a:gd name="connsiteX16" fmla="*/ 2407882 w 3180445"/>
              <a:gd name="connsiteY16" fmla="*/ 867661 h 3179322"/>
              <a:gd name="connsiteX17" fmla="*/ 2407883 w 3180445"/>
              <a:gd name="connsiteY17" fmla="*/ 864829 h 3179322"/>
              <a:gd name="connsiteX18" fmla="*/ 2410716 w 3180445"/>
              <a:gd name="connsiteY18" fmla="*/ 864829 h 3179322"/>
              <a:gd name="connsiteX19" fmla="*/ 2410716 w 3180445"/>
              <a:gd name="connsiteY19" fmla="*/ 95102 h 3179322"/>
              <a:gd name="connsiteX20" fmla="*/ 3180445 w 3180445"/>
              <a:gd name="connsiteY20" fmla="*/ 95102 h 3179322"/>
              <a:gd name="connsiteX21" fmla="*/ 3180445 w 3180445"/>
              <a:gd name="connsiteY21" fmla="*/ 1018 h 3179322"/>
              <a:gd name="connsiteX22" fmla="*/ 2410716 w 3180445"/>
              <a:gd name="connsiteY22" fmla="*/ 1018 h 3179322"/>
              <a:gd name="connsiteX23" fmla="*/ 2410716 w 3180445"/>
              <a:gd name="connsiteY23" fmla="*/ 1 h 3179322"/>
              <a:gd name="connsiteX24" fmla="*/ 2316632 w 3180445"/>
              <a:gd name="connsiteY24" fmla="*/ 0 h 3179322"/>
              <a:gd name="connsiteX25" fmla="*/ 2316633 w 3180445"/>
              <a:gd name="connsiteY25" fmla="*/ 1018 h 3179322"/>
              <a:gd name="connsiteX26" fmla="*/ 2315617 w 3180445"/>
              <a:gd name="connsiteY26" fmla="*/ 1018 h 3179322"/>
              <a:gd name="connsiteX27" fmla="*/ 2315617 w 3180445"/>
              <a:gd name="connsiteY27" fmla="*/ 95102 h 3179322"/>
              <a:gd name="connsiteX28" fmla="*/ 2316632 w 3180445"/>
              <a:gd name="connsiteY28" fmla="*/ 95102 h 3179322"/>
              <a:gd name="connsiteX29" fmla="*/ 2316632 w 3180445"/>
              <a:gd name="connsiteY29" fmla="*/ 773577 h 3179322"/>
              <a:gd name="connsiteX30" fmla="*/ 1639271 w 3180445"/>
              <a:gd name="connsiteY30" fmla="*/ 773577 h 3179322"/>
              <a:gd name="connsiteX31" fmla="*/ 1639271 w 3180445"/>
              <a:gd name="connsiteY31" fmla="*/ 771443 h 3179322"/>
              <a:gd name="connsiteX32" fmla="*/ 1545187 w 3180445"/>
              <a:gd name="connsiteY32" fmla="*/ 771443 h 3179322"/>
              <a:gd name="connsiteX33" fmla="*/ 1545187 w 3180445"/>
              <a:gd name="connsiteY33" fmla="*/ 773577 h 3179322"/>
              <a:gd name="connsiteX34" fmla="*/ 1543054 w 3180445"/>
              <a:gd name="connsiteY34" fmla="*/ 773577 h 3179322"/>
              <a:gd name="connsiteX35" fmla="*/ 1543054 w 3180445"/>
              <a:gd name="connsiteY35" fmla="*/ 867661 h 3179322"/>
              <a:gd name="connsiteX36" fmla="*/ 1545187 w 3180445"/>
              <a:gd name="connsiteY36" fmla="*/ 867661 h 3179322"/>
              <a:gd name="connsiteX37" fmla="*/ 1545187 w 3180445"/>
              <a:gd name="connsiteY37" fmla="*/ 1544069 h 3179322"/>
              <a:gd name="connsiteX38" fmla="*/ 867662 w 3180445"/>
              <a:gd name="connsiteY38" fmla="*/ 1544069 h 3179322"/>
              <a:gd name="connsiteX39" fmla="*/ 867662 w 3180445"/>
              <a:gd name="connsiteY39" fmla="*/ 1543052 h 3179322"/>
              <a:gd name="connsiteX40" fmla="*/ 773578 w 3180445"/>
              <a:gd name="connsiteY40" fmla="*/ 1543052 h 3179322"/>
              <a:gd name="connsiteX41" fmla="*/ 773578 w 3180445"/>
              <a:gd name="connsiteY41" fmla="*/ 1544069 h 3179322"/>
              <a:gd name="connsiteX42" fmla="*/ 772563 w 3180445"/>
              <a:gd name="connsiteY42" fmla="*/ 1544069 h 3179322"/>
              <a:gd name="connsiteX43" fmla="*/ 772563 w 3180445"/>
              <a:gd name="connsiteY43" fmla="*/ 1638154 h 3179322"/>
              <a:gd name="connsiteX44" fmla="*/ 773578 w 3180445"/>
              <a:gd name="connsiteY44" fmla="*/ 1638154 h 3179322"/>
              <a:gd name="connsiteX45" fmla="*/ 773578 w 3180445"/>
              <a:gd name="connsiteY45" fmla="*/ 2316628 h 3179322"/>
              <a:gd name="connsiteX46" fmla="*/ 96217 w 3180445"/>
              <a:gd name="connsiteY46" fmla="*/ 2316628 h 3179322"/>
              <a:gd name="connsiteX47" fmla="*/ 96217 w 3180445"/>
              <a:gd name="connsiteY47" fmla="*/ 2314494 h 317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80445" h="3179322">
                <a:moveTo>
                  <a:pt x="2133" y="2314494"/>
                </a:moveTo>
                <a:lnTo>
                  <a:pt x="2133" y="2316628"/>
                </a:lnTo>
                <a:lnTo>
                  <a:pt x="0" y="2316628"/>
                </a:lnTo>
                <a:lnTo>
                  <a:pt x="0" y="2410712"/>
                </a:lnTo>
                <a:lnTo>
                  <a:pt x="2133" y="2410712"/>
                </a:lnTo>
                <a:lnTo>
                  <a:pt x="2133" y="3179322"/>
                </a:lnTo>
                <a:lnTo>
                  <a:pt x="96217" y="3179322"/>
                </a:lnTo>
                <a:lnTo>
                  <a:pt x="96217" y="2410712"/>
                </a:lnTo>
                <a:lnTo>
                  <a:pt x="864828" y="2410712"/>
                </a:lnTo>
                <a:lnTo>
                  <a:pt x="864828" y="2407880"/>
                </a:lnTo>
                <a:lnTo>
                  <a:pt x="867662" y="2407880"/>
                </a:lnTo>
                <a:lnTo>
                  <a:pt x="867662" y="1638154"/>
                </a:lnTo>
                <a:lnTo>
                  <a:pt x="1637391" y="1638154"/>
                </a:lnTo>
                <a:lnTo>
                  <a:pt x="1637391" y="1636271"/>
                </a:lnTo>
                <a:lnTo>
                  <a:pt x="1639271" y="1636271"/>
                </a:lnTo>
                <a:lnTo>
                  <a:pt x="1639271" y="867661"/>
                </a:lnTo>
                <a:lnTo>
                  <a:pt x="2407882" y="867661"/>
                </a:lnTo>
                <a:lnTo>
                  <a:pt x="2407883" y="864829"/>
                </a:lnTo>
                <a:lnTo>
                  <a:pt x="2410716" y="864829"/>
                </a:lnTo>
                <a:lnTo>
                  <a:pt x="2410716" y="95102"/>
                </a:lnTo>
                <a:lnTo>
                  <a:pt x="3180445" y="95102"/>
                </a:lnTo>
                <a:lnTo>
                  <a:pt x="3180445" y="1018"/>
                </a:lnTo>
                <a:lnTo>
                  <a:pt x="2410716" y="1018"/>
                </a:lnTo>
                <a:lnTo>
                  <a:pt x="2410716" y="1"/>
                </a:lnTo>
                <a:lnTo>
                  <a:pt x="2316632" y="0"/>
                </a:lnTo>
                <a:lnTo>
                  <a:pt x="2316633" y="1018"/>
                </a:lnTo>
                <a:lnTo>
                  <a:pt x="2315617" y="1018"/>
                </a:lnTo>
                <a:lnTo>
                  <a:pt x="2315617" y="95102"/>
                </a:lnTo>
                <a:lnTo>
                  <a:pt x="2316632" y="95102"/>
                </a:lnTo>
                <a:lnTo>
                  <a:pt x="2316632" y="773577"/>
                </a:lnTo>
                <a:lnTo>
                  <a:pt x="1639271" y="773577"/>
                </a:lnTo>
                <a:lnTo>
                  <a:pt x="1639271" y="771443"/>
                </a:lnTo>
                <a:lnTo>
                  <a:pt x="1545187" y="771443"/>
                </a:lnTo>
                <a:lnTo>
                  <a:pt x="1545187" y="773577"/>
                </a:lnTo>
                <a:lnTo>
                  <a:pt x="1543054" y="773577"/>
                </a:lnTo>
                <a:lnTo>
                  <a:pt x="1543054" y="867661"/>
                </a:lnTo>
                <a:lnTo>
                  <a:pt x="1545187" y="867661"/>
                </a:lnTo>
                <a:lnTo>
                  <a:pt x="1545187" y="1544069"/>
                </a:lnTo>
                <a:lnTo>
                  <a:pt x="867662" y="1544069"/>
                </a:lnTo>
                <a:lnTo>
                  <a:pt x="867662" y="1543052"/>
                </a:lnTo>
                <a:lnTo>
                  <a:pt x="773578" y="1543052"/>
                </a:lnTo>
                <a:lnTo>
                  <a:pt x="773578" y="1544069"/>
                </a:lnTo>
                <a:lnTo>
                  <a:pt x="772563" y="1544069"/>
                </a:lnTo>
                <a:lnTo>
                  <a:pt x="772563" y="1638154"/>
                </a:lnTo>
                <a:lnTo>
                  <a:pt x="773578" y="1638154"/>
                </a:lnTo>
                <a:lnTo>
                  <a:pt x="773578" y="2316628"/>
                </a:lnTo>
                <a:lnTo>
                  <a:pt x="96217" y="2316628"/>
                </a:lnTo>
                <a:lnTo>
                  <a:pt x="96217" y="231449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9886" y="4695798"/>
            <a:ext cx="7866742" cy="57932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form, by injected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humour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, or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randomised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words which don't look even slightly believable. 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0D9B49-2EA3-9CC2-B13C-BE43AD35BB4C}"/>
              </a:ext>
            </a:extLst>
          </p:cNvPr>
          <p:cNvSpPr txBox="1"/>
          <p:nvPr/>
        </p:nvSpPr>
        <p:spPr>
          <a:xfrm>
            <a:off x="907875" y="140823"/>
            <a:ext cx="9750430" cy="1698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（</a:t>
            </a: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r>
              <a:rPr lang="zh-CN" altLang="en-US" sz="3600" b="1" dirty="0">
                <a:solidFill>
                  <a:schemeClr val="bg1"/>
                </a:solidFill>
              </a:rPr>
              <a:t>）计算创新性：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本项目提供了一种基于文本分析的创新得分计算方法，用于评估文本内容对创新主题的关注度。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创新得分 </a:t>
            </a:r>
            <a:r>
              <a:rPr lang="en-US" altLang="zh-CN" b="1" dirty="0">
                <a:solidFill>
                  <a:schemeClr val="bg1"/>
                </a:solidFill>
              </a:rPr>
              <a:t>= (</a:t>
            </a:r>
            <a:r>
              <a:rPr lang="zh-CN" altLang="en-US" b="1" dirty="0">
                <a:solidFill>
                  <a:schemeClr val="bg1"/>
                </a:solidFill>
              </a:rPr>
              <a:t>关键词数量 </a:t>
            </a:r>
            <a:r>
              <a:rPr lang="en-US" altLang="zh-CN" b="1" dirty="0">
                <a:solidFill>
                  <a:schemeClr val="bg1"/>
                </a:solidFill>
              </a:rPr>
              <a:t>/ </a:t>
            </a:r>
            <a:r>
              <a:rPr lang="zh-CN" altLang="en-US" b="1" dirty="0">
                <a:solidFill>
                  <a:schemeClr val="bg1"/>
                </a:solidFill>
              </a:rPr>
              <a:t>总单词数量</a:t>
            </a:r>
            <a:r>
              <a:rPr lang="en-US" altLang="zh-CN" b="1" dirty="0">
                <a:solidFill>
                  <a:schemeClr val="bg1"/>
                </a:solidFill>
              </a:rPr>
              <a:t>) × 10000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B6DF78-2CF1-1B5F-2E54-D9077FFEB10D}"/>
              </a:ext>
            </a:extLst>
          </p:cNvPr>
          <p:cNvSpPr txBox="1"/>
          <p:nvPr/>
        </p:nvSpPr>
        <p:spPr>
          <a:xfrm>
            <a:off x="534954" y="1940756"/>
            <a:ext cx="5307181" cy="4192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数据输入：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</a:rPr>
              <a:t>文本内容 </a:t>
            </a:r>
            <a:r>
              <a:rPr lang="en-US" altLang="zh-CN" sz="2000" dirty="0">
                <a:solidFill>
                  <a:schemeClr val="bg1"/>
                </a:solidFill>
              </a:rPr>
              <a:t>`text`</a:t>
            </a:r>
            <a:r>
              <a:rPr lang="zh-CN" altLang="en-US" sz="2000" dirty="0">
                <a:solidFill>
                  <a:schemeClr val="bg1"/>
                </a:solidFill>
              </a:rPr>
              <a:t>。 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</a:rPr>
              <a:t>与文本相关的主题标签列表 </a:t>
            </a:r>
            <a:r>
              <a:rPr lang="en-US" altLang="zh-CN" sz="2000" dirty="0">
                <a:solidFill>
                  <a:schemeClr val="bg1"/>
                </a:solidFill>
              </a:rPr>
              <a:t>`topics`</a:t>
            </a:r>
            <a:r>
              <a:rPr lang="zh-CN" altLang="en-US" sz="2000" dirty="0">
                <a:solidFill>
                  <a:schemeClr val="bg1"/>
                </a:solidFill>
              </a:rPr>
              <a:t>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solidFill>
                  <a:schemeClr val="bg1"/>
                </a:solidFill>
              </a:rPr>
              <a:t>合并文本和标签列表作为分析的整体输入。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语言检测：</a:t>
            </a:r>
            <a:r>
              <a:rPr lang="en-US" altLang="zh-CN" sz="11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使用语言检测工具确定输入文本的语言。根据检测结果，从关键词映射表中选择对应语言的创新关键词列表。如果语言未被支持，则默认使用英语关键词。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28FC32-1BCF-FB7E-FB06-AB1C2120BBEF}"/>
              </a:ext>
            </a:extLst>
          </p:cNvPr>
          <p:cNvSpPr txBox="1"/>
          <p:nvPr/>
        </p:nvSpPr>
        <p:spPr>
          <a:xfrm>
            <a:off x="534954" y="6156401"/>
            <a:ext cx="4738292" cy="457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PS</a:t>
            </a:r>
            <a:r>
              <a:rPr lang="zh-CN" altLang="en-US" b="1" dirty="0">
                <a:solidFill>
                  <a:schemeClr val="bg1"/>
                </a:solidFill>
              </a:rPr>
              <a:t>：最后整合时把分数按排名分布在</a:t>
            </a:r>
            <a:r>
              <a:rPr lang="en-US" altLang="zh-CN" b="1" dirty="0">
                <a:solidFill>
                  <a:schemeClr val="bg1"/>
                </a:solidFill>
              </a:rPr>
              <a:t>0-100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9B0C214-51C4-CFE2-C694-F8B5EC5BD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772" y="1940756"/>
            <a:ext cx="3897086" cy="418765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4F21E28-C05C-5A28-5DC9-B66231FC698C}"/>
              </a:ext>
            </a:extLst>
          </p:cNvPr>
          <p:cNvSpPr txBox="1"/>
          <p:nvPr/>
        </p:nvSpPr>
        <p:spPr>
          <a:xfrm>
            <a:off x="7371184" y="6156401"/>
            <a:ext cx="2995125" cy="457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来自</a:t>
            </a:r>
            <a:r>
              <a:rPr lang="en-US" altLang="zh-CN" dirty="0">
                <a:solidFill>
                  <a:schemeClr val="bg1"/>
                </a:solidFill>
              </a:rPr>
              <a:t>Score/innovation-point/cre6.py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8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2616200" y="-2717799"/>
            <a:ext cx="6959601" cy="12192003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 rot="18900000" flipH="1">
            <a:off x="5874700" y="4161668"/>
            <a:ext cx="442598" cy="442441"/>
          </a:xfrm>
          <a:custGeom>
            <a:avLst/>
            <a:gdLst>
              <a:gd name="connsiteX0" fmla="*/ 2133 w 3180445"/>
              <a:gd name="connsiteY0" fmla="*/ 2314494 h 3179322"/>
              <a:gd name="connsiteX1" fmla="*/ 2133 w 3180445"/>
              <a:gd name="connsiteY1" fmla="*/ 2316628 h 3179322"/>
              <a:gd name="connsiteX2" fmla="*/ 0 w 3180445"/>
              <a:gd name="connsiteY2" fmla="*/ 2316628 h 3179322"/>
              <a:gd name="connsiteX3" fmla="*/ 0 w 3180445"/>
              <a:gd name="connsiteY3" fmla="*/ 2410712 h 3179322"/>
              <a:gd name="connsiteX4" fmla="*/ 2133 w 3180445"/>
              <a:gd name="connsiteY4" fmla="*/ 2410712 h 3179322"/>
              <a:gd name="connsiteX5" fmla="*/ 2133 w 3180445"/>
              <a:gd name="connsiteY5" fmla="*/ 3179322 h 3179322"/>
              <a:gd name="connsiteX6" fmla="*/ 96217 w 3180445"/>
              <a:gd name="connsiteY6" fmla="*/ 3179322 h 3179322"/>
              <a:gd name="connsiteX7" fmla="*/ 96217 w 3180445"/>
              <a:gd name="connsiteY7" fmla="*/ 2410712 h 3179322"/>
              <a:gd name="connsiteX8" fmla="*/ 864828 w 3180445"/>
              <a:gd name="connsiteY8" fmla="*/ 2410712 h 3179322"/>
              <a:gd name="connsiteX9" fmla="*/ 864828 w 3180445"/>
              <a:gd name="connsiteY9" fmla="*/ 2407880 h 3179322"/>
              <a:gd name="connsiteX10" fmla="*/ 867662 w 3180445"/>
              <a:gd name="connsiteY10" fmla="*/ 2407880 h 3179322"/>
              <a:gd name="connsiteX11" fmla="*/ 867662 w 3180445"/>
              <a:gd name="connsiteY11" fmla="*/ 1638154 h 3179322"/>
              <a:gd name="connsiteX12" fmla="*/ 1637391 w 3180445"/>
              <a:gd name="connsiteY12" fmla="*/ 1638154 h 3179322"/>
              <a:gd name="connsiteX13" fmla="*/ 1637391 w 3180445"/>
              <a:gd name="connsiteY13" fmla="*/ 1636271 h 3179322"/>
              <a:gd name="connsiteX14" fmla="*/ 1639271 w 3180445"/>
              <a:gd name="connsiteY14" fmla="*/ 1636271 h 3179322"/>
              <a:gd name="connsiteX15" fmla="*/ 1639271 w 3180445"/>
              <a:gd name="connsiteY15" fmla="*/ 867661 h 3179322"/>
              <a:gd name="connsiteX16" fmla="*/ 2407882 w 3180445"/>
              <a:gd name="connsiteY16" fmla="*/ 867661 h 3179322"/>
              <a:gd name="connsiteX17" fmla="*/ 2407883 w 3180445"/>
              <a:gd name="connsiteY17" fmla="*/ 864829 h 3179322"/>
              <a:gd name="connsiteX18" fmla="*/ 2410716 w 3180445"/>
              <a:gd name="connsiteY18" fmla="*/ 864829 h 3179322"/>
              <a:gd name="connsiteX19" fmla="*/ 2410716 w 3180445"/>
              <a:gd name="connsiteY19" fmla="*/ 95102 h 3179322"/>
              <a:gd name="connsiteX20" fmla="*/ 3180445 w 3180445"/>
              <a:gd name="connsiteY20" fmla="*/ 95102 h 3179322"/>
              <a:gd name="connsiteX21" fmla="*/ 3180445 w 3180445"/>
              <a:gd name="connsiteY21" fmla="*/ 1018 h 3179322"/>
              <a:gd name="connsiteX22" fmla="*/ 2410716 w 3180445"/>
              <a:gd name="connsiteY22" fmla="*/ 1018 h 3179322"/>
              <a:gd name="connsiteX23" fmla="*/ 2410716 w 3180445"/>
              <a:gd name="connsiteY23" fmla="*/ 1 h 3179322"/>
              <a:gd name="connsiteX24" fmla="*/ 2316632 w 3180445"/>
              <a:gd name="connsiteY24" fmla="*/ 0 h 3179322"/>
              <a:gd name="connsiteX25" fmla="*/ 2316633 w 3180445"/>
              <a:gd name="connsiteY25" fmla="*/ 1018 h 3179322"/>
              <a:gd name="connsiteX26" fmla="*/ 2315617 w 3180445"/>
              <a:gd name="connsiteY26" fmla="*/ 1018 h 3179322"/>
              <a:gd name="connsiteX27" fmla="*/ 2315617 w 3180445"/>
              <a:gd name="connsiteY27" fmla="*/ 95102 h 3179322"/>
              <a:gd name="connsiteX28" fmla="*/ 2316632 w 3180445"/>
              <a:gd name="connsiteY28" fmla="*/ 95102 h 3179322"/>
              <a:gd name="connsiteX29" fmla="*/ 2316632 w 3180445"/>
              <a:gd name="connsiteY29" fmla="*/ 773577 h 3179322"/>
              <a:gd name="connsiteX30" fmla="*/ 1639271 w 3180445"/>
              <a:gd name="connsiteY30" fmla="*/ 773577 h 3179322"/>
              <a:gd name="connsiteX31" fmla="*/ 1639271 w 3180445"/>
              <a:gd name="connsiteY31" fmla="*/ 771443 h 3179322"/>
              <a:gd name="connsiteX32" fmla="*/ 1545187 w 3180445"/>
              <a:gd name="connsiteY32" fmla="*/ 771443 h 3179322"/>
              <a:gd name="connsiteX33" fmla="*/ 1545187 w 3180445"/>
              <a:gd name="connsiteY33" fmla="*/ 773577 h 3179322"/>
              <a:gd name="connsiteX34" fmla="*/ 1543054 w 3180445"/>
              <a:gd name="connsiteY34" fmla="*/ 773577 h 3179322"/>
              <a:gd name="connsiteX35" fmla="*/ 1543054 w 3180445"/>
              <a:gd name="connsiteY35" fmla="*/ 867661 h 3179322"/>
              <a:gd name="connsiteX36" fmla="*/ 1545187 w 3180445"/>
              <a:gd name="connsiteY36" fmla="*/ 867661 h 3179322"/>
              <a:gd name="connsiteX37" fmla="*/ 1545187 w 3180445"/>
              <a:gd name="connsiteY37" fmla="*/ 1544069 h 3179322"/>
              <a:gd name="connsiteX38" fmla="*/ 867662 w 3180445"/>
              <a:gd name="connsiteY38" fmla="*/ 1544069 h 3179322"/>
              <a:gd name="connsiteX39" fmla="*/ 867662 w 3180445"/>
              <a:gd name="connsiteY39" fmla="*/ 1543052 h 3179322"/>
              <a:gd name="connsiteX40" fmla="*/ 773578 w 3180445"/>
              <a:gd name="connsiteY40" fmla="*/ 1543052 h 3179322"/>
              <a:gd name="connsiteX41" fmla="*/ 773578 w 3180445"/>
              <a:gd name="connsiteY41" fmla="*/ 1544069 h 3179322"/>
              <a:gd name="connsiteX42" fmla="*/ 772563 w 3180445"/>
              <a:gd name="connsiteY42" fmla="*/ 1544069 h 3179322"/>
              <a:gd name="connsiteX43" fmla="*/ 772563 w 3180445"/>
              <a:gd name="connsiteY43" fmla="*/ 1638154 h 3179322"/>
              <a:gd name="connsiteX44" fmla="*/ 773578 w 3180445"/>
              <a:gd name="connsiteY44" fmla="*/ 1638154 h 3179322"/>
              <a:gd name="connsiteX45" fmla="*/ 773578 w 3180445"/>
              <a:gd name="connsiteY45" fmla="*/ 2316628 h 3179322"/>
              <a:gd name="connsiteX46" fmla="*/ 96217 w 3180445"/>
              <a:gd name="connsiteY46" fmla="*/ 2316628 h 3179322"/>
              <a:gd name="connsiteX47" fmla="*/ 96217 w 3180445"/>
              <a:gd name="connsiteY47" fmla="*/ 2314494 h 317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80445" h="3179322">
                <a:moveTo>
                  <a:pt x="2133" y="2314494"/>
                </a:moveTo>
                <a:lnTo>
                  <a:pt x="2133" y="2316628"/>
                </a:lnTo>
                <a:lnTo>
                  <a:pt x="0" y="2316628"/>
                </a:lnTo>
                <a:lnTo>
                  <a:pt x="0" y="2410712"/>
                </a:lnTo>
                <a:lnTo>
                  <a:pt x="2133" y="2410712"/>
                </a:lnTo>
                <a:lnTo>
                  <a:pt x="2133" y="3179322"/>
                </a:lnTo>
                <a:lnTo>
                  <a:pt x="96217" y="3179322"/>
                </a:lnTo>
                <a:lnTo>
                  <a:pt x="96217" y="2410712"/>
                </a:lnTo>
                <a:lnTo>
                  <a:pt x="864828" y="2410712"/>
                </a:lnTo>
                <a:lnTo>
                  <a:pt x="864828" y="2407880"/>
                </a:lnTo>
                <a:lnTo>
                  <a:pt x="867662" y="2407880"/>
                </a:lnTo>
                <a:lnTo>
                  <a:pt x="867662" y="1638154"/>
                </a:lnTo>
                <a:lnTo>
                  <a:pt x="1637391" y="1638154"/>
                </a:lnTo>
                <a:lnTo>
                  <a:pt x="1637391" y="1636271"/>
                </a:lnTo>
                <a:lnTo>
                  <a:pt x="1639271" y="1636271"/>
                </a:lnTo>
                <a:lnTo>
                  <a:pt x="1639271" y="867661"/>
                </a:lnTo>
                <a:lnTo>
                  <a:pt x="2407882" y="867661"/>
                </a:lnTo>
                <a:lnTo>
                  <a:pt x="2407883" y="864829"/>
                </a:lnTo>
                <a:lnTo>
                  <a:pt x="2410716" y="864829"/>
                </a:lnTo>
                <a:lnTo>
                  <a:pt x="2410716" y="95102"/>
                </a:lnTo>
                <a:lnTo>
                  <a:pt x="3180445" y="95102"/>
                </a:lnTo>
                <a:lnTo>
                  <a:pt x="3180445" y="1018"/>
                </a:lnTo>
                <a:lnTo>
                  <a:pt x="2410716" y="1018"/>
                </a:lnTo>
                <a:lnTo>
                  <a:pt x="2410716" y="1"/>
                </a:lnTo>
                <a:lnTo>
                  <a:pt x="2316632" y="0"/>
                </a:lnTo>
                <a:lnTo>
                  <a:pt x="2316633" y="1018"/>
                </a:lnTo>
                <a:lnTo>
                  <a:pt x="2315617" y="1018"/>
                </a:lnTo>
                <a:lnTo>
                  <a:pt x="2315617" y="95102"/>
                </a:lnTo>
                <a:lnTo>
                  <a:pt x="2316632" y="95102"/>
                </a:lnTo>
                <a:lnTo>
                  <a:pt x="2316632" y="773577"/>
                </a:lnTo>
                <a:lnTo>
                  <a:pt x="1639271" y="773577"/>
                </a:lnTo>
                <a:lnTo>
                  <a:pt x="1639271" y="771443"/>
                </a:lnTo>
                <a:lnTo>
                  <a:pt x="1545187" y="771443"/>
                </a:lnTo>
                <a:lnTo>
                  <a:pt x="1545187" y="773577"/>
                </a:lnTo>
                <a:lnTo>
                  <a:pt x="1543054" y="773577"/>
                </a:lnTo>
                <a:lnTo>
                  <a:pt x="1543054" y="867661"/>
                </a:lnTo>
                <a:lnTo>
                  <a:pt x="1545187" y="867661"/>
                </a:lnTo>
                <a:lnTo>
                  <a:pt x="1545187" y="1544069"/>
                </a:lnTo>
                <a:lnTo>
                  <a:pt x="867662" y="1544069"/>
                </a:lnTo>
                <a:lnTo>
                  <a:pt x="867662" y="1543052"/>
                </a:lnTo>
                <a:lnTo>
                  <a:pt x="773578" y="1543052"/>
                </a:lnTo>
                <a:lnTo>
                  <a:pt x="773578" y="1544069"/>
                </a:lnTo>
                <a:lnTo>
                  <a:pt x="772563" y="1544069"/>
                </a:lnTo>
                <a:lnTo>
                  <a:pt x="772563" y="1638154"/>
                </a:lnTo>
                <a:lnTo>
                  <a:pt x="773578" y="1638154"/>
                </a:lnTo>
                <a:lnTo>
                  <a:pt x="773578" y="2316628"/>
                </a:lnTo>
                <a:lnTo>
                  <a:pt x="96217" y="2316628"/>
                </a:lnTo>
                <a:lnTo>
                  <a:pt x="96217" y="231449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9886" y="4695798"/>
            <a:ext cx="7866742" cy="57932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form, by injected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humour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, or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randomised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words which don't look even slightly believable. 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0D9B49-2EA3-9CC2-B13C-BE43AD35BB4C}"/>
              </a:ext>
            </a:extLst>
          </p:cNvPr>
          <p:cNvSpPr txBox="1"/>
          <p:nvPr/>
        </p:nvSpPr>
        <p:spPr>
          <a:xfrm>
            <a:off x="678269" y="119601"/>
            <a:ext cx="10209642" cy="822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</a:rPr>
              <a:t>3.</a:t>
            </a:r>
            <a:r>
              <a:rPr lang="zh-CN" altLang="en-US" sz="3600" b="1" dirty="0">
                <a:solidFill>
                  <a:schemeClr val="bg1"/>
                </a:solidFill>
              </a:rPr>
              <a:t>数据清洗整合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51BC0A-D5AA-78BF-54C5-AE6A5343B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770" y="1391994"/>
            <a:ext cx="6806639" cy="46264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AAA18A9-96CD-56E7-AD51-B3BDE6B248A4}"/>
              </a:ext>
            </a:extLst>
          </p:cNvPr>
          <p:cNvSpPr txBox="1"/>
          <p:nvPr/>
        </p:nvSpPr>
        <p:spPr>
          <a:xfrm>
            <a:off x="4605694" y="6123151"/>
            <a:ext cx="2995125" cy="457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来自</a:t>
            </a:r>
            <a:r>
              <a:rPr lang="en-US" altLang="zh-CN" dirty="0">
                <a:solidFill>
                  <a:schemeClr val="bg1"/>
                </a:solidFill>
              </a:rPr>
              <a:t>screen_data/datawash.py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25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2616200" y="-2717799"/>
            <a:ext cx="6959601" cy="12192003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 rot="18900000" flipH="1">
            <a:off x="5874700" y="4161668"/>
            <a:ext cx="442598" cy="442441"/>
          </a:xfrm>
          <a:custGeom>
            <a:avLst/>
            <a:gdLst>
              <a:gd name="connsiteX0" fmla="*/ 2133 w 3180445"/>
              <a:gd name="connsiteY0" fmla="*/ 2314494 h 3179322"/>
              <a:gd name="connsiteX1" fmla="*/ 2133 w 3180445"/>
              <a:gd name="connsiteY1" fmla="*/ 2316628 h 3179322"/>
              <a:gd name="connsiteX2" fmla="*/ 0 w 3180445"/>
              <a:gd name="connsiteY2" fmla="*/ 2316628 h 3179322"/>
              <a:gd name="connsiteX3" fmla="*/ 0 w 3180445"/>
              <a:gd name="connsiteY3" fmla="*/ 2410712 h 3179322"/>
              <a:gd name="connsiteX4" fmla="*/ 2133 w 3180445"/>
              <a:gd name="connsiteY4" fmla="*/ 2410712 h 3179322"/>
              <a:gd name="connsiteX5" fmla="*/ 2133 w 3180445"/>
              <a:gd name="connsiteY5" fmla="*/ 3179322 h 3179322"/>
              <a:gd name="connsiteX6" fmla="*/ 96217 w 3180445"/>
              <a:gd name="connsiteY6" fmla="*/ 3179322 h 3179322"/>
              <a:gd name="connsiteX7" fmla="*/ 96217 w 3180445"/>
              <a:gd name="connsiteY7" fmla="*/ 2410712 h 3179322"/>
              <a:gd name="connsiteX8" fmla="*/ 864828 w 3180445"/>
              <a:gd name="connsiteY8" fmla="*/ 2410712 h 3179322"/>
              <a:gd name="connsiteX9" fmla="*/ 864828 w 3180445"/>
              <a:gd name="connsiteY9" fmla="*/ 2407880 h 3179322"/>
              <a:gd name="connsiteX10" fmla="*/ 867662 w 3180445"/>
              <a:gd name="connsiteY10" fmla="*/ 2407880 h 3179322"/>
              <a:gd name="connsiteX11" fmla="*/ 867662 w 3180445"/>
              <a:gd name="connsiteY11" fmla="*/ 1638154 h 3179322"/>
              <a:gd name="connsiteX12" fmla="*/ 1637391 w 3180445"/>
              <a:gd name="connsiteY12" fmla="*/ 1638154 h 3179322"/>
              <a:gd name="connsiteX13" fmla="*/ 1637391 w 3180445"/>
              <a:gd name="connsiteY13" fmla="*/ 1636271 h 3179322"/>
              <a:gd name="connsiteX14" fmla="*/ 1639271 w 3180445"/>
              <a:gd name="connsiteY14" fmla="*/ 1636271 h 3179322"/>
              <a:gd name="connsiteX15" fmla="*/ 1639271 w 3180445"/>
              <a:gd name="connsiteY15" fmla="*/ 867661 h 3179322"/>
              <a:gd name="connsiteX16" fmla="*/ 2407882 w 3180445"/>
              <a:gd name="connsiteY16" fmla="*/ 867661 h 3179322"/>
              <a:gd name="connsiteX17" fmla="*/ 2407883 w 3180445"/>
              <a:gd name="connsiteY17" fmla="*/ 864829 h 3179322"/>
              <a:gd name="connsiteX18" fmla="*/ 2410716 w 3180445"/>
              <a:gd name="connsiteY18" fmla="*/ 864829 h 3179322"/>
              <a:gd name="connsiteX19" fmla="*/ 2410716 w 3180445"/>
              <a:gd name="connsiteY19" fmla="*/ 95102 h 3179322"/>
              <a:gd name="connsiteX20" fmla="*/ 3180445 w 3180445"/>
              <a:gd name="connsiteY20" fmla="*/ 95102 h 3179322"/>
              <a:gd name="connsiteX21" fmla="*/ 3180445 w 3180445"/>
              <a:gd name="connsiteY21" fmla="*/ 1018 h 3179322"/>
              <a:gd name="connsiteX22" fmla="*/ 2410716 w 3180445"/>
              <a:gd name="connsiteY22" fmla="*/ 1018 h 3179322"/>
              <a:gd name="connsiteX23" fmla="*/ 2410716 w 3180445"/>
              <a:gd name="connsiteY23" fmla="*/ 1 h 3179322"/>
              <a:gd name="connsiteX24" fmla="*/ 2316632 w 3180445"/>
              <a:gd name="connsiteY24" fmla="*/ 0 h 3179322"/>
              <a:gd name="connsiteX25" fmla="*/ 2316633 w 3180445"/>
              <a:gd name="connsiteY25" fmla="*/ 1018 h 3179322"/>
              <a:gd name="connsiteX26" fmla="*/ 2315617 w 3180445"/>
              <a:gd name="connsiteY26" fmla="*/ 1018 h 3179322"/>
              <a:gd name="connsiteX27" fmla="*/ 2315617 w 3180445"/>
              <a:gd name="connsiteY27" fmla="*/ 95102 h 3179322"/>
              <a:gd name="connsiteX28" fmla="*/ 2316632 w 3180445"/>
              <a:gd name="connsiteY28" fmla="*/ 95102 h 3179322"/>
              <a:gd name="connsiteX29" fmla="*/ 2316632 w 3180445"/>
              <a:gd name="connsiteY29" fmla="*/ 773577 h 3179322"/>
              <a:gd name="connsiteX30" fmla="*/ 1639271 w 3180445"/>
              <a:gd name="connsiteY30" fmla="*/ 773577 h 3179322"/>
              <a:gd name="connsiteX31" fmla="*/ 1639271 w 3180445"/>
              <a:gd name="connsiteY31" fmla="*/ 771443 h 3179322"/>
              <a:gd name="connsiteX32" fmla="*/ 1545187 w 3180445"/>
              <a:gd name="connsiteY32" fmla="*/ 771443 h 3179322"/>
              <a:gd name="connsiteX33" fmla="*/ 1545187 w 3180445"/>
              <a:gd name="connsiteY33" fmla="*/ 773577 h 3179322"/>
              <a:gd name="connsiteX34" fmla="*/ 1543054 w 3180445"/>
              <a:gd name="connsiteY34" fmla="*/ 773577 h 3179322"/>
              <a:gd name="connsiteX35" fmla="*/ 1543054 w 3180445"/>
              <a:gd name="connsiteY35" fmla="*/ 867661 h 3179322"/>
              <a:gd name="connsiteX36" fmla="*/ 1545187 w 3180445"/>
              <a:gd name="connsiteY36" fmla="*/ 867661 h 3179322"/>
              <a:gd name="connsiteX37" fmla="*/ 1545187 w 3180445"/>
              <a:gd name="connsiteY37" fmla="*/ 1544069 h 3179322"/>
              <a:gd name="connsiteX38" fmla="*/ 867662 w 3180445"/>
              <a:gd name="connsiteY38" fmla="*/ 1544069 h 3179322"/>
              <a:gd name="connsiteX39" fmla="*/ 867662 w 3180445"/>
              <a:gd name="connsiteY39" fmla="*/ 1543052 h 3179322"/>
              <a:gd name="connsiteX40" fmla="*/ 773578 w 3180445"/>
              <a:gd name="connsiteY40" fmla="*/ 1543052 h 3179322"/>
              <a:gd name="connsiteX41" fmla="*/ 773578 w 3180445"/>
              <a:gd name="connsiteY41" fmla="*/ 1544069 h 3179322"/>
              <a:gd name="connsiteX42" fmla="*/ 772563 w 3180445"/>
              <a:gd name="connsiteY42" fmla="*/ 1544069 h 3179322"/>
              <a:gd name="connsiteX43" fmla="*/ 772563 w 3180445"/>
              <a:gd name="connsiteY43" fmla="*/ 1638154 h 3179322"/>
              <a:gd name="connsiteX44" fmla="*/ 773578 w 3180445"/>
              <a:gd name="connsiteY44" fmla="*/ 1638154 h 3179322"/>
              <a:gd name="connsiteX45" fmla="*/ 773578 w 3180445"/>
              <a:gd name="connsiteY45" fmla="*/ 2316628 h 3179322"/>
              <a:gd name="connsiteX46" fmla="*/ 96217 w 3180445"/>
              <a:gd name="connsiteY46" fmla="*/ 2316628 h 3179322"/>
              <a:gd name="connsiteX47" fmla="*/ 96217 w 3180445"/>
              <a:gd name="connsiteY47" fmla="*/ 2314494 h 317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80445" h="3179322">
                <a:moveTo>
                  <a:pt x="2133" y="2314494"/>
                </a:moveTo>
                <a:lnTo>
                  <a:pt x="2133" y="2316628"/>
                </a:lnTo>
                <a:lnTo>
                  <a:pt x="0" y="2316628"/>
                </a:lnTo>
                <a:lnTo>
                  <a:pt x="0" y="2410712"/>
                </a:lnTo>
                <a:lnTo>
                  <a:pt x="2133" y="2410712"/>
                </a:lnTo>
                <a:lnTo>
                  <a:pt x="2133" y="3179322"/>
                </a:lnTo>
                <a:lnTo>
                  <a:pt x="96217" y="3179322"/>
                </a:lnTo>
                <a:lnTo>
                  <a:pt x="96217" y="2410712"/>
                </a:lnTo>
                <a:lnTo>
                  <a:pt x="864828" y="2410712"/>
                </a:lnTo>
                <a:lnTo>
                  <a:pt x="864828" y="2407880"/>
                </a:lnTo>
                <a:lnTo>
                  <a:pt x="867662" y="2407880"/>
                </a:lnTo>
                <a:lnTo>
                  <a:pt x="867662" y="1638154"/>
                </a:lnTo>
                <a:lnTo>
                  <a:pt x="1637391" y="1638154"/>
                </a:lnTo>
                <a:lnTo>
                  <a:pt x="1637391" y="1636271"/>
                </a:lnTo>
                <a:lnTo>
                  <a:pt x="1639271" y="1636271"/>
                </a:lnTo>
                <a:lnTo>
                  <a:pt x="1639271" y="867661"/>
                </a:lnTo>
                <a:lnTo>
                  <a:pt x="2407882" y="867661"/>
                </a:lnTo>
                <a:lnTo>
                  <a:pt x="2407883" y="864829"/>
                </a:lnTo>
                <a:lnTo>
                  <a:pt x="2410716" y="864829"/>
                </a:lnTo>
                <a:lnTo>
                  <a:pt x="2410716" y="95102"/>
                </a:lnTo>
                <a:lnTo>
                  <a:pt x="3180445" y="95102"/>
                </a:lnTo>
                <a:lnTo>
                  <a:pt x="3180445" y="1018"/>
                </a:lnTo>
                <a:lnTo>
                  <a:pt x="2410716" y="1018"/>
                </a:lnTo>
                <a:lnTo>
                  <a:pt x="2410716" y="1"/>
                </a:lnTo>
                <a:lnTo>
                  <a:pt x="2316632" y="0"/>
                </a:lnTo>
                <a:lnTo>
                  <a:pt x="2316633" y="1018"/>
                </a:lnTo>
                <a:lnTo>
                  <a:pt x="2315617" y="1018"/>
                </a:lnTo>
                <a:lnTo>
                  <a:pt x="2315617" y="95102"/>
                </a:lnTo>
                <a:lnTo>
                  <a:pt x="2316632" y="95102"/>
                </a:lnTo>
                <a:lnTo>
                  <a:pt x="2316632" y="773577"/>
                </a:lnTo>
                <a:lnTo>
                  <a:pt x="1639271" y="773577"/>
                </a:lnTo>
                <a:lnTo>
                  <a:pt x="1639271" y="771443"/>
                </a:lnTo>
                <a:lnTo>
                  <a:pt x="1545187" y="771443"/>
                </a:lnTo>
                <a:lnTo>
                  <a:pt x="1545187" y="773577"/>
                </a:lnTo>
                <a:lnTo>
                  <a:pt x="1543054" y="773577"/>
                </a:lnTo>
                <a:lnTo>
                  <a:pt x="1543054" y="867661"/>
                </a:lnTo>
                <a:lnTo>
                  <a:pt x="1545187" y="867661"/>
                </a:lnTo>
                <a:lnTo>
                  <a:pt x="1545187" y="1544069"/>
                </a:lnTo>
                <a:lnTo>
                  <a:pt x="867662" y="1544069"/>
                </a:lnTo>
                <a:lnTo>
                  <a:pt x="867662" y="1543052"/>
                </a:lnTo>
                <a:lnTo>
                  <a:pt x="773578" y="1543052"/>
                </a:lnTo>
                <a:lnTo>
                  <a:pt x="773578" y="1544069"/>
                </a:lnTo>
                <a:lnTo>
                  <a:pt x="772563" y="1544069"/>
                </a:lnTo>
                <a:lnTo>
                  <a:pt x="772563" y="1638154"/>
                </a:lnTo>
                <a:lnTo>
                  <a:pt x="773578" y="1638154"/>
                </a:lnTo>
                <a:lnTo>
                  <a:pt x="773578" y="2316628"/>
                </a:lnTo>
                <a:lnTo>
                  <a:pt x="96217" y="2316628"/>
                </a:lnTo>
                <a:lnTo>
                  <a:pt x="96217" y="231449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9886" y="4695798"/>
            <a:ext cx="7866742" cy="57932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form, by injected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humour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, or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randomised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words which don't look even slightly believable. 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0D9B49-2EA3-9CC2-B13C-BE43AD35BB4C}"/>
              </a:ext>
            </a:extLst>
          </p:cNvPr>
          <p:cNvSpPr txBox="1"/>
          <p:nvPr/>
        </p:nvSpPr>
        <p:spPr>
          <a:xfrm>
            <a:off x="678269" y="230392"/>
            <a:ext cx="10209642" cy="211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完成前端程序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搭建网页，完成数据可视化，展示高分冷门宝藏仓库列表，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并引入大模型，针对性分析仓库冷门原因以及给出发展建议。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522523-75CA-25CC-7291-6E55B8993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234" y="2749278"/>
            <a:ext cx="6816045" cy="33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9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2616200" y="-2717799"/>
            <a:ext cx="6959601" cy="12192003"/>
          </a:xfrm>
          <a:prstGeom prst="rect">
            <a:avLst/>
          </a:prstGeom>
        </p:spPr>
      </p:pic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58117" y="795867"/>
            <a:ext cx="5128683" cy="5128683"/>
          </a:xfrm>
        </p:spPr>
      </p:pic>
      <p:sp>
        <p:nvSpPr>
          <p:cNvPr id="5" name="Title 1"/>
          <p:cNvSpPr txBox="1"/>
          <p:nvPr/>
        </p:nvSpPr>
        <p:spPr>
          <a:xfrm>
            <a:off x="3312017" y="2236658"/>
            <a:ext cx="5567966" cy="2093795"/>
          </a:xfrm>
          <a:prstGeom prst="rect">
            <a:avLst/>
          </a:prstGeom>
          <a:noFill/>
        </p:spPr>
        <p:txBody>
          <a:bodyPr vert="horz" lIns="0" tIns="45720" rIns="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4800" b="1" dirty="0">
                <a:gradFill>
                  <a:gsLst>
                    <a:gs pos="0">
                      <a:srgbClr val="EA4A86"/>
                    </a:gs>
                    <a:gs pos="98000">
                      <a:schemeClr val="accent4"/>
                    </a:gs>
                  </a:gsLst>
                  <a:lin ang="2700000" scaled="0"/>
                </a:gradFill>
                <a:latin typeface="Arial"/>
                <a:ea typeface="微软雅黑"/>
                <a:cs typeface="+mn-ea"/>
                <a:sym typeface="Arial"/>
              </a:rPr>
              <a:t>三</a:t>
            </a:r>
            <a:r>
              <a:rPr lang="en-US" altLang="zh-CN" sz="4800" b="1" dirty="0">
                <a:gradFill>
                  <a:gsLst>
                    <a:gs pos="0">
                      <a:srgbClr val="EA4A86"/>
                    </a:gs>
                    <a:gs pos="98000">
                      <a:schemeClr val="accent4"/>
                    </a:gs>
                  </a:gsLst>
                  <a:lin ang="2700000" scaled="0"/>
                </a:gradFill>
                <a:latin typeface="Arial"/>
                <a:ea typeface="微软雅黑"/>
                <a:cs typeface="+mn-ea"/>
                <a:sym typeface="Arial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zh-CN" altLang="en-US" sz="4800" b="1" dirty="0">
                <a:gradFill>
                  <a:gsLst>
                    <a:gs pos="0">
                      <a:srgbClr val="EA4A86"/>
                    </a:gs>
                    <a:gs pos="98000">
                      <a:schemeClr val="accent4"/>
                    </a:gs>
                  </a:gsLst>
                  <a:lin ang="2700000" scaled="0"/>
                </a:gradFill>
                <a:latin typeface="Arial"/>
                <a:ea typeface="微软雅黑"/>
                <a:cs typeface="+mn-ea"/>
                <a:sym typeface="Arial"/>
              </a:rPr>
              <a:t>项目意义</a:t>
            </a:r>
            <a:endParaRPr lang="en-US" sz="4800" b="1" dirty="0">
              <a:gradFill>
                <a:gsLst>
                  <a:gs pos="0">
                    <a:srgbClr val="EA4A86"/>
                  </a:gs>
                  <a:gs pos="98000">
                    <a:schemeClr val="accent4"/>
                  </a:gs>
                </a:gsLst>
                <a:lin ang="2700000" scaled="0"/>
              </a:gra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6" name="Freeform 5"/>
          <p:cNvSpPr/>
          <p:nvPr/>
        </p:nvSpPr>
        <p:spPr>
          <a:xfrm rot="16200000" flipH="1">
            <a:off x="7811685" y="-793793"/>
            <a:ext cx="3180445" cy="3179322"/>
          </a:xfrm>
          <a:custGeom>
            <a:avLst/>
            <a:gdLst>
              <a:gd name="connsiteX0" fmla="*/ 2133 w 3180445"/>
              <a:gd name="connsiteY0" fmla="*/ 2314494 h 3179322"/>
              <a:gd name="connsiteX1" fmla="*/ 2133 w 3180445"/>
              <a:gd name="connsiteY1" fmla="*/ 2316628 h 3179322"/>
              <a:gd name="connsiteX2" fmla="*/ 0 w 3180445"/>
              <a:gd name="connsiteY2" fmla="*/ 2316628 h 3179322"/>
              <a:gd name="connsiteX3" fmla="*/ 0 w 3180445"/>
              <a:gd name="connsiteY3" fmla="*/ 2410712 h 3179322"/>
              <a:gd name="connsiteX4" fmla="*/ 2133 w 3180445"/>
              <a:gd name="connsiteY4" fmla="*/ 2410712 h 3179322"/>
              <a:gd name="connsiteX5" fmla="*/ 2133 w 3180445"/>
              <a:gd name="connsiteY5" fmla="*/ 3179322 h 3179322"/>
              <a:gd name="connsiteX6" fmla="*/ 96217 w 3180445"/>
              <a:gd name="connsiteY6" fmla="*/ 3179322 h 3179322"/>
              <a:gd name="connsiteX7" fmla="*/ 96217 w 3180445"/>
              <a:gd name="connsiteY7" fmla="*/ 2410712 h 3179322"/>
              <a:gd name="connsiteX8" fmla="*/ 864828 w 3180445"/>
              <a:gd name="connsiteY8" fmla="*/ 2410712 h 3179322"/>
              <a:gd name="connsiteX9" fmla="*/ 864828 w 3180445"/>
              <a:gd name="connsiteY9" fmla="*/ 2407880 h 3179322"/>
              <a:gd name="connsiteX10" fmla="*/ 867662 w 3180445"/>
              <a:gd name="connsiteY10" fmla="*/ 2407880 h 3179322"/>
              <a:gd name="connsiteX11" fmla="*/ 867662 w 3180445"/>
              <a:gd name="connsiteY11" fmla="*/ 1638154 h 3179322"/>
              <a:gd name="connsiteX12" fmla="*/ 1637391 w 3180445"/>
              <a:gd name="connsiteY12" fmla="*/ 1638154 h 3179322"/>
              <a:gd name="connsiteX13" fmla="*/ 1637391 w 3180445"/>
              <a:gd name="connsiteY13" fmla="*/ 1636271 h 3179322"/>
              <a:gd name="connsiteX14" fmla="*/ 1639271 w 3180445"/>
              <a:gd name="connsiteY14" fmla="*/ 1636271 h 3179322"/>
              <a:gd name="connsiteX15" fmla="*/ 1639271 w 3180445"/>
              <a:gd name="connsiteY15" fmla="*/ 867661 h 3179322"/>
              <a:gd name="connsiteX16" fmla="*/ 2407882 w 3180445"/>
              <a:gd name="connsiteY16" fmla="*/ 867661 h 3179322"/>
              <a:gd name="connsiteX17" fmla="*/ 2407883 w 3180445"/>
              <a:gd name="connsiteY17" fmla="*/ 864829 h 3179322"/>
              <a:gd name="connsiteX18" fmla="*/ 2410716 w 3180445"/>
              <a:gd name="connsiteY18" fmla="*/ 864829 h 3179322"/>
              <a:gd name="connsiteX19" fmla="*/ 2410716 w 3180445"/>
              <a:gd name="connsiteY19" fmla="*/ 95102 h 3179322"/>
              <a:gd name="connsiteX20" fmla="*/ 3180445 w 3180445"/>
              <a:gd name="connsiteY20" fmla="*/ 95102 h 3179322"/>
              <a:gd name="connsiteX21" fmla="*/ 3180445 w 3180445"/>
              <a:gd name="connsiteY21" fmla="*/ 1018 h 3179322"/>
              <a:gd name="connsiteX22" fmla="*/ 2410716 w 3180445"/>
              <a:gd name="connsiteY22" fmla="*/ 1018 h 3179322"/>
              <a:gd name="connsiteX23" fmla="*/ 2410716 w 3180445"/>
              <a:gd name="connsiteY23" fmla="*/ 1 h 3179322"/>
              <a:gd name="connsiteX24" fmla="*/ 2316632 w 3180445"/>
              <a:gd name="connsiteY24" fmla="*/ 0 h 3179322"/>
              <a:gd name="connsiteX25" fmla="*/ 2316633 w 3180445"/>
              <a:gd name="connsiteY25" fmla="*/ 1018 h 3179322"/>
              <a:gd name="connsiteX26" fmla="*/ 2315617 w 3180445"/>
              <a:gd name="connsiteY26" fmla="*/ 1018 h 3179322"/>
              <a:gd name="connsiteX27" fmla="*/ 2315617 w 3180445"/>
              <a:gd name="connsiteY27" fmla="*/ 95102 h 3179322"/>
              <a:gd name="connsiteX28" fmla="*/ 2316632 w 3180445"/>
              <a:gd name="connsiteY28" fmla="*/ 95102 h 3179322"/>
              <a:gd name="connsiteX29" fmla="*/ 2316632 w 3180445"/>
              <a:gd name="connsiteY29" fmla="*/ 773577 h 3179322"/>
              <a:gd name="connsiteX30" fmla="*/ 1639271 w 3180445"/>
              <a:gd name="connsiteY30" fmla="*/ 773577 h 3179322"/>
              <a:gd name="connsiteX31" fmla="*/ 1639271 w 3180445"/>
              <a:gd name="connsiteY31" fmla="*/ 771443 h 3179322"/>
              <a:gd name="connsiteX32" fmla="*/ 1545187 w 3180445"/>
              <a:gd name="connsiteY32" fmla="*/ 771443 h 3179322"/>
              <a:gd name="connsiteX33" fmla="*/ 1545187 w 3180445"/>
              <a:gd name="connsiteY33" fmla="*/ 773577 h 3179322"/>
              <a:gd name="connsiteX34" fmla="*/ 1543054 w 3180445"/>
              <a:gd name="connsiteY34" fmla="*/ 773577 h 3179322"/>
              <a:gd name="connsiteX35" fmla="*/ 1543054 w 3180445"/>
              <a:gd name="connsiteY35" fmla="*/ 867661 h 3179322"/>
              <a:gd name="connsiteX36" fmla="*/ 1545187 w 3180445"/>
              <a:gd name="connsiteY36" fmla="*/ 867661 h 3179322"/>
              <a:gd name="connsiteX37" fmla="*/ 1545187 w 3180445"/>
              <a:gd name="connsiteY37" fmla="*/ 1544069 h 3179322"/>
              <a:gd name="connsiteX38" fmla="*/ 867662 w 3180445"/>
              <a:gd name="connsiteY38" fmla="*/ 1544069 h 3179322"/>
              <a:gd name="connsiteX39" fmla="*/ 867662 w 3180445"/>
              <a:gd name="connsiteY39" fmla="*/ 1543052 h 3179322"/>
              <a:gd name="connsiteX40" fmla="*/ 773578 w 3180445"/>
              <a:gd name="connsiteY40" fmla="*/ 1543052 h 3179322"/>
              <a:gd name="connsiteX41" fmla="*/ 773578 w 3180445"/>
              <a:gd name="connsiteY41" fmla="*/ 1544069 h 3179322"/>
              <a:gd name="connsiteX42" fmla="*/ 772563 w 3180445"/>
              <a:gd name="connsiteY42" fmla="*/ 1544069 h 3179322"/>
              <a:gd name="connsiteX43" fmla="*/ 772563 w 3180445"/>
              <a:gd name="connsiteY43" fmla="*/ 1638154 h 3179322"/>
              <a:gd name="connsiteX44" fmla="*/ 773578 w 3180445"/>
              <a:gd name="connsiteY44" fmla="*/ 1638154 h 3179322"/>
              <a:gd name="connsiteX45" fmla="*/ 773578 w 3180445"/>
              <a:gd name="connsiteY45" fmla="*/ 2316628 h 3179322"/>
              <a:gd name="connsiteX46" fmla="*/ 96217 w 3180445"/>
              <a:gd name="connsiteY46" fmla="*/ 2316628 h 3179322"/>
              <a:gd name="connsiteX47" fmla="*/ 96217 w 3180445"/>
              <a:gd name="connsiteY47" fmla="*/ 2314494 h 317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80445" h="3179322">
                <a:moveTo>
                  <a:pt x="2133" y="2314494"/>
                </a:moveTo>
                <a:lnTo>
                  <a:pt x="2133" y="2316628"/>
                </a:lnTo>
                <a:lnTo>
                  <a:pt x="0" y="2316628"/>
                </a:lnTo>
                <a:lnTo>
                  <a:pt x="0" y="2410712"/>
                </a:lnTo>
                <a:lnTo>
                  <a:pt x="2133" y="2410712"/>
                </a:lnTo>
                <a:lnTo>
                  <a:pt x="2133" y="3179322"/>
                </a:lnTo>
                <a:lnTo>
                  <a:pt x="96217" y="3179322"/>
                </a:lnTo>
                <a:lnTo>
                  <a:pt x="96217" y="2410712"/>
                </a:lnTo>
                <a:lnTo>
                  <a:pt x="864828" y="2410712"/>
                </a:lnTo>
                <a:lnTo>
                  <a:pt x="864828" y="2407880"/>
                </a:lnTo>
                <a:lnTo>
                  <a:pt x="867662" y="2407880"/>
                </a:lnTo>
                <a:lnTo>
                  <a:pt x="867662" y="1638154"/>
                </a:lnTo>
                <a:lnTo>
                  <a:pt x="1637391" y="1638154"/>
                </a:lnTo>
                <a:lnTo>
                  <a:pt x="1637391" y="1636271"/>
                </a:lnTo>
                <a:lnTo>
                  <a:pt x="1639271" y="1636271"/>
                </a:lnTo>
                <a:lnTo>
                  <a:pt x="1639271" y="867661"/>
                </a:lnTo>
                <a:lnTo>
                  <a:pt x="2407882" y="867661"/>
                </a:lnTo>
                <a:lnTo>
                  <a:pt x="2407883" y="864829"/>
                </a:lnTo>
                <a:lnTo>
                  <a:pt x="2410716" y="864829"/>
                </a:lnTo>
                <a:lnTo>
                  <a:pt x="2410716" y="95102"/>
                </a:lnTo>
                <a:lnTo>
                  <a:pt x="3180445" y="95102"/>
                </a:lnTo>
                <a:lnTo>
                  <a:pt x="3180445" y="1018"/>
                </a:lnTo>
                <a:lnTo>
                  <a:pt x="2410716" y="1018"/>
                </a:lnTo>
                <a:lnTo>
                  <a:pt x="2410716" y="1"/>
                </a:lnTo>
                <a:lnTo>
                  <a:pt x="2316632" y="0"/>
                </a:lnTo>
                <a:lnTo>
                  <a:pt x="2316633" y="1018"/>
                </a:lnTo>
                <a:lnTo>
                  <a:pt x="2315617" y="1018"/>
                </a:lnTo>
                <a:lnTo>
                  <a:pt x="2315617" y="95102"/>
                </a:lnTo>
                <a:lnTo>
                  <a:pt x="2316632" y="95102"/>
                </a:lnTo>
                <a:lnTo>
                  <a:pt x="2316632" y="773577"/>
                </a:lnTo>
                <a:lnTo>
                  <a:pt x="1639271" y="773577"/>
                </a:lnTo>
                <a:lnTo>
                  <a:pt x="1639271" y="771443"/>
                </a:lnTo>
                <a:lnTo>
                  <a:pt x="1545187" y="771443"/>
                </a:lnTo>
                <a:lnTo>
                  <a:pt x="1545187" y="773577"/>
                </a:lnTo>
                <a:lnTo>
                  <a:pt x="1543054" y="773577"/>
                </a:lnTo>
                <a:lnTo>
                  <a:pt x="1543054" y="867661"/>
                </a:lnTo>
                <a:lnTo>
                  <a:pt x="1545187" y="867661"/>
                </a:lnTo>
                <a:lnTo>
                  <a:pt x="1545187" y="1544069"/>
                </a:lnTo>
                <a:lnTo>
                  <a:pt x="867662" y="1544069"/>
                </a:lnTo>
                <a:lnTo>
                  <a:pt x="867662" y="1543052"/>
                </a:lnTo>
                <a:lnTo>
                  <a:pt x="773578" y="1543052"/>
                </a:lnTo>
                <a:lnTo>
                  <a:pt x="773578" y="1544069"/>
                </a:lnTo>
                <a:lnTo>
                  <a:pt x="772563" y="1544069"/>
                </a:lnTo>
                <a:lnTo>
                  <a:pt x="772563" y="1638154"/>
                </a:lnTo>
                <a:lnTo>
                  <a:pt x="773578" y="1638154"/>
                </a:lnTo>
                <a:lnTo>
                  <a:pt x="773578" y="2316628"/>
                </a:lnTo>
                <a:lnTo>
                  <a:pt x="96217" y="2316628"/>
                </a:lnTo>
                <a:lnTo>
                  <a:pt x="96217" y="2314494"/>
                </a:lnTo>
                <a:close/>
              </a:path>
            </a:pathLst>
          </a:custGeom>
          <a:gradFill>
            <a:gsLst>
              <a:gs pos="0">
                <a:srgbClr val="EA4A86"/>
              </a:gs>
              <a:gs pos="99000">
                <a:schemeClr val="accent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7" name="Freeform 6"/>
          <p:cNvSpPr/>
          <p:nvPr/>
        </p:nvSpPr>
        <p:spPr>
          <a:xfrm rot="16200000" flipH="1">
            <a:off x="1642945" y="4612513"/>
            <a:ext cx="3180445" cy="3179322"/>
          </a:xfrm>
          <a:custGeom>
            <a:avLst/>
            <a:gdLst>
              <a:gd name="connsiteX0" fmla="*/ 2133 w 3180445"/>
              <a:gd name="connsiteY0" fmla="*/ 2314494 h 3179322"/>
              <a:gd name="connsiteX1" fmla="*/ 2133 w 3180445"/>
              <a:gd name="connsiteY1" fmla="*/ 2316628 h 3179322"/>
              <a:gd name="connsiteX2" fmla="*/ 0 w 3180445"/>
              <a:gd name="connsiteY2" fmla="*/ 2316628 h 3179322"/>
              <a:gd name="connsiteX3" fmla="*/ 0 w 3180445"/>
              <a:gd name="connsiteY3" fmla="*/ 2410712 h 3179322"/>
              <a:gd name="connsiteX4" fmla="*/ 2133 w 3180445"/>
              <a:gd name="connsiteY4" fmla="*/ 2410712 h 3179322"/>
              <a:gd name="connsiteX5" fmla="*/ 2133 w 3180445"/>
              <a:gd name="connsiteY5" fmla="*/ 3179322 h 3179322"/>
              <a:gd name="connsiteX6" fmla="*/ 96217 w 3180445"/>
              <a:gd name="connsiteY6" fmla="*/ 3179322 h 3179322"/>
              <a:gd name="connsiteX7" fmla="*/ 96217 w 3180445"/>
              <a:gd name="connsiteY7" fmla="*/ 2410712 h 3179322"/>
              <a:gd name="connsiteX8" fmla="*/ 864828 w 3180445"/>
              <a:gd name="connsiteY8" fmla="*/ 2410712 h 3179322"/>
              <a:gd name="connsiteX9" fmla="*/ 864828 w 3180445"/>
              <a:gd name="connsiteY9" fmla="*/ 2407880 h 3179322"/>
              <a:gd name="connsiteX10" fmla="*/ 867662 w 3180445"/>
              <a:gd name="connsiteY10" fmla="*/ 2407880 h 3179322"/>
              <a:gd name="connsiteX11" fmla="*/ 867662 w 3180445"/>
              <a:gd name="connsiteY11" fmla="*/ 1638154 h 3179322"/>
              <a:gd name="connsiteX12" fmla="*/ 1637391 w 3180445"/>
              <a:gd name="connsiteY12" fmla="*/ 1638154 h 3179322"/>
              <a:gd name="connsiteX13" fmla="*/ 1637391 w 3180445"/>
              <a:gd name="connsiteY13" fmla="*/ 1636271 h 3179322"/>
              <a:gd name="connsiteX14" fmla="*/ 1639271 w 3180445"/>
              <a:gd name="connsiteY14" fmla="*/ 1636271 h 3179322"/>
              <a:gd name="connsiteX15" fmla="*/ 1639271 w 3180445"/>
              <a:gd name="connsiteY15" fmla="*/ 867661 h 3179322"/>
              <a:gd name="connsiteX16" fmla="*/ 2407882 w 3180445"/>
              <a:gd name="connsiteY16" fmla="*/ 867661 h 3179322"/>
              <a:gd name="connsiteX17" fmla="*/ 2407883 w 3180445"/>
              <a:gd name="connsiteY17" fmla="*/ 864829 h 3179322"/>
              <a:gd name="connsiteX18" fmla="*/ 2410716 w 3180445"/>
              <a:gd name="connsiteY18" fmla="*/ 864829 h 3179322"/>
              <a:gd name="connsiteX19" fmla="*/ 2410716 w 3180445"/>
              <a:gd name="connsiteY19" fmla="*/ 95102 h 3179322"/>
              <a:gd name="connsiteX20" fmla="*/ 3180445 w 3180445"/>
              <a:gd name="connsiteY20" fmla="*/ 95102 h 3179322"/>
              <a:gd name="connsiteX21" fmla="*/ 3180445 w 3180445"/>
              <a:gd name="connsiteY21" fmla="*/ 1018 h 3179322"/>
              <a:gd name="connsiteX22" fmla="*/ 2410716 w 3180445"/>
              <a:gd name="connsiteY22" fmla="*/ 1018 h 3179322"/>
              <a:gd name="connsiteX23" fmla="*/ 2410716 w 3180445"/>
              <a:gd name="connsiteY23" fmla="*/ 1 h 3179322"/>
              <a:gd name="connsiteX24" fmla="*/ 2316632 w 3180445"/>
              <a:gd name="connsiteY24" fmla="*/ 0 h 3179322"/>
              <a:gd name="connsiteX25" fmla="*/ 2316633 w 3180445"/>
              <a:gd name="connsiteY25" fmla="*/ 1018 h 3179322"/>
              <a:gd name="connsiteX26" fmla="*/ 2315617 w 3180445"/>
              <a:gd name="connsiteY26" fmla="*/ 1018 h 3179322"/>
              <a:gd name="connsiteX27" fmla="*/ 2315617 w 3180445"/>
              <a:gd name="connsiteY27" fmla="*/ 95102 h 3179322"/>
              <a:gd name="connsiteX28" fmla="*/ 2316632 w 3180445"/>
              <a:gd name="connsiteY28" fmla="*/ 95102 h 3179322"/>
              <a:gd name="connsiteX29" fmla="*/ 2316632 w 3180445"/>
              <a:gd name="connsiteY29" fmla="*/ 773577 h 3179322"/>
              <a:gd name="connsiteX30" fmla="*/ 1639271 w 3180445"/>
              <a:gd name="connsiteY30" fmla="*/ 773577 h 3179322"/>
              <a:gd name="connsiteX31" fmla="*/ 1639271 w 3180445"/>
              <a:gd name="connsiteY31" fmla="*/ 771443 h 3179322"/>
              <a:gd name="connsiteX32" fmla="*/ 1545187 w 3180445"/>
              <a:gd name="connsiteY32" fmla="*/ 771443 h 3179322"/>
              <a:gd name="connsiteX33" fmla="*/ 1545187 w 3180445"/>
              <a:gd name="connsiteY33" fmla="*/ 773577 h 3179322"/>
              <a:gd name="connsiteX34" fmla="*/ 1543054 w 3180445"/>
              <a:gd name="connsiteY34" fmla="*/ 773577 h 3179322"/>
              <a:gd name="connsiteX35" fmla="*/ 1543054 w 3180445"/>
              <a:gd name="connsiteY35" fmla="*/ 867661 h 3179322"/>
              <a:gd name="connsiteX36" fmla="*/ 1545187 w 3180445"/>
              <a:gd name="connsiteY36" fmla="*/ 867661 h 3179322"/>
              <a:gd name="connsiteX37" fmla="*/ 1545187 w 3180445"/>
              <a:gd name="connsiteY37" fmla="*/ 1544069 h 3179322"/>
              <a:gd name="connsiteX38" fmla="*/ 867662 w 3180445"/>
              <a:gd name="connsiteY38" fmla="*/ 1544069 h 3179322"/>
              <a:gd name="connsiteX39" fmla="*/ 867662 w 3180445"/>
              <a:gd name="connsiteY39" fmla="*/ 1543052 h 3179322"/>
              <a:gd name="connsiteX40" fmla="*/ 773578 w 3180445"/>
              <a:gd name="connsiteY40" fmla="*/ 1543052 h 3179322"/>
              <a:gd name="connsiteX41" fmla="*/ 773578 w 3180445"/>
              <a:gd name="connsiteY41" fmla="*/ 1544069 h 3179322"/>
              <a:gd name="connsiteX42" fmla="*/ 772563 w 3180445"/>
              <a:gd name="connsiteY42" fmla="*/ 1544069 h 3179322"/>
              <a:gd name="connsiteX43" fmla="*/ 772563 w 3180445"/>
              <a:gd name="connsiteY43" fmla="*/ 1638154 h 3179322"/>
              <a:gd name="connsiteX44" fmla="*/ 773578 w 3180445"/>
              <a:gd name="connsiteY44" fmla="*/ 1638154 h 3179322"/>
              <a:gd name="connsiteX45" fmla="*/ 773578 w 3180445"/>
              <a:gd name="connsiteY45" fmla="*/ 2316628 h 3179322"/>
              <a:gd name="connsiteX46" fmla="*/ 96217 w 3180445"/>
              <a:gd name="connsiteY46" fmla="*/ 2316628 h 3179322"/>
              <a:gd name="connsiteX47" fmla="*/ 96217 w 3180445"/>
              <a:gd name="connsiteY47" fmla="*/ 2314494 h 317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80445" h="3179322">
                <a:moveTo>
                  <a:pt x="2133" y="2314494"/>
                </a:moveTo>
                <a:lnTo>
                  <a:pt x="2133" y="2316628"/>
                </a:lnTo>
                <a:lnTo>
                  <a:pt x="0" y="2316628"/>
                </a:lnTo>
                <a:lnTo>
                  <a:pt x="0" y="2410712"/>
                </a:lnTo>
                <a:lnTo>
                  <a:pt x="2133" y="2410712"/>
                </a:lnTo>
                <a:lnTo>
                  <a:pt x="2133" y="3179322"/>
                </a:lnTo>
                <a:lnTo>
                  <a:pt x="96217" y="3179322"/>
                </a:lnTo>
                <a:lnTo>
                  <a:pt x="96217" y="2410712"/>
                </a:lnTo>
                <a:lnTo>
                  <a:pt x="864828" y="2410712"/>
                </a:lnTo>
                <a:lnTo>
                  <a:pt x="864828" y="2407880"/>
                </a:lnTo>
                <a:lnTo>
                  <a:pt x="867662" y="2407880"/>
                </a:lnTo>
                <a:lnTo>
                  <a:pt x="867662" y="1638154"/>
                </a:lnTo>
                <a:lnTo>
                  <a:pt x="1637391" y="1638154"/>
                </a:lnTo>
                <a:lnTo>
                  <a:pt x="1637391" y="1636271"/>
                </a:lnTo>
                <a:lnTo>
                  <a:pt x="1639271" y="1636271"/>
                </a:lnTo>
                <a:lnTo>
                  <a:pt x="1639271" y="867661"/>
                </a:lnTo>
                <a:lnTo>
                  <a:pt x="2407882" y="867661"/>
                </a:lnTo>
                <a:lnTo>
                  <a:pt x="2407883" y="864829"/>
                </a:lnTo>
                <a:lnTo>
                  <a:pt x="2410716" y="864829"/>
                </a:lnTo>
                <a:lnTo>
                  <a:pt x="2410716" y="95102"/>
                </a:lnTo>
                <a:lnTo>
                  <a:pt x="3180445" y="95102"/>
                </a:lnTo>
                <a:lnTo>
                  <a:pt x="3180445" y="1018"/>
                </a:lnTo>
                <a:lnTo>
                  <a:pt x="2410716" y="1018"/>
                </a:lnTo>
                <a:lnTo>
                  <a:pt x="2410716" y="1"/>
                </a:lnTo>
                <a:lnTo>
                  <a:pt x="2316632" y="0"/>
                </a:lnTo>
                <a:lnTo>
                  <a:pt x="2316633" y="1018"/>
                </a:lnTo>
                <a:lnTo>
                  <a:pt x="2315617" y="1018"/>
                </a:lnTo>
                <a:lnTo>
                  <a:pt x="2315617" y="95102"/>
                </a:lnTo>
                <a:lnTo>
                  <a:pt x="2316632" y="95102"/>
                </a:lnTo>
                <a:lnTo>
                  <a:pt x="2316632" y="773577"/>
                </a:lnTo>
                <a:lnTo>
                  <a:pt x="1639271" y="773577"/>
                </a:lnTo>
                <a:lnTo>
                  <a:pt x="1639271" y="771443"/>
                </a:lnTo>
                <a:lnTo>
                  <a:pt x="1545187" y="771443"/>
                </a:lnTo>
                <a:lnTo>
                  <a:pt x="1545187" y="773577"/>
                </a:lnTo>
                <a:lnTo>
                  <a:pt x="1543054" y="773577"/>
                </a:lnTo>
                <a:lnTo>
                  <a:pt x="1543054" y="867661"/>
                </a:lnTo>
                <a:lnTo>
                  <a:pt x="1545187" y="867661"/>
                </a:lnTo>
                <a:lnTo>
                  <a:pt x="1545187" y="1544069"/>
                </a:lnTo>
                <a:lnTo>
                  <a:pt x="867662" y="1544069"/>
                </a:lnTo>
                <a:lnTo>
                  <a:pt x="867662" y="1543052"/>
                </a:lnTo>
                <a:lnTo>
                  <a:pt x="773578" y="1543052"/>
                </a:lnTo>
                <a:lnTo>
                  <a:pt x="773578" y="1544069"/>
                </a:lnTo>
                <a:lnTo>
                  <a:pt x="772563" y="1544069"/>
                </a:lnTo>
                <a:lnTo>
                  <a:pt x="772563" y="1638154"/>
                </a:lnTo>
                <a:lnTo>
                  <a:pt x="773578" y="1638154"/>
                </a:lnTo>
                <a:lnTo>
                  <a:pt x="773578" y="2316628"/>
                </a:lnTo>
                <a:lnTo>
                  <a:pt x="96217" y="2316628"/>
                </a:lnTo>
                <a:lnTo>
                  <a:pt x="96217" y="2314494"/>
                </a:lnTo>
                <a:close/>
              </a:path>
            </a:pathLst>
          </a:custGeom>
          <a:gradFill>
            <a:gsLst>
              <a:gs pos="0">
                <a:srgbClr val="F1C51E"/>
              </a:gs>
              <a:gs pos="98000">
                <a:schemeClr val="accent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70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2616200" y="-2717799"/>
            <a:ext cx="6959601" cy="12192003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 rot="18900000" flipH="1">
            <a:off x="1901290" y="3912487"/>
            <a:ext cx="350231" cy="350107"/>
          </a:xfrm>
          <a:custGeom>
            <a:avLst/>
            <a:gdLst>
              <a:gd name="connsiteX0" fmla="*/ 2133 w 3180445"/>
              <a:gd name="connsiteY0" fmla="*/ 2314494 h 3179322"/>
              <a:gd name="connsiteX1" fmla="*/ 2133 w 3180445"/>
              <a:gd name="connsiteY1" fmla="*/ 2316628 h 3179322"/>
              <a:gd name="connsiteX2" fmla="*/ 0 w 3180445"/>
              <a:gd name="connsiteY2" fmla="*/ 2316628 h 3179322"/>
              <a:gd name="connsiteX3" fmla="*/ 0 w 3180445"/>
              <a:gd name="connsiteY3" fmla="*/ 2410712 h 3179322"/>
              <a:gd name="connsiteX4" fmla="*/ 2133 w 3180445"/>
              <a:gd name="connsiteY4" fmla="*/ 2410712 h 3179322"/>
              <a:gd name="connsiteX5" fmla="*/ 2133 w 3180445"/>
              <a:gd name="connsiteY5" fmla="*/ 3179322 h 3179322"/>
              <a:gd name="connsiteX6" fmla="*/ 96217 w 3180445"/>
              <a:gd name="connsiteY6" fmla="*/ 3179322 h 3179322"/>
              <a:gd name="connsiteX7" fmla="*/ 96217 w 3180445"/>
              <a:gd name="connsiteY7" fmla="*/ 2410712 h 3179322"/>
              <a:gd name="connsiteX8" fmla="*/ 864828 w 3180445"/>
              <a:gd name="connsiteY8" fmla="*/ 2410712 h 3179322"/>
              <a:gd name="connsiteX9" fmla="*/ 864828 w 3180445"/>
              <a:gd name="connsiteY9" fmla="*/ 2407880 h 3179322"/>
              <a:gd name="connsiteX10" fmla="*/ 867662 w 3180445"/>
              <a:gd name="connsiteY10" fmla="*/ 2407880 h 3179322"/>
              <a:gd name="connsiteX11" fmla="*/ 867662 w 3180445"/>
              <a:gd name="connsiteY11" fmla="*/ 1638154 h 3179322"/>
              <a:gd name="connsiteX12" fmla="*/ 1637391 w 3180445"/>
              <a:gd name="connsiteY12" fmla="*/ 1638154 h 3179322"/>
              <a:gd name="connsiteX13" fmla="*/ 1637391 w 3180445"/>
              <a:gd name="connsiteY13" fmla="*/ 1636271 h 3179322"/>
              <a:gd name="connsiteX14" fmla="*/ 1639271 w 3180445"/>
              <a:gd name="connsiteY14" fmla="*/ 1636271 h 3179322"/>
              <a:gd name="connsiteX15" fmla="*/ 1639271 w 3180445"/>
              <a:gd name="connsiteY15" fmla="*/ 867661 h 3179322"/>
              <a:gd name="connsiteX16" fmla="*/ 2407882 w 3180445"/>
              <a:gd name="connsiteY16" fmla="*/ 867661 h 3179322"/>
              <a:gd name="connsiteX17" fmla="*/ 2407883 w 3180445"/>
              <a:gd name="connsiteY17" fmla="*/ 864829 h 3179322"/>
              <a:gd name="connsiteX18" fmla="*/ 2410716 w 3180445"/>
              <a:gd name="connsiteY18" fmla="*/ 864829 h 3179322"/>
              <a:gd name="connsiteX19" fmla="*/ 2410716 w 3180445"/>
              <a:gd name="connsiteY19" fmla="*/ 95102 h 3179322"/>
              <a:gd name="connsiteX20" fmla="*/ 3180445 w 3180445"/>
              <a:gd name="connsiteY20" fmla="*/ 95102 h 3179322"/>
              <a:gd name="connsiteX21" fmla="*/ 3180445 w 3180445"/>
              <a:gd name="connsiteY21" fmla="*/ 1018 h 3179322"/>
              <a:gd name="connsiteX22" fmla="*/ 2410716 w 3180445"/>
              <a:gd name="connsiteY22" fmla="*/ 1018 h 3179322"/>
              <a:gd name="connsiteX23" fmla="*/ 2410716 w 3180445"/>
              <a:gd name="connsiteY23" fmla="*/ 1 h 3179322"/>
              <a:gd name="connsiteX24" fmla="*/ 2316632 w 3180445"/>
              <a:gd name="connsiteY24" fmla="*/ 0 h 3179322"/>
              <a:gd name="connsiteX25" fmla="*/ 2316633 w 3180445"/>
              <a:gd name="connsiteY25" fmla="*/ 1018 h 3179322"/>
              <a:gd name="connsiteX26" fmla="*/ 2315617 w 3180445"/>
              <a:gd name="connsiteY26" fmla="*/ 1018 h 3179322"/>
              <a:gd name="connsiteX27" fmla="*/ 2315617 w 3180445"/>
              <a:gd name="connsiteY27" fmla="*/ 95102 h 3179322"/>
              <a:gd name="connsiteX28" fmla="*/ 2316632 w 3180445"/>
              <a:gd name="connsiteY28" fmla="*/ 95102 h 3179322"/>
              <a:gd name="connsiteX29" fmla="*/ 2316632 w 3180445"/>
              <a:gd name="connsiteY29" fmla="*/ 773577 h 3179322"/>
              <a:gd name="connsiteX30" fmla="*/ 1639271 w 3180445"/>
              <a:gd name="connsiteY30" fmla="*/ 773577 h 3179322"/>
              <a:gd name="connsiteX31" fmla="*/ 1639271 w 3180445"/>
              <a:gd name="connsiteY31" fmla="*/ 771443 h 3179322"/>
              <a:gd name="connsiteX32" fmla="*/ 1545187 w 3180445"/>
              <a:gd name="connsiteY32" fmla="*/ 771443 h 3179322"/>
              <a:gd name="connsiteX33" fmla="*/ 1545187 w 3180445"/>
              <a:gd name="connsiteY33" fmla="*/ 773577 h 3179322"/>
              <a:gd name="connsiteX34" fmla="*/ 1543054 w 3180445"/>
              <a:gd name="connsiteY34" fmla="*/ 773577 h 3179322"/>
              <a:gd name="connsiteX35" fmla="*/ 1543054 w 3180445"/>
              <a:gd name="connsiteY35" fmla="*/ 867661 h 3179322"/>
              <a:gd name="connsiteX36" fmla="*/ 1545187 w 3180445"/>
              <a:gd name="connsiteY36" fmla="*/ 867661 h 3179322"/>
              <a:gd name="connsiteX37" fmla="*/ 1545187 w 3180445"/>
              <a:gd name="connsiteY37" fmla="*/ 1544069 h 3179322"/>
              <a:gd name="connsiteX38" fmla="*/ 867662 w 3180445"/>
              <a:gd name="connsiteY38" fmla="*/ 1544069 h 3179322"/>
              <a:gd name="connsiteX39" fmla="*/ 867662 w 3180445"/>
              <a:gd name="connsiteY39" fmla="*/ 1543052 h 3179322"/>
              <a:gd name="connsiteX40" fmla="*/ 773578 w 3180445"/>
              <a:gd name="connsiteY40" fmla="*/ 1543052 h 3179322"/>
              <a:gd name="connsiteX41" fmla="*/ 773578 w 3180445"/>
              <a:gd name="connsiteY41" fmla="*/ 1544069 h 3179322"/>
              <a:gd name="connsiteX42" fmla="*/ 772563 w 3180445"/>
              <a:gd name="connsiteY42" fmla="*/ 1544069 h 3179322"/>
              <a:gd name="connsiteX43" fmla="*/ 772563 w 3180445"/>
              <a:gd name="connsiteY43" fmla="*/ 1638154 h 3179322"/>
              <a:gd name="connsiteX44" fmla="*/ 773578 w 3180445"/>
              <a:gd name="connsiteY44" fmla="*/ 1638154 h 3179322"/>
              <a:gd name="connsiteX45" fmla="*/ 773578 w 3180445"/>
              <a:gd name="connsiteY45" fmla="*/ 2316628 h 3179322"/>
              <a:gd name="connsiteX46" fmla="*/ 96217 w 3180445"/>
              <a:gd name="connsiteY46" fmla="*/ 2316628 h 3179322"/>
              <a:gd name="connsiteX47" fmla="*/ 96217 w 3180445"/>
              <a:gd name="connsiteY47" fmla="*/ 2314494 h 317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80445" h="3179322">
                <a:moveTo>
                  <a:pt x="2133" y="2314494"/>
                </a:moveTo>
                <a:lnTo>
                  <a:pt x="2133" y="2316628"/>
                </a:lnTo>
                <a:lnTo>
                  <a:pt x="0" y="2316628"/>
                </a:lnTo>
                <a:lnTo>
                  <a:pt x="0" y="2410712"/>
                </a:lnTo>
                <a:lnTo>
                  <a:pt x="2133" y="2410712"/>
                </a:lnTo>
                <a:lnTo>
                  <a:pt x="2133" y="3179322"/>
                </a:lnTo>
                <a:lnTo>
                  <a:pt x="96217" y="3179322"/>
                </a:lnTo>
                <a:lnTo>
                  <a:pt x="96217" y="2410712"/>
                </a:lnTo>
                <a:lnTo>
                  <a:pt x="864828" y="2410712"/>
                </a:lnTo>
                <a:lnTo>
                  <a:pt x="864828" y="2407880"/>
                </a:lnTo>
                <a:lnTo>
                  <a:pt x="867662" y="2407880"/>
                </a:lnTo>
                <a:lnTo>
                  <a:pt x="867662" y="1638154"/>
                </a:lnTo>
                <a:lnTo>
                  <a:pt x="1637391" y="1638154"/>
                </a:lnTo>
                <a:lnTo>
                  <a:pt x="1637391" y="1636271"/>
                </a:lnTo>
                <a:lnTo>
                  <a:pt x="1639271" y="1636271"/>
                </a:lnTo>
                <a:lnTo>
                  <a:pt x="1639271" y="867661"/>
                </a:lnTo>
                <a:lnTo>
                  <a:pt x="2407882" y="867661"/>
                </a:lnTo>
                <a:lnTo>
                  <a:pt x="2407883" y="864829"/>
                </a:lnTo>
                <a:lnTo>
                  <a:pt x="2410716" y="864829"/>
                </a:lnTo>
                <a:lnTo>
                  <a:pt x="2410716" y="95102"/>
                </a:lnTo>
                <a:lnTo>
                  <a:pt x="3180445" y="95102"/>
                </a:lnTo>
                <a:lnTo>
                  <a:pt x="3180445" y="1018"/>
                </a:lnTo>
                <a:lnTo>
                  <a:pt x="2410716" y="1018"/>
                </a:lnTo>
                <a:lnTo>
                  <a:pt x="2410716" y="1"/>
                </a:lnTo>
                <a:lnTo>
                  <a:pt x="2316632" y="0"/>
                </a:lnTo>
                <a:lnTo>
                  <a:pt x="2316633" y="1018"/>
                </a:lnTo>
                <a:lnTo>
                  <a:pt x="2315617" y="1018"/>
                </a:lnTo>
                <a:lnTo>
                  <a:pt x="2315617" y="95102"/>
                </a:lnTo>
                <a:lnTo>
                  <a:pt x="2316632" y="95102"/>
                </a:lnTo>
                <a:lnTo>
                  <a:pt x="2316632" y="773577"/>
                </a:lnTo>
                <a:lnTo>
                  <a:pt x="1639271" y="773577"/>
                </a:lnTo>
                <a:lnTo>
                  <a:pt x="1639271" y="771443"/>
                </a:lnTo>
                <a:lnTo>
                  <a:pt x="1545187" y="771443"/>
                </a:lnTo>
                <a:lnTo>
                  <a:pt x="1545187" y="773577"/>
                </a:lnTo>
                <a:lnTo>
                  <a:pt x="1543054" y="773577"/>
                </a:lnTo>
                <a:lnTo>
                  <a:pt x="1543054" y="867661"/>
                </a:lnTo>
                <a:lnTo>
                  <a:pt x="1545187" y="867661"/>
                </a:lnTo>
                <a:lnTo>
                  <a:pt x="1545187" y="1544069"/>
                </a:lnTo>
                <a:lnTo>
                  <a:pt x="867662" y="1544069"/>
                </a:lnTo>
                <a:lnTo>
                  <a:pt x="867662" y="1543052"/>
                </a:lnTo>
                <a:lnTo>
                  <a:pt x="773578" y="1543052"/>
                </a:lnTo>
                <a:lnTo>
                  <a:pt x="773578" y="1544069"/>
                </a:lnTo>
                <a:lnTo>
                  <a:pt x="772563" y="1544069"/>
                </a:lnTo>
                <a:lnTo>
                  <a:pt x="772563" y="1638154"/>
                </a:lnTo>
                <a:lnTo>
                  <a:pt x="773578" y="1638154"/>
                </a:lnTo>
                <a:lnTo>
                  <a:pt x="773578" y="2316628"/>
                </a:lnTo>
                <a:lnTo>
                  <a:pt x="96217" y="2316628"/>
                </a:lnTo>
                <a:lnTo>
                  <a:pt x="96217" y="231449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295748" y="2734047"/>
            <a:ext cx="3646336" cy="1805990"/>
            <a:chOff x="1804947" y="2234992"/>
            <a:chExt cx="3646336" cy="1805990"/>
          </a:xfrm>
        </p:grpSpPr>
        <p:sp>
          <p:nvSpPr>
            <p:cNvPr id="3" name="Title 1"/>
            <p:cNvSpPr txBox="1"/>
            <p:nvPr/>
          </p:nvSpPr>
          <p:spPr>
            <a:xfrm>
              <a:off x="1804947" y="2715419"/>
              <a:ext cx="3646336" cy="1325563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b="1" dirty="0">
                  <a:solidFill>
                    <a:srgbClr val="EA4A86"/>
                  </a:solidFill>
                  <a:latin typeface="Arial"/>
                  <a:ea typeface="微软雅黑"/>
                  <a:cs typeface="+mn-ea"/>
                  <a:sym typeface="Arial"/>
                </a:rPr>
                <a:t>目录</a:t>
              </a:r>
              <a:endParaRPr lang="en-US" b="1" dirty="0">
                <a:solidFill>
                  <a:srgbClr val="EA4A86"/>
                </a:solidFill>
                <a:latin typeface="Arial"/>
                <a:ea typeface="微软雅黑"/>
                <a:cs typeface="+mn-ea"/>
                <a:sym typeface="Arial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922809" y="2234992"/>
              <a:ext cx="1619033" cy="24622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000" i="0" spc="400" baseline="0" dirty="0">
                  <a:solidFill>
                    <a:srgbClr val="EA4A86"/>
                  </a:solidFill>
                  <a:latin typeface="Arial"/>
                  <a:ea typeface="微软雅黑"/>
                  <a:cs typeface="+mn-ea"/>
                  <a:sym typeface="Arial"/>
                </a:rPr>
                <a:t>PRESENTATION</a:t>
              </a:r>
            </a:p>
          </p:txBody>
        </p:sp>
      </p:grpSp>
      <p:sp>
        <p:nvSpPr>
          <p:cNvPr id="6" name="TextBox 7"/>
          <p:cNvSpPr txBox="1"/>
          <p:nvPr/>
        </p:nvSpPr>
        <p:spPr>
          <a:xfrm>
            <a:off x="5942084" y="2231239"/>
            <a:ext cx="4030626" cy="2103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14350" indent="-240030">
              <a:lnSpc>
                <a:spcPct val="200000"/>
              </a:lnSpc>
              <a:buSzPct val="60000"/>
              <a:buFont typeface="+mj-lt"/>
              <a:buAutoNum type="arabicPeriod"/>
            </a:pPr>
            <a:r>
              <a:rPr lang="zh-CN" altLang="en-US" sz="2400" dirty="0">
                <a:solidFill>
                  <a:srgbClr val="FFCB08"/>
                </a:solidFill>
                <a:latin typeface="Arial"/>
                <a:ea typeface="微软雅黑"/>
                <a:cs typeface="+mn-ea"/>
                <a:sym typeface="Arial"/>
              </a:rPr>
              <a:t>项目功能</a:t>
            </a:r>
            <a:endParaRPr lang="en-US" altLang="zh-CN" sz="2400" dirty="0">
              <a:solidFill>
                <a:srgbClr val="FFCB08"/>
              </a:solidFill>
              <a:latin typeface="Arial"/>
              <a:ea typeface="微软雅黑"/>
              <a:cs typeface="+mn-ea"/>
              <a:sym typeface="Arial"/>
            </a:endParaRPr>
          </a:p>
          <a:p>
            <a:pPr marL="514350" indent="-240030">
              <a:lnSpc>
                <a:spcPct val="200000"/>
              </a:lnSpc>
              <a:buSzPct val="60000"/>
              <a:buFont typeface="+mj-lt"/>
              <a:buAutoNum type="arabicPeriod"/>
            </a:pPr>
            <a:r>
              <a:rPr lang="zh-CN" altLang="en-US" sz="2400" dirty="0">
                <a:solidFill>
                  <a:srgbClr val="FFCB08"/>
                </a:solidFill>
                <a:latin typeface="Arial"/>
                <a:ea typeface="微软雅黑"/>
                <a:cs typeface="+mn-ea"/>
                <a:sym typeface="Arial"/>
              </a:rPr>
              <a:t>实现过程</a:t>
            </a:r>
            <a:endParaRPr lang="en-US" altLang="zh-CN" sz="2400" dirty="0">
              <a:solidFill>
                <a:srgbClr val="FFCB08"/>
              </a:solidFill>
              <a:latin typeface="Arial"/>
              <a:ea typeface="微软雅黑"/>
              <a:cs typeface="+mn-ea"/>
              <a:sym typeface="Arial"/>
            </a:endParaRPr>
          </a:p>
          <a:p>
            <a:pPr marL="514350" indent="-240030">
              <a:lnSpc>
                <a:spcPct val="200000"/>
              </a:lnSpc>
              <a:buSzPct val="60000"/>
              <a:buFont typeface="+mj-lt"/>
              <a:buAutoNum type="arabicPeriod"/>
            </a:pPr>
            <a:r>
              <a:rPr lang="zh-CN" altLang="en-US" sz="2400" dirty="0">
                <a:solidFill>
                  <a:srgbClr val="FFCB08"/>
                </a:solidFill>
                <a:latin typeface="Arial"/>
                <a:ea typeface="微软雅黑"/>
                <a:cs typeface="+mn-ea"/>
                <a:sym typeface="Arial"/>
              </a:rPr>
              <a:t>项目意义</a:t>
            </a:r>
            <a:endParaRPr lang="en-US" sz="2400" dirty="0">
              <a:solidFill>
                <a:srgbClr val="FFCB08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054600" y="2410680"/>
            <a:ext cx="0" cy="1935043"/>
          </a:xfrm>
          <a:prstGeom prst="line">
            <a:avLst/>
          </a:prstGeom>
          <a:ln w="38100">
            <a:solidFill>
              <a:srgbClr val="944A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6068465" y="-23358"/>
            <a:ext cx="6099717" cy="6858000"/>
          </a:xfrm>
          <a:prstGeom prst="rect">
            <a:avLst/>
          </a:prstGeom>
          <a:gradFill>
            <a:gsLst>
              <a:gs pos="0">
                <a:srgbClr val="51C0DE">
                  <a:alpha val="46000"/>
                </a:srgbClr>
              </a:gs>
              <a:gs pos="97000">
                <a:srgbClr val="EA4A8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15428" y="4543703"/>
            <a:ext cx="268535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Arial"/>
                <a:cs typeface="+mn-ea"/>
                <a:sym typeface="Arial"/>
              </a:rPr>
              <a:t>3.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Arial"/>
                <a:cs typeface="+mn-ea"/>
                <a:sym typeface="Arial"/>
              </a:rPr>
              <a:t>优化开源生态资源配置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27" name="Subtitle 2"/>
          <p:cNvSpPr txBox="1"/>
          <p:nvPr/>
        </p:nvSpPr>
        <p:spPr>
          <a:xfrm>
            <a:off x="1368545" y="2996992"/>
            <a:ext cx="4061871" cy="1095271"/>
          </a:xfrm>
          <a:prstGeom prst="rect">
            <a:avLst/>
          </a:prstGeom>
          <a:noFill/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Arial"/>
                <a:cs typeface="+mn-ea"/>
                <a:sym typeface="Arial"/>
              </a:rPr>
              <a:t>通过分析冷门项目的受限原因并提出针对性的优化建议，帮助这些项目提高曝光度，吸引更多的关注和社区贡献。这有助于改善项目的发展环境，促进项目的持续改进和完善，提升项目的竞争力，使其在开源生态系统中发挥更大的价值。</a:t>
            </a:r>
            <a:endParaRPr lang="en-US" sz="1100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15428" y="2631296"/>
            <a:ext cx="222368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Arial"/>
                <a:cs typeface="+mn-ea"/>
                <a:sym typeface="Arial"/>
              </a:rPr>
              <a:t>2.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Arial"/>
                <a:cs typeface="+mn-ea"/>
                <a:sym typeface="Arial"/>
              </a:rPr>
              <a:t>助力开源项目成长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29" name="Subtitle 2"/>
          <p:cNvSpPr txBox="1"/>
          <p:nvPr/>
        </p:nvSpPr>
        <p:spPr>
          <a:xfrm>
            <a:off x="251928" y="1175148"/>
            <a:ext cx="5290456" cy="1097835"/>
          </a:xfrm>
          <a:prstGeom prst="rect">
            <a:avLst/>
          </a:prstGeom>
          <a:noFill/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zh-CN" altLang="zh-CN" sz="1100" dirty="0">
                <a:solidFill>
                  <a:schemeClr val="bg1"/>
                </a:solidFill>
              </a:rPr>
              <a:t>挖掘出高质量、创新性强但关注度低的</a:t>
            </a:r>
            <a:r>
              <a:rPr lang="en-US" altLang="zh-CN" sz="1100" dirty="0">
                <a:solidFill>
                  <a:schemeClr val="bg1"/>
                </a:solidFill>
              </a:rPr>
              <a:t> “</a:t>
            </a:r>
            <a:r>
              <a:rPr lang="zh-CN" altLang="zh-CN" sz="1100" dirty="0">
                <a:solidFill>
                  <a:schemeClr val="bg1"/>
                </a:solidFill>
              </a:rPr>
              <a:t>冷门宝藏</a:t>
            </a:r>
            <a:r>
              <a:rPr lang="en-US" altLang="zh-CN" sz="1100" dirty="0">
                <a:solidFill>
                  <a:schemeClr val="bg1"/>
                </a:solidFill>
              </a:rPr>
              <a:t>” </a:t>
            </a:r>
            <a:r>
              <a:rPr lang="zh-CN" altLang="zh-CN" sz="1100" dirty="0">
                <a:solidFill>
                  <a:schemeClr val="bg1"/>
                </a:solidFill>
              </a:rPr>
              <a:t>项目，为开发者提供了更多可参考和参与的优质开源项目资源。这些项目可能包含独特的技术方案或功能特性，有助于开发者拓展技术视野，获取新的灵感和思路，促进技术交流与创新。</a:t>
            </a:r>
            <a:endParaRPr lang="zh-CN" altLang="zh-CN" sz="1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15428" y="809452"/>
            <a:ext cx="268535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Arial"/>
                <a:cs typeface="+mn-ea"/>
                <a:sym typeface="Arial"/>
              </a:rPr>
              <a:t>1.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Arial"/>
                <a:cs typeface="+mn-ea"/>
                <a:sym typeface="Arial"/>
              </a:rPr>
              <a:t>为开发者提供更多选择</a:t>
            </a:r>
            <a:endParaRPr lang="en-US" b="1" dirty="0">
              <a:solidFill>
                <a:schemeClr val="bg1">
                  <a:lumMod val="85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31" name="Shape 2563"/>
          <p:cNvSpPr/>
          <p:nvPr/>
        </p:nvSpPr>
        <p:spPr>
          <a:xfrm>
            <a:off x="1089217" y="92841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gradFill>
            <a:gsLst>
              <a:gs pos="0">
                <a:srgbClr val="51C0DE"/>
              </a:gs>
              <a:gs pos="97000">
                <a:srgbClr val="EA4A86"/>
              </a:gs>
            </a:gsLst>
            <a:lin ang="2700000" scaled="0"/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400">
              <a:solidFill>
                <a:schemeClr val="bg1">
                  <a:lumMod val="85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32" name="Shape 2588"/>
          <p:cNvSpPr/>
          <p:nvPr/>
        </p:nvSpPr>
        <p:spPr>
          <a:xfrm>
            <a:off x="1089217" y="2781721"/>
            <a:ext cx="279328" cy="253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gradFill>
            <a:gsLst>
              <a:gs pos="0">
                <a:srgbClr val="51C0DE"/>
              </a:gs>
              <a:gs pos="97000">
                <a:srgbClr val="EA4A86"/>
              </a:gs>
            </a:gsLst>
            <a:lin ang="2700000" scaled="0"/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400">
              <a:solidFill>
                <a:schemeClr val="bg1">
                  <a:lumMod val="85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33" name="Shape 2629"/>
          <p:cNvSpPr/>
          <p:nvPr/>
        </p:nvSpPr>
        <p:spPr>
          <a:xfrm>
            <a:off x="1089217" y="4692707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gradFill>
            <a:gsLst>
              <a:gs pos="0">
                <a:srgbClr val="51C0DE"/>
              </a:gs>
              <a:gs pos="97000">
                <a:srgbClr val="EA4A86"/>
              </a:gs>
            </a:gsLst>
            <a:lin ang="2700000" scaled="0"/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6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400">
              <a:solidFill>
                <a:schemeClr val="bg1">
                  <a:lumMod val="85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182EA39-7155-1A3B-97C1-C294AEFF98DF}"/>
              </a:ext>
            </a:extLst>
          </p:cNvPr>
          <p:cNvSpPr txBox="1"/>
          <p:nvPr/>
        </p:nvSpPr>
        <p:spPr>
          <a:xfrm>
            <a:off x="1353451" y="4940861"/>
            <a:ext cx="4061871" cy="841355"/>
          </a:xfrm>
          <a:prstGeom prst="rect">
            <a:avLst/>
          </a:prstGeom>
          <a:noFill/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755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75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51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630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385" indent="0" algn="ctr" defTabSz="1087755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4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9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650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405" indent="0" algn="ctr" defTabSz="1087755" rtl="0" eaLnBrk="1" latinLnBrk="0" hangingPunct="1">
              <a:spcBef>
                <a:spcPct val="20000"/>
              </a:spcBef>
              <a:buFont typeface="Arial" panose="020B0604020202020204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Arial"/>
                <a:cs typeface="+mn-ea"/>
                <a:sym typeface="Arial"/>
              </a:rPr>
              <a:t>使开源生态系统中的资源得到更合理的分配。避免优质项目因缺乏关注而被埋没，引导开发者和社区资源向这些有潜力的项目流动，促进整个开源生态的健康、均衡发展。</a:t>
            </a:r>
            <a:endParaRPr lang="en-US" sz="1100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pic>
        <p:nvPicPr>
          <p:cNvPr id="9" name="图片占位符 8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图片占位符 12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197" y="1338415"/>
            <a:ext cx="10515600" cy="1325563"/>
          </a:xfrm>
        </p:spPr>
        <p:txBody>
          <a:bodyPr/>
          <a:lstStyle/>
          <a:p>
            <a:r>
              <a:rPr lang="zh-CN" altLang="en-US" b="1" dirty="0">
                <a:gradFill>
                  <a:gsLst>
                    <a:gs pos="0">
                      <a:srgbClr val="EA4A86"/>
                    </a:gs>
                    <a:gs pos="97000">
                      <a:schemeClr val="accent5"/>
                    </a:gs>
                  </a:gsLst>
                  <a:lin ang="2700000" scaled="0"/>
                </a:gradFill>
                <a:latin typeface="Arial"/>
                <a:ea typeface="微软雅黑"/>
                <a:cs typeface="+mn-ea"/>
                <a:sym typeface="Arial"/>
              </a:rPr>
              <a:t>感谢观看</a:t>
            </a:r>
            <a:endParaRPr lang="en-US" b="1" dirty="0">
              <a:gradFill>
                <a:gsLst>
                  <a:gs pos="0">
                    <a:srgbClr val="EA4A86"/>
                  </a:gs>
                  <a:gs pos="97000">
                    <a:schemeClr val="accent5"/>
                  </a:gs>
                </a:gsLst>
                <a:lin ang="2700000" scaled="0"/>
              </a:gra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4221" y="2590803"/>
            <a:ext cx="2558393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1000" b="1" i="0" spc="400" baseline="0" dirty="0">
                <a:gradFill>
                  <a:gsLst>
                    <a:gs pos="0">
                      <a:srgbClr val="EA4A86"/>
                    </a:gs>
                    <a:gs pos="97000">
                      <a:schemeClr val="accent5"/>
                    </a:gs>
                  </a:gsLst>
                  <a:lin ang="2700000" scaled="0"/>
                </a:gradFill>
                <a:latin typeface="Arial"/>
                <a:ea typeface="微软雅黑"/>
                <a:cs typeface="+mn-ea"/>
                <a:sym typeface="Arial"/>
              </a:rPr>
              <a:t>THANKS FOR WATCHING</a:t>
            </a:r>
            <a:endParaRPr lang="en-US" sz="1000" b="1" i="0" spc="400" baseline="0" dirty="0">
              <a:gradFill>
                <a:gsLst>
                  <a:gs pos="0">
                    <a:srgbClr val="EA4A86"/>
                  </a:gs>
                  <a:gs pos="97000">
                    <a:schemeClr val="accent5"/>
                  </a:gs>
                </a:gsLst>
                <a:lin ang="2700000" scaled="0"/>
              </a:gra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7" name="Freeform 6"/>
          <p:cNvSpPr/>
          <p:nvPr/>
        </p:nvSpPr>
        <p:spPr>
          <a:xfrm rot="18900000" flipH="1">
            <a:off x="1475975" y="3216511"/>
            <a:ext cx="350231" cy="350107"/>
          </a:xfrm>
          <a:custGeom>
            <a:avLst/>
            <a:gdLst>
              <a:gd name="connsiteX0" fmla="*/ 2133 w 3180445"/>
              <a:gd name="connsiteY0" fmla="*/ 2314494 h 3179322"/>
              <a:gd name="connsiteX1" fmla="*/ 2133 w 3180445"/>
              <a:gd name="connsiteY1" fmla="*/ 2316628 h 3179322"/>
              <a:gd name="connsiteX2" fmla="*/ 0 w 3180445"/>
              <a:gd name="connsiteY2" fmla="*/ 2316628 h 3179322"/>
              <a:gd name="connsiteX3" fmla="*/ 0 w 3180445"/>
              <a:gd name="connsiteY3" fmla="*/ 2410712 h 3179322"/>
              <a:gd name="connsiteX4" fmla="*/ 2133 w 3180445"/>
              <a:gd name="connsiteY4" fmla="*/ 2410712 h 3179322"/>
              <a:gd name="connsiteX5" fmla="*/ 2133 w 3180445"/>
              <a:gd name="connsiteY5" fmla="*/ 3179322 h 3179322"/>
              <a:gd name="connsiteX6" fmla="*/ 96217 w 3180445"/>
              <a:gd name="connsiteY6" fmla="*/ 3179322 h 3179322"/>
              <a:gd name="connsiteX7" fmla="*/ 96217 w 3180445"/>
              <a:gd name="connsiteY7" fmla="*/ 2410712 h 3179322"/>
              <a:gd name="connsiteX8" fmla="*/ 864828 w 3180445"/>
              <a:gd name="connsiteY8" fmla="*/ 2410712 h 3179322"/>
              <a:gd name="connsiteX9" fmla="*/ 864828 w 3180445"/>
              <a:gd name="connsiteY9" fmla="*/ 2407880 h 3179322"/>
              <a:gd name="connsiteX10" fmla="*/ 867662 w 3180445"/>
              <a:gd name="connsiteY10" fmla="*/ 2407880 h 3179322"/>
              <a:gd name="connsiteX11" fmla="*/ 867662 w 3180445"/>
              <a:gd name="connsiteY11" fmla="*/ 1638154 h 3179322"/>
              <a:gd name="connsiteX12" fmla="*/ 1637391 w 3180445"/>
              <a:gd name="connsiteY12" fmla="*/ 1638154 h 3179322"/>
              <a:gd name="connsiteX13" fmla="*/ 1637391 w 3180445"/>
              <a:gd name="connsiteY13" fmla="*/ 1636271 h 3179322"/>
              <a:gd name="connsiteX14" fmla="*/ 1639271 w 3180445"/>
              <a:gd name="connsiteY14" fmla="*/ 1636271 h 3179322"/>
              <a:gd name="connsiteX15" fmla="*/ 1639271 w 3180445"/>
              <a:gd name="connsiteY15" fmla="*/ 867661 h 3179322"/>
              <a:gd name="connsiteX16" fmla="*/ 2407882 w 3180445"/>
              <a:gd name="connsiteY16" fmla="*/ 867661 h 3179322"/>
              <a:gd name="connsiteX17" fmla="*/ 2407883 w 3180445"/>
              <a:gd name="connsiteY17" fmla="*/ 864829 h 3179322"/>
              <a:gd name="connsiteX18" fmla="*/ 2410716 w 3180445"/>
              <a:gd name="connsiteY18" fmla="*/ 864829 h 3179322"/>
              <a:gd name="connsiteX19" fmla="*/ 2410716 w 3180445"/>
              <a:gd name="connsiteY19" fmla="*/ 95102 h 3179322"/>
              <a:gd name="connsiteX20" fmla="*/ 3180445 w 3180445"/>
              <a:gd name="connsiteY20" fmla="*/ 95102 h 3179322"/>
              <a:gd name="connsiteX21" fmla="*/ 3180445 w 3180445"/>
              <a:gd name="connsiteY21" fmla="*/ 1018 h 3179322"/>
              <a:gd name="connsiteX22" fmla="*/ 2410716 w 3180445"/>
              <a:gd name="connsiteY22" fmla="*/ 1018 h 3179322"/>
              <a:gd name="connsiteX23" fmla="*/ 2410716 w 3180445"/>
              <a:gd name="connsiteY23" fmla="*/ 1 h 3179322"/>
              <a:gd name="connsiteX24" fmla="*/ 2316632 w 3180445"/>
              <a:gd name="connsiteY24" fmla="*/ 0 h 3179322"/>
              <a:gd name="connsiteX25" fmla="*/ 2316633 w 3180445"/>
              <a:gd name="connsiteY25" fmla="*/ 1018 h 3179322"/>
              <a:gd name="connsiteX26" fmla="*/ 2315617 w 3180445"/>
              <a:gd name="connsiteY26" fmla="*/ 1018 h 3179322"/>
              <a:gd name="connsiteX27" fmla="*/ 2315617 w 3180445"/>
              <a:gd name="connsiteY27" fmla="*/ 95102 h 3179322"/>
              <a:gd name="connsiteX28" fmla="*/ 2316632 w 3180445"/>
              <a:gd name="connsiteY28" fmla="*/ 95102 h 3179322"/>
              <a:gd name="connsiteX29" fmla="*/ 2316632 w 3180445"/>
              <a:gd name="connsiteY29" fmla="*/ 773577 h 3179322"/>
              <a:gd name="connsiteX30" fmla="*/ 1639271 w 3180445"/>
              <a:gd name="connsiteY30" fmla="*/ 773577 h 3179322"/>
              <a:gd name="connsiteX31" fmla="*/ 1639271 w 3180445"/>
              <a:gd name="connsiteY31" fmla="*/ 771443 h 3179322"/>
              <a:gd name="connsiteX32" fmla="*/ 1545187 w 3180445"/>
              <a:gd name="connsiteY32" fmla="*/ 771443 h 3179322"/>
              <a:gd name="connsiteX33" fmla="*/ 1545187 w 3180445"/>
              <a:gd name="connsiteY33" fmla="*/ 773577 h 3179322"/>
              <a:gd name="connsiteX34" fmla="*/ 1543054 w 3180445"/>
              <a:gd name="connsiteY34" fmla="*/ 773577 h 3179322"/>
              <a:gd name="connsiteX35" fmla="*/ 1543054 w 3180445"/>
              <a:gd name="connsiteY35" fmla="*/ 867661 h 3179322"/>
              <a:gd name="connsiteX36" fmla="*/ 1545187 w 3180445"/>
              <a:gd name="connsiteY36" fmla="*/ 867661 h 3179322"/>
              <a:gd name="connsiteX37" fmla="*/ 1545187 w 3180445"/>
              <a:gd name="connsiteY37" fmla="*/ 1544069 h 3179322"/>
              <a:gd name="connsiteX38" fmla="*/ 867662 w 3180445"/>
              <a:gd name="connsiteY38" fmla="*/ 1544069 h 3179322"/>
              <a:gd name="connsiteX39" fmla="*/ 867662 w 3180445"/>
              <a:gd name="connsiteY39" fmla="*/ 1543052 h 3179322"/>
              <a:gd name="connsiteX40" fmla="*/ 773578 w 3180445"/>
              <a:gd name="connsiteY40" fmla="*/ 1543052 h 3179322"/>
              <a:gd name="connsiteX41" fmla="*/ 773578 w 3180445"/>
              <a:gd name="connsiteY41" fmla="*/ 1544069 h 3179322"/>
              <a:gd name="connsiteX42" fmla="*/ 772563 w 3180445"/>
              <a:gd name="connsiteY42" fmla="*/ 1544069 h 3179322"/>
              <a:gd name="connsiteX43" fmla="*/ 772563 w 3180445"/>
              <a:gd name="connsiteY43" fmla="*/ 1638154 h 3179322"/>
              <a:gd name="connsiteX44" fmla="*/ 773578 w 3180445"/>
              <a:gd name="connsiteY44" fmla="*/ 1638154 h 3179322"/>
              <a:gd name="connsiteX45" fmla="*/ 773578 w 3180445"/>
              <a:gd name="connsiteY45" fmla="*/ 2316628 h 3179322"/>
              <a:gd name="connsiteX46" fmla="*/ 96217 w 3180445"/>
              <a:gd name="connsiteY46" fmla="*/ 2316628 h 3179322"/>
              <a:gd name="connsiteX47" fmla="*/ 96217 w 3180445"/>
              <a:gd name="connsiteY47" fmla="*/ 2314494 h 317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80445" h="3179322">
                <a:moveTo>
                  <a:pt x="2133" y="2314494"/>
                </a:moveTo>
                <a:lnTo>
                  <a:pt x="2133" y="2316628"/>
                </a:lnTo>
                <a:lnTo>
                  <a:pt x="0" y="2316628"/>
                </a:lnTo>
                <a:lnTo>
                  <a:pt x="0" y="2410712"/>
                </a:lnTo>
                <a:lnTo>
                  <a:pt x="2133" y="2410712"/>
                </a:lnTo>
                <a:lnTo>
                  <a:pt x="2133" y="3179322"/>
                </a:lnTo>
                <a:lnTo>
                  <a:pt x="96217" y="3179322"/>
                </a:lnTo>
                <a:lnTo>
                  <a:pt x="96217" y="2410712"/>
                </a:lnTo>
                <a:lnTo>
                  <a:pt x="864828" y="2410712"/>
                </a:lnTo>
                <a:lnTo>
                  <a:pt x="864828" y="2407880"/>
                </a:lnTo>
                <a:lnTo>
                  <a:pt x="867662" y="2407880"/>
                </a:lnTo>
                <a:lnTo>
                  <a:pt x="867662" y="1638154"/>
                </a:lnTo>
                <a:lnTo>
                  <a:pt x="1637391" y="1638154"/>
                </a:lnTo>
                <a:lnTo>
                  <a:pt x="1637391" y="1636271"/>
                </a:lnTo>
                <a:lnTo>
                  <a:pt x="1639271" y="1636271"/>
                </a:lnTo>
                <a:lnTo>
                  <a:pt x="1639271" y="867661"/>
                </a:lnTo>
                <a:lnTo>
                  <a:pt x="2407882" y="867661"/>
                </a:lnTo>
                <a:lnTo>
                  <a:pt x="2407883" y="864829"/>
                </a:lnTo>
                <a:lnTo>
                  <a:pt x="2410716" y="864829"/>
                </a:lnTo>
                <a:lnTo>
                  <a:pt x="2410716" y="95102"/>
                </a:lnTo>
                <a:lnTo>
                  <a:pt x="3180445" y="95102"/>
                </a:lnTo>
                <a:lnTo>
                  <a:pt x="3180445" y="1018"/>
                </a:lnTo>
                <a:lnTo>
                  <a:pt x="2410716" y="1018"/>
                </a:lnTo>
                <a:lnTo>
                  <a:pt x="2410716" y="1"/>
                </a:lnTo>
                <a:lnTo>
                  <a:pt x="2316632" y="0"/>
                </a:lnTo>
                <a:lnTo>
                  <a:pt x="2316633" y="1018"/>
                </a:lnTo>
                <a:lnTo>
                  <a:pt x="2315617" y="1018"/>
                </a:lnTo>
                <a:lnTo>
                  <a:pt x="2315617" y="95102"/>
                </a:lnTo>
                <a:lnTo>
                  <a:pt x="2316632" y="95102"/>
                </a:lnTo>
                <a:lnTo>
                  <a:pt x="2316632" y="773577"/>
                </a:lnTo>
                <a:lnTo>
                  <a:pt x="1639271" y="773577"/>
                </a:lnTo>
                <a:lnTo>
                  <a:pt x="1639271" y="771443"/>
                </a:lnTo>
                <a:lnTo>
                  <a:pt x="1545187" y="771443"/>
                </a:lnTo>
                <a:lnTo>
                  <a:pt x="1545187" y="773577"/>
                </a:lnTo>
                <a:lnTo>
                  <a:pt x="1543054" y="773577"/>
                </a:lnTo>
                <a:lnTo>
                  <a:pt x="1543054" y="867661"/>
                </a:lnTo>
                <a:lnTo>
                  <a:pt x="1545187" y="867661"/>
                </a:lnTo>
                <a:lnTo>
                  <a:pt x="1545187" y="1544069"/>
                </a:lnTo>
                <a:lnTo>
                  <a:pt x="867662" y="1544069"/>
                </a:lnTo>
                <a:lnTo>
                  <a:pt x="867662" y="1543052"/>
                </a:lnTo>
                <a:lnTo>
                  <a:pt x="773578" y="1543052"/>
                </a:lnTo>
                <a:lnTo>
                  <a:pt x="773578" y="1544069"/>
                </a:lnTo>
                <a:lnTo>
                  <a:pt x="772563" y="1544069"/>
                </a:lnTo>
                <a:lnTo>
                  <a:pt x="772563" y="1638154"/>
                </a:lnTo>
                <a:lnTo>
                  <a:pt x="773578" y="1638154"/>
                </a:lnTo>
                <a:lnTo>
                  <a:pt x="773578" y="2316628"/>
                </a:lnTo>
                <a:lnTo>
                  <a:pt x="96217" y="2316628"/>
                </a:lnTo>
                <a:lnTo>
                  <a:pt x="96217" y="231449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9312" y="3946105"/>
            <a:ext cx="3347623" cy="32457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王惜冉，吴彤</a:t>
            </a:r>
            <a:endParaRPr lang="en-US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31712" y="2713914"/>
            <a:ext cx="3390722" cy="3390720"/>
          </a:xfrm>
          <a:prstGeom prst="ellipse">
            <a:avLst/>
          </a:prstGeom>
          <a:gradFill>
            <a:gsLst>
              <a:gs pos="0">
                <a:srgbClr val="EA4A86"/>
              </a:gs>
              <a:gs pos="97000">
                <a:schemeClr val="accent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7748923" y="4055496"/>
            <a:ext cx="3127271" cy="10422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/>
                <a:ea typeface="微软雅黑"/>
                <a:cs typeface="+mn-ea"/>
                <a:sym typeface="Arial"/>
              </a:rPr>
              <a:t>THX</a:t>
            </a:r>
            <a:endParaRPr lang="en-US" sz="6000" b="1" dirty="0">
              <a:solidFill>
                <a:schemeClr val="bg1"/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2616200" y="-2717799"/>
            <a:ext cx="6959601" cy="12192003"/>
          </a:xfrm>
          <a:prstGeom prst="rect">
            <a:avLst/>
          </a:prstGeom>
        </p:spPr>
      </p:pic>
      <p:pic>
        <p:nvPicPr>
          <p:cNvPr id="4" name="图片占位符 3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58117" y="795867"/>
            <a:ext cx="5128683" cy="5128683"/>
          </a:xfrm>
        </p:spPr>
      </p:pic>
      <p:sp>
        <p:nvSpPr>
          <p:cNvPr id="5" name="Title 1"/>
          <p:cNvSpPr txBox="1"/>
          <p:nvPr/>
        </p:nvSpPr>
        <p:spPr>
          <a:xfrm>
            <a:off x="3312017" y="2236658"/>
            <a:ext cx="5567966" cy="2093795"/>
          </a:xfrm>
          <a:prstGeom prst="rect">
            <a:avLst/>
          </a:prstGeom>
          <a:noFill/>
        </p:spPr>
        <p:txBody>
          <a:bodyPr vert="horz" lIns="0" tIns="45720" rIns="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4800" b="1" dirty="0">
                <a:gradFill>
                  <a:gsLst>
                    <a:gs pos="0">
                      <a:srgbClr val="EA4A86"/>
                    </a:gs>
                    <a:gs pos="98000">
                      <a:schemeClr val="accent4"/>
                    </a:gs>
                  </a:gsLst>
                  <a:lin ang="2700000" scaled="0"/>
                </a:gradFill>
                <a:latin typeface="Arial"/>
                <a:ea typeface="微软雅黑"/>
                <a:cs typeface="+mn-ea"/>
                <a:sym typeface="Arial"/>
              </a:rPr>
              <a:t>一</a:t>
            </a:r>
            <a:r>
              <a:rPr lang="en-US" altLang="zh-CN" sz="4800" b="1" dirty="0">
                <a:gradFill>
                  <a:gsLst>
                    <a:gs pos="0">
                      <a:srgbClr val="EA4A86"/>
                    </a:gs>
                    <a:gs pos="98000">
                      <a:schemeClr val="accent4"/>
                    </a:gs>
                  </a:gsLst>
                  <a:lin ang="2700000" scaled="0"/>
                </a:gradFill>
                <a:latin typeface="Arial"/>
                <a:ea typeface="微软雅黑"/>
                <a:cs typeface="+mn-ea"/>
                <a:sym typeface="Arial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zh-CN" altLang="en-US" sz="4800" b="1" dirty="0">
                <a:gradFill>
                  <a:gsLst>
                    <a:gs pos="0">
                      <a:srgbClr val="EA4A86"/>
                    </a:gs>
                    <a:gs pos="98000">
                      <a:schemeClr val="accent4"/>
                    </a:gs>
                  </a:gsLst>
                  <a:lin ang="2700000" scaled="0"/>
                </a:gradFill>
                <a:latin typeface="Arial"/>
                <a:ea typeface="微软雅黑"/>
                <a:cs typeface="+mn-ea"/>
                <a:sym typeface="Arial"/>
              </a:rPr>
              <a:t>项目功能</a:t>
            </a:r>
            <a:endParaRPr lang="en-US" sz="4800" b="1" dirty="0">
              <a:gradFill>
                <a:gsLst>
                  <a:gs pos="0">
                    <a:srgbClr val="EA4A86"/>
                  </a:gs>
                  <a:gs pos="98000">
                    <a:schemeClr val="accent4"/>
                  </a:gs>
                </a:gsLst>
                <a:lin ang="2700000" scaled="0"/>
              </a:gra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6" name="Freeform 5"/>
          <p:cNvSpPr/>
          <p:nvPr/>
        </p:nvSpPr>
        <p:spPr>
          <a:xfrm rot="16200000" flipH="1">
            <a:off x="7811685" y="-793793"/>
            <a:ext cx="3180445" cy="3179322"/>
          </a:xfrm>
          <a:custGeom>
            <a:avLst/>
            <a:gdLst>
              <a:gd name="connsiteX0" fmla="*/ 2133 w 3180445"/>
              <a:gd name="connsiteY0" fmla="*/ 2314494 h 3179322"/>
              <a:gd name="connsiteX1" fmla="*/ 2133 w 3180445"/>
              <a:gd name="connsiteY1" fmla="*/ 2316628 h 3179322"/>
              <a:gd name="connsiteX2" fmla="*/ 0 w 3180445"/>
              <a:gd name="connsiteY2" fmla="*/ 2316628 h 3179322"/>
              <a:gd name="connsiteX3" fmla="*/ 0 w 3180445"/>
              <a:gd name="connsiteY3" fmla="*/ 2410712 h 3179322"/>
              <a:gd name="connsiteX4" fmla="*/ 2133 w 3180445"/>
              <a:gd name="connsiteY4" fmla="*/ 2410712 h 3179322"/>
              <a:gd name="connsiteX5" fmla="*/ 2133 w 3180445"/>
              <a:gd name="connsiteY5" fmla="*/ 3179322 h 3179322"/>
              <a:gd name="connsiteX6" fmla="*/ 96217 w 3180445"/>
              <a:gd name="connsiteY6" fmla="*/ 3179322 h 3179322"/>
              <a:gd name="connsiteX7" fmla="*/ 96217 w 3180445"/>
              <a:gd name="connsiteY7" fmla="*/ 2410712 h 3179322"/>
              <a:gd name="connsiteX8" fmla="*/ 864828 w 3180445"/>
              <a:gd name="connsiteY8" fmla="*/ 2410712 h 3179322"/>
              <a:gd name="connsiteX9" fmla="*/ 864828 w 3180445"/>
              <a:gd name="connsiteY9" fmla="*/ 2407880 h 3179322"/>
              <a:gd name="connsiteX10" fmla="*/ 867662 w 3180445"/>
              <a:gd name="connsiteY10" fmla="*/ 2407880 h 3179322"/>
              <a:gd name="connsiteX11" fmla="*/ 867662 w 3180445"/>
              <a:gd name="connsiteY11" fmla="*/ 1638154 h 3179322"/>
              <a:gd name="connsiteX12" fmla="*/ 1637391 w 3180445"/>
              <a:gd name="connsiteY12" fmla="*/ 1638154 h 3179322"/>
              <a:gd name="connsiteX13" fmla="*/ 1637391 w 3180445"/>
              <a:gd name="connsiteY13" fmla="*/ 1636271 h 3179322"/>
              <a:gd name="connsiteX14" fmla="*/ 1639271 w 3180445"/>
              <a:gd name="connsiteY14" fmla="*/ 1636271 h 3179322"/>
              <a:gd name="connsiteX15" fmla="*/ 1639271 w 3180445"/>
              <a:gd name="connsiteY15" fmla="*/ 867661 h 3179322"/>
              <a:gd name="connsiteX16" fmla="*/ 2407882 w 3180445"/>
              <a:gd name="connsiteY16" fmla="*/ 867661 h 3179322"/>
              <a:gd name="connsiteX17" fmla="*/ 2407883 w 3180445"/>
              <a:gd name="connsiteY17" fmla="*/ 864829 h 3179322"/>
              <a:gd name="connsiteX18" fmla="*/ 2410716 w 3180445"/>
              <a:gd name="connsiteY18" fmla="*/ 864829 h 3179322"/>
              <a:gd name="connsiteX19" fmla="*/ 2410716 w 3180445"/>
              <a:gd name="connsiteY19" fmla="*/ 95102 h 3179322"/>
              <a:gd name="connsiteX20" fmla="*/ 3180445 w 3180445"/>
              <a:gd name="connsiteY20" fmla="*/ 95102 h 3179322"/>
              <a:gd name="connsiteX21" fmla="*/ 3180445 w 3180445"/>
              <a:gd name="connsiteY21" fmla="*/ 1018 h 3179322"/>
              <a:gd name="connsiteX22" fmla="*/ 2410716 w 3180445"/>
              <a:gd name="connsiteY22" fmla="*/ 1018 h 3179322"/>
              <a:gd name="connsiteX23" fmla="*/ 2410716 w 3180445"/>
              <a:gd name="connsiteY23" fmla="*/ 1 h 3179322"/>
              <a:gd name="connsiteX24" fmla="*/ 2316632 w 3180445"/>
              <a:gd name="connsiteY24" fmla="*/ 0 h 3179322"/>
              <a:gd name="connsiteX25" fmla="*/ 2316633 w 3180445"/>
              <a:gd name="connsiteY25" fmla="*/ 1018 h 3179322"/>
              <a:gd name="connsiteX26" fmla="*/ 2315617 w 3180445"/>
              <a:gd name="connsiteY26" fmla="*/ 1018 h 3179322"/>
              <a:gd name="connsiteX27" fmla="*/ 2315617 w 3180445"/>
              <a:gd name="connsiteY27" fmla="*/ 95102 h 3179322"/>
              <a:gd name="connsiteX28" fmla="*/ 2316632 w 3180445"/>
              <a:gd name="connsiteY28" fmla="*/ 95102 h 3179322"/>
              <a:gd name="connsiteX29" fmla="*/ 2316632 w 3180445"/>
              <a:gd name="connsiteY29" fmla="*/ 773577 h 3179322"/>
              <a:gd name="connsiteX30" fmla="*/ 1639271 w 3180445"/>
              <a:gd name="connsiteY30" fmla="*/ 773577 h 3179322"/>
              <a:gd name="connsiteX31" fmla="*/ 1639271 w 3180445"/>
              <a:gd name="connsiteY31" fmla="*/ 771443 h 3179322"/>
              <a:gd name="connsiteX32" fmla="*/ 1545187 w 3180445"/>
              <a:gd name="connsiteY32" fmla="*/ 771443 h 3179322"/>
              <a:gd name="connsiteX33" fmla="*/ 1545187 w 3180445"/>
              <a:gd name="connsiteY33" fmla="*/ 773577 h 3179322"/>
              <a:gd name="connsiteX34" fmla="*/ 1543054 w 3180445"/>
              <a:gd name="connsiteY34" fmla="*/ 773577 h 3179322"/>
              <a:gd name="connsiteX35" fmla="*/ 1543054 w 3180445"/>
              <a:gd name="connsiteY35" fmla="*/ 867661 h 3179322"/>
              <a:gd name="connsiteX36" fmla="*/ 1545187 w 3180445"/>
              <a:gd name="connsiteY36" fmla="*/ 867661 h 3179322"/>
              <a:gd name="connsiteX37" fmla="*/ 1545187 w 3180445"/>
              <a:gd name="connsiteY37" fmla="*/ 1544069 h 3179322"/>
              <a:gd name="connsiteX38" fmla="*/ 867662 w 3180445"/>
              <a:gd name="connsiteY38" fmla="*/ 1544069 h 3179322"/>
              <a:gd name="connsiteX39" fmla="*/ 867662 w 3180445"/>
              <a:gd name="connsiteY39" fmla="*/ 1543052 h 3179322"/>
              <a:gd name="connsiteX40" fmla="*/ 773578 w 3180445"/>
              <a:gd name="connsiteY40" fmla="*/ 1543052 h 3179322"/>
              <a:gd name="connsiteX41" fmla="*/ 773578 w 3180445"/>
              <a:gd name="connsiteY41" fmla="*/ 1544069 h 3179322"/>
              <a:gd name="connsiteX42" fmla="*/ 772563 w 3180445"/>
              <a:gd name="connsiteY42" fmla="*/ 1544069 h 3179322"/>
              <a:gd name="connsiteX43" fmla="*/ 772563 w 3180445"/>
              <a:gd name="connsiteY43" fmla="*/ 1638154 h 3179322"/>
              <a:gd name="connsiteX44" fmla="*/ 773578 w 3180445"/>
              <a:gd name="connsiteY44" fmla="*/ 1638154 h 3179322"/>
              <a:gd name="connsiteX45" fmla="*/ 773578 w 3180445"/>
              <a:gd name="connsiteY45" fmla="*/ 2316628 h 3179322"/>
              <a:gd name="connsiteX46" fmla="*/ 96217 w 3180445"/>
              <a:gd name="connsiteY46" fmla="*/ 2316628 h 3179322"/>
              <a:gd name="connsiteX47" fmla="*/ 96217 w 3180445"/>
              <a:gd name="connsiteY47" fmla="*/ 2314494 h 317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80445" h="3179322">
                <a:moveTo>
                  <a:pt x="2133" y="2314494"/>
                </a:moveTo>
                <a:lnTo>
                  <a:pt x="2133" y="2316628"/>
                </a:lnTo>
                <a:lnTo>
                  <a:pt x="0" y="2316628"/>
                </a:lnTo>
                <a:lnTo>
                  <a:pt x="0" y="2410712"/>
                </a:lnTo>
                <a:lnTo>
                  <a:pt x="2133" y="2410712"/>
                </a:lnTo>
                <a:lnTo>
                  <a:pt x="2133" y="3179322"/>
                </a:lnTo>
                <a:lnTo>
                  <a:pt x="96217" y="3179322"/>
                </a:lnTo>
                <a:lnTo>
                  <a:pt x="96217" y="2410712"/>
                </a:lnTo>
                <a:lnTo>
                  <a:pt x="864828" y="2410712"/>
                </a:lnTo>
                <a:lnTo>
                  <a:pt x="864828" y="2407880"/>
                </a:lnTo>
                <a:lnTo>
                  <a:pt x="867662" y="2407880"/>
                </a:lnTo>
                <a:lnTo>
                  <a:pt x="867662" y="1638154"/>
                </a:lnTo>
                <a:lnTo>
                  <a:pt x="1637391" y="1638154"/>
                </a:lnTo>
                <a:lnTo>
                  <a:pt x="1637391" y="1636271"/>
                </a:lnTo>
                <a:lnTo>
                  <a:pt x="1639271" y="1636271"/>
                </a:lnTo>
                <a:lnTo>
                  <a:pt x="1639271" y="867661"/>
                </a:lnTo>
                <a:lnTo>
                  <a:pt x="2407882" y="867661"/>
                </a:lnTo>
                <a:lnTo>
                  <a:pt x="2407883" y="864829"/>
                </a:lnTo>
                <a:lnTo>
                  <a:pt x="2410716" y="864829"/>
                </a:lnTo>
                <a:lnTo>
                  <a:pt x="2410716" y="95102"/>
                </a:lnTo>
                <a:lnTo>
                  <a:pt x="3180445" y="95102"/>
                </a:lnTo>
                <a:lnTo>
                  <a:pt x="3180445" y="1018"/>
                </a:lnTo>
                <a:lnTo>
                  <a:pt x="2410716" y="1018"/>
                </a:lnTo>
                <a:lnTo>
                  <a:pt x="2410716" y="1"/>
                </a:lnTo>
                <a:lnTo>
                  <a:pt x="2316632" y="0"/>
                </a:lnTo>
                <a:lnTo>
                  <a:pt x="2316633" y="1018"/>
                </a:lnTo>
                <a:lnTo>
                  <a:pt x="2315617" y="1018"/>
                </a:lnTo>
                <a:lnTo>
                  <a:pt x="2315617" y="95102"/>
                </a:lnTo>
                <a:lnTo>
                  <a:pt x="2316632" y="95102"/>
                </a:lnTo>
                <a:lnTo>
                  <a:pt x="2316632" y="773577"/>
                </a:lnTo>
                <a:lnTo>
                  <a:pt x="1639271" y="773577"/>
                </a:lnTo>
                <a:lnTo>
                  <a:pt x="1639271" y="771443"/>
                </a:lnTo>
                <a:lnTo>
                  <a:pt x="1545187" y="771443"/>
                </a:lnTo>
                <a:lnTo>
                  <a:pt x="1545187" y="773577"/>
                </a:lnTo>
                <a:lnTo>
                  <a:pt x="1543054" y="773577"/>
                </a:lnTo>
                <a:lnTo>
                  <a:pt x="1543054" y="867661"/>
                </a:lnTo>
                <a:lnTo>
                  <a:pt x="1545187" y="867661"/>
                </a:lnTo>
                <a:lnTo>
                  <a:pt x="1545187" y="1544069"/>
                </a:lnTo>
                <a:lnTo>
                  <a:pt x="867662" y="1544069"/>
                </a:lnTo>
                <a:lnTo>
                  <a:pt x="867662" y="1543052"/>
                </a:lnTo>
                <a:lnTo>
                  <a:pt x="773578" y="1543052"/>
                </a:lnTo>
                <a:lnTo>
                  <a:pt x="773578" y="1544069"/>
                </a:lnTo>
                <a:lnTo>
                  <a:pt x="772563" y="1544069"/>
                </a:lnTo>
                <a:lnTo>
                  <a:pt x="772563" y="1638154"/>
                </a:lnTo>
                <a:lnTo>
                  <a:pt x="773578" y="1638154"/>
                </a:lnTo>
                <a:lnTo>
                  <a:pt x="773578" y="2316628"/>
                </a:lnTo>
                <a:lnTo>
                  <a:pt x="96217" y="2316628"/>
                </a:lnTo>
                <a:lnTo>
                  <a:pt x="96217" y="2314494"/>
                </a:lnTo>
                <a:close/>
              </a:path>
            </a:pathLst>
          </a:custGeom>
          <a:gradFill>
            <a:gsLst>
              <a:gs pos="0">
                <a:srgbClr val="EA4A86"/>
              </a:gs>
              <a:gs pos="99000">
                <a:schemeClr val="accent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7" name="Freeform 6"/>
          <p:cNvSpPr/>
          <p:nvPr/>
        </p:nvSpPr>
        <p:spPr>
          <a:xfrm rot="16200000" flipH="1">
            <a:off x="1642945" y="4612513"/>
            <a:ext cx="3180445" cy="3179322"/>
          </a:xfrm>
          <a:custGeom>
            <a:avLst/>
            <a:gdLst>
              <a:gd name="connsiteX0" fmla="*/ 2133 w 3180445"/>
              <a:gd name="connsiteY0" fmla="*/ 2314494 h 3179322"/>
              <a:gd name="connsiteX1" fmla="*/ 2133 w 3180445"/>
              <a:gd name="connsiteY1" fmla="*/ 2316628 h 3179322"/>
              <a:gd name="connsiteX2" fmla="*/ 0 w 3180445"/>
              <a:gd name="connsiteY2" fmla="*/ 2316628 h 3179322"/>
              <a:gd name="connsiteX3" fmla="*/ 0 w 3180445"/>
              <a:gd name="connsiteY3" fmla="*/ 2410712 h 3179322"/>
              <a:gd name="connsiteX4" fmla="*/ 2133 w 3180445"/>
              <a:gd name="connsiteY4" fmla="*/ 2410712 h 3179322"/>
              <a:gd name="connsiteX5" fmla="*/ 2133 w 3180445"/>
              <a:gd name="connsiteY5" fmla="*/ 3179322 h 3179322"/>
              <a:gd name="connsiteX6" fmla="*/ 96217 w 3180445"/>
              <a:gd name="connsiteY6" fmla="*/ 3179322 h 3179322"/>
              <a:gd name="connsiteX7" fmla="*/ 96217 w 3180445"/>
              <a:gd name="connsiteY7" fmla="*/ 2410712 h 3179322"/>
              <a:gd name="connsiteX8" fmla="*/ 864828 w 3180445"/>
              <a:gd name="connsiteY8" fmla="*/ 2410712 h 3179322"/>
              <a:gd name="connsiteX9" fmla="*/ 864828 w 3180445"/>
              <a:gd name="connsiteY9" fmla="*/ 2407880 h 3179322"/>
              <a:gd name="connsiteX10" fmla="*/ 867662 w 3180445"/>
              <a:gd name="connsiteY10" fmla="*/ 2407880 h 3179322"/>
              <a:gd name="connsiteX11" fmla="*/ 867662 w 3180445"/>
              <a:gd name="connsiteY11" fmla="*/ 1638154 h 3179322"/>
              <a:gd name="connsiteX12" fmla="*/ 1637391 w 3180445"/>
              <a:gd name="connsiteY12" fmla="*/ 1638154 h 3179322"/>
              <a:gd name="connsiteX13" fmla="*/ 1637391 w 3180445"/>
              <a:gd name="connsiteY13" fmla="*/ 1636271 h 3179322"/>
              <a:gd name="connsiteX14" fmla="*/ 1639271 w 3180445"/>
              <a:gd name="connsiteY14" fmla="*/ 1636271 h 3179322"/>
              <a:gd name="connsiteX15" fmla="*/ 1639271 w 3180445"/>
              <a:gd name="connsiteY15" fmla="*/ 867661 h 3179322"/>
              <a:gd name="connsiteX16" fmla="*/ 2407882 w 3180445"/>
              <a:gd name="connsiteY16" fmla="*/ 867661 h 3179322"/>
              <a:gd name="connsiteX17" fmla="*/ 2407883 w 3180445"/>
              <a:gd name="connsiteY17" fmla="*/ 864829 h 3179322"/>
              <a:gd name="connsiteX18" fmla="*/ 2410716 w 3180445"/>
              <a:gd name="connsiteY18" fmla="*/ 864829 h 3179322"/>
              <a:gd name="connsiteX19" fmla="*/ 2410716 w 3180445"/>
              <a:gd name="connsiteY19" fmla="*/ 95102 h 3179322"/>
              <a:gd name="connsiteX20" fmla="*/ 3180445 w 3180445"/>
              <a:gd name="connsiteY20" fmla="*/ 95102 h 3179322"/>
              <a:gd name="connsiteX21" fmla="*/ 3180445 w 3180445"/>
              <a:gd name="connsiteY21" fmla="*/ 1018 h 3179322"/>
              <a:gd name="connsiteX22" fmla="*/ 2410716 w 3180445"/>
              <a:gd name="connsiteY22" fmla="*/ 1018 h 3179322"/>
              <a:gd name="connsiteX23" fmla="*/ 2410716 w 3180445"/>
              <a:gd name="connsiteY23" fmla="*/ 1 h 3179322"/>
              <a:gd name="connsiteX24" fmla="*/ 2316632 w 3180445"/>
              <a:gd name="connsiteY24" fmla="*/ 0 h 3179322"/>
              <a:gd name="connsiteX25" fmla="*/ 2316633 w 3180445"/>
              <a:gd name="connsiteY25" fmla="*/ 1018 h 3179322"/>
              <a:gd name="connsiteX26" fmla="*/ 2315617 w 3180445"/>
              <a:gd name="connsiteY26" fmla="*/ 1018 h 3179322"/>
              <a:gd name="connsiteX27" fmla="*/ 2315617 w 3180445"/>
              <a:gd name="connsiteY27" fmla="*/ 95102 h 3179322"/>
              <a:gd name="connsiteX28" fmla="*/ 2316632 w 3180445"/>
              <a:gd name="connsiteY28" fmla="*/ 95102 h 3179322"/>
              <a:gd name="connsiteX29" fmla="*/ 2316632 w 3180445"/>
              <a:gd name="connsiteY29" fmla="*/ 773577 h 3179322"/>
              <a:gd name="connsiteX30" fmla="*/ 1639271 w 3180445"/>
              <a:gd name="connsiteY30" fmla="*/ 773577 h 3179322"/>
              <a:gd name="connsiteX31" fmla="*/ 1639271 w 3180445"/>
              <a:gd name="connsiteY31" fmla="*/ 771443 h 3179322"/>
              <a:gd name="connsiteX32" fmla="*/ 1545187 w 3180445"/>
              <a:gd name="connsiteY32" fmla="*/ 771443 h 3179322"/>
              <a:gd name="connsiteX33" fmla="*/ 1545187 w 3180445"/>
              <a:gd name="connsiteY33" fmla="*/ 773577 h 3179322"/>
              <a:gd name="connsiteX34" fmla="*/ 1543054 w 3180445"/>
              <a:gd name="connsiteY34" fmla="*/ 773577 h 3179322"/>
              <a:gd name="connsiteX35" fmla="*/ 1543054 w 3180445"/>
              <a:gd name="connsiteY35" fmla="*/ 867661 h 3179322"/>
              <a:gd name="connsiteX36" fmla="*/ 1545187 w 3180445"/>
              <a:gd name="connsiteY36" fmla="*/ 867661 h 3179322"/>
              <a:gd name="connsiteX37" fmla="*/ 1545187 w 3180445"/>
              <a:gd name="connsiteY37" fmla="*/ 1544069 h 3179322"/>
              <a:gd name="connsiteX38" fmla="*/ 867662 w 3180445"/>
              <a:gd name="connsiteY38" fmla="*/ 1544069 h 3179322"/>
              <a:gd name="connsiteX39" fmla="*/ 867662 w 3180445"/>
              <a:gd name="connsiteY39" fmla="*/ 1543052 h 3179322"/>
              <a:gd name="connsiteX40" fmla="*/ 773578 w 3180445"/>
              <a:gd name="connsiteY40" fmla="*/ 1543052 h 3179322"/>
              <a:gd name="connsiteX41" fmla="*/ 773578 w 3180445"/>
              <a:gd name="connsiteY41" fmla="*/ 1544069 h 3179322"/>
              <a:gd name="connsiteX42" fmla="*/ 772563 w 3180445"/>
              <a:gd name="connsiteY42" fmla="*/ 1544069 h 3179322"/>
              <a:gd name="connsiteX43" fmla="*/ 772563 w 3180445"/>
              <a:gd name="connsiteY43" fmla="*/ 1638154 h 3179322"/>
              <a:gd name="connsiteX44" fmla="*/ 773578 w 3180445"/>
              <a:gd name="connsiteY44" fmla="*/ 1638154 h 3179322"/>
              <a:gd name="connsiteX45" fmla="*/ 773578 w 3180445"/>
              <a:gd name="connsiteY45" fmla="*/ 2316628 h 3179322"/>
              <a:gd name="connsiteX46" fmla="*/ 96217 w 3180445"/>
              <a:gd name="connsiteY46" fmla="*/ 2316628 h 3179322"/>
              <a:gd name="connsiteX47" fmla="*/ 96217 w 3180445"/>
              <a:gd name="connsiteY47" fmla="*/ 2314494 h 317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80445" h="3179322">
                <a:moveTo>
                  <a:pt x="2133" y="2314494"/>
                </a:moveTo>
                <a:lnTo>
                  <a:pt x="2133" y="2316628"/>
                </a:lnTo>
                <a:lnTo>
                  <a:pt x="0" y="2316628"/>
                </a:lnTo>
                <a:lnTo>
                  <a:pt x="0" y="2410712"/>
                </a:lnTo>
                <a:lnTo>
                  <a:pt x="2133" y="2410712"/>
                </a:lnTo>
                <a:lnTo>
                  <a:pt x="2133" y="3179322"/>
                </a:lnTo>
                <a:lnTo>
                  <a:pt x="96217" y="3179322"/>
                </a:lnTo>
                <a:lnTo>
                  <a:pt x="96217" y="2410712"/>
                </a:lnTo>
                <a:lnTo>
                  <a:pt x="864828" y="2410712"/>
                </a:lnTo>
                <a:lnTo>
                  <a:pt x="864828" y="2407880"/>
                </a:lnTo>
                <a:lnTo>
                  <a:pt x="867662" y="2407880"/>
                </a:lnTo>
                <a:lnTo>
                  <a:pt x="867662" y="1638154"/>
                </a:lnTo>
                <a:lnTo>
                  <a:pt x="1637391" y="1638154"/>
                </a:lnTo>
                <a:lnTo>
                  <a:pt x="1637391" y="1636271"/>
                </a:lnTo>
                <a:lnTo>
                  <a:pt x="1639271" y="1636271"/>
                </a:lnTo>
                <a:lnTo>
                  <a:pt x="1639271" y="867661"/>
                </a:lnTo>
                <a:lnTo>
                  <a:pt x="2407882" y="867661"/>
                </a:lnTo>
                <a:lnTo>
                  <a:pt x="2407883" y="864829"/>
                </a:lnTo>
                <a:lnTo>
                  <a:pt x="2410716" y="864829"/>
                </a:lnTo>
                <a:lnTo>
                  <a:pt x="2410716" y="95102"/>
                </a:lnTo>
                <a:lnTo>
                  <a:pt x="3180445" y="95102"/>
                </a:lnTo>
                <a:lnTo>
                  <a:pt x="3180445" y="1018"/>
                </a:lnTo>
                <a:lnTo>
                  <a:pt x="2410716" y="1018"/>
                </a:lnTo>
                <a:lnTo>
                  <a:pt x="2410716" y="1"/>
                </a:lnTo>
                <a:lnTo>
                  <a:pt x="2316632" y="0"/>
                </a:lnTo>
                <a:lnTo>
                  <a:pt x="2316633" y="1018"/>
                </a:lnTo>
                <a:lnTo>
                  <a:pt x="2315617" y="1018"/>
                </a:lnTo>
                <a:lnTo>
                  <a:pt x="2315617" y="95102"/>
                </a:lnTo>
                <a:lnTo>
                  <a:pt x="2316632" y="95102"/>
                </a:lnTo>
                <a:lnTo>
                  <a:pt x="2316632" y="773577"/>
                </a:lnTo>
                <a:lnTo>
                  <a:pt x="1639271" y="773577"/>
                </a:lnTo>
                <a:lnTo>
                  <a:pt x="1639271" y="771443"/>
                </a:lnTo>
                <a:lnTo>
                  <a:pt x="1545187" y="771443"/>
                </a:lnTo>
                <a:lnTo>
                  <a:pt x="1545187" y="773577"/>
                </a:lnTo>
                <a:lnTo>
                  <a:pt x="1543054" y="773577"/>
                </a:lnTo>
                <a:lnTo>
                  <a:pt x="1543054" y="867661"/>
                </a:lnTo>
                <a:lnTo>
                  <a:pt x="1545187" y="867661"/>
                </a:lnTo>
                <a:lnTo>
                  <a:pt x="1545187" y="1544069"/>
                </a:lnTo>
                <a:lnTo>
                  <a:pt x="867662" y="1544069"/>
                </a:lnTo>
                <a:lnTo>
                  <a:pt x="867662" y="1543052"/>
                </a:lnTo>
                <a:lnTo>
                  <a:pt x="773578" y="1543052"/>
                </a:lnTo>
                <a:lnTo>
                  <a:pt x="773578" y="1544069"/>
                </a:lnTo>
                <a:lnTo>
                  <a:pt x="772563" y="1544069"/>
                </a:lnTo>
                <a:lnTo>
                  <a:pt x="772563" y="1638154"/>
                </a:lnTo>
                <a:lnTo>
                  <a:pt x="773578" y="1638154"/>
                </a:lnTo>
                <a:lnTo>
                  <a:pt x="773578" y="2316628"/>
                </a:lnTo>
                <a:lnTo>
                  <a:pt x="96217" y="2316628"/>
                </a:lnTo>
                <a:lnTo>
                  <a:pt x="96217" y="2314494"/>
                </a:lnTo>
                <a:close/>
              </a:path>
            </a:pathLst>
          </a:custGeom>
          <a:gradFill>
            <a:gsLst>
              <a:gs pos="0">
                <a:srgbClr val="F1C51E"/>
              </a:gs>
              <a:gs pos="98000">
                <a:schemeClr val="accent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2616200" y="-2717799"/>
            <a:ext cx="6959601" cy="12192003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 rot="18900000" flipH="1">
            <a:off x="5874700" y="4161668"/>
            <a:ext cx="442598" cy="442441"/>
          </a:xfrm>
          <a:custGeom>
            <a:avLst/>
            <a:gdLst>
              <a:gd name="connsiteX0" fmla="*/ 2133 w 3180445"/>
              <a:gd name="connsiteY0" fmla="*/ 2314494 h 3179322"/>
              <a:gd name="connsiteX1" fmla="*/ 2133 w 3180445"/>
              <a:gd name="connsiteY1" fmla="*/ 2316628 h 3179322"/>
              <a:gd name="connsiteX2" fmla="*/ 0 w 3180445"/>
              <a:gd name="connsiteY2" fmla="*/ 2316628 h 3179322"/>
              <a:gd name="connsiteX3" fmla="*/ 0 w 3180445"/>
              <a:gd name="connsiteY3" fmla="*/ 2410712 h 3179322"/>
              <a:gd name="connsiteX4" fmla="*/ 2133 w 3180445"/>
              <a:gd name="connsiteY4" fmla="*/ 2410712 h 3179322"/>
              <a:gd name="connsiteX5" fmla="*/ 2133 w 3180445"/>
              <a:gd name="connsiteY5" fmla="*/ 3179322 h 3179322"/>
              <a:gd name="connsiteX6" fmla="*/ 96217 w 3180445"/>
              <a:gd name="connsiteY6" fmla="*/ 3179322 h 3179322"/>
              <a:gd name="connsiteX7" fmla="*/ 96217 w 3180445"/>
              <a:gd name="connsiteY7" fmla="*/ 2410712 h 3179322"/>
              <a:gd name="connsiteX8" fmla="*/ 864828 w 3180445"/>
              <a:gd name="connsiteY8" fmla="*/ 2410712 h 3179322"/>
              <a:gd name="connsiteX9" fmla="*/ 864828 w 3180445"/>
              <a:gd name="connsiteY9" fmla="*/ 2407880 h 3179322"/>
              <a:gd name="connsiteX10" fmla="*/ 867662 w 3180445"/>
              <a:gd name="connsiteY10" fmla="*/ 2407880 h 3179322"/>
              <a:gd name="connsiteX11" fmla="*/ 867662 w 3180445"/>
              <a:gd name="connsiteY11" fmla="*/ 1638154 h 3179322"/>
              <a:gd name="connsiteX12" fmla="*/ 1637391 w 3180445"/>
              <a:gd name="connsiteY12" fmla="*/ 1638154 h 3179322"/>
              <a:gd name="connsiteX13" fmla="*/ 1637391 w 3180445"/>
              <a:gd name="connsiteY13" fmla="*/ 1636271 h 3179322"/>
              <a:gd name="connsiteX14" fmla="*/ 1639271 w 3180445"/>
              <a:gd name="connsiteY14" fmla="*/ 1636271 h 3179322"/>
              <a:gd name="connsiteX15" fmla="*/ 1639271 w 3180445"/>
              <a:gd name="connsiteY15" fmla="*/ 867661 h 3179322"/>
              <a:gd name="connsiteX16" fmla="*/ 2407882 w 3180445"/>
              <a:gd name="connsiteY16" fmla="*/ 867661 h 3179322"/>
              <a:gd name="connsiteX17" fmla="*/ 2407883 w 3180445"/>
              <a:gd name="connsiteY17" fmla="*/ 864829 h 3179322"/>
              <a:gd name="connsiteX18" fmla="*/ 2410716 w 3180445"/>
              <a:gd name="connsiteY18" fmla="*/ 864829 h 3179322"/>
              <a:gd name="connsiteX19" fmla="*/ 2410716 w 3180445"/>
              <a:gd name="connsiteY19" fmla="*/ 95102 h 3179322"/>
              <a:gd name="connsiteX20" fmla="*/ 3180445 w 3180445"/>
              <a:gd name="connsiteY20" fmla="*/ 95102 h 3179322"/>
              <a:gd name="connsiteX21" fmla="*/ 3180445 w 3180445"/>
              <a:gd name="connsiteY21" fmla="*/ 1018 h 3179322"/>
              <a:gd name="connsiteX22" fmla="*/ 2410716 w 3180445"/>
              <a:gd name="connsiteY22" fmla="*/ 1018 h 3179322"/>
              <a:gd name="connsiteX23" fmla="*/ 2410716 w 3180445"/>
              <a:gd name="connsiteY23" fmla="*/ 1 h 3179322"/>
              <a:gd name="connsiteX24" fmla="*/ 2316632 w 3180445"/>
              <a:gd name="connsiteY24" fmla="*/ 0 h 3179322"/>
              <a:gd name="connsiteX25" fmla="*/ 2316633 w 3180445"/>
              <a:gd name="connsiteY25" fmla="*/ 1018 h 3179322"/>
              <a:gd name="connsiteX26" fmla="*/ 2315617 w 3180445"/>
              <a:gd name="connsiteY26" fmla="*/ 1018 h 3179322"/>
              <a:gd name="connsiteX27" fmla="*/ 2315617 w 3180445"/>
              <a:gd name="connsiteY27" fmla="*/ 95102 h 3179322"/>
              <a:gd name="connsiteX28" fmla="*/ 2316632 w 3180445"/>
              <a:gd name="connsiteY28" fmla="*/ 95102 h 3179322"/>
              <a:gd name="connsiteX29" fmla="*/ 2316632 w 3180445"/>
              <a:gd name="connsiteY29" fmla="*/ 773577 h 3179322"/>
              <a:gd name="connsiteX30" fmla="*/ 1639271 w 3180445"/>
              <a:gd name="connsiteY30" fmla="*/ 773577 h 3179322"/>
              <a:gd name="connsiteX31" fmla="*/ 1639271 w 3180445"/>
              <a:gd name="connsiteY31" fmla="*/ 771443 h 3179322"/>
              <a:gd name="connsiteX32" fmla="*/ 1545187 w 3180445"/>
              <a:gd name="connsiteY32" fmla="*/ 771443 h 3179322"/>
              <a:gd name="connsiteX33" fmla="*/ 1545187 w 3180445"/>
              <a:gd name="connsiteY33" fmla="*/ 773577 h 3179322"/>
              <a:gd name="connsiteX34" fmla="*/ 1543054 w 3180445"/>
              <a:gd name="connsiteY34" fmla="*/ 773577 h 3179322"/>
              <a:gd name="connsiteX35" fmla="*/ 1543054 w 3180445"/>
              <a:gd name="connsiteY35" fmla="*/ 867661 h 3179322"/>
              <a:gd name="connsiteX36" fmla="*/ 1545187 w 3180445"/>
              <a:gd name="connsiteY36" fmla="*/ 867661 h 3179322"/>
              <a:gd name="connsiteX37" fmla="*/ 1545187 w 3180445"/>
              <a:gd name="connsiteY37" fmla="*/ 1544069 h 3179322"/>
              <a:gd name="connsiteX38" fmla="*/ 867662 w 3180445"/>
              <a:gd name="connsiteY38" fmla="*/ 1544069 h 3179322"/>
              <a:gd name="connsiteX39" fmla="*/ 867662 w 3180445"/>
              <a:gd name="connsiteY39" fmla="*/ 1543052 h 3179322"/>
              <a:gd name="connsiteX40" fmla="*/ 773578 w 3180445"/>
              <a:gd name="connsiteY40" fmla="*/ 1543052 h 3179322"/>
              <a:gd name="connsiteX41" fmla="*/ 773578 w 3180445"/>
              <a:gd name="connsiteY41" fmla="*/ 1544069 h 3179322"/>
              <a:gd name="connsiteX42" fmla="*/ 772563 w 3180445"/>
              <a:gd name="connsiteY42" fmla="*/ 1544069 h 3179322"/>
              <a:gd name="connsiteX43" fmla="*/ 772563 w 3180445"/>
              <a:gd name="connsiteY43" fmla="*/ 1638154 h 3179322"/>
              <a:gd name="connsiteX44" fmla="*/ 773578 w 3180445"/>
              <a:gd name="connsiteY44" fmla="*/ 1638154 h 3179322"/>
              <a:gd name="connsiteX45" fmla="*/ 773578 w 3180445"/>
              <a:gd name="connsiteY45" fmla="*/ 2316628 h 3179322"/>
              <a:gd name="connsiteX46" fmla="*/ 96217 w 3180445"/>
              <a:gd name="connsiteY46" fmla="*/ 2316628 h 3179322"/>
              <a:gd name="connsiteX47" fmla="*/ 96217 w 3180445"/>
              <a:gd name="connsiteY47" fmla="*/ 2314494 h 317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80445" h="3179322">
                <a:moveTo>
                  <a:pt x="2133" y="2314494"/>
                </a:moveTo>
                <a:lnTo>
                  <a:pt x="2133" y="2316628"/>
                </a:lnTo>
                <a:lnTo>
                  <a:pt x="0" y="2316628"/>
                </a:lnTo>
                <a:lnTo>
                  <a:pt x="0" y="2410712"/>
                </a:lnTo>
                <a:lnTo>
                  <a:pt x="2133" y="2410712"/>
                </a:lnTo>
                <a:lnTo>
                  <a:pt x="2133" y="3179322"/>
                </a:lnTo>
                <a:lnTo>
                  <a:pt x="96217" y="3179322"/>
                </a:lnTo>
                <a:lnTo>
                  <a:pt x="96217" y="2410712"/>
                </a:lnTo>
                <a:lnTo>
                  <a:pt x="864828" y="2410712"/>
                </a:lnTo>
                <a:lnTo>
                  <a:pt x="864828" y="2407880"/>
                </a:lnTo>
                <a:lnTo>
                  <a:pt x="867662" y="2407880"/>
                </a:lnTo>
                <a:lnTo>
                  <a:pt x="867662" y="1638154"/>
                </a:lnTo>
                <a:lnTo>
                  <a:pt x="1637391" y="1638154"/>
                </a:lnTo>
                <a:lnTo>
                  <a:pt x="1637391" y="1636271"/>
                </a:lnTo>
                <a:lnTo>
                  <a:pt x="1639271" y="1636271"/>
                </a:lnTo>
                <a:lnTo>
                  <a:pt x="1639271" y="867661"/>
                </a:lnTo>
                <a:lnTo>
                  <a:pt x="2407882" y="867661"/>
                </a:lnTo>
                <a:lnTo>
                  <a:pt x="2407883" y="864829"/>
                </a:lnTo>
                <a:lnTo>
                  <a:pt x="2410716" y="864829"/>
                </a:lnTo>
                <a:lnTo>
                  <a:pt x="2410716" y="95102"/>
                </a:lnTo>
                <a:lnTo>
                  <a:pt x="3180445" y="95102"/>
                </a:lnTo>
                <a:lnTo>
                  <a:pt x="3180445" y="1018"/>
                </a:lnTo>
                <a:lnTo>
                  <a:pt x="2410716" y="1018"/>
                </a:lnTo>
                <a:lnTo>
                  <a:pt x="2410716" y="1"/>
                </a:lnTo>
                <a:lnTo>
                  <a:pt x="2316632" y="0"/>
                </a:lnTo>
                <a:lnTo>
                  <a:pt x="2316633" y="1018"/>
                </a:lnTo>
                <a:lnTo>
                  <a:pt x="2315617" y="1018"/>
                </a:lnTo>
                <a:lnTo>
                  <a:pt x="2315617" y="95102"/>
                </a:lnTo>
                <a:lnTo>
                  <a:pt x="2316632" y="95102"/>
                </a:lnTo>
                <a:lnTo>
                  <a:pt x="2316632" y="773577"/>
                </a:lnTo>
                <a:lnTo>
                  <a:pt x="1639271" y="773577"/>
                </a:lnTo>
                <a:lnTo>
                  <a:pt x="1639271" y="771443"/>
                </a:lnTo>
                <a:lnTo>
                  <a:pt x="1545187" y="771443"/>
                </a:lnTo>
                <a:lnTo>
                  <a:pt x="1545187" y="773577"/>
                </a:lnTo>
                <a:lnTo>
                  <a:pt x="1543054" y="773577"/>
                </a:lnTo>
                <a:lnTo>
                  <a:pt x="1543054" y="867661"/>
                </a:lnTo>
                <a:lnTo>
                  <a:pt x="1545187" y="867661"/>
                </a:lnTo>
                <a:lnTo>
                  <a:pt x="1545187" y="1544069"/>
                </a:lnTo>
                <a:lnTo>
                  <a:pt x="867662" y="1544069"/>
                </a:lnTo>
                <a:lnTo>
                  <a:pt x="867662" y="1543052"/>
                </a:lnTo>
                <a:lnTo>
                  <a:pt x="773578" y="1543052"/>
                </a:lnTo>
                <a:lnTo>
                  <a:pt x="773578" y="1544069"/>
                </a:lnTo>
                <a:lnTo>
                  <a:pt x="772563" y="1544069"/>
                </a:lnTo>
                <a:lnTo>
                  <a:pt x="772563" y="1638154"/>
                </a:lnTo>
                <a:lnTo>
                  <a:pt x="773578" y="1638154"/>
                </a:lnTo>
                <a:lnTo>
                  <a:pt x="773578" y="2316628"/>
                </a:lnTo>
                <a:lnTo>
                  <a:pt x="96217" y="2316628"/>
                </a:lnTo>
                <a:lnTo>
                  <a:pt x="96217" y="231449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9886" y="4695798"/>
            <a:ext cx="7866742" cy="57932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form, by injected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humour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, or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randomised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words which don't look even slightly believable. 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0D9B49-2EA3-9CC2-B13C-BE43AD35BB4C}"/>
              </a:ext>
            </a:extLst>
          </p:cNvPr>
          <p:cNvSpPr txBox="1"/>
          <p:nvPr/>
        </p:nvSpPr>
        <p:spPr>
          <a:xfrm>
            <a:off x="259021" y="391898"/>
            <a:ext cx="11309393" cy="1410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</a:rPr>
              <a:t>1.</a:t>
            </a:r>
            <a:r>
              <a:rPr lang="zh-CN" altLang="en-US" sz="3600" b="1" dirty="0">
                <a:solidFill>
                  <a:schemeClr val="bg1"/>
                </a:solidFill>
              </a:rPr>
              <a:t>“冷门宝藏” 清单：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）轮播展示</a:t>
            </a:r>
            <a:r>
              <a:rPr lang="en-US" altLang="zh-CN" sz="2400" dirty="0">
                <a:solidFill>
                  <a:schemeClr val="bg1"/>
                </a:solidFill>
              </a:rPr>
              <a:t>100</a:t>
            </a:r>
            <a:r>
              <a:rPr lang="zh-CN" altLang="en-US" sz="2400" dirty="0">
                <a:solidFill>
                  <a:schemeClr val="bg1"/>
                </a:solidFill>
              </a:rPr>
              <a:t>个高质量冷门仓库以及跳转链接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F7A7ADA-3488-40ED-3869-B1CE9762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63618A-580C-8E60-6858-8FE077C0B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842" y="2377888"/>
            <a:ext cx="7851749" cy="390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2616200" y="-2717799"/>
            <a:ext cx="6959601" cy="12192003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 rot="18900000" flipH="1">
            <a:off x="5874700" y="4161668"/>
            <a:ext cx="442598" cy="442441"/>
          </a:xfrm>
          <a:custGeom>
            <a:avLst/>
            <a:gdLst>
              <a:gd name="connsiteX0" fmla="*/ 2133 w 3180445"/>
              <a:gd name="connsiteY0" fmla="*/ 2314494 h 3179322"/>
              <a:gd name="connsiteX1" fmla="*/ 2133 w 3180445"/>
              <a:gd name="connsiteY1" fmla="*/ 2316628 h 3179322"/>
              <a:gd name="connsiteX2" fmla="*/ 0 w 3180445"/>
              <a:gd name="connsiteY2" fmla="*/ 2316628 h 3179322"/>
              <a:gd name="connsiteX3" fmla="*/ 0 w 3180445"/>
              <a:gd name="connsiteY3" fmla="*/ 2410712 h 3179322"/>
              <a:gd name="connsiteX4" fmla="*/ 2133 w 3180445"/>
              <a:gd name="connsiteY4" fmla="*/ 2410712 h 3179322"/>
              <a:gd name="connsiteX5" fmla="*/ 2133 w 3180445"/>
              <a:gd name="connsiteY5" fmla="*/ 3179322 h 3179322"/>
              <a:gd name="connsiteX6" fmla="*/ 96217 w 3180445"/>
              <a:gd name="connsiteY6" fmla="*/ 3179322 h 3179322"/>
              <a:gd name="connsiteX7" fmla="*/ 96217 w 3180445"/>
              <a:gd name="connsiteY7" fmla="*/ 2410712 h 3179322"/>
              <a:gd name="connsiteX8" fmla="*/ 864828 w 3180445"/>
              <a:gd name="connsiteY8" fmla="*/ 2410712 h 3179322"/>
              <a:gd name="connsiteX9" fmla="*/ 864828 w 3180445"/>
              <a:gd name="connsiteY9" fmla="*/ 2407880 h 3179322"/>
              <a:gd name="connsiteX10" fmla="*/ 867662 w 3180445"/>
              <a:gd name="connsiteY10" fmla="*/ 2407880 h 3179322"/>
              <a:gd name="connsiteX11" fmla="*/ 867662 w 3180445"/>
              <a:gd name="connsiteY11" fmla="*/ 1638154 h 3179322"/>
              <a:gd name="connsiteX12" fmla="*/ 1637391 w 3180445"/>
              <a:gd name="connsiteY12" fmla="*/ 1638154 h 3179322"/>
              <a:gd name="connsiteX13" fmla="*/ 1637391 w 3180445"/>
              <a:gd name="connsiteY13" fmla="*/ 1636271 h 3179322"/>
              <a:gd name="connsiteX14" fmla="*/ 1639271 w 3180445"/>
              <a:gd name="connsiteY14" fmla="*/ 1636271 h 3179322"/>
              <a:gd name="connsiteX15" fmla="*/ 1639271 w 3180445"/>
              <a:gd name="connsiteY15" fmla="*/ 867661 h 3179322"/>
              <a:gd name="connsiteX16" fmla="*/ 2407882 w 3180445"/>
              <a:gd name="connsiteY16" fmla="*/ 867661 h 3179322"/>
              <a:gd name="connsiteX17" fmla="*/ 2407883 w 3180445"/>
              <a:gd name="connsiteY17" fmla="*/ 864829 h 3179322"/>
              <a:gd name="connsiteX18" fmla="*/ 2410716 w 3180445"/>
              <a:gd name="connsiteY18" fmla="*/ 864829 h 3179322"/>
              <a:gd name="connsiteX19" fmla="*/ 2410716 w 3180445"/>
              <a:gd name="connsiteY19" fmla="*/ 95102 h 3179322"/>
              <a:gd name="connsiteX20" fmla="*/ 3180445 w 3180445"/>
              <a:gd name="connsiteY20" fmla="*/ 95102 h 3179322"/>
              <a:gd name="connsiteX21" fmla="*/ 3180445 w 3180445"/>
              <a:gd name="connsiteY21" fmla="*/ 1018 h 3179322"/>
              <a:gd name="connsiteX22" fmla="*/ 2410716 w 3180445"/>
              <a:gd name="connsiteY22" fmla="*/ 1018 h 3179322"/>
              <a:gd name="connsiteX23" fmla="*/ 2410716 w 3180445"/>
              <a:gd name="connsiteY23" fmla="*/ 1 h 3179322"/>
              <a:gd name="connsiteX24" fmla="*/ 2316632 w 3180445"/>
              <a:gd name="connsiteY24" fmla="*/ 0 h 3179322"/>
              <a:gd name="connsiteX25" fmla="*/ 2316633 w 3180445"/>
              <a:gd name="connsiteY25" fmla="*/ 1018 h 3179322"/>
              <a:gd name="connsiteX26" fmla="*/ 2315617 w 3180445"/>
              <a:gd name="connsiteY26" fmla="*/ 1018 h 3179322"/>
              <a:gd name="connsiteX27" fmla="*/ 2315617 w 3180445"/>
              <a:gd name="connsiteY27" fmla="*/ 95102 h 3179322"/>
              <a:gd name="connsiteX28" fmla="*/ 2316632 w 3180445"/>
              <a:gd name="connsiteY28" fmla="*/ 95102 h 3179322"/>
              <a:gd name="connsiteX29" fmla="*/ 2316632 w 3180445"/>
              <a:gd name="connsiteY29" fmla="*/ 773577 h 3179322"/>
              <a:gd name="connsiteX30" fmla="*/ 1639271 w 3180445"/>
              <a:gd name="connsiteY30" fmla="*/ 773577 h 3179322"/>
              <a:gd name="connsiteX31" fmla="*/ 1639271 w 3180445"/>
              <a:gd name="connsiteY31" fmla="*/ 771443 h 3179322"/>
              <a:gd name="connsiteX32" fmla="*/ 1545187 w 3180445"/>
              <a:gd name="connsiteY32" fmla="*/ 771443 h 3179322"/>
              <a:gd name="connsiteX33" fmla="*/ 1545187 w 3180445"/>
              <a:gd name="connsiteY33" fmla="*/ 773577 h 3179322"/>
              <a:gd name="connsiteX34" fmla="*/ 1543054 w 3180445"/>
              <a:gd name="connsiteY34" fmla="*/ 773577 h 3179322"/>
              <a:gd name="connsiteX35" fmla="*/ 1543054 w 3180445"/>
              <a:gd name="connsiteY35" fmla="*/ 867661 h 3179322"/>
              <a:gd name="connsiteX36" fmla="*/ 1545187 w 3180445"/>
              <a:gd name="connsiteY36" fmla="*/ 867661 h 3179322"/>
              <a:gd name="connsiteX37" fmla="*/ 1545187 w 3180445"/>
              <a:gd name="connsiteY37" fmla="*/ 1544069 h 3179322"/>
              <a:gd name="connsiteX38" fmla="*/ 867662 w 3180445"/>
              <a:gd name="connsiteY38" fmla="*/ 1544069 h 3179322"/>
              <a:gd name="connsiteX39" fmla="*/ 867662 w 3180445"/>
              <a:gd name="connsiteY39" fmla="*/ 1543052 h 3179322"/>
              <a:gd name="connsiteX40" fmla="*/ 773578 w 3180445"/>
              <a:gd name="connsiteY40" fmla="*/ 1543052 h 3179322"/>
              <a:gd name="connsiteX41" fmla="*/ 773578 w 3180445"/>
              <a:gd name="connsiteY41" fmla="*/ 1544069 h 3179322"/>
              <a:gd name="connsiteX42" fmla="*/ 772563 w 3180445"/>
              <a:gd name="connsiteY42" fmla="*/ 1544069 h 3179322"/>
              <a:gd name="connsiteX43" fmla="*/ 772563 w 3180445"/>
              <a:gd name="connsiteY43" fmla="*/ 1638154 h 3179322"/>
              <a:gd name="connsiteX44" fmla="*/ 773578 w 3180445"/>
              <a:gd name="connsiteY44" fmla="*/ 1638154 h 3179322"/>
              <a:gd name="connsiteX45" fmla="*/ 773578 w 3180445"/>
              <a:gd name="connsiteY45" fmla="*/ 2316628 h 3179322"/>
              <a:gd name="connsiteX46" fmla="*/ 96217 w 3180445"/>
              <a:gd name="connsiteY46" fmla="*/ 2316628 h 3179322"/>
              <a:gd name="connsiteX47" fmla="*/ 96217 w 3180445"/>
              <a:gd name="connsiteY47" fmla="*/ 2314494 h 317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80445" h="3179322">
                <a:moveTo>
                  <a:pt x="2133" y="2314494"/>
                </a:moveTo>
                <a:lnTo>
                  <a:pt x="2133" y="2316628"/>
                </a:lnTo>
                <a:lnTo>
                  <a:pt x="0" y="2316628"/>
                </a:lnTo>
                <a:lnTo>
                  <a:pt x="0" y="2410712"/>
                </a:lnTo>
                <a:lnTo>
                  <a:pt x="2133" y="2410712"/>
                </a:lnTo>
                <a:lnTo>
                  <a:pt x="2133" y="3179322"/>
                </a:lnTo>
                <a:lnTo>
                  <a:pt x="96217" y="3179322"/>
                </a:lnTo>
                <a:lnTo>
                  <a:pt x="96217" y="2410712"/>
                </a:lnTo>
                <a:lnTo>
                  <a:pt x="864828" y="2410712"/>
                </a:lnTo>
                <a:lnTo>
                  <a:pt x="864828" y="2407880"/>
                </a:lnTo>
                <a:lnTo>
                  <a:pt x="867662" y="2407880"/>
                </a:lnTo>
                <a:lnTo>
                  <a:pt x="867662" y="1638154"/>
                </a:lnTo>
                <a:lnTo>
                  <a:pt x="1637391" y="1638154"/>
                </a:lnTo>
                <a:lnTo>
                  <a:pt x="1637391" y="1636271"/>
                </a:lnTo>
                <a:lnTo>
                  <a:pt x="1639271" y="1636271"/>
                </a:lnTo>
                <a:lnTo>
                  <a:pt x="1639271" y="867661"/>
                </a:lnTo>
                <a:lnTo>
                  <a:pt x="2407882" y="867661"/>
                </a:lnTo>
                <a:lnTo>
                  <a:pt x="2407883" y="864829"/>
                </a:lnTo>
                <a:lnTo>
                  <a:pt x="2410716" y="864829"/>
                </a:lnTo>
                <a:lnTo>
                  <a:pt x="2410716" y="95102"/>
                </a:lnTo>
                <a:lnTo>
                  <a:pt x="3180445" y="95102"/>
                </a:lnTo>
                <a:lnTo>
                  <a:pt x="3180445" y="1018"/>
                </a:lnTo>
                <a:lnTo>
                  <a:pt x="2410716" y="1018"/>
                </a:lnTo>
                <a:lnTo>
                  <a:pt x="2410716" y="1"/>
                </a:lnTo>
                <a:lnTo>
                  <a:pt x="2316632" y="0"/>
                </a:lnTo>
                <a:lnTo>
                  <a:pt x="2316633" y="1018"/>
                </a:lnTo>
                <a:lnTo>
                  <a:pt x="2315617" y="1018"/>
                </a:lnTo>
                <a:lnTo>
                  <a:pt x="2315617" y="95102"/>
                </a:lnTo>
                <a:lnTo>
                  <a:pt x="2316632" y="95102"/>
                </a:lnTo>
                <a:lnTo>
                  <a:pt x="2316632" y="773577"/>
                </a:lnTo>
                <a:lnTo>
                  <a:pt x="1639271" y="773577"/>
                </a:lnTo>
                <a:lnTo>
                  <a:pt x="1639271" y="771443"/>
                </a:lnTo>
                <a:lnTo>
                  <a:pt x="1545187" y="771443"/>
                </a:lnTo>
                <a:lnTo>
                  <a:pt x="1545187" y="773577"/>
                </a:lnTo>
                <a:lnTo>
                  <a:pt x="1543054" y="773577"/>
                </a:lnTo>
                <a:lnTo>
                  <a:pt x="1543054" y="867661"/>
                </a:lnTo>
                <a:lnTo>
                  <a:pt x="1545187" y="867661"/>
                </a:lnTo>
                <a:lnTo>
                  <a:pt x="1545187" y="1544069"/>
                </a:lnTo>
                <a:lnTo>
                  <a:pt x="867662" y="1544069"/>
                </a:lnTo>
                <a:lnTo>
                  <a:pt x="867662" y="1543052"/>
                </a:lnTo>
                <a:lnTo>
                  <a:pt x="773578" y="1543052"/>
                </a:lnTo>
                <a:lnTo>
                  <a:pt x="773578" y="1544069"/>
                </a:lnTo>
                <a:lnTo>
                  <a:pt x="772563" y="1544069"/>
                </a:lnTo>
                <a:lnTo>
                  <a:pt x="772563" y="1638154"/>
                </a:lnTo>
                <a:lnTo>
                  <a:pt x="773578" y="1638154"/>
                </a:lnTo>
                <a:lnTo>
                  <a:pt x="773578" y="2316628"/>
                </a:lnTo>
                <a:lnTo>
                  <a:pt x="96217" y="2316628"/>
                </a:lnTo>
                <a:lnTo>
                  <a:pt x="96217" y="231449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9886" y="4695798"/>
            <a:ext cx="7866742" cy="57932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form, by injected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humour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, or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randomised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words which don't look even slightly believable. 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0D9B49-2EA3-9CC2-B13C-BE43AD35BB4C}"/>
              </a:ext>
            </a:extLst>
          </p:cNvPr>
          <p:cNvSpPr txBox="1"/>
          <p:nvPr/>
        </p:nvSpPr>
        <p:spPr>
          <a:xfrm>
            <a:off x="259021" y="391898"/>
            <a:ext cx="11309393" cy="196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</a:rPr>
              <a:t>1.</a:t>
            </a:r>
            <a:r>
              <a:rPr lang="zh-CN" altLang="en-US" sz="3600" b="1" dirty="0">
                <a:solidFill>
                  <a:schemeClr val="bg1"/>
                </a:solidFill>
              </a:rPr>
              <a:t>“冷门宝藏” 清单：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）可互动的展示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技术复杂度高的</a:t>
            </a:r>
            <a:r>
              <a:rPr lang="en-US" altLang="zh-CN" sz="2400" dirty="0">
                <a:solidFill>
                  <a:schemeClr val="bg1"/>
                </a:solidFill>
              </a:rPr>
              <a:t>10</a:t>
            </a:r>
            <a:r>
              <a:rPr lang="zh-CN" altLang="en-US" sz="2400" dirty="0">
                <a:solidFill>
                  <a:schemeClr val="bg1"/>
                </a:solidFill>
              </a:rPr>
              <a:t>个冷门宝藏和创新性高的</a:t>
            </a:r>
            <a:r>
              <a:rPr lang="en-US" altLang="zh-CN" sz="2400" dirty="0">
                <a:solidFill>
                  <a:schemeClr val="bg1"/>
                </a:solidFill>
              </a:rPr>
              <a:t>10</a:t>
            </a:r>
            <a:r>
              <a:rPr lang="zh-CN" altLang="en-US" sz="2400" dirty="0">
                <a:solidFill>
                  <a:schemeClr val="bg1"/>
                </a:solidFill>
              </a:rPr>
              <a:t>个冷门宝藏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F7A7ADA-3488-40ED-3869-B1CE9762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F0073A-47BC-8BBF-F9DD-51A506CD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81" y="2603240"/>
            <a:ext cx="4935597" cy="31440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C731E6-91C9-E76E-FFD0-EB09C6068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048" y="2603240"/>
            <a:ext cx="5143059" cy="310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7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2616200" y="-2717799"/>
            <a:ext cx="6959601" cy="12192003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 rot="18900000" flipH="1">
            <a:off x="5874700" y="4161668"/>
            <a:ext cx="442598" cy="442441"/>
          </a:xfrm>
          <a:custGeom>
            <a:avLst/>
            <a:gdLst>
              <a:gd name="connsiteX0" fmla="*/ 2133 w 3180445"/>
              <a:gd name="connsiteY0" fmla="*/ 2314494 h 3179322"/>
              <a:gd name="connsiteX1" fmla="*/ 2133 w 3180445"/>
              <a:gd name="connsiteY1" fmla="*/ 2316628 h 3179322"/>
              <a:gd name="connsiteX2" fmla="*/ 0 w 3180445"/>
              <a:gd name="connsiteY2" fmla="*/ 2316628 h 3179322"/>
              <a:gd name="connsiteX3" fmla="*/ 0 w 3180445"/>
              <a:gd name="connsiteY3" fmla="*/ 2410712 h 3179322"/>
              <a:gd name="connsiteX4" fmla="*/ 2133 w 3180445"/>
              <a:gd name="connsiteY4" fmla="*/ 2410712 h 3179322"/>
              <a:gd name="connsiteX5" fmla="*/ 2133 w 3180445"/>
              <a:gd name="connsiteY5" fmla="*/ 3179322 h 3179322"/>
              <a:gd name="connsiteX6" fmla="*/ 96217 w 3180445"/>
              <a:gd name="connsiteY6" fmla="*/ 3179322 h 3179322"/>
              <a:gd name="connsiteX7" fmla="*/ 96217 w 3180445"/>
              <a:gd name="connsiteY7" fmla="*/ 2410712 h 3179322"/>
              <a:gd name="connsiteX8" fmla="*/ 864828 w 3180445"/>
              <a:gd name="connsiteY8" fmla="*/ 2410712 h 3179322"/>
              <a:gd name="connsiteX9" fmla="*/ 864828 w 3180445"/>
              <a:gd name="connsiteY9" fmla="*/ 2407880 h 3179322"/>
              <a:gd name="connsiteX10" fmla="*/ 867662 w 3180445"/>
              <a:gd name="connsiteY10" fmla="*/ 2407880 h 3179322"/>
              <a:gd name="connsiteX11" fmla="*/ 867662 w 3180445"/>
              <a:gd name="connsiteY11" fmla="*/ 1638154 h 3179322"/>
              <a:gd name="connsiteX12" fmla="*/ 1637391 w 3180445"/>
              <a:gd name="connsiteY12" fmla="*/ 1638154 h 3179322"/>
              <a:gd name="connsiteX13" fmla="*/ 1637391 w 3180445"/>
              <a:gd name="connsiteY13" fmla="*/ 1636271 h 3179322"/>
              <a:gd name="connsiteX14" fmla="*/ 1639271 w 3180445"/>
              <a:gd name="connsiteY14" fmla="*/ 1636271 h 3179322"/>
              <a:gd name="connsiteX15" fmla="*/ 1639271 w 3180445"/>
              <a:gd name="connsiteY15" fmla="*/ 867661 h 3179322"/>
              <a:gd name="connsiteX16" fmla="*/ 2407882 w 3180445"/>
              <a:gd name="connsiteY16" fmla="*/ 867661 h 3179322"/>
              <a:gd name="connsiteX17" fmla="*/ 2407883 w 3180445"/>
              <a:gd name="connsiteY17" fmla="*/ 864829 h 3179322"/>
              <a:gd name="connsiteX18" fmla="*/ 2410716 w 3180445"/>
              <a:gd name="connsiteY18" fmla="*/ 864829 h 3179322"/>
              <a:gd name="connsiteX19" fmla="*/ 2410716 w 3180445"/>
              <a:gd name="connsiteY19" fmla="*/ 95102 h 3179322"/>
              <a:gd name="connsiteX20" fmla="*/ 3180445 w 3180445"/>
              <a:gd name="connsiteY20" fmla="*/ 95102 h 3179322"/>
              <a:gd name="connsiteX21" fmla="*/ 3180445 w 3180445"/>
              <a:gd name="connsiteY21" fmla="*/ 1018 h 3179322"/>
              <a:gd name="connsiteX22" fmla="*/ 2410716 w 3180445"/>
              <a:gd name="connsiteY22" fmla="*/ 1018 h 3179322"/>
              <a:gd name="connsiteX23" fmla="*/ 2410716 w 3180445"/>
              <a:gd name="connsiteY23" fmla="*/ 1 h 3179322"/>
              <a:gd name="connsiteX24" fmla="*/ 2316632 w 3180445"/>
              <a:gd name="connsiteY24" fmla="*/ 0 h 3179322"/>
              <a:gd name="connsiteX25" fmla="*/ 2316633 w 3180445"/>
              <a:gd name="connsiteY25" fmla="*/ 1018 h 3179322"/>
              <a:gd name="connsiteX26" fmla="*/ 2315617 w 3180445"/>
              <a:gd name="connsiteY26" fmla="*/ 1018 h 3179322"/>
              <a:gd name="connsiteX27" fmla="*/ 2315617 w 3180445"/>
              <a:gd name="connsiteY27" fmla="*/ 95102 h 3179322"/>
              <a:gd name="connsiteX28" fmla="*/ 2316632 w 3180445"/>
              <a:gd name="connsiteY28" fmla="*/ 95102 h 3179322"/>
              <a:gd name="connsiteX29" fmla="*/ 2316632 w 3180445"/>
              <a:gd name="connsiteY29" fmla="*/ 773577 h 3179322"/>
              <a:gd name="connsiteX30" fmla="*/ 1639271 w 3180445"/>
              <a:gd name="connsiteY30" fmla="*/ 773577 h 3179322"/>
              <a:gd name="connsiteX31" fmla="*/ 1639271 w 3180445"/>
              <a:gd name="connsiteY31" fmla="*/ 771443 h 3179322"/>
              <a:gd name="connsiteX32" fmla="*/ 1545187 w 3180445"/>
              <a:gd name="connsiteY32" fmla="*/ 771443 h 3179322"/>
              <a:gd name="connsiteX33" fmla="*/ 1545187 w 3180445"/>
              <a:gd name="connsiteY33" fmla="*/ 773577 h 3179322"/>
              <a:gd name="connsiteX34" fmla="*/ 1543054 w 3180445"/>
              <a:gd name="connsiteY34" fmla="*/ 773577 h 3179322"/>
              <a:gd name="connsiteX35" fmla="*/ 1543054 w 3180445"/>
              <a:gd name="connsiteY35" fmla="*/ 867661 h 3179322"/>
              <a:gd name="connsiteX36" fmla="*/ 1545187 w 3180445"/>
              <a:gd name="connsiteY36" fmla="*/ 867661 h 3179322"/>
              <a:gd name="connsiteX37" fmla="*/ 1545187 w 3180445"/>
              <a:gd name="connsiteY37" fmla="*/ 1544069 h 3179322"/>
              <a:gd name="connsiteX38" fmla="*/ 867662 w 3180445"/>
              <a:gd name="connsiteY38" fmla="*/ 1544069 h 3179322"/>
              <a:gd name="connsiteX39" fmla="*/ 867662 w 3180445"/>
              <a:gd name="connsiteY39" fmla="*/ 1543052 h 3179322"/>
              <a:gd name="connsiteX40" fmla="*/ 773578 w 3180445"/>
              <a:gd name="connsiteY40" fmla="*/ 1543052 h 3179322"/>
              <a:gd name="connsiteX41" fmla="*/ 773578 w 3180445"/>
              <a:gd name="connsiteY41" fmla="*/ 1544069 h 3179322"/>
              <a:gd name="connsiteX42" fmla="*/ 772563 w 3180445"/>
              <a:gd name="connsiteY42" fmla="*/ 1544069 h 3179322"/>
              <a:gd name="connsiteX43" fmla="*/ 772563 w 3180445"/>
              <a:gd name="connsiteY43" fmla="*/ 1638154 h 3179322"/>
              <a:gd name="connsiteX44" fmla="*/ 773578 w 3180445"/>
              <a:gd name="connsiteY44" fmla="*/ 1638154 h 3179322"/>
              <a:gd name="connsiteX45" fmla="*/ 773578 w 3180445"/>
              <a:gd name="connsiteY45" fmla="*/ 2316628 h 3179322"/>
              <a:gd name="connsiteX46" fmla="*/ 96217 w 3180445"/>
              <a:gd name="connsiteY46" fmla="*/ 2316628 h 3179322"/>
              <a:gd name="connsiteX47" fmla="*/ 96217 w 3180445"/>
              <a:gd name="connsiteY47" fmla="*/ 2314494 h 317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80445" h="3179322">
                <a:moveTo>
                  <a:pt x="2133" y="2314494"/>
                </a:moveTo>
                <a:lnTo>
                  <a:pt x="2133" y="2316628"/>
                </a:lnTo>
                <a:lnTo>
                  <a:pt x="0" y="2316628"/>
                </a:lnTo>
                <a:lnTo>
                  <a:pt x="0" y="2410712"/>
                </a:lnTo>
                <a:lnTo>
                  <a:pt x="2133" y="2410712"/>
                </a:lnTo>
                <a:lnTo>
                  <a:pt x="2133" y="3179322"/>
                </a:lnTo>
                <a:lnTo>
                  <a:pt x="96217" y="3179322"/>
                </a:lnTo>
                <a:lnTo>
                  <a:pt x="96217" y="2410712"/>
                </a:lnTo>
                <a:lnTo>
                  <a:pt x="864828" y="2410712"/>
                </a:lnTo>
                <a:lnTo>
                  <a:pt x="864828" y="2407880"/>
                </a:lnTo>
                <a:lnTo>
                  <a:pt x="867662" y="2407880"/>
                </a:lnTo>
                <a:lnTo>
                  <a:pt x="867662" y="1638154"/>
                </a:lnTo>
                <a:lnTo>
                  <a:pt x="1637391" y="1638154"/>
                </a:lnTo>
                <a:lnTo>
                  <a:pt x="1637391" y="1636271"/>
                </a:lnTo>
                <a:lnTo>
                  <a:pt x="1639271" y="1636271"/>
                </a:lnTo>
                <a:lnTo>
                  <a:pt x="1639271" y="867661"/>
                </a:lnTo>
                <a:lnTo>
                  <a:pt x="2407882" y="867661"/>
                </a:lnTo>
                <a:lnTo>
                  <a:pt x="2407883" y="864829"/>
                </a:lnTo>
                <a:lnTo>
                  <a:pt x="2410716" y="864829"/>
                </a:lnTo>
                <a:lnTo>
                  <a:pt x="2410716" y="95102"/>
                </a:lnTo>
                <a:lnTo>
                  <a:pt x="3180445" y="95102"/>
                </a:lnTo>
                <a:lnTo>
                  <a:pt x="3180445" y="1018"/>
                </a:lnTo>
                <a:lnTo>
                  <a:pt x="2410716" y="1018"/>
                </a:lnTo>
                <a:lnTo>
                  <a:pt x="2410716" y="1"/>
                </a:lnTo>
                <a:lnTo>
                  <a:pt x="2316632" y="0"/>
                </a:lnTo>
                <a:lnTo>
                  <a:pt x="2316633" y="1018"/>
                </a:lnTo>
                <a:lnTo>
                  <a:pt x="2315617" y="1018"/>
                </a:lnTo>
                <a:lnTo>
                  <a:pt x="2315617" y="95102"/>
                </a:lnTo>
                <a:lnTo>
                  <a:pt x="2316632" y="95102"/>
                </a:lnTo>
                <a:lnTo>
                  <a:pt x="2316632" y="773577"/>
                </a:lnTo>
                <a:lnTo>
                  <a:pt x="1639271" y="773577"/>
                </a:lnTo>
                <a:lnTo>
                  <a:pt x="1639271" y="771443"/>
                </a:lnTo>
                <a:lnTo>
                  <a:pt x="1545187" y="771443"/>
                </a:lnTo>
                <a:lnTo>
                  <a:pt x="1545187" y="773577"/>
                </a:lnTo>
                <a:lnTo>
                  <a:pt x="1543054" y="773577"/>
                </a:lnTo>
                <a:lnTo>
                  <a:pt x="1543054" y="867661"/>
                </a:lnTo>
                <a:lnTo>
                  <a:pt x="1545187" y="867661"/>
                </a:lnTo>
                <a:lnTo>
                  <a:pt x="1545187" y="1544069"/>
                </a:lnTo>
                <a:lnTo>
                  <a:pt x="867662" y="1544069"/>
                </a:lnTo>
                <a:lnTo>
                  <a:pt x="867662" y="1543052"/>
                </a:lnTo>
                <a:lnTo>
                  <a:pt x="773578" y="1543052"/>
                </a:lnTo>
                <a:lnTo>
                  <a:pt x="773578" y="1544069"/>
                </a:lnTo>
                <a:lnTo>
                  <a:pt x="772563" y="1544069"/>
                </a:lnTo>
                <a:lnTo>
                  <a:pt x="772563" y="1638154"/>
                </a:lnTo>
                <a:lnTo>
                  <a:pt x="773578" y="1638154"/>
                </a:lnTo>
                <a:lnTo>
                  <a:pt x="773578" y="2316628"/>
                </a:lnTo>
                <a:lnTo>
                  <a:pt x="96217" y="2316628"/>
                </a:lnTo>
                <a:lnTo>
                  <a:pt x="96217" y="231449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9886" y="4695798"/>
            <a:ext cx="7866742" cy="57932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form, by injected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humour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, or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randomised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words which don't look even slightly believable. 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0D9B49-2EA3-9CC2-B13C-BE43AD35BB4C}"/>
              </a:ext>
            </a:extLst>
          </p:cNvPr>
          <p:cNvSpPr txBox="1"/>
          <p:nvPr/>
        </p:nvSpPr>
        <p:spPr>
          <a:xfrm>
            <a:off x="259021" y="391898"/>
            <a:ext cx="11309393" cy="1410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</a:rPr>
              <a:t>2. </a:t>
            </a:r>
            <a:r>
              <a:rPr lang="zh-CN" altLang="en-US" sz="3600" b="1" dirty="0">
                <a:solidFill>
                  <a:schemeClr val="bg1"/>
                </a:solidFill>
              </a:rPr>
              <a:t>用户交互功能：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支持用户查询单个仓库的详细评分报告或浏览高评分仓库推荐列表。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F7A7ADA-3488-40ED-3869-B1CE9762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015DA1-70AA-EF23-0FE7-E5D1F4D0E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90" y="2220999"/>
            <a:ext cx="5601909" cy="36979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E496B6-6954-049C-C66D-97AF337DF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889" y="2162202"/>
            <a:ext cx="4680480" cy="394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3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2616200" y="-2717799"/>
            <a:ext cx="6959601" cy="12192003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 rot="18900000" flipH="1">
            <a:off x="5874700" y="4161668"/>
            <a:ext cx="442598" cy="442441"/>
          </a:xfrm>
          <a:custGeom>
            <a:avLst/>
            <a:gdLst>
              <a:gd name="connsiteX0" fmla="*/ 2133 w 3180445"/>
              <a:gd name="connsiteY0" fmla="*/ 2314494 h 3179322"/>
              <a:gd name="connsiteX1" fmla="*/ 2133 w 3180445"/>
              <a:gd name="connsiteY1" fmla="*/ 2316628 h 3179322"/>
              <a:gd name="connsiteX2" fmla="*/ 0 w 3180445"/>
              <a:gd name="connsiteY2" fmla="*/ 2316628 h 3179322"/>
              <a:gd name="connsiteX3" fmla="*/ 0 w 3180445"/>
              <a:gd name="connsiteY3" fmla="*/ 2410712 h 3179322"/>
              <a:gd name="connsiteX4" fmla="*/ 2133 w 3180445"/>
              <a:gd name="connsiteY4" fmla="*/ 2410712 h 3179322"/>
              <a:gd name="connsiteX5" fmla="*/ 2133 w 3180445"/>
              <a:gd name="connsiteY5" fmla="*/ 3179322 h 3179322"/>
              <a:gd name="connsiteX6" fmla="*/ 96217 w 3180445"/>
              <a:gd name="connsiteY6" fmla="*/ 3179322 h 3179322"/>
              <a:gd name="connsiteX7" fmla="*/ 96217 w 3180445"/>
              <a:gd name="connsiteY7" fmla="*/ 2410712 h 3179322"/>
              <a:gd name="connsiteX8" fmla="*/ 864828 w 3180445"/>
              <a:gd name="connsiteY8" fmla="*/ 2410712 h 3179322"/>
              <a:gd name="connsiteX9" fmla="*/ 864828 w 3180445"/>
              <a:gd name="connsiteY9" fmla="*/ 2407880 h 3179322"/>
              <a:gd name="connsiteX10" fmla="*/ 867662 w 3180445"/>
              <a:gd name="connsiteY10" fmla="*/ 2407880 h 3179322"/>
              <a:gd name="connsiteX11" fmla="*/ 867662 w 3180445"/>
              <a:gd name="connsiteY11" fmla="*/ 1638154 h 3179322"/>
              <a:gd name="connsiteX12" fmla="*/ 1637391 w 3180445"/>
              <a:gd name="connsiteY12" fmla="*/ 1638154 h 3179322"/>
              <a:gd name="connsiteX13" fmla="*/ 1637391 w 3180445"/>
              <a:gd name="connsiteY13" fmla="*/ 1636271 h 3179322"/>
              <a:gd name="connsiteX14" fmla="*/ 1639271 w 3180445"/>
              <a:gd name="connsiteY14" fmla="*/ 1636271 h 3179322"/>
              <a:gd name="connsiteX15" fmla="*/ 1639271 w 3180445"/>
              <a:gd name="connsiteY15" fmla="*/ 867661 h 3179322"/>
              <a:gd name="connsiteX16" fmla="*/ 2407882 w 3180445"/>
              <a:gd name="connsiteY16" fmla="*/ 867661 h 3179322"/>
              <a:gd name="connsiteX17" fmla="*/ 2407883 w 3180445"/>
              <a:gd name="connsiteY17" fmla="*/ 864829 h 3179322"/>
              <a:gd name="connsiteX18" fmla="*/ 2410716 w 3180445"/>
              <a:gd name="connsiteY18" fmla="*/ 864829 h 3179322"/>
              <a:gd name="connsiteX19" fmla="*/ 2410716 w 3180445"/>
              <a:gd name="connsiteY19" fmla="*/ 95102 h 3179322"/>
              <a:gd name="connsiteX20" fmla="*/ 3180445 w 3180445"/>
              <a:gd name="connsiteY20" fmla="*/ 95102 h 3179322"/>
              <a:gd name="connsiteX21" fmla="*/ 3180445 w 3180445"/>
              <a:gd name="connsiteY21" fmla="*/ 1018 h 3179322"/>
              <a:gd name="connsiteX22" fmla="*/ 2410716 w 3180445"/>
              <a:gd name="connsiteY22" fmla="*/ 1018 h 3179322"/>
              <a:gd name="connsiteX23" fmla="*/ 2410716 w 3180445"/>
              <a:gd name="connsiteY23" fmla="*/ 1 h 3179322"/>
              <a:gd name="connsiteX24" fmla="*/ 2316632 w 3180445"/>
              <a:gd name="connsiteY24" fmla="*/ 0 h 3179322"/>
              <a:gd name="connsiteX25" fmla="*/ 2316633 w 3180445"/>
              <a:gd name="connsiteY25" fmla="*/ 1018 h 3179322"/>
              <a:gd name="connsiteX26" fmla="*/ 2315617 w 3180445"/>
              <a:gd name="connsiteY26" fmla="*/ 1018 h 3179322"/>
              <a:gd name="connsiteX27" fmla="*/ 2315617 w 3180445"/>
              <a:gd name="connsiteY27" fmla="*/ 95102 h 3179322"/>
              <a:gd name="connsiteX28" fmla="*/ 2316632 w 3180445"/>
              <a:gd name="connsiteY28" fmla="*/ 95102 h 3179322"/>
              <a:gd name="connsiteX29" fmla="*/ 2316632 w 3180445"/>
              <a:gd name="connsiteY29" fmla="*/ 773577 h 3179322"/>
              <a:gd name="connsiteX30" fmla="*/ 1639271 w 3180445"/>
              <a:gd name="connsiteY30" fmla="*/ 773577 h 3179322"/>
              <a:gd name="connsiteX31" fmla="*/ 1639271 w 3180445"/>
              <a:gd name="connsiteY31" fmla="*/ 771443 h 3179322"/>
              <a:gd name="connsiteX32" fmla="*/ 1545187 w 3180445"/>
              <a:gd name="connsiteY32" fmla="*/ 771443 h 3179322"/>
              <a:gd name="connsiteX33" fmla="*/ 1545187 w 3180445"/>
              <a:gd name="connsiteY33" fmla="*/ 773577 h 3179322"/>
              <a:gd name="connsiteX34" fmla="*/ 1543054 w 3180445"/>
              <a:gd name="connsiteY34" fmla="*/ 773577 h 3179322"/>
              <a:gd name="connsiteX35" fmla="*/ 1543054 w 3180445"/>
              <a:gd name="connsiteY35" fmla="*/ 867661 h 3179322"/>
              <a:gd name="connsiteX36" fmla="*/ 1545187 w 3180445"/>
              <a:gd name="connsiteY36" fmla="*/ 867661 h 3179322"/>
              <a:gd name="connsiteX37" fmla="*/ 1545187 w 3180445"/>
              <a:gd name="connsiteY37" fmla="*/ 1544069 h 3179322"/>
              <a:gd name="connsiteX38" fmla="*/ 867662 w 3180445"/>
              <a:gd name="connsiteY38" fmla="*/ 1544069 h 3179322"/>
              <a:gd name="connsiteX39" fmla="*/ 867662 w 3180445"/>
              <a:gd name="connsiteY39" fmla="*/ 1543052 h 3179322"/>
              <a:gd name="connsiteX40" fmla="*/ 773578 w 3180445"/>
              <a:gd name="connsiteY40" fmla="*/ 1543052 h 3179322"/>
              <a:gd name="connsiteX41" fmla="*/ 773578 w 3180445"/>
              <a:gd name="connsiteY41" fmla="*/ 1544069 h 3179322"/>
              <a:gd name="connsiteX42" fmla="*/ 772563 w 3180445"/>
              <a:gd name="connsiteY42" fmla="*/ 1544069 h 3179322"/>
              <a:gd name="connsiteX43" fmla="*/ 772563 w 3180445"/>
              <a:gd name="connsiteY43" fmla="*/ 1638154 h 3179322"/>
              <a:gd name="connsiteX44" fmla="*/ 773578 w 3180445"/>
              <a:gd name="connsiteY44" fmla="*/ 1638154 h 3179322"/>
              <a:gd name="connsiteX45" fmla="*/ 773578 w 3180445"/>
              <a:gd name="connsiteY45" fmla="*/ 2316628 h 3179322"/>
              <a:gd name="connsiteX46" fmla="*/ 96217 w 3180445"/>
              <a:gd name="connsiteY46" fmla="*/ 2316628 h 3179322"/>
              <a:gd name="connsiteX47" fmla="*/ 96217 w 3180445"/>
              <a:gd name="connsiteY47" fmla="*/ 2314494 h 317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80445" h="3179322">
                <a:moveTo>
                  <a:pt x="2133" y="2314494"/>
                </a:moveTo>
                <a:lnTo>
                  <a:pt x="2133" y="2316628"/>
                </a:lnTo>
                <a:lnTo>
                  <a:pt x="0" y="2316628"/>
                </a:lnTo>
                <a:lnTo>
                  <a:pt x="0" y="2410712"/>
                </a:lnTo>
                <a:lnTo>
                  <a:pt x="2133" y="2410712"/>
                </a:lnTo>
                <a:lnTo>
                  <a:pt x="2133" y="3179322"/>
                </a:lnTo>
                <a:lnTo>
                  <a:pt x="96217" y="3179322"/>
                </a:lnTo>
                <a:lnTo>
                  <a:pt x="96217" y="2410712"/>
                </a:lnTo>
                <a:lnTo>
                  <a:pt x="864828" y="2410712"/>
                </a:lnTo>
                <a:lnTo>
                  <a:pt x="864828" y="2407880"/>
                </a:lnTo>
                <a:lnTo>
                  <a:pt x="867662" y="2407880"/>
                </a:lnTo>
                <a:lnTo>
                  <a:pt x="867662" y="1638154"/>
                </a:lnTo>
                <a:lnTo>
                  <a:pt x="1637391" y="1638154"/>
                </a:lnTo>
                <a:lnTo>
                  <a:pt x="1637391" y="1636271"/>
                </a:lnTo>
                <a:lnTo>
                  <a:pt x="1639271" y="1636271"/>
                </a:lnTo>
                <a:lnTo>
                  <a:pt x="1639271" y="867661"/>
                </a:lnTo>
                <a:lnTo>
                  <a:pt x="2407882" y="867661"/>
                </a:lnTo>
                <a:lnTo>
                  <a:pt x="2407883" y="864829"/>
                </a:lnTo>
                <a:lnTo>
                  <a:pt x="2410716" y="864829"/>
                </a:lnTo>
                <a:lnTo>
                  <a:pt x="2410716" y="95102"/>
                </a:lnTo>
                <a:lnTo>
                  <a:pt x="3180445" y="95102"/>
                </a:lnTo>
                <a:lnTo>
                  <a:pt x="3180445" y="1018"/>
                </a:lnTo>
                <a:lnTo>
                  <a:pt x="2410716" y="1018"/>
                </a:lnTo>
                <a:lnTo>
                  <a:pt x="2410716" y="1"/>
                </a:lnTo>
                <a:lnTo>
                  <a:pt x="2316632" y="0"/>
                </a:lnTo>
                <a:lnTo>
                  <a:pt x="2316633" y="1018"/>
                </a:lnTo>
                <a:lnTo>
                  <a:pt x="2315617" y="1018"/>
                </a:lnTo>
                <a:lnTo>
                  <a:pt x="2315617" y="95102"/>
                </a:lnTo>
                <a:lnTo>
                  <a:pt x="2316632" y="95102"/>
                </a:lnTo>
                <a:lnTo>
                  <a:pt x="2316632" y="773577"/>
                </a:lnTo>
                <a:lnTo>
                  <a:pt x="1639271" y="773577"/>
                </a:lnTo>
                <a:lnTo>
                  <a:pt x="1639271" y="771443"/>
                </a:lnTo>
                <a:lnTo>
                  <a:pt x="1545187" y="771443"/>
                </a:lnTo>
                <a:lnTo>
                  <a:pt x="1545187" y="773577"/>
                </a:lnTo>
                <a:lnTo>
                  <a:pt x="1543054" y="773577"/>
                </a:lnTo>
                <a:lnTo>
                  <a:pt x="1543054" y="867661"/>
                </a:lnTo>
                <a:lnTo>
                  <a:pt x="1545187" y="867661"/>
                </a:lnTo>
                <a:lnTo>
                  <a:pt x="1545187" y="1544069"/>
                </a:lnTo>
                <a:lnTo>
                  <a:pt x="867662" y="1544069"/>
                </a:lnTo>
                <a:lnTo>
                  <a:pt x="867662" y="1543052"/>
                </a:lnTo>
                <a:lnTo>
                  <a:pt x="773578" y="1543052"/>
                </a:lnTo>
                <a:lnTo>
                  <a:pt x="773578" y="1544069"/>
                </a:lnTo>
                <a:lnTo>
                  <a:pt x="772563" y="1544069"/>
                </a:lnTo>
                <a:lnTo>
                  <a:pt x="772563" y="1638154"/>
                </a:lnTo>
                <a:lnTo>
                  <a:pt x="773578" y="1638154"/>
                </a:lnTo>
                <a:lnTo>
                  <a:pt x="773578" y="2316628"/>
                </a:lnTo>
                <a:lnTo>
                  <a:pt x="96217" y="2316628"/>
                </a:lnTo>
                <a:lnTo>
                  <a:pt x="96217" y="231449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9886" y="4695798"/>
            <a:ext cx="7866742" cy="57932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form, by injected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humour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, or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randomised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words which don't look even slightly believable. 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0D9B49-2EA3-9CC2-B13C-BE43AD35BB4C}"/>
              </a:ext>
            </a:extLst>
          </p:cNvPr>
          <p:cNvSpPr txBox="1"/>
          <p:nvPr/>
        </p:nvSpPr>
        <p:spPr>
          <a:xfrm>
            <a:off x="259021" y="391898"/>
            <a:ext cx="11309393" cy="1410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（</a:t>
            </a: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r>
              <a:rPr lang="zh-CN" altLang="en-US" sz="3600" b="1" dirty="0">
                <a:solidFill>
                  <a:schemeClr val="bg1"/>
                </a:solidFill>
              </a:rPr>
              <a:t>）评分多维度分析：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对单个分别从知名度、复杂度和创新度三个维度分析仓库特性。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F7A7ADA-3488-40ED-3869-B1CE9762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98261B-91DA-1775-DA1F-98C0FC286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44" y="3042109"/>
            <a:ext cx="4798462" cy="20557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BC8998-4F31-AEF6-C05E-299E7BFDA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858" y="2793861"/>
            <a:ext cx="4043363" cy="2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6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2616200" y="-2717799"/>
            <a:ext cx="6959601" cy="12192003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 rot="18900000" flipH="1">
            <a:off x="5874700" y="4161668"/>
            <a:ext cx="442598" cy="442441"/>
          </a:xfrm>
          <a:custGeom>
            <a:avLst/>
            <a:gdLst>
              <a:gd name="connsiteX0" fmla="*/ 2133 w 3180445"/>
              <a:gd name="connsiteY0" fmla="*/ 2314494 h 3179322"/>
              <a:gd name="connsiteX1" fmla="*/ 2133 w 3180445"/>
              <a:gd name="connsiteY1" fmla="*/ 2316628 h 3179322"/>
              <a:gd name="connsiteX2" fmla="*/ 0 w 3180445"/>
              <a:gd name="connsiteY2" fmla="*/ 2316628 h 3179322"/>
              <a:gd name="connsiteX3" fmla="*/ 0 w 3180445"/>
              <a:gd name="connsiteY3" fmla="*/ 2410712 h 3179322"/>
              <a:gd name="connsiteX4" fmla="*/ 2133 w 3180445"/>
              <a:gd name="connsiteY4" fmla="*/ 2410712 h 3179322"/>
              <a:gd name="connsiteX5" fmla="*/ 2133 w 3180445"/>
              <a:gd name="connsiteY5" fmla="*/ 3179322 h 3179322"/>
              <a:gd name="connsiteX6" fmla="*/ 96217 w 3180445"/>
              <a:gd name="connsiteY6" fmla="*/ 3179322 h 3179322"/>
              <a:gd name="connsiteX7" fmla="*/ 96217 w 3180445"/>
              <a:gd name="connsiteY7" fmla="*/ 2410712 h 3179322"/>
              <a:gd name="connsiteX8" fmla="*/ 864828 w 3180445"/>
              <a:gd name="connsiteY8" fmla="*/ 2410712 h 3179322"/>
              <a:gd name="connsiteX9" fmla="*/ 864828 w 3180445"/>
              <a:gd name="connsiteY9" fmla="*/ 2407880 h 3179322"/>
              <a:gd name="connsiteX10" fmla="*/ 867662 w 3180445"/>
              <a:gd name="connsiteY10" fmla="*/ 2407880 h 3179322"/>
              <a:gd name="connsiteX11" fmla="*/ 867662 w 3180445"/>
              <a:gd name="connsiteY11" fmla="*/ 1638154 h 3179322"/>
              <a:gd name="connsiteX12" fmla="*/ 1637391 w 3180445"/>
              <a:gd name="connsiteY12" fmla="*/ 1638154 h 3179322"/>
              <a:gd name="connsiteX13" fmla="*/ 1637391 w 3180445"/>
              <a:gd name="connsiteY13" fmla="*/ 1636271 h 3179322"/>
              <a:gd name="connsiteX14" fmla="*/ 1639271 w 3180445"/>
              <a:gd name="connsiteY14" fmla="*/ 1636271 h 3179322"/>
              <a:gd name="connsiteX15" fmla="*/ 1639271 w 3180445"/>
              <a:gd name="connsiteY15" fmla="*/ 867661 h 3179322"/>
              <a:gd name="connsiteX16" fmla="*/ 2407882 w 3180445"/>
              <a:gd name="connsiteY16" fmla="*/ 867661 h 3179322"/>
              <a:gd name="connsiteX17" fmla="*/ 2407883 w 3180445"/>
              <a:gd name="connsiteY17" fmla="*/ 864829 h 3179322"/>
              <a:gd name="connsiteX18" fmla="*/ 2410716 w 3180445"/>
              <a:gd name="connsiteY18" fmla="*/ 864829 h 3179322"/>
              <a:gd name="connsiteX19" fmla="*/ 2410716 w 3180445"/>
              <a:gd name="connsiteY19" fmla="*/ 95102 h 3179322"/>
              <a:gd name="connsiteX20" fmla="*/ 3180445 w 3180445"/>
              <a:gd name="connsiteY20" fmla="*/ 95102 h 3179322"/>
              <a:gd name="connsiteX21" fmla="*/ 3180445 w 3180445"/>
              <a:gd name="connsiteY21" fmla="*/ 1018 h 3179322"/>
              <a:gd name="connsiteX22" fmla="*/ 2410716 w 3180445"/>
              <a:gd name="connsiteY22" fmla="*/ 1018 h 3179322"/>
              <a:gd name="connsiteX23" fmla="*/ 2410716 w 3180445"/>
              <a:gd name="connsiteY23" fmla="*/ 1 h 3179322"/>
              <a:gd name="connsiteX24" fmla="*/ 2316632 w 3180445"/>
              <a:gd name="connsiteY24" fmla="*/ 0 h 3179322"/>
              <a:gd name="connsiteX25" fmla="*/ 2316633 w 3180445"/>
              <a:gd name="connsiteY25" fmla="*/ 1018 h 3179322"/>
              <a:gd name="connsiteX26" fmla="*/ 2315617 w 3180445"/>
              <a:gd name="connsiteY26" fmla="*/ 1018 h 3179322"/>
              <a:gd name="connsiteX27" fmla="*/ 2315617 w 3180445"/>
              <a:gd name="connsiteY27" fmla="*/ 95102 h 3179322"/>
              <a:gd name="connsiteX28" fmla="*/ 2316632 w 3180445"/>
              <a:gd name="connsiteY28" fmla="*/ 95102 h 3179322"/>
              <a:gd name="connsiteX29" fmla="*/ 2316632 w 3180445"/>
              <a:gd name="connsiteY29" fmla="*/ 773577 h 3179322"/>
              <a:gd name="connsiteX30" fmla="*/ 1639271 w 3180445"/>
              <a:gd name="connsiteY30" fmla="*/ 773577 h 3179322"/>
              <a:gd name="connsiteX31" fmla="*/ 1639271 w 3180445"/>
              <a:gd name="connsiteY31" fmla="*/ 771443 h 3179322"/>
              <a:gd name="connsiteX32" fmla="*/ 1545187 w 3180445"/>
              <a:gd name="connsiteY32" fmla="*/ 771443 h 3179322"/>
              <a:gd name="connsiteX33" fmla="*/ 1545187 w 3180445"/>
              <a:gd name="connsiteY33" fmla="*/ 773577 h 3179322"/>
              <a:gd name="connsiteX34" fmla="*/ 1543054 w 3180445"/>
              <a:gd name="connsiteY34" fmla="*/ 773577 h 3179322"/>
              <a:gd name="connsiteX35" fmla="*/ 1543054 w 3180445"/>
              <a:gd name="connsiteY35" fmla="*/ 867661 h 3179322"/>
              <a:gd name="connsiteX36" fmla="*/ 1545187 w 3180445"/>
              <a:gd name="connsiteY36" fmla="*/ 867661 h 3179322"/>
              <a:gd name="connsiteX37" fmla="*/ 1545187 w 3180445"/>
              <a:gd name="connsiteY37" fmla="*/ 1544069 h 3179322"/>
              <a:gd name="connsiteX38" fmla="*/ 867662 w 3180445"/>
              <a:gd name="connsiteY38" fmla="*/ 1544069 h 3179322"/>
              <a:gd name="connsiteX39" fmla="*/ 867662 w 3180445"/>
              <a:gd name="connsiteY39" fmla="*/ 1543052 h 3179322"/>
              <a:gd name="connsiteX40" fmla="*/ 773578 w 3180445"/>
              <a:gd name="connsiteY40" fmla="*/ 1543052 h 3179322"/>
              <a:gd name="connsiteX41" fmla="*/ 773578 w 3180445"/>
              <a:gd name="connsiteY41" fmla="*/ 1544069 h 3179322"/>
              <a:gd name="connsiteX42" fmla="*/ 772563 w 3180445"/>
              <a:gd name="connsiteY42" fmla="*/ 1544069 h 3179322"/>
              <a:gd name="connsiteX43" fmla="*/ 772563 w 3180445"/>
              <a:gd name="connsiteY43" fmla="*/ 1638154 h 3179322"/>
              <a:gd name="connsiteX44" fmla="*/ 773578 w 3180445"/>
              <a:gd name="connsiteY44" fmla="*/ 1638154 h 3179322"/>
              <a:gd name="connsiteX45" fmla="*/ 773578 w 3180445"/>
              <a:gd name="connsiteY45" fmla="*/ 2316628 h 3179322"/>
              <a:gd name="connsiteX46" fmla="*/ 96217 w 3180445"/>
              <a:gd name="connsiteY46" fmla="*/ 2316628 h 3179322"/>
              <a:gd name="connsiteX47" fmla="*/ 96217 w 3180445"/>
              <a:gd name="connsiteY47" fmla="*/ 2314494 h 317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80445" h="3179322">
                <a:moveTo>
                  <a:pt x="2133" y="2314494"/>
                </a:moveTo>
                <a:lnTo>
                  <a:pt x="2133" y="2316628"/>
                </a:lnTo>
                <a:lnTo>
                  <a:pt x="0" y="2316628"/>
                </a:lnTo>
                <a:lnTo>
                  <a:pt x="0" y="2410712"/>
                </a:lnTo>
                <a:lnTo>
                  <a:pt x="2133" y="2410712"/>
                </a:lnTo>
                <a:lnTo>
                  <a:pt x="2133" y="3179322"/>
                </a:lnTo>
                <a:lnTo>
                  <a:pt x="96217" y="3179322"/>
                </a:lnTo>
                <a:lnTo>
                  <a:pt x="96217" y="2410712"/>
                </a:lnTo>
                <a:lnTo>
                  <a:pt x="864828" y="2410712"/>
                </a:lnTo>
                <a:lnTo>
                  <a:pt x="864828" y="2407880"/>
                </a:lnTo>
                <a:lnTo>
                  <a:pt x="867662" y="2407880"/>
                </a:lnTo>
                <a:lnTo>
                  <a:pt x="867662" y="1638154"/>
                </a:lnTo>
                <a:lnTo>
                  <a:pt x="1637391" y="1638154"/>
                </a:lnTo>
                <a:lnTo>
                  <a:pt x="1637391" y="1636271"/>
                </a:lnTo>
                <a:lnTo>
                  <a:pt x="1639271" y="1636271"/>
                </a:lnTo>
                <a:lnTo>
                  <a:pt x="1639271" y="867661"/>
                </a:lnTo>
                <a:lnTo>
                  <a:pt x="2407882" y="867661"/>
                </a:lnTo>
                <a:lnTo>
                  <a:pt x="2407883" y="864829"/>
                </a:lnTo>
                <a:lnTo>
                  <a:pt x="2410716" y="864829"/>
                </a:lnTo>
                <a:lnTo>
                  <a:pt x="2410716" y="95102"/>
                </a:lnTo>
                <a:lnTo>
                  <a:pt x="3180445" y="95102"/>
                </a:lnTo>
                <a:lnTo>
                  <a:pt x="3180445" y="1018"/>
                </a:lnTo>
                <a:lnTo>
                  <a:pt x="2410716" y="1018"/>
                </a:lnTo>
                <a:lnTo>
                  <a:pt x="2410716" y="1"/>
                </a:lnTo>
                <a:lnTo>
                  <a:pt x="2316632" y="0"/>
                </a:lnTo>
                <a:lnTo>
                  <a:pt x="2316633" y="1018"/>
                </a:lnTo>
                <a:lnTo>
                  <a:pt x="2315617" y="1018"/>
                </a:lnTo>
                <a:lnTo>
                  <a:pt x="2315617" y="95102"/>
                </a:lnTo>
                <a:lnTo>
                  <a:pt x="2316632" y="95102"/>
                </a:lnTo>
                <a:lnTo>
                  <a:pt x="2316632" y="773577"/>
                </a:lnTo>
                <a:lnTo>
                  <a:pt x="1639271" y="773577"/>
                </a:lnTo>
                <a:lnTo>
                  <a:pt x="1639271" y="771443"/>
                </a:lnTo>
                <a:lnTo>
                  <a:pt x="1545187" y="771443"/>
                </a:lnTo>
                <a:lnTo>
                  <a:pt x="1545187" y="773577"/>
                </a:lnTo>
                <a:lnTo>
                  <a:pt x="1543054" y="773577"/>
                </a:lnTo>
                <a:lnTo>
                  <a:pt x="1543054" y="867661"/>
                </a:lnTo>
                <a:lnTo>
                  <a:pt x="1545187" y="867661"/>
                </a:lnTo>
                <a:lnTo>
                  <a:pt x="1545187" y="1544069"/>
                </a:lnTo>
                <a:lnTo>
                  <a:pt x="867662" y="1544069"/>
                </a:lnTo>
                <a:lnTo>
                  <a:pt x="867662" y="1543052"/>
                </a:lnTo>
                <a:lnTo>
                  <a:pt x="773578" y="1543052"/>
                </a:lnTo>
                <a:lnTo>
                  <a:pt x="773578" y="1544069"/>
                </a:lnTo>
                <a:lnTo>
                  <a:pt x="772563" y="1544069"/>
                </a:lnTo>
                <a:lnTo>
                  <a:pt x="772563" y="1638154"/>
                </a:lnTo>
                <a:lnTo>
                  <a:pt x="773578" y="1638154"/>
                </a:lnTo>
                <a:lnTo>
                  <a:pt x="773578" y="2316628"/>
                </a:lnTo>
                <a:lnTo>
                  <a:pt x="96217" y="2316628"/>
                </a:lnTo>
                <a:lnTo>
                  <a:pt x="96217" y="231449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9886" y="4695798"/>
            <a:ext cx="7866742" cy="57932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form, by injected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humour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, or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randomised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words which don't look even slightly believable. 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0D9B49-2EA3-9CC2-B13C-BE43AD35BB4C}"/>
              </a:ext>
            </a:extLst>
          </p:cNvPr>
          <p:cNvSpPr txBox="1"/>
          <p:nvPr/>
        </p:nvSpPr>
        <p:spPr>
          <a:xfrm>
            <a:off x="259021" y="391898"/>
            <a:ext cx="11309393" cy="196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（</a:t>
            </a: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</a:rPr>
              <a:t>）个性化优化建议：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调用大模型，针对评分维度较低的仓库，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分析仓库冷门原因，生成针对性优化建议。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F7A7ADA-3488-40ED-3869-B1CE9762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7236D3-AB58-9E76-67AB-18F3FC38B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9" y="2534130"/>
            <a:ext cx="5564338" cy="13635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7BD474-3A44-D3A5-B60B-4723E4911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32" y="3017014"/>
            <a:ext cx="5958389" cy="29688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CA27584-6FAF-6585-2FFA-79573E9C2F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1" y="4242637"/>
            <a:ext cx="5813847" cy="206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0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2616200" y="-2717799"/>
            <a:ext cx="6959601" cy="12192003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 rot="18900000" flipH="1">
            <a:off x="5874700" y="4161668"/>
            <a:ext cx="442598" cy="442441"/>
          </a:xfrm>
          <a:custGeom>
            <a:avLst/>
            <a:gdLst>
              <a:gd name="connsiteX0" fmla="*/ 2133 w 3180445"/>
              <a:gd name="connsiteY0" fmla="*/ 2314494 h 3179322"/>
              <a:gd name="connsiteX1" fmla="*/ 2133 w 3180445"/>
              <a:gd name="connsiteY1" fmla="*/ 2316628 h 3179322"/>
              <a:gd name="connsiteX2" fmla="*/ 0 w 3180445"/>
              <a:gd name="connsiteY2" fmla="*/ 2316628 h 3179322"/>
              <a:gd name="connsiteX3" fmla="*/ 0 w 3180445"/>
              <a:gd name="connsiteY3" fmla="*/ 2410712 h 3179322"/>
              <a:gd name="connsiteX4" fmla="*/ 2133 w 3180445"/>
              <a:gd name="connsiteY4" fmla="*/ 2410712 h 3179322"/>
              <a:gd name="connsiteX5" fmla="*/ 2133 w 3180445"/>
              <a:gd name="connsiteY5" fmla="*/ 3179322 h 3179322"/>
              <a:gd name="connsiteX6" fmla="*/ 96217 w 3180445"/>
              <a:gd name="connsiteY6" fmla="*/ 3179322 h 3179322"/>
              <a:gd name="connsiteX7" fmla="*/ 96217 w 3180445"/>
              <a:gd name="connsiteY7" fmla="*/ 2410712 h 3179322"/>
              <a:gd name="connsiteX8" fmla="*/ 864828 w 3180445"/>
              <a:gd name="connsiteY8" fmla="*/ 2410712 h 3179322"/>
              <a:gd name="connsiteX9" fmla="*/ 864828 w 3180445"/>
              <a:gd name="connsiteY9" fmla="*/ 2407880 h 3179322"/>
              <a:gd name="connsiteX10" fmla="*/ 867662 w 3180445"/>
              <a:gd name="connsiteY10" fmla="*/ 2407880 h 3179322"/>
              <a:gd name="connsiteX11" fmla="*/ 867662 w 3180445"/>
              <a:gd name="connsiteY11" fmla="*/ 1638154 h 3179322"/>
              <a:gd name="connsiteX12" fmla="*/ 1637391 w 3180445"/>
              <a:gd name="connsiteY12" fmla="*/ 1638154 h 3179322"/>
              <a:gd name="connsiteX13" fmla="*/ 1637391 w 3180445"/>
              <a:gd name="connsiteY13" fmla="*/ 1636271 h 3179322"/>
              <a:gd name="connsiteX14" fmla="*/ 1639271 w 3180445"/>
              <a:gd name="connsiteY14" fmla="*/ 1636271 h 3179322"/>
              <a:gd name="connsiteX15" fmla="*/ 1639271 w 3180445"/>
              <a:gd name="connsiteY15" fmla="*/ 867661 h 3179322"/>
              <a:gd name="connsiteX16" fmla="*/ 2407882 w 3180445"/>
              <a:gd name="connsiteY16" fmla="*/ 867661 h 3179322"/>
              <a:gd name="connsiteX17" fmla="*/ 2407883 w 3180445"/>
              <a:gd name="connsiteY17" fmla="*/ 864829 h 3179322"/>
              <a:gd name="connsiteX18" fmla="*/ 2410716 w 3180445"/>
              <a:gd name="connsiteY18" fmla="*/ 864829 h 3179322"/>
              <a:gd name="connsiteX19" fmla="*/ 2410716 w 3180445"/>
              <a:gd name="connsiteY19" fmla="*/ 95102 h 3179322"/>
              <a:gd name="connsiteX20" fmla="*/ 3180445 w 3180445"/>
              <a:gd name="connsiteY20" fmla="*/ 95102 h 3179322"/>
              <a:gd name="connsiteX21" fmla="*/ 3180445 w 3180445"/>
              <a:gd name="connsiteY21" fmla="*/ 1018 h 3179322"/>
              <a:gd name="connsiteX22" fmla="*/ 2410716 w 3180445"/>
              <a:gd name="connsiteY22" fmla="*/ 1018 h 3179322"/>
              <a:gd name="connsiteX23" fmla="*/ 2410716 w 3180445"/>
              <a:gd name="connsiteY23" fmla="*/ 1 h 3179322"/>
              <a:gd name="connsiteX24" fmla="*/ 2316632 w 3180445"/>
              <a:gd name="connsiteY24" fmla="*/ 0 h 3179322"/>
              <a:gd name="connsiteX25" fmla="*/ 2316633 w 3180445"/>
              <a:gd name="connsiteY25" fmla="*/ 1018 h 3179322"/>
              <a:gd name="connsiteX26" fmla="*/ 2315617 w 3180445"/>
              <a:gd name="connsiteY26" fmla="*/ 1018 h 3179322"/>
              <a:gd name="connsiteX27" fmla="*/ 2315617 w 3180445"/>
              <a:gd name="connsiteY27" fmla="*/ 95102 h 3179322"/>
              <a:gd name="connsiteX28" fmla="*/ 2316632 w 3180445"/>
              <a:gd name="connsiteY28" fmla="*/ 95102 h 3179322"/>
              <a:gd name="connsiteX29" fmla="*/ 2316632 w 3180445"/>
              <a:gd name="connsiteY29" fmla="*/ 773577 h 3179322"/>
              <a:gd name="connsiteX30" fmla="*/ 1639271 w 3180445"/>
              <a:gd name="connsiteY30" fmla="*/ 773577 h 3179322"/>
              <a:gd name="connsiteX31" fmla="*/ 1639271 w 3180445"/>
              <a:gd name="connsiteY31" fmla="*/ 771443 h 3179322"/>
              <a:gd name="connsiteX32" fmla="*/ 1545187 w 3180445"/>
              <a:gd name="connsiteY32" fmla="*/ 771443 h 3179322"/>
              <a:gd name="connsiteX33" fmla="*/ 1545187 w 3180445"/>
              <a:gd name="connsiteY33" fmla="*/ 773577 h 3179322"/>
              <a:gd name="connsiteX34" fmla="*/ 1543054 w 3180445"/>
              <a:gd name="connsiteY34" fmla="*/ 773577 h 3179322"/>
              <a:gd name="connsiteX35" fmla="*/ 1543054 w 3180445"/>
              <a:gd name="connsiteY35" fmla="*/ 867661 h 3179322"/>
              <a:gd name="connsiteX36" fmla="*/ 1545187 w 3180445"/>
              <a:gd name="connsiteY36" fmla="*/ 867661 h 3179322"/>
              <a:gd name="connsiteX37" fmla="*/ 1545187 w 3180445"/>
              <a:gd name="connsiteY37" fmla="*/ 1544069 h 3179322"/>
              <a:gd name="connsiteX38" fmla="*/ 867662 w 3180445"/>
              <a:gd name="connsiteY38" fmla="*/ 1544069 h 3179322"/>
              <a:gd name="connsiteX39" fmla="*/ 867662 w 3180445"/>
              <a:gd name="connsiteY39" fmla="*/ 1543052 h 3179322"/>
              <a:gd name="connsiteX40" fmla="*/ 773578 w 3180445"/>
              <a:gd name="connsiteY40" fmla="*/ 1543052 h 3179322"/>
              <a:gd name="connsiteX41" fmla="*/ 773578 w 3180445"/>
              <a:gd name="connsiteY41" fmla="*/ 1544069 h 3179322"/>
              <a:gd name="connsiteX42" fmla="*/ 772563 w 3180445"/>
              <a:gd name="connsiteY42" fmla="*/ 1544069 h 3179322"/>
              <a:gd name="connsiteX43" fmla="*/ 772563 w 3180445"/>
              <a:gd name="connsiteY43" fmla="*/ 1638154 h 3179322"/>
              <a:gd name="connsiteX44" fmla="*/ 773578 w 3180445"/>
              <a:gd name="connsiteY44" fmla="*/ 1638154 h 3179322"/>
              <a:gd name="connsiteX45" fmla="*/ 773578 w 3180445"/>
              <a:gd name="connsiteY45" fmla="*/ 2316628 h 3179322"/>
              <a:gd name="connsiteX46" fmla="*/ 96217 w 3180445"/>
              <a:gd name="connsiteY46" fmla="*/ 2316628 h 3179322"/>
              <a:gd name="connsiteX47" fmla="*/ 96217 w 3180445"/>
              <a:gd name="connsiteY47" fmla="*/ 2314494 h 317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80445" h="3179322">
                <a:moveTo>
                  <a:pt x="2133" y="2314494"/>
                </a:moveTo>
                <a:lnTo>
                  <a:pt x="2133" y="2316628"/>
                </a:lnTo>
                <a:lnTo>
                  <a:pt x="0" y="2316628"/>
                </a:lnTo>
                <a:lnTo>
                  <a:pt x="0" y="2410712"/>
                </a:lnTo>
                <a:lnTo>
                  <a:pt x="2133" y="2410712"/>
                </a:lnTo>
                <a:lnTo>
                  <a:pt x="2133" y="3179322"/>
                </a:lnTo>
                <a:lnTo>
                  <a:pt x="96217" y="3179322"/>
                </a:lnTo>
                <a:lnTo>
                  <a:pt x="96217" y="2410712"/>
                </a:lnTo>
                <a:lnTo>
                  <a:pt x="864828" y="2410712"/>
                </a:lnTo>
                <a:lnTo>
                  <a:pt x="864828" y="2407880"/>
                </a:lnTo>
                <a:lnTo>
                  <a:pt x="867662" y="2407880"/>
                </a:lnTo>
                <a:lnTo>
                  <a:pt x="867662" y="1638154"/>
                </a:lnTo>
                <a:lnTo>
                  <a:pt x="1637391" y="1638154"/>
                </a:lnTo>
                <a:lnTo>
                  <a:pt x="1637391" y="1636271"/>
                </a:lnTo>
                <a:lnTo>
                  <a:pt x="1639271" y="1636271"/>
                </a:lnTo>
                <a:lnTo>
                  <a:pt x="1639271" y="867661"/>
                </a:lnTo>
                <a:lnTo>
                  <a:pt x="2407882" y="867661"/>
                </a:lnTo>
                <a:lnTo>
                  <a:pt x="2407883" y="864829"/>
                </a:lnTo>
                <a:lnTo>
                  <a:pt x="2410716" y="864829"/>
                </a:lnTo>
                <a:lnTo>
                  <a:pt x="2410716" y="95102"/>
                </a:lnTo>
                <a:lnTo>
                  <a:pt x="3180445" y="95102"/>
                </a:lnTo>
                <a:lnTo>
                  <a:pt x="3180445" y="1018"/>
                </a:lnTo>
                <a:lnTo>
                  <a:pt x="2410716" y="1018"/>
                </a:lnTo>
                <a:lnTo>
                  <a:pt x="2410716" y="1"/>
                </a:lnTo>
                <a:lnTo>
                  <a:pt x="2316632" y="0"/>
                </a:lnTo>
                <a:lnTo>
                  <a:pt x="2316633" y="1018"/>
                </a:lnTo>
                <a:lnTo>
                  <a:pt x="2315617" y="1018"/>
                </a:lnTo>
                <a:lnTo>
                  <a:pt x="2315617" y="95102"/>
                </a:lnTo>
                <a:lnTo>
                  <a:pt x="2316632" y="95102"/>
                </a:lnTo>
                <a:lnTo>
                  <a:pt x="2316632" y="773577"/>
                </a:lnTo>
                <a:lnTo>
                  <a:pt x="1639271" y="773577"/>
                </a:lnTo>
                <a:lnTo>
                  <a:pt x="1639271" y="771443"/>
                </a:lnTo>
                <a:lnTo>
                  <a:pt x="1545187" y="771443"/>
                </a:lnTo>
                <a:lnTo>
                  <a:pt x="1545187" y="773577"/>
                </a:lnTo>
                <a:lnTo>
                  <a:pt x="1543054" y="773577"/>
                </a:lnTo>
                <a:lnTo>
                  <a:pt x="1543054" y="867661"/>
                </a:lnTo>
                <a:lnTo>
                  <a:pt x="1545187" y="867661"/>
                </a:lnTo>
                <a:lnTo>
                  <a:pt x="1545187" y="1544069"/>
                </a:lnTo>
                <a:lnTo>
                  <a:pt x="867662" y="1544069"/>
                </a:lnTo>
                <a:lnTo>
                  <a:pt x="867662" y="1543052"/>
                </a:lnTo>
                <a:lnTo>
                  <a:pt x="773578" y="1543052"/>
                </a:lnTo>
                <a:lnTo>
                  <a:pt x="773578" y="1544069"/>
                </a:lnTo>
                <a:lnTo>
                  <a:pt x="772563" y="1544069"/>
                </a:lnTo>
                <a:lnTo>
                  <a:pt x="772563" y="1638154"/>
                </a:lnTo>
                <a:lnTo>
                  <a:pt x="773578" y="1638154"/>
                </a:lnTo>
                <a:lnTo>
                  <a:pt x="773578" y="2316628"/>
                </a:lnTo>
                <a:lnTo>
                  <a:pt x="96217" y="2316628"/>
                </a:lnTo>
                <a:lnTo>
                  <a:pt x="96217" y="231449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9886" y="4695798"/>
            <a:ext cx="7866742" cy="579326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form, by injected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humour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, or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randomised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words which don't look even slightly believable. There are many variations of passages of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Lorem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</a:t>
            </a:r>
            <a:r>
              <a:rPr lang="en-US" sz="1000" dirty="0" err="1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Ipsum</a:t>
            </a:r>
            <a:r>
              <a:rPr lang="en-US" sz="1000" dirty="0">
                <a:solidFill>
                  <a:schemeClr val="tx1">
                    <a:alpha val="60000"/>
                  </a:schemeClr>
                </a:solidFill>
                <a:latin typeface="Arial"/>
                <a:ea typeface="微软雅黑"/>
                <a:cs typeface="+mn-ea"/>
                <a:sym typeface="Arial"/>
              </a:rPr>
              <a:t> available, but the majority have suffered alteration in some form.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0D9B49-2EA3-9CC2-B13C-BE43AD35BB4C}"/>
              </a:ext>
            </a:extLst>
          </p:cNvPr>
          <p:cNvSpPr txBox="1"/>
          <p:nvPr/>
        </p:nvSpPr>
        <p:spPr>
          <a:xfrm>
            <a:off x="259021" y="391898"/>
            <a:ext cx="11309393" cy="1410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</a:rPr>
              <a:t>（</a:t>
            </a: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r>
              <a:rPr lang="zh-CN" altLang="en-US" sz="3600" b="1" dirty="0">
                <a:solidFill>
                  <a:schemeClr val="bg1"/>
                </a:solidFill>
              </a:rPr>
              <a:t>）可视化展示：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通过</a:t>
            </a:r>
            <a:r>
              <a:rPr lang="en-US" altLang="zh-CN" sz="2400" dirty="0">
                <a:solidFill>
                  <a:schemeClr val="bg1"/>
                </a:solidFill>
              </a:rPr>
              <a:t>README</a:t>
            </a:r>
            <a:r>
              <a:rPr lang="zh-CN" altLang="en-US" sz="2400" dirty="0">
                <a:solidFill>
                  <a:schemeClr val="bg1"/>
                </a:solidFill>
              </a:rPr>
              <a:t>词云图、评分柱状图等形式展示仓库内容与评分分布。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F7A7ADA-3488-40ED-3869-B1CE9762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6A1996-A3B2-01AB-041D-324909339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939" y="2017120"/>
            <a:ext cx="9302620" cy="462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9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a4efmyp">
      <a:majorFont>
        <a:latin typeface="Agency FB"/>
        <a:ea typeface="微软雅黑"/>
        <a:cs typeface=""/>
      </a:majorFont>
      <a:minorFont>
        <a:latin typeface="Agency F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1919</Words>
  <Application>Microsoft Office PowerPoint</Application>
  <PresentationFormat>宽屏</PresentationFormat>
  <Paragraphs>102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Titillium</vt:lpstr>
      <vt:lpstr>等线</vt:lpstr>
      <vt:lpstr>微软雅黑</vt:lpstr>
      <vt:lpstr>Agency FB</vt:lpstr>
      <vt:lpstr>Arial</vt:lpstr>
      <vt:lpstr>Calibri</vt:lpstr>
      <vt:lpstr>Lato Light</vt:lpstr>
      <vt:lpstr>Open Sans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策划</dc:title>
  <dc:creator>第一PPT</dc:creator>
  <cp:keywords>www.1ppt.com</cp:keywords>
  <dc:description>www.1ppt.com</dc:description>
  <cp:lastModifiedBy>3116360454@qq.com</cp:lastModifiedBy>
  <cp:revision>58</cp:revision>
  <dcterms:created xsi:type="dcterms:W3CDTF">2017-09-02T11:45:00Z</dcterms:created>
  <dcterms:modified xsi:type="dcterms:W3CDTF">2025-01-01T15:16:19Z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58F9EF8C027B405C981E64D44F32AEF3_12</vt:lpwstr>
  </property>
  <property fmtid="{D5CDD505-2E9C-101B-9397-08002B2CF9AE}" pid="3" name="KSOProductBuildVer">
    <vt:lpwstr>2052-11.1.0.14309</vt:lpwstr>
  </property>
</Properties>
</file>