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14"/>
        <p:guide pos="387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79425" y="332740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故事背景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83030" y="4003675"/>
            <a:ext cx="504190" cy="2882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83030" y="4435475"/>
            <a:ext cx="504190" cy="2882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83030" y="4867275"/>
            <a:ext cx="504190" cy="2882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383030" y="5299075"/>
            <a:ext cx="504190" cy="2882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3120" y="4003675"/>
            <a:ext cx="504190" cy="2882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03120" y="4435475"/>
            <a:ext cx="504190" cy="2882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103120" y="4867275"/>
            <a:ext cx="504190" cy="2882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03120" y="5299075"/>
            <a:ext cx="504190" cy="2882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383030" y="224345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83030" y="267525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83030" y="310705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83030" y="353885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03120" y="224345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03120" y="267525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03120" y="310705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03120" y="353885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360" y="2564765"/>
            <a:ext cx="657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特殊订单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4360" y="4363085"/>
            <a:ext cx="6572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普通订单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839085" y="3022600"/>
            <a:ext cx="804545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23210" y="2636520"/>
            <a:ext cx="861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选择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78910" y="225361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978910" y="268541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78910" y="311721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78910" y="354901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18865" y="4003675"/>
            <a:ext cx="504190" cy="2882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618865" y="4435475"/>
            <a:ext cx="504190" cy="2882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618865" y="4867275"/>
            <a:ext cx="504190" cy="2882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618865" y="5299075"/>
            <a:ext cx="504190" cy="2882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338955" y="4003675"/>
            <a:ext cx="504190" cy="2882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338955" y="4435475"/>
            <a:ext cx="504190" cy="2882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338955" y="4867275"/>
            <a:ext cx="504190" cy="2882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338955" y="5299075"/>
            <a:ext cx="504190" cy="2882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823210" y="4783455"/>
            <a:ext cx="6597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682875" y="4364355"/>
            <a:ext cx="861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保留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47440" y="980440"/>
            <a:ext cx="4464685" cy="575945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647440" y="1052830"/>
            <a:ext cx="4415155" cy="380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领导层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015865" y="2420620"/>
            <a:ext cx="23514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订单利润：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3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m~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4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m，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sym typeface="+mn-ea"/>
              </a:rPr>
              <a:t>VIP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不允许延期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有释放时间有交期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(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时间窗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)</a:t>
            </a:r>
            <a:endParaRPr lang="en-US" altLang="zh-CN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134610" y="4467860"/>
            <a:ext cx="24866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订单利润：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m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，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允许延期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</a:rPr>
              <a:t>,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有延期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惩罚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无释放时间，有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交期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3431540" y="1644015"/>
            <a:ext cx="1897380" cy="48895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359785" y="1644015"/>
            <a:ext cx="786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决定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543925" y="2348865"/>
            <a:ext cx="1074420" cy="30245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903970" y="3572510"/>
            <a:ext cx="574675" cy="392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产线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7127240" y="3717290"/>
            <a:ext cx="1344295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320280" y="3284855"/>
            <a:ext cx="8610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排产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152515" y="1653540"/>
            <a:ext cx="2319655" cy="40703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686040" y="1628775"/>
            <a:ext cx="786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分配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984105" y="2675255"/>
            <a:ext cx="1008380" cy="431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工人</a:t>
            </a:r>
            <a:endParaRPr lang="zh-CN" altLang="en-US" sz="16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9984105" y="3395345"/>
            <a:ext cx="1008380" cy="431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工人</a:t>
            </a:r>
            <a:endParaRPr lang="zh-CN" altLang="en-US" sz="16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984105" y="4115435"/>
            <a:ext cx="1008380" cy="431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工人</a:t>
            </a:r>
            <a:endParaRPr lang="zh-CN" altLang="en-US" sz="16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984105" y="4763770"/>
            <a:ext cx="1008380" cy="431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工人</a:t>
            </a:r>
            <a:endParaRPr lang="zh-CN" altLang="en-US" sz="1600">
              <a:solidFill>
                <a:schemeClr val="tx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4" name="椭圆形标注 53"/>
          <p:cNvSpPr/>
          <p:nvPr/>
        </p:nvSpPr>
        <p:spPr>
          <a:xfrm>
            <a:off x="7967980" y="260350"/>
            <a:ext cx="1871980" cy="720090"/>
          </a:xfrm>
          <a:prstGeom prst="wedgeEllipseCallou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348345" y="335280"/>
            <a:ext cx="1361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钱赚得多就行。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56" name="椭圆形标注 55"/>
          <p:cNvSpPr/>
          <p:nvPr/>
        </p:nvSpPr>
        <p:spPr>
          <a:xfrm>
            <a:off x="10200640" y="1653540"/>
            <a:ext cx="1871980" cy="720090"/>
          </a:xfrm>
          <a:prstGeom prst="wedgeEllipseCallou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0560685" y="1728470"/>
            <a:ext cx="13614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早点儿干完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就行。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359785" y="1052830"/>
                <a:ext cx="4517390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ea typeface="微软雅黑 Light" panose="020B0502040204020203" charset="-122"/>
                    <a:cs typeface="Times New Roman" panose="02020603050405020304" charset="0"/>
                  </a:rPr>
                  <a:t>Objective:</a:t>
                </a:r>
                <a:r>
                  <a:rPr lang="en-US" altLang="zh-CN" sz="1600">
                    <a:latin typeface="微软雅黑 Light" panose="020B0502040204020203" charset="-122"/>
                    <a:ea typeface="微软雅黑 Light" panose="020B0502040204020203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𝑚𝑎𝑥</m:t>
                    </m:r>
                    <m:r>
                      <a:rPr lang="en-US" altLang="zh-CN" sz="1600" i="1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{</m:t>
                    </m:r>
                    <m:r>
                      <a:rPr lang="en-US" altLang="zh-CN" sz="1600" i="1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𝛼</m:t>
                    </m:r>
                    <m:r>
                      <a:rPr lang="en-US" altLang="zh-CN" sz="1600" i="1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𝑇𝑃</m:t>
                    </m:r>
                    <m:r>
                      <a:rPr lang="en-US" altLang="zh-CN" sz="1600" i="1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𝛽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ea typeface="微软雅黑 Light" panose="020B0502040204020203" charset="-122"/>
                            <a:cs typeface="Cambria Math" panose="02040503050406030204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 sz="1600">
                  <a:latin typeface="微软雅黑 Light" panose="020B0502040204020203" charset="-122"/>
                  <a:ea typeface="微软雅黑 Light" panose="020B0502040204020203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785" y="1052830"/>
                <a:ext cx="4517390" cy="3371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79425" y="332740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数学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99740" y="1628775"/>
            <a:ext cx="6092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i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TP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 =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订单总收益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- 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订单总生产成本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(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常数</a:t>
            </a:r>
            <a:r>
              <a:rPr lang="en-US" altLang="zh-CN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) -</a:t>
            </a:r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订单延期成本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999740" y="2068830"/>
                <a:ext cx="4944745" cy="956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Decision variables:</a:t>
                </a:r>
                <a:endParaRPr lang="en-US" altLang="zh-CN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:0-1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变量，特殊订单是否被</a:t>
                </a:r>
                <a:r>
                  <a:rPr lang="zh-CN" altLang="en-US">
                    <a:latin typeface="Times New Roman" panose="02020603050405020304" charset="0"/>
                    <a:cs typeface="Times New Roman" panose="02020603050405020304" charset="0"/>
                  </a:rPr>
                  <a:t>选择。</a:t>
                </a:r>
                <a:endParaRPr lang="zh-CN" altLang="en-US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0-1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变量，第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个订单在第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j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个订单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之前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40" y="2068830"/>
                <a:ext cx="4944745" cy="9563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995" y="3150235"/>
            <a:ext cx="4234815" cy="30835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290" y="3213100"/>
            <a:ext cx="3623310" cy="3567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79425" y="332740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过程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46600" y="2531745"/>
            <a:ext cx="1549400" cy="720090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89710" y="209994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89710" y="253174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89710" y="296354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89710" y="339534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09800" y="209994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09800" y="253174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09800" y="296354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209800" y="3395345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933700" y="2925445"/>
            <a:ext cx="1197610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762500" y="2709545"/>
            <a:ext cx="1108710" cy="39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latin typeface="微软雅黑 Light" panose="020B0502040204020203" charset="-122"/>
                <a:ea typeface="微软雅黑 Light" panose="020B0502040204020203" charset="-122"/>
              </a:rPr>
              <a:t>加工机器</a:t>
            </a:r>
            <a:endParaRPr lang="zh-CN" altLang="en-US" sz="160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562725" y="2925445"/>
            <a:ext cx="1197610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202680" y="2493010"/>
                <a:ext cx="1877695" cy="337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ea typeface="微软雅黑 Light" panose="020B0502040204020203" charset="-122"/>
                    <a:cs typeface="Times New Roman" panose="02020603050405020304" charset="0"/>
                    <a:sym typeface="+mn-ea"/>
                  </a:rPr>
                  <a:t>Objective</a:t>
                </a:r>
                <a:r>
                  <a:rPr lang="zh-CN" altLang="en-US" sz="1600">
                    <a:latin typeface="Times New Roman" panose="02020603050405020304" charset="0"/>
                    <a:ea typeface="微软雅黑 Light" panose="020B0502040204020203" charset="-122"/>
                    <a:cs typeface="Times New Roman" panose="02020603050405020304" charset="0"/>
                    <a:sym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𝑚𝑎𝑥</m:t>
                    </m:r>
                    <m:r>
                      <a:rPr lang="en-US" altLang="zh-CN" sz="1600" i="1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1600" i="1">
                        <a:latin typeface="Cambria Math" panose="02040503050406030204" charset="0"/>
                        <a:ea typeface="微软雅黑 Light" panose="020B0502040204020203" charset="-122"/>
                        <a:cs typeface="Cambria Math" panose="02040503050406030204" charset="0"/>
                      </a:rPr>
                      <m:t>𝑇𝑃</m:t>
                    </m:r>
                  </m:oMath>
                </a14:m>
                <a:endParaRPr lang="zh-CN" altLang="en-US" sz="1600">
                  <a:latin typeface="Times New Roman" panose="02020603050405020304" charset="0"/>
                  <a:ea typeface="微软雅黑 Light" panose="020B0502040204020203" charset="-122"/>
                  <a:cs typeface="Times New Roman" panose="02020603050405020304" charset="0"/>
                  <a:sym typeface="+mn-ea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80" y="2493010"/>
                <a:ext cx="1877695" cy="33718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8578850" y="2204720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578850" y="2636520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578850" y="3068320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78850" y="3500120"/>
            <a:ext cx="504190" cy="28829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23" name="右大括号 22"/>
          <p:cNvSpPr/>
          <p:nvPr/>
        </p:nvSpPr>
        <p:spPr>
          <a:xfrm rot="16200000">
            <a:off x="4960620" y="1827530"/>
            <a:ext cx="803910" cy="42945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719830" y="1305560"/>
            <a:ext cx="3443605" cy="480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带有时间窗限制</a:t>
            </a:r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</a:rPr>
              <a:t>的单机模型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80920" y="4509135"/>
            <a:ext cx="1082675" cy="50419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Gurobi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05200" y="4509135"/>
            <a:ext cx="1082675" cy="50419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28845" y="4509135"/>
            <a:ext cx="1082675" cy="50419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GWO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24880" y="4509135"/>
            <a:ext cx="1082675" cy="50419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WHO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320915" y="4509135"/>
            <a:ext cx="1082675" cy="50419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" name="下箭头 30"/>
          <p:cNvSpPr/>
          <p:nvPr/>
        </p:nvSpPr>
        <p:spPr>
          <a:xfrm>
            <a:off x="2567940" y="5156835"/>
            <a:ext cx="504190" cy="360045"/>
          </a:xfrm>
          <a:prstGeom prst="downArrow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280920" y="5589270"/>
            <a:ext cx="1082675" cy="504190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Gurobi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WPS 演示</Application>
  <PresentationFormat/>
  <Paragraphs>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微软雅黑 Light</vt:lpstr>
      <vt:lpstr>Times New Roman</vt:lpstr>
      <vt:lpstr>Cambria Math</vt:lpstr>
      <vt:lpstr>Arial Unicode MS</vt:lpstr>
      <vt:lpstr>Calibri</vt:lpstr>
      <vt:lpstr>新宋体</vt:lpstr>
      <vt:lpstr>默认设计模板</vt:lpstr>
      <vt:lpstr>1_默认设计模板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</dc:creator>
  <cp:lastModifiedBy>吴鹏</cp:lastModifiedBy>
  <cp:revision>6</cp:revision>
  <dcterms:created xsi:type="dcterms:W3CDTF">2025-07-23T00:59:00Z</dcterms:created>
  <dcterms:modified xsi:type="dcterms:W3CDTF">2025-09-18T04:33:52Z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2052-12.1.0.22525</vt:lpwstr>
  </property>
  <property fmtid="{D5CDD505-2E9C-101B-9397-08002B2CF9AE}" pid="3" name="ICV">
    <vt:lpwstr>BC3513D4A2F34ABFAD598EC14A910D20_13</vt:lpwstr>
  </property>
</Properties>
</file>