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66" r:id="rId5"/>
    <p:sldId id="262" r:id="rId6"/>
    <p:sldId id="263" r:id="rId7"/>
    <p:sldId id="264" r:id="rId8"/>
    <p:sldId id="265" r:id="rId9"/>
    <p:sldId id="257" r:id="rId10"/>
    <p:sldId id="269" r:id="rId11"/>
    <p:sldId id="258" r:id="rId12"/>
    <p:sldId id="259" r:id="rId13"/>
    <p:sldId id="267" r:id="rId14"/>
    <p:sldId id="260" r:id="rId15"/>
    <p:sldId id="271" r:id="rId16"/>
    <p:sldId id="270" r:id="rId17"/>
    <p:sldId id="272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0FBA-937E-45BF-83E5-A19F9A02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ED56-542B-4935-A370-19CF7C73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AA24C-A5DD-4678-A756-AE44315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0410-8E87-40A7-A66A-12706B5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4334-2561-428B-85B9-1D1A427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2E0F-27A1-4815-8430-CE00D3E9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CA2B1-4DBA-42C1-AC2B-CC32DB12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2E180-1A55-45A7-9DEF-3CFA894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6098-E45B-477F-B9BC-6F06317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593B-1960-4EC6-8C2A-48BEA56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28980-9D53-46A4-818C-F84E4CC8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3A737-F35F-40B0-A587-3C7BFE61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1E03-EA9C-4F37-80F1-CF16527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AE76-15E8-4D03-A5DB-E184244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6E6E-9A9B-4FF4-A331-2336C1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59C-7720-49F4-9F6D-C0AD8AE2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BEC65-50EE-4E9C-BD4E-8B83F1E8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1A22-AD27-49C4-8D10-7AC119A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30883-7C83-4A65-AB33-FA1E937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A5E5-C994-4C68-9F55-4925D64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CC7CF-D36E-439F-BBEF-7CF23648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3B3B2-44AD-41DD-83C0-4AB692F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6C4F-2A19-460C-91AF-D497ED7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86F6A-B352-4F49-8DA5-9C814096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BF40-E3C5-428A-A469-D750A5EA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2839-11F9-4C41-8E6F-8B571DFC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11E7-46A4-4C2C-93B0-38537858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6BA12-C68C-456B-94D6-49BBA752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65D-7BC8-47CA-B887-01CB3985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56818-C460-496E-AA81-12FE916C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DD1BE-41FB-48D7-88C2-2CA9E7E7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764-4C99-455E-BEEF-035D23A9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51E4-9FB9-4E57-95C4-C6233523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1D376-DA6B-466D-BCEB-82810850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AB26E-1267-43EE-AA11-B1AE54C5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76C7E-3CDA-4E02-AE55-69F8209B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3071E-1F3B-4190-A779-935677B9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C5600-7DD9-4C4F-9464-DD7013D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31DB0-A711-4387-BE7E-A3CBD499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529A-6C69-440E-898D-7C06714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842AD-0E40-4AF6-A71D-C3F949F3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6ABDD-DD7A-4F27-BDED-49EFC7B6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B1DC5-AC9A-468F-9EE6-6D23B5A5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67A9A-ED2D-4AC0-947C-728623A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93BFC-963E-49D9-9189-E446387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3F4BA-522D-4E52-9871-04EDB87C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0ACA-37C5-4EA9-9522-B01DD5ED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0114-694A-49F8-BD63-C94A171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C498D-E02A-43C9-B95A-A96E65D0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1756B-2240-4EF8-A52F-F6FAC83F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60E8-A497-473A-A6CE-5223115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27C4C-81B4-4520-90C7-1C33C04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8A48-7B81-4C20-9606-B6B4AAC8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3329C-1994-42C9-9009-2E8BBC0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FB9F5-A0E8-4E9A-8D65-AA6D3E36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8F56-C700-4C93-B993-4BCE3D4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471EA-4561-4E4A-BC3D-2919664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650EA-7AD6-44C1-8F84-AF42E14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8FE56-0128-4536-8FC6-D38333F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82C56-65C4-4716-9582-5C31DAF2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DCC2-FA98-4512-89C6-715DA014B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8297-A855-470F-B671-7CAC9B1953F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0622-7B35-4CF2-A968-F70CFB8A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A9CD-1B7D-4F4F-8DDA-525DCF95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9053-EE3B-4340-A42A-9EA350A08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用户信息库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C2649-24D9-45A1-B117-4E458A43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8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345C3C2C-CCAF-4FD2-9883-4B2EE7222928}"/>
              </a:ext>
            </a:extLst>
          </p:cNvPr>
          <p:cNvSpPr/>
          <p:nvPr/>
        </p:nvSpPr>
        <p:spPr>
          <a:xfrm>
            <a:off x="4019647" y="4823551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5B281DD3-CA79-4CD1-B94E-ABDB0F8B9B50}"/>
              </a:ext>
            </a:extLst>
          </p:cNvPr>
          <p:cNvSpPr/>
          <p:nvPr/>
        </p:nvSpPr>
        <p:spPr>
          <a:xfrm>
            <a:off x="4019647" y="3154951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主缓存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4E05B46-B4E8-4FAF-B9E7-B3CFE21DD4DE}"/>
              </a:ext>
            </a:extLst>
          </p:cNvPr>
          <p:cNvSpPr/>
          <p:nvPr/>
        </p:nvSpPr>
        <p:spPr>
          <a:xfrm>
            <a:off x="7915372" y="5084626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F433F3-153F-43EB-9A13-F6E597D5D2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86672" y="3712164"/>
            <a:ext cx="1028700" cy="209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3F4BDC-12D1-426B-9372-4348C576AA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886672" y="5804626"/>
            <a:ext cx="1028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A5F26EA4-E9DA-4088-B584-324A62245C5C}"/>
              </a:ext>
            </a:extLst>
          </p:cNvPr>
          <p:cNvSpPr/>
          <p:nvPr/>
        </p:nvSpPr>
        <p:spPr>
          <a:xfrm>
            <a:off x="8203372" y="140109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3517D4F7-AB47-46A2-AB56-5B3D18C7FCF5}"/>
              </a:ext>
            </a:extLst>
          </p:cNvPr>
          <p:cNvSpPr/>
          <p:nvPr/>
        </p:nvSpPr>
        <p:spPr>
          <a:xfrm>
            <a:off x="8203372" y="162901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A62710EE-E43A-49A8-9303-F0BDEBA27B98}"/>
              </a:ext>
            </a:extLst>
          </p:cNvPr>
          <p:cNvSpPr/>
          <p:nvPr/>
        </p:nvSpPr>
        <p:spPr>
          <a:xfrm>
            <a:off x="8203372" y="2639285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32650A72-8AFF-457E-ABF0-BA6C82C26B94}"/>
              </a:ext>
            </a:extLst>
          </p:cNvPr>
          <p:cNvSpPr/>
          <p:nvPr/>
        </p:nvSpPr>
        <p:spPr>
          <a:xfrm>
            <a:off x="5200746" y="756078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6FC4E8C1-2B55-475E-8A8A-A7FF85A5093A}"/>
              </a:ext>
            </a:extLst>
          </p:cNvPr>
          <p:cNvSpPr/>
          <p:nvPr/>
        </p:nvSpPr>
        <p:spPr>
          <a:xfrm>
            <a:off x="5200746" y="1826589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89B4B2B-3831-481A-B096-F59F324D5812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 rot="10800000" flipH="1">
            <a:off x="4019646" y="2327796"/>
            <a:ext cx="1181099" cy="1384369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5AFA41B-13EB-415D-843C-AEAD373DCF25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>
            <a:off x="4019646" y="1257284"/>
            <a:ext cx="1181099" cy="2454880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7015C-75E8-4AEC-804C-98A3551BE853}"/>
              </a:ext>
            </a:extLst>
          </p:cNvPr>
          <p:cNvSpPr txBox="1"/>
          <p:nvPr/>
        </p:nvSpPr>
        <p:spPr>
          <a:xfrm>
            <a:off x="3834510" y="25695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缓存同步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589FEF-E4B6-40D3-BD29-BCDD502FDB1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6886672" y="738901"/>
            <a:ext cx="1316700" cy="51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AA7354-36BC-4606-AA64-5757D8DAAAEB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886672" y="1977093"/>
            <a:ext cx="1316700" cy="35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46CEDBC-A554-457C-A98E-37CB4E6B3869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6886672" y="1257284"/>
            <a:ext cx="1316700" cy="19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顺序访问存储器 48">
            <a:extLst>
              <a:ext uri="{FF2B5EF4-FFF2-40B4-BE49-F238E27FC236}">
                <a16:creationId xmlns:a16="http://schemas.microsoft.com/office/drawing/2014/main" id="{084B000C-28AD-4A7E-A0B6-5AAD072A87A3}"/>
              </a:ext>
            </a:extLst>
          </p:cNvPr>
          <p:cNvSpPr/>
          <p:nvPr/>
        </p:nvSpPr>
        <p:spPr>
          <a:xfrm>
            <a:off x="8203372" y="387933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A027E0C-3E52-4014-9CD4-C263028A01CB}"/>
              </a:ext>
            </a:extLst>
          </p:cNvPr>
          <p:cNvCxnSpPr>
            <a:stCxn id="49" idx="1"/>
            <a:endCxn id="5" idx="3"/>
          </p:cNvCxnSpPr>
          <p:nvPr/>
        </p:nvCxnSpPr>
        <p:spPr>
          <a:xfrm flipH="1" flipV="1">
            <a:off x="6886672" y="3712164"/>
            <a:ext cx="1316700" cy="74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76F496C-6F9A-4B11-8BE3-358DA56941A0}"/>
              </a:ext>
            </a:extLst>
          </p:cNvPr>
          <p:cNvSpPr txBox="1"/>
          <p:nvPr/>
        </p:nvSpPr>
        <p:spPr>
          <a:xfrm>
            <a:off x="4573852" y="10109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一个应用程序可以连接一个缓存</a:t>
            </a:r>
            <a:endParaRPr lang="en-US" altLang="zh-CN" dirty="0"/>
          </a:p>
          <a:p>
            <a:r>
              <a:rPr lang="zh-CN" altLang="en-US" dirty="0"/>
              <a:t>一个缓存可以被多个应用程序读取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一主多从架构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33DB7B-747C-4438-9D4F-C047845B32E9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25" name="标注: 右箭头 24">
            <a:extLst>
              <a:ext uri="{FF2B5EF4-FFF2-40B4-BE49-F238E27FC236}">
                <a16:creationId xmlns:a16="http://schemas.microsoft.com/office/drawing/2014/main" id="{107BE625-9748-4B5F-AB15-1FD230E558DA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32005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D6A78A-D65E-47BD-A23C-CD3FA0E0D60B}"/>
              </a:ext>
            </a:extLst>
          </p:cNvPr>
          <p:cNvCxnSpPr>
            <a:cxnSpLocks/>
            <a:stCxn id="24" idx="1"/>
            <a:endCxn id="44" idx="4"/>
          </p:cNvCxnSpPr>
          <p:nvPr/>
        </p:nvCxnSpPr>
        <p:spPr>
          <a:xfrm flipH="1">
            <a:off x="5617336" y="956849"/>
            <a:ext cx="2271712" cy="3049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FF5F2F-9051-4E51-B6E4-D0FF0258782B}"/>
              </a:ext>
            </a:extLst>
          </p:cNvPr>
          <p:cNvCxnSpPr>
            <a:cxnSpLocks/>
            <a:stCxn id="14" idx="1"/>
            <a:endCxn id="44" idx="4"/>
          </p:cNvCxnSpPr>
          <p:nvPr/>
        </p:nvCxnSpPr>
        <p:spPr>
          <a:xfrm flipH="1" flipV="1">
            <a:off x="5617336" y="1261765"/>
            <a:ext cx="2271712" cy="1283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64A594-3194-459C-8632-991168E843B3}"/>
              </a:ext>
            </a:extLst>
          </p:cNvPr>
          <p:cNvCxnSpPr>
            <a:cxnSpLocks/>
            <a:stCxn id="18" idx="1"/>
            <a:endCxn id="43" idx="4"/>
          </p:cNvCxnSpPr>
          <p:nvPr/>
        </p:nvCxnSpPr>
        <p:spPr>
          <a:xfrm flipH="1" flipV="1">
            <a:off x="5617336" y="3456415"/>
            <a:ext cx="2271712" cy="67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F0D5A3-58D7-412E-A6C7-10C1D4FE12AF}"/>
              </a:ext>
            </a:extLst>
          </p:cNvPr>
          <p:cNvCxnSpPr>
            <a:cxnSpLocks/>
            <a:stCxn id="21" idx="1"/>
            <a:endCxn id="47" idx="4"/>
          </p:cNvCxnSpPr>
          <p:nvPr/>
        </p:nvCxnSpPr>
        <p:spPr>
          <a:xfrm flipH="1" flipV="1">
            <a:off x="5617336" y="4553740"/>
            <a:ext cx="2271712" cy="1167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5A48DB0-1926-4E1B-A19C-2ED1160C6F74}"/>
              </a:ext>
            </a:extLst>
          </p:cNvPr>
          <p:cNvCxnSpPr>
            <a:cxnSpLocks/>
            <a:stCxn id="14" idx="1"/>
            <a:endCxn id="41" idx="4"/>
          </p:cNvCxnSpPr>
          <p:nvPr/>
        </p:nvCxnSpPr>
        <p:spPr>
          <a:xfrm flipH="1" flipV="1">
            <a:off x="5617336" y="2359090"/>
            <a:ext cx="2271712" cy="185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8E5E5C-C334-4199-9360-8E3867B04B73}"/>
              </a:ext>
            </a:extLst>
          </p:cNvPr>
          <p:cNvCxnSpPr>
            <a:cxnSpLocks/>
            <a:stCxn id="24" idx="1"/>
            <a:endCxn id="43" idx="4"/>
          </p:cNvCxnSpPr>
          <p:nvPr/>
        </p:nvCxnSpPr>
        <p:spPr>
          <a:xfrm flipH="1">
            <a:off x="5617336" y="956849"/>
            <a:ext cx="2271712" cy="249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93E829C-CB55-4216-8810-0B0D74618C09}"/>
              </a:ext>
            </a:extLst>
          </p:cNvPr>
          <p:cNvCxnSpPr>
            <a:cxnSpLocks/>
            <a:stCxn id="21" idx="1"/>
            <a:endCxn id="43" idx="4"/>
          </p:cNvCxnSpPr>
          <p:nvPr/>
        </p:nvCxnSpPr>
        <p:spPr>
          <a:xfrm flipH="1" flipV="1">
            <a:off x="5617336" y="3456415"/>
            <a:ext cx="2271712" cy="2264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D360192-CE46-4D76-A19C-D5F2CB21043A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51" name="标注: 右箭头 50">
            <a:extLst>
              <a:ext uri="{FF2B5EF4-FFF2-40B4-BE49-F238E27FC236}">
                <a16:creationId xmlns:a16="http://schemas.microsoft.com/office/drawing/2014/main" id="{FD49E42F-1F46-41FD-875F-0E949211A455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4A7539-8861-47D1-95BC-9A2CBE8F59C9}"/>
              </a:ext>
            </a:extLst>
          </p:cNvPr>
          <p:cNvSpPr txBox="1"/>
          <p:nvPr/>
        </p:nvSpPr>
        <p:spPr>
          <a:xfrm>
            <a:off x="5371551" y="63092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缓存共享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BF8B28-9BAD-4DAC-904E-E33D607C5453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11148FB6-FA92-4D05-94B3-DD125C0B4ADF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CBB48458-7F40-4274-B6AD-E3D2D73C0C78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A47C10F9-B723-4AE5-B3A3-F74311608931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778A2DE4-044B-4B9A-B650-A7C490887184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7008A72A-6AE4-4C65-8E78-094F98AEC9E2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2" name="圆柱体 51">
              <a:extLst>
                <a:ext uri="{FF2B5EF4-FFF2-40B4-BE49-F238E27FC236}">
                  <a16:creationId xmlns:a16="http://schemas.microsoft.com/office/drawing/2014/main" id="{37F974FB-190F-4878-82F1-B773D267B9BE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DAF10DC7-C425-477D-9EDA-CEE02432A079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FE6C4943-C857-4495-A747-A2863256AFCD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B43D9C3C-D106-4180-A8C9-EC7CF0D4FAB0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6" name="圆柱体 55">
              <a:extLst>
                <a:ext uri="{FF2B5EF4-FFF2-40B4-BE49-F238E27FC236}">
                  <a16:creationId xmlns:a16="http://schemas.microsoft.com/office/drawing/2014/main" id="{E11639AE-89F3-40BB-93B8-D9DA891B2C32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177C5BEF-6FEE-4622-A0B2-594373385A54}"/>
                </a:ext>
              </a:extLst>
            </p:cNvPr>
            <p:cNvCxnSpPr>
              <a:stCxn id="54" idx="1"/>
              <a:endCxn id="44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8C0DD6A2-4674-4D49-B26C-B2784DEB872C}"/>
                </a:ext>
              </a:extLst>
            </p:cNvPr>
            <p:cNvCxnSpPr>
              <a:stCxn id="45" idx="3"/>
              <a:endCxn id="55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D26E2BA-A15D-465A-9704-AB23FA1D5338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F7D3584B-FE61-47C4-BA50-78BE42D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多主机架构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0E013-E2BB-41F8-A917-0E28F06306DC}"/>
              </a:ext>
            </a:extLst>
          </p:cNvPr>
          <p:cNvGrpSpPr/>
          <p:nvPr/>
        </p:nvGrpSpPr>
        <p:grpSpPr>
          <a:xfrm>
            <a:off x="6774623" y="1824900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49299AE7-906D-4E99-B96C-5BFEBC7D853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4" name="流程图: 顺序访问存储器 13">
              <a:extLst>
                <a:ext uri="{FF2B5EF4-FFF2-40B4-BE49-F238E27FC236}">
                  <a16:creationId xmlns:a16="http://schemas.microsoft.com/office/drawing/2014/main" id="{067EEE86-5E2A-4834-95C8-F105A0A4DD34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50C146-6C8D-4115-AB22-864B88D4D848}"/>
              </a:ext>
            </a:extLst>
          </p:cNvPr>
          <p:cNvGrpSpPr/>
          <p:nvPr/>
        </p:nvGrpSpPr>
        <p:grpSpPr>
          <a:xfrm>
            <a:off x="6774623" y="3412951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BCAC9849-B04B-42E5-BEDC-DF96B85F60C6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2C69D507-9F80-4BEB-9D50-DC5DA97367BA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7E6FC0-B05A-47C2-A3A7-9111AA7125B9}"/>
              </a:ext>
            </a:extLst>
          </p:cNvPr>
          <p:cNvGrpSpPr/>
          <p:nvPr/>
        </p:nvGrpSpPr>
        <p:grpSpPr>
          <a:xfrm>
            <a:off x="6774623" y="5001002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0" name="矩形: 折角 19">
              <a:extLst>
                <a:ext uri="{FF2B5EF4-FFF2-40B4-BE49-F238E27FC236}">
                  <a16:creationId xmlns:a16="http://schemas.microsoft.com/office/drawing/2014/main" id="{64256532-EA38-4E22-B617-D00A03BCCFB3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1" name="流程图: 顺序访问存储器 20">
              <a:extLst>
                <a:ext uri="{FF2B5EF4-FFF2-40B4-BE49-F238E27FC236}">
                  <a16:creationId xmlns:a16="http://schemas.microsoft.com/office/drawing/2014/main" id="{B2EBD314-0D61-47D2-A9C7-5745E30974F5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D0A493-3A84-4BD0-B295-41BC841E7CC7}"/>
              </a:ext>
            </a:extLst>
          </p:cNvPr>
          <p:cNvGrpSpPr/>
          <p:nvPr/>
        </p:nvGrpSpPr>
        <p:grpSpPr>
          <a:xfrm>
            <a:off x="6774623" y="236849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13C433C5-421A-46A0-8F33-DD92695275E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4" name="流程图: 顺序访问存储器 23">
              <a:extLst>
                <a:ext uri="{FF2B5EF4-FFF2-40B4-BE49-F238E27FC236}">
                  <a16:creationId xmlns:a16="http://schemas.microsoft.com/office/drawing/2014/main" id="{BC1BC689-298A-4FAD-B1C7-7A3F75E6F17E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6CDABE3-27AE-4998-A695-F45D50097D48}"/>
              </a:ext>
            </a:extLst>
          </p:cNvPr>
          <p:cNvCxnSpPr>
            <a:stCxn id="23" idx="1"/>
            <a:endCxn id="11" idx="1"/>
          </p:cNvCxnSpPr>
          <p:nvPr/>
        </p:nvCxnSpPr>
        <p:spPr>
          <a:xfrm rot="10800000" flipV="1">
            <a:off x="6774623" y="1533956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93D1432-4A16-4686-B748-504A98D0CBED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774623" y="3122007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C189CA8-1003-4F9F-B6DB-094DEB074271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6774623" y="4710058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顺序访问存储器 42">
            <a:extLst>
              <a:ext uri="{FF2B5EF4-FFF2-40B4-BE49-F238E27FC236}">
                <a16:creationId xmlns:a16="http://schemas.microsoft.com/office/drawing/2014/main" id="{5D628365-1048-4E92-A823-9850B3AAAF55}"/>
              </a:ext>
            </a:extLst>
          </p:cNvPr>
          <p:cNvSpPr/>
          <p:nvPr/>
        </p:nvSpPr>
        <p:spPr>
          <a:xfrm>
            <a:off x="7920397" y="534369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4" name="流程图: 顺序访问存储器 43">
            <a:extLst>
              <a:ext uri="{FF2B5EF4-FFF2-40B4-BE49-F238E27FC236}">
                <a16:creationId xmlns:a16="http://schemas.microsoft.com/office/drawing/2014/main" id="{D1F6A65F-6A75-4925-95AC-947DE95365F2}"/>
              </a:ext>
            </a:extLst>
          </p:cNvPr>
          <p:cNvSpPr/>
          <p:nvPr/>
        </p:nvSpPr>
        <p:spPr>
          <a:xfrm>
            <a:off x="8203372" y="411371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5" name="流程图: 顺序访问存储器 44">
            <a:extLst>
              <a:ext uri="{FF2B5EF4-FFF2-40B4-BE49-F238E27FC236}">
                <a16:creationId xmlns:a16="http://schemas.microsoft.com/office/drawing/2014/main" id="{45630C37-14CE-470D-BA8F-D1BAA0319DE1}"/>
              </a:ext>
            </a:extLst>
          </p:cNvPr>
          <p:cNvSpPr/>
          <p:nvPr/>
        </p:nvSpPr>
        <p:spPr>
          <a:xfrm>
            <a:off x="8203372" y="1361710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6" name="流程图: 顺序访问存储器 45">
            <a:extLst>
              <a:ext uri="{FF2B5EF4-FFF2-40B4-BE49-F238E27FC236}">
                <a16:creationId xmlns:a16="http://schemas.microsoft.com/office/drawing/2014/main" id="{1B4CCB20-D62E-470F-886D-AD100B94EF02}"/>
              </a:ext>
            </a:extLst>
          </p:cNvPr>
          <p:cNvSpPr/>
          <p:nvPr/>
        </p:nvSpPr>
        <p:spPr>
          <a:xfrm>
            <a:off x="7920397" y="2595738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7" name="流程图: 顺序访问存储器 46">
            <a:extLst>
              <a:ext uri="{FF2B5EF4-FFF2-40B4-BE49-F238E27FC236}">
                <a16:creationId xmlns:a16="http://schemas.microsoft.com/office/drawing/2014/main" id="{C7D6DB7D-FDD1-4EA3-98D3-3E6D5AFF0D49}"/>
              </a:ext>
            </a:extLst>
          </p:cNvPr>
          <p:cNvSpPr/>
          <p:nvPr/>
        </p:nvSpPr>
        <p:spPr>
          <a:xfrm>
            <a:off x="8203372" y="1270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148F5E-1791-4458-B16A-B1B4D38A96B5}"/>
              </a:ext>
            </a:extLst>
          </p:cNvPr>
          <p:cNvCxnSpPr>
            <a:stCxn id="47" idx="1"/>
            <a:endCxn id="19" idx="3"/>
          </p:cNvCxnSpPr>
          <p:nvPr/>
        </p:nvCxnSpPr>
        <p:spPr>
          <a:xfrm flipH="1">
            <a:off x="7538593" y="703062"/>
            <a:ext cx="664779" cy="158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D3D701C-0601-4B8D-8681-CE3DEE8715B9}"/>
              </a:ext>
            </a:extLst>
          </p:cNvPr>
          <p:cNvCxnSpPr>
            <a:stCxn id="45" idx="1"/>
            <a:endCxn id="18" idx="3"/>
          </p:cNvCxnSpPr>
          <p:nvPr/>
        </p:nvCxnSpPr>
        <p:spPr>
          <a:xfrm flipH="1" flipV="1">
            <a:off x="7538593" y="1561078"/>
            <a:ext cx="664779" cy="37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2AD48E8-6700-4DE0-BD2A-FF9871FE99B4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 flipV="1">
            <a:off x="7538593" y="2449301"/>
            <a:ext cx="381804" cy="8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8964C8-6D91-40B3-970A-F2D020A4741C}"/>
              </a:ext>
            </a:extLst>
          </p:cNvPr>
          <p:cNvCxnSpPr>
            <a:cxnSpLocks/>
            <a:stCxn id="43" idx="1"/>
            <a:endCxn id="26" idx="3"/>
          </p:cNvCxnSpPr>
          <p:nvPr/>
        </p:nvCxnSpPr>
        <p:spPr>
          <a:xfrm flipH="1" flipV="1">
            <a:off x="7538593" y="5318892"/>
            <a:ext cx="381804" cy="74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722E42-F267-4E0D-B761-C2C6DB477636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7538593" y="4429067"/>
            <a:ext cx="664779" cy="26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A7057-80A7-4F88-BCA9-EA48D06E5E26}"/>
              </a:ext>
            </a:extLst>
          </p:cNvPr>
          <p:cNvCxnSpPr>
            <a:cxnSpLocks/>
            <a:stCxn id="46" idx="1"/>
            <a:endCxn id="113" idx="4"/>
          </p:cNvCxnSpPr>
          <p:nvPr/>
        </p:nvCxnSpPr>
        <p:spPr>
          <a:xfrm flipH="1" flipV="1">
            <a:off x="5617336" y="1261765"/>
            <a:ext cx="2303061" cy="20539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B28F65-2DCB-4DD8-BA2D-B44F41A7E19F}"/>
              </a:ext>
            </a:extLst>
          </p:cNvPr>
          <p:cNvCxnSpPr>
            <a:cxnSpLocks/>
            <a:stCxn id="46" idx="1"/>
            <a:endCxn id="112" idx="4"/>
          </p:cNvCxnSpPr>
          <p:nvPr/>
        </p:nvCxnSpPr>
        <p:spPr>
          <a:xfrm flipH="1">
            <a:off x="5617336" y="3315738"/>
            <a:ext cx="2303061" cy="1406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C8D9CA-878D-4FDA-956B-809E7D11029A}"/>
              </a:ext>
            </a:extLst>
          </p:cNvPr>
          <p:cNvCxnSpPr>
            <a:cxnSpLocks/>
            <a:stCxn id="43" idx="1"/>
            <a:endCxn id="115" idx="4"/>
          </p:cNvCxnSpPr>
          <p:nvPr/>
        </p:nvCxnSpPr>
        <p:spPr>
          <a:xfrm flipH="1" flipV="1">
            <a:off x="5617336" y="4553740"/>
            <a:ext cx="2303061" cy="1509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E795954-1702-41FB-A27E-AAC469180C5B}"/>
              </a:ext>
            </a:extLst>
          </p:cNvPr>
          <p:cNvCxnSpPr>
            <a:cxnSpLocks/>
            <a:stCxn id="43" idx="1"/>
            <a:endCxn id="112" idx="4"/>
          </p:cNvCxnSpPr>
          <p:nvPr/>
        </p:nvCxnSpPr>
        <p:spPr>
          <a:xfrm flipH="1" flipV="1">
            <a:off x="5617336" y="3456415"/>
            <a:ext cx="2303061" cy="2607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29CCB73-D3BE-4D9A-90DF-4FEC964F0BCC}"/>
              </a:ext>
            </a:extLst>
          </p:cNvPr>
          <p:cNvCxnSpPr>
            <a:cxnSpLocks/>
            <a:stCxn id="43" idx="1"/>
            <a:endCxn id="114" idx="4"/>
          </p:cNvCxnSpPr>
          <p:nvPr/>
        </p:nvCxnSpPr>
        <p:spPr>
          <a:xfrm flipH="1" flipV="1">
            <a:off x="5617336" y="5651065"/>
            <a:ext cx="2303061" cy="412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7D1DCBC-1A70-4369-A246-7B474AEDC7AA}"/>
              </a:ext>
            </a:extLst>
          </p:cNvPr>
          <p:cNvCxnSpPr>
            <a:cxnSpLocks/>
            <a:stCxn id="46" idx="1"/>
            <a:endCxn id="111" idx="4"/>
          </p:cNvCxnSpPr>
          <p:nvPr/>
        </p:nvCxnSpPr>
        <p:spPr>
          <a:xfrm flipH="1" flipV="1">
            <a:off x="5617336" y="2359090"/>
            <a:ext cx="2303061" cy="9566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768F7B-0BA3-4568-A7A5-65DC248A7FE2}"/>
              </a:ext>
            </a:extLst>
          </p:cNvPr>
          <p:cNvCxnSpPr>
            <a:cxnSpLocks/>
            <a:stCxn id="46" idx="1"/>
            <a:endCxn id="115" idx="4"/>
          </p:cNvCxnSpPr>
          <p:nvPr/>
        </p:nvCxnSpPr>
        <p:spPr>
          <a:xfrm flipH="1">
            <a:off x="5617336" y="3315738"/>
            <a:ext cx="2303061" cy="1238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224D27C-3CB0-4815-BBFF-6301AC8E12D4}"/>
              </a:ext>
            </a:extLst>
          </p:cNvPr>
          <p:cNvGrpSpPr/>
          <p:nvPr/>
        </p:nvGrpSpPr>
        <p:grpSpPr>
          <a:xfrm>
            <a:off x="5648110" y="549174"/>
            <a:ext cx="2419175" cy="5737931"/>
            <a:chOff x="5497017" y="549174"/>
            <a:chExt cx="2419175" cy="5737931"/>
          </a:xfrm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08DA6B93-761A-4067-BF6D-4743D1974B6B}"/>
                </a:ext>
              </a:extLst>
            </p:cNvPr>
            <p:cNvSpPr/>
            <p:nvPr/>
          </p:nvSpPr>
          <p:spPr>
            <a:xfrm>
              <a:off x="5947500" y="1964595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B1FCE676-8D61-46FB-868F-0846A24C4B51}"/>
                </a:ext>
              </a:extLst>
            </p:cNvPr>
            <p:cNvSpPr/>
            <p:nvPr/>
          </p:nvSpPr>
          <p:spPr>
            <a:xfrm>
              <a:off x="5947500" y="127013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9" name="矩形: 折角 18">
              <a:extLst>
                <a:ext uri="{FF2B5EF4-FFF2-40B4-BE49-F238E27FC236}">
                  <a16:creationId xmlns:a16="http://schemas.microsoft.com/office/drawing/2014/main" id="{4F137610-55BC-4803-A7C7-7CFA44C0CAEA}"/>
                </a:ext>
              </a:extLst>
            </p:cNvPr>
            <p:cNvSpPr/>
            <p:nvPr/>
          </p:nvSpPr>
          <p:spPr>
            <a:xfrm>
              <a:off x="5947500" y="57089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4" name="矩形: 折角 23">
              <a:extLst>
                <a:ext uri="{FF2B5EF4-FFF2-40B4-BE49-F238E27FC236}">
                  <a16:creationId xmlns:a16="http://schemas.microsoft.com/office/drawing/2014/main" id="{2B803BBC-8BF6-4854-B90D-80E77D6AB509}"/>
                </a:ext>
              </a:extLst>
            </p:cNvPr>
            <p:cNvSpPr/>
            <p:nvPr/>
          </p:nvSpPr>
          <p:spPr>
            <a:xfrm>
              <a:off x="5947500" y="3051359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5" name="矩形: 折角 24">
              <a:extLst>
                <a:ext uri="{FF2B5EF4-FFF2-40B4-BE49-F238E27FC236}">
                  <a16:creationId xmlns:a16="http://schemas.microsoft.com/office/drawing/2014/main" id="{B9974868-D6F8-4DB0-8924-790E287198FC}"/>
                </a:ext>
              </a:extLst>
            </p:cNvPr>
            <p:cNvSpPr/>
            <p:nvPr/>
          </p:nvSpPr>
          <p:spPr>
            <a:xfrm>
              <a:off x="5947500" y="4138123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257791-489B-4BE8-A635-96965DADA145}"/>
                </a:ext>
              </a:extLst>
            </p:cNvPr>
            <p:cNvSpPr/>
            <p:nvPr/>
          </p:nvSpPr>
          <p:spPr>
            <a:xfrm>
              <a:off x="6079037" y="5917773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Redis</a:t>
              </a:r>
              <a:r>
                <a:rPr lang="zh-CN" altLang="en-US" dirty="0"/>
                <a:t>集群</a:t>
              </a:r>
            </a:p>
          </p:txBody>
        </p:sp>
        <p:sp>
          <p:nvSpPr>
            <p:cNvPr id="26" name="矩形: 折角 25">
              <a:extLst>
                <a:ext uri="{FF2B5EF4-FFF2-40B4-BE49-F238E27FC236}">
                  <a16:creationId xmlns:a16="http://schemas.microsoft.com/office/drawing/2014/main" id="{D325987C-2E4C-4A1C-A955-4ADDE8A174CB}"/>
                </a:ext>
              </a:extLst>
            </p:cNvPr>
            <p:cNvSpPr/>
            <p:nvPr/>
          </p:nvSpPr>
          <p:spPr>
            <a:xfrm>
              <a:off x="5947500" y="4834186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5597A168-9E92-41D6-AD9E-DB8D7EEC3717}"/>
                </a:ext>
              </a:extLst>
            </p:cNvPr>
            <p:cNvCxnSpPr>
              <a:stCxn id="24" idx="3"/>
              <a:endCxn id="17" idx="3"/>
            </p:cNvCxnSpPr>
            <p:nvPr/>
          </p:nvCxnSpPr>
          <p:spPr>
            <a:xfrm flipV="1">
              <a:off x="7387500" y="2449301"/>
              <a:ext cx="12700" cy="108676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1FC56F1-F2D3-463E-A9D1-5FE91E77E836}"/>
                </a:ext>
              </a:extLst>
            </p:cNvPr>
            <p:cNvCxnSpPr>
              <a:cxnSpLocks/>
              <a:stCxn id="26" idx="3"/>
              <a:endCxn id="24" idx="3"/>
            </p:cNvCxnSpPr>
            <p:nvPr/>
          </p:nvCxnSpPr>
          <p:spPr>
            <a:xfrm flipV="1">
              <a:off x="7387500" y="3536065"/>
              <a:ext cx="12700" cy="178282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5750E22-5D4C-40A2-967F-0926F2954DCA}"/>
                </a:ext>
              </a:extLst>
            </p:cNvPr>
            <p:cNvCxnSpPr>
              <a:cxnSpLocks/>
              <a:stCxn id="25" idx="1"/>
              <a:endCxn id="24" idx="1"/>
            </p:cNvCxnSpPr>
            <p:nvPr/>
          </p:nvCxnSpPr>
          <p:spPr>
            <a:xfrm rot="10800000">
              <a:off x="5947500" y="3536065"/>
              <a:ext cx="12700" cy="89300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96F7F433-527D-4370-B92F-B0C1F2A3356E}"/>
                </a:ext>
              </a:extLst>
            </p:cNvPr>
            <p:cNvCxnSpPr>
              <a:cxnSpLocks/>
              <a:stCxn id="18" idx="1"/>
              <a:endCxn id="17" idx="1"/>
            </p:cNvCxnSpPr>
            <p:nvPr/>
          </p:nvCxnSpPr>
          <p:spPr>
            <a:xfrm rot="10800000" flipV="1">
              <a:off x="5947500" y="1561077"/>
              <a:ext cx="12700" cy="88822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9BC87143-517D-45DF-A7AB-F7298E4DB252}"/>
                </a:ext>
              </a:extLst>
            </p:cNvPr>
            <p:cNvCxnSpPr>
              <a:cxnSpLocks/>
              <a:stCxn id="19" idx="1"/>
              <a:endCxn id="17" idx="1"/>
            </p:cNvCxnSpPr>
            <p:nvPr/>
          </p:nvCxnSpPr>
          <p:spPr>
            <a:xfrm rot="10800000" flipV="1">
              <a:off x="5947500" y="861837"/>
              <a:ext cx="12700" cy="158746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EA97BB-733A-4DC1-9CB3-CD95E8A4FEB0}"/>
                </a:ext>
              </a:extLst>
            </p:cNvPr>
            <p:cNvSpPr txBox="1"/>
            <p:nvPr/>
          </p:nvSpPr>
          <p:spPr>
            <a:xfrm>
              <a:off x="7372453" y="21665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共享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317B2E-B7D9-47AF-B1C8-14FEBFB670D9}"/>
                </a:ext>
              </a:extLst>
            </p:cNvPr>
            <p:cNvSpPr txBox="1"/>
            <p:nvPr/>
          </p:nvSpPr>
          <p:spPr>
            <a:xfrm>
              <a:off x="5529447" y="43856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ED05462-F69F-4760-ACB4-95EECAFAF8B0}"/>
                </a:ext>
              </a:extLst>
            </p:cNvPr>
            <p:cNvSpPr txBox="1"/>
            <p:nvPr/>
          </p:nvSpPr>
          <p:spPr>
            <a:xfrm>
              <a:off x="5497017" y="5491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084C895-D365-46C5-9521-8923CCDFFCF5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111" name="圆柱体 110">
              <a:extLst>
                <a:ext uri="{FF2B5EF4-FFF2-40B4-BE49-F238E27FC236}">
                  <a16:creationId xmlns:a16="http://schemas.microsoft.com/office/drawing/2014/main" id="{E56BE818-6BEA-4866-AD29-D374587960F5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2" name="圆柱体 111">
              <a:extLst>
                <a:ext uri="{FF2B5EF4-FFF2-40B4-BE49-F238E27FC236}">
                  <a16:creationId xmlns:a16="http://schemas.microsoft.com/office/drawing/2014/main" id="{CBC9ABEC-DED2-4B18-8C2D-9CC4007E6F35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3" name="圆柱体 112">
              <a:extLst>
                <a:ext uri="{FF2B5EF4-FFF2-40B4-BE49-F238E27FC236}">
                  <a16:creationId xmlns:a16="http://schemas.microsoft.com/office/drawing/2014/main" id="{DDEC7E0F-0EE8-45DF-8AAB-6F7FFADB9146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1C858336-1226-4EA4-93DE-0C1110288FCA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5" name="圆柱体 114">
              <a:extLst>
                <a:ext uri="{FF2B5EF4-FFF2-40B4-BE49-F238E27FC236}">
                  <a16:creationId xmlns:a16="http://schemas.microsoft.com/office/drawing/2014/main" id="{FF289BA2-F655-4E99-828B-B3F5F2DED179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2AD6F729-7094-4112-AF04-5638791AD3D6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7" name="圆柱体 116">
              <a:extLst>
                <a:ext uri="{FF2B5EF4-FFF2-40B4-BE49-F238E27FC236}">
                  <a16:creationId xmlns:a16="http://schemas.microsoft.com/office/drawing/2014/main" id="{472531FE-92E9-4CD6-90AB-94C61D732EAE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8" name="圆柱体 117">
              <a:extLst>
                <a:ext uri="{FF2B5EF4-FFF2-40B4-BE49-F238E27FC236}">
                  <a16:creationId xmlns:a16="http://schemas.microsoft.com/office/drawing/2014/main" id="{A48BEE02-2449-44AD-A5E0-51CF407273CB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9" name="圆柱体 118">
              <a:extLst>
                <a:ext uri="{FF2B5EF4-FFF2-40B4-BE49-F238E27FC236}">
                  <a16:creationId xmlns:a16="http://schemas.microsoft.com/office/drawing/2014/main" id="{7674C316-6075-499D-B389-EEADEDCD1412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20" name="圆柱体 119">
              <a:extLst>
                <a:ext uri="{FF2B5EF4-FFF2-40B4-BE49-F238E27FC236}">
                  <a16:creationId xmlns:a16="http://schemas.microsoft.com/office/drawing/2014/main" id="{E506508A-132A-4904-86FC-5F9F2C8194CC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084DA463-C4C8-49D5-86BF-3F83311E11C6}"/>
                </a:ext>
              </a:extLst>
            </p:cNvPr>
            <p:cNvCxnSpPr>
              <a:stCxn id="118" idx="1"/>
              <a:endCxn id="113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D01FF9D3-0FEC-46CB-8F13-1E731FC126F1}"/>
                </a:ext>
              </a:extLst>
            </p:cNvPr>
            <p:cNvCxnSpPr>
              <a:stCxn id="114" idx="3"/>
              <a:endCxn id="119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738A8F-84E1-4A99-8D4A-0E4FAF0D4941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131" name="标题 1">
            <a:extLst>
              <a:ext uri="{FF2B5EF4-FFF2-40B4-BE49-F238E27FC236}">
                <a16:creationId xmlns:a16="http://schemas.microsoft.com/office/drawing/2014/main" id="{9A07662D-ABFB-4E03-B704-C1F03F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多主多从架构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21A98AF-3C0B-4D0E-8E8D-196CDB1B7BEF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33" name="标注: 右箭头 132">
            <a:extLst>
              <a:ext uri="{FF2B5EF4-FFF2-40B4-BE49-F238E27FC236}">
                <a16:creationId xmlns:a16="http://schemas.microsoft.com/office/drawing/2014/main" id="{0267B3A3-1260-4EC5-BFB9-7B9EF8AA5138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205513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F3E5-C33C-49B6-ADD8-003AE8E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6869E-E983-4157-84A5-1E340CD52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新增用户（注册）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验证用户（登录）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修改用户信息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数据库写入速度</a:t>
            </a:r>
            <a:r>
              <a:rPr lang="en-US" altLang="zh-CN" dirty="0"/>
              <a:t>&lt;&lt;</a:t>
            </a:r>
            <a:r>
              <a:rPr lang="zh-CN" altLang="en-US" dirty="0"/>
              <a:t>缓存写入速度，需要进行优化</a:t>
            </a:r>
            <a:endParaRPr lang="en-US" altLang="zh-CN" dirty="0"/>
          </a:p>
          <a:p>
            <a:r>
              <a:rPr lang="zh-CN" altLang="en-US" dirty="0"/>
              <a:t>写入优化前，写入时间</a:t>
            </a:r>
            <a:r>
              <a:rPr lang="en-US" altLang="zh-CN" dirty="0"/>
              <a:t>=</a:t>
            </a:r>
            <a:r>
              <a:rPr lang="zh-CN" altLang="en-US" dirty="0"/>
              <a:t>数据库写入时间</a:t>
            </a:r>
            <a:r>
              <a:rPr lang="en-US" altLang="zh-CN" dirty="0"/>
              <a:t>+</a:t>
            </a:r>
            <a:r>
              <a:rPr lang="zh-CN" altLang="en-US" dirty="0"/>
              <a:t>缓存写入时间</a:t>
            </a:r>
            <a:endParaRPr lang="en-US" altLang="zh-CN" dirty="0"/>
          </a:p>
          <a:p>
            <a:r>
              <a:rPr lang="zh-CN" altLang="en-US" dirty="0"/>
              <a:t>写入优化后，写入时间</a:t>
            </a:r>
            <a:r>
              <a:rPr lang="en-US" altLang="zh-CN" dirty="0"/>
              <a:t>=</a:t>
            </a:r>
            <a:r>
              <a:rPr lang="zh-CN" altLang="en-US" dirty="0"/>
              <a:t>缓存写入时间，数据库写入操作在后台异步进行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72C0527-A570-448E-9826-4245BAA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5827BC-F190-4861-9BC7-36C86CAC50E2}"/>
              </a:ext>
            </a:extLst>
          </p:cNvPr>
          <p:cNvSpPr/>
          <p:nvPr/>
        </p:nvSpPr>
        <p:spPr>
          <a:xfrm>
            <a:off x="470549" y="2079517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要写入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C33087-7338-4A8E-9126-E79ABB7FD456}"/>
              </a:ext>
            </a:extLst>
          </p:cNvPr>
          <p:cNvSpPr/>
          <p:nvPr/>
        </p:nvSpPr>
        <p:spPr>
          <a:xfrm>
            <a:off x="3282726" y="2696572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用户信息写入队列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3B387A-B160-44D2-AE22-B593EE984EB9}"/>
              </a:ext>
            </a:extLst>
          </p:cNvPr>
          <p:cNvGrpSpPr/>
          <p:nvPr/>
        </p:nvGrpSpPr>
        <p:grpSpPr>
          <a:xfrm>
            <a:off x="1666875" y="1690688"/>
            <a:ext cx="1820523" cy="805042"/>
            <a:chOff x="3811001" y="3731028"/>
            <a:chExt cx="1820523" cy="805042"/>
          </a:xfrm>
        </p:grpSpPr>
        <p:sp>
          <p:nvSpPr>
            <p:cNvPr id="33" name="矩形: 折角 32">
              <a:extLst>
                <a:ext uri="{FF2B5EF4-FFF2-40B4-BE49-F238E27FC236}">
                  <a16:creationId xmlns:a16="http://schemas.microsoft.com/office/drawing/2014/main" id="{8E95A82E-1D97-41AC-A810-978B4DAF3596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B6C9F-16A2-407E-9AAA-05E46C978263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6429621-3700-4D21-A9F5-464E45507EEA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62FD660-F723-4558-A09D-436C9EECAB59}"/>
              </a:ext>
            </a:extLst>
          </p:cNvPr>
          <p:cNvGrpSpPr/>
          <p:nvPr/>
        </p:nvGrpSpPr>
        <p:grpSpPr>
          <a:xfrm>
            <a:off x="1665798" y="3302393"/>
            <a:ext cx="1821600" cy="805909"/>
            <a:chOff x="9428972" y="4018047"/>
            <a:chExt cx="1762904" cy="805909"/>
          </a:xfrm>
        </p:grpSpPr>
        <p:sp>
          <p:nvSpPr>
            <p:cNvPr id="45" name="矩形: 折角 44">
              <a:extLst>
                <a:ext uri="{FF2B5EF4-FFF2-40B4-BE49-F238E27FC236}">
                  <a16:creationId xmlns:a16="http://schemas.microsoft.com/office/drawing/2014/main" id="{7DAF9CC8-39B8-467E-AC1D-A0312CCDDF85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585CD6-996F-4402-9F8C-3F395B2DDB9B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A65A846-F789-4AEB-98A9-C5F37135D71F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8FEC714-B054-4978-9BC3-987892B36684}"/>
              </a:ext>
            </a:extLst>
          </p:cNvPr>
          <p:cNvSpPr/>
          <p:nvPr/>
        </p:nvSpPr>
        <p:spPr>
          <a:xfrm>
            <a:off x="3282725" y="4393576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用户信息更新队列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B12C503-05F7-4892-AB54-36B556863666}"/>
              </a:ext>
            </a:extLst>
          </p:cNvPr>
          <p:cNvSpPr/>
          <p:nvPr/>
        </p:nvSpPr>
        <p:spPr>
          <a:xfrm>
            <a:off x="470549" y="3694582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要更新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51" name="流程图: 顺序访问存储器 50">
            <a:extLst>
              <a:ext uri="{FF2B5EF4-FFF2-40B4-BE49-F238E27FC236}">
                <a16:creationId xmlns:a16="http://schemas.microsoft.com/office/drawing/2014/main" id="{22AB9406-7216-4DA5-8B8C-1F4D654D2CC6}"/>
              </a:ext>
            </a:extLst>
          </p:cNvPr>
          <p:cNvSpPr/>
          <p:nvPr/>
        </p:nvSpPr>
        <p:spPr>
          <a:xfrm>
            <a:off x="7621007" y="228041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数据库写入</a:t>
            </a:r>
          </a:p>
        </p:txBody>
      </p:sp>
      <p:sp>
        <p:nvSpPr>
          <p:cNvPr id="52" name="流程图: 顺序访问存储器 51">
            <a:extLst>
              <a:ext uri="{FF2B5EF4-FFF2-40B4-BE49-F238E27FC236}">
                <a16:creationId xmlns:a16="http://schemas.microsoft.com/office/drawing/2014/main" id="{DB452D71-D8BE-4A55-8247-57179732153B}"/>
              </a:ext>
            </a:extLst>
          </p:cNvPr>
          <p:cNvSpPr/>
          <p:nvPr/>
        </p:nvSpPr>
        <p:spPr>
          <a:xfrm>
            <a:off x="7621007" y="3967468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数据库更新</a:t>
            </a: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ADD9DB4C-8B05-45C7-A92E-FF8E2043A916}"/>
              </a:ext>
            </a:extLst>
          </p:cNvPr>
          <p:cNvSpPr/>
          <p:nvPr/>
        </p:nvSpPr>
        <p:spPr>
          <a:xfrm>
            <a:off x="9845027" y="581180"/>
            <a:ext cx="1819274" cy="222567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60DF5D-4ADC-4571-B915-15F8E582027F}"/>
              </a:ext>
            </a:extLst>
          </p:cNvPr>
          <p:cNvSpPr/>
          <p:nvPr/>
        </p:nvSpPr>
        <p:spPr>
          <a:xfrm>
            <a:off x="4239498" y="5901640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数据库失败处理队列</a:t>
            </a:r>
          </a:p>
        </p:txBody>
      </p:sp>
      <p:sp>
        <p:nvSpPr>
          <p:cNvPr id="55" name="流程图: 顺序访问存储器 54">
            <a:extLst>
              <a:ext uri="{FF2B5EF4-FFF2-40B4-BE49-F238E27FC236}">
                <a16:creationId xmlns:a16="http://schemas.microsoft.com/office/drawing/2014/main" id="{4858BF57-1AAB-4EFB-AEED-892EC1D08516}"/>
              </a:ext>
            </a:extLst>
          </p:cNvPr>
          <p:cNvSpPr/>
          <p:nvPr/>
        </p:nvSpPr>
        <p:spPr>
          <a:xfrm>
            <a:off x="3282725" y="5484759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数据库操作失败处理</a:t>
            </a:r>
          </a:p>
        </p:txBody>
      </p:sp>
      <p:sp>
        <p:nvSpPr>
          <p:cNvPr id="56" name="矩形: 折角 55">
            <a:extLst>
              <a:ext uri="{FF2B5EF4-FFF2-40B4-BE49-F238E27FC236}">
                <a16:creationId xmlns:a16="http://schemas.microsoft.com/office/drawing/2014/main" id="{4B5E6465-A2D5-4D29-89F2-665DC3EC7DCB}"/>
              </a:ext>
            </a:extLst>
          </p:cNvPr>
          <p:cNvSpPr/>
          <p:nvPr/>
        </p:nvSpPr>
        <p:spPr>
          <a:xfrm>
            <a:off x="470549" y="5702593"/>
            <a:ext cx="1261884" cy="716331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4A94536-0BDD-4E9D-8B74-8C265EB73517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 flipV="1">
            <a:off x="1205851" y="2309601"/>
            <a:ext cx="46102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137CF6-3A50-43F5-A6C1-DA554A1FAEB6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 flipV="1">
            <a:off x="1205851" y="3924666"/>
            <a:ext cx="459947" cy="50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701CCD2-6E61-42C3-825C-0A9FDED16892}"/>
              </a:ext>
            </a:extLst>
          </p:cNvPr>
          <p:cNvCxnSpPr>
            <a:stCxn id="35" idx="2"/>
            <a:endCxn id="31" idx="1"/>
          </p:cNvCxnSpPr>
          <p:nvPr/>
        </p:nvCxnSpPr>
        <p:spPr>
          <a:xfrm rot="16200000" flipH="1">
            <a:off x="2878494" y="2452180"/>
            <a:ext cx="368190" cy="44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D936002-8776-4C7F-95AD-BC4EEE4DC215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2858471" y="4129162"/>
            <a:ext cx="445368" cy="403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E0C216B-F41B-4B9C-8DE7-A77E9BC53DD0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8768129" y="2856412"/>
            <a:ext cx="4878" cy="3205068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997894C-8D5D-4A61-9796-006067057A3F}"/>
              </a:ext>
            </a:extLst>
          </p:cNvPr>
          <p:cNvCxnSpPr>
            <a:cxnSpLocks/>
            <a:stCxn id="52" idx="3"/>
            <a:endCxn id="54" idx="3"/>
          </p:cNvCxnSpPr>
          <p:nvPr/>
        </p:nvCxnSpPr>
        <p:spPr>
          <a:xfrm flipH="1">
            <a:off x="8768129" y="4543468"/>
            <a:ext cx="4878" cy="1518012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18BE86-B51E-4B02-A3E4-47E79CE0573D}"/>
              </a:ext>
            </a:extLst>
          </p:cNvPr>
          <p:cNvCxnSpPr>
            <a:cxnSpLocks/>
            <a:stCxn id="53" idx="2"/>
            <a:endCxn id="51" idx="3"/>
          </p:cNvCxnSpPr>
          <p:nvPr/>
        </p:nvCxnSpPr>
        <p:spPr>
          <a:xfrm flipH="1">
            <a:off x="8773007" y="1694018"/>
            <a:ext cx="1072020" cy="11623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B22044-AE11-4D7E-8D3C-01709376C9D0}"/>
              </a:ext>
            </a:extLst>
          </p:cNvPr>
          <p:cNvCxnSpPr>
            <a:cxnSpLocks/>
            <a:stCxn id="53" idx="2"/>
            <a:endCxn id="52" idx="3"/>
          </p:cNvCxnSpPr>
          <p:nvPr/>
        </p:nvCxnSpPr>
        <p:spPr>
          <a:xfrm flipH="1">
            <a:off x="8773007" y="1694018"/>
            <a:ext cx="1072020" cy="28494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BBCB6A3-2995-4768-90D9-CEE28FFBC60F}"/>
              </a:ext>
            </a:extLst>
          </p:cNvPr>
          <p:cNvSpPr txBox="1"/>
          <p:nvPr/>
        </p:nvSpPr>
        <p:spPr>
          <a:xfrm>
            <a:off x="1605562" y="258963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D454DB-5E8A-4173-B905-41985B1035F4}"/>
              </a:ext>
            </a:extLst>
          </p:cNvPr>
          <p:cNvSpPr txBox="1"/>
          <p:nvPr/>
        </p:nvSpPr>
        <p:spPr>
          <a:xfrm>
            <a:off x="1605562" y="42365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1AB294-3EAB-4E82-981A-62BB6A463BB7}"/>
              </a:ext>
            </a:extLst>
          </p:cNvPr>
          <p:cNvSpPr txBox="1"/>
          <p:nvPr/>
        </p:nvSpPr>
        <p:spPr>
          <a:xfrm>
            <a:off x="8580419" y="1648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写入数据库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5E6CFE-21E6-4FBE-85F2-ECDAACD8AE79}"/>
              </a:ext>
            </a:extLst>
          </p:cNvPr>
          <p:cNvSpPr txBox="1"/>
          <p:nvPr/>
        </p:nvSpPr>
        <p:spPr>
          <a:xfrm>
            <a:off x="9016902" y="5670807"/>
            <a:ext cx="141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写入数据库失败则用户信息入队列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AA3CF2-2C7E-4182-95BB-500EB99D67F6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732433" y="6060759"/>
            <a:ext cx="15502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A33D360-2D4F-41BE-9DB7-57220ECE8632}"/>
              </a:ext>
            </a:extLst>
          </p:cNvPr>
          <p:cNvSpPr txBox="1"/>
          <p:nvPr/>
        </p:nvSpPr>
        <p:spPr>
          <a:xfrm>
            <a:off x="1696312" y="555954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回滚操作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即删除更新的缓存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93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分布式事务不保证强一致性，只保证最终一致性</a:t>
            </a:r>
            <a:endParaRPr lang="en-US" altLang="zh-CN" dirty="0"/>
          </a:p>
          <a:p>
            <a:r>
              <a:rPr lang="zh-CN" altLang="en-US" dirty="0"/>
              <a:t>数据库写入执行前，已经有完整的操作合法性验证过程，因此在写入阶段不会出现非法操作</a:t>
            </a:r>
            <a:endParaRPr lang="en-US" altLang="zh-CN" dirty="0"/>
          </a:p>
          <a:p>
            <a:r>
              <a:rPr lang="zh-CN" altLang="en-US" dirty="0"/>
              <a:t>数据库写入失败后的回滚只是简单地删除缓存中的数据，这时如果出现了查询操作，应用程序在缓存中无法查找到数据，会在数据库中执行查找，以数据库中的数据为准更新缓存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5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0684-7AC8-4EEA-A4B5-0DC6643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服务启动流程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0973F-A3D2-40C7-B8B4-2BAB560E7C22}"/>
              </a:ext>
            </a:extLst>
          </p:cNvPr>
          <p:cNvSpPr/>
          <p:nvPr/>
        </p:nvSpPr>
        <p:spPr>
          <a:xfrm>
            <a:off x="3402199" y="166846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读取配置文件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CD2ABFA7-8C30-4A60-A695-DF61FF0A506D}"/>
              </a:ext>
            </a:extLst>
          </p:cNvPr>
          <p:cNvSpPr/>
          <p:nvPr/>
        </p:nvSpPr>
        <p:spPr>
          <a:xfrm>
            <a:off x="3173598" y="2732879"/>
            <a:ext cx="2790825" cy="566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配置为从机模式？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030EDA-D4DD-4AA5-8E66-CC0F3E8065C5}"/>
              </a:ext>
            </a:extLst>
          </p:cNvPr>
          <p:cNvSpPr/>
          <p:nvPr/>
        </p:nvSpPr>
        <p:spPr>
          <a:xfrm>
            <a:off x="6490681" y="1668462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配置数据库连接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D8EF0B-549B-495D-ABA2-440CA118B239}"/>
              </a:ext>
            </a:extLst>
          </p:cNvPr>
          <p:cNvSpPr/>
          <p:nvPr/>
        </p:nvSpPr>
        <p:spPr>
          <a:xfrm>
            <a:off x="6490681" y="273288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0A5CEC-9E80-4EF2-AC13-305B013FEAEC}"/>
              </a:ext>
            </a:extLst>
          </p:cNvPr>
          <p:cNvSpPr/>
          <p:nvPr/>
        </p:nvSpPr>
        <p:spPr>
          <a:xfrm>
            <a:off x="6490681" y="3797300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CDB0D-C5DB-4671-B461-82F9A5437C72}"/>
              </a:ext>
            </a:extLst>
          </p:cNvPr>
          <p:cNvSpPr/>
          <p:nvPr/>
        </p:nvSpPr>
        <p:spPr>
          <a:xfrm>
            <a:off x="6490680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启动数据库写入操作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7CDDB-3AE8-4693-9776-632AA5677B4F}"/>
              </a:ext>
            </a:extLst>
          </p:cNvPr>
          <p:cNvSpPr/>
          <p:nvPr/>
        </p:nvSpPr>
        <p:spPr>
          <a:xfrm>
            <a:off x="3402197" y="5926137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ECC0A-2D3D-4BA2-AC03-A577B4AF2A51}"/>
              </a:ext>
            </a:extLst>
          </p:cNvPr>
          <p:cNvSpPr/>
          <p:nvPr/>
        </p:nvSpPr>
        <p:spPr>
          <a:xfrm>
            <a:off x="6490679" y="592613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sz="1600" dirty="0"/>
              <a:t>/verify</a:t>
            </a:r>
            <a:r>
              <a:rPr lang="zh-CN" altLang="en-US" sz="1600" dirty="0"/>
              <a:t> </a:t>
            </a:r>
            <a:r>
              <a:rPr lang="en-US" altLang="zh-CN" sz="1600" dirty="0"/>
              <a:t>/register</a:t>
            </a:r>
            <a:r>
              <a:rPr lang="zh-CN" altLang="en-US" sz="1600" dirty="0"/>
              <a:t> </a:t>
            </a:r>
            <a:r>
              <a:rPr lang="en-US" altLang="zh-CN" sz="1600" dirty="0"/>
              <a:t>/update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9886C1-7C4A-486C-989D-91C9390EB6AF}"/>
              </a:ext>
            </a:extLst>
          </p:cNvPr>
          <p:cNvSpPr/>
          <p:nvPr/>
        </p:nvSpPr>
        <p:spPr>
          <a:xfrm>
            <a:off x="9579163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C8D91-8040-455D-AB87-AD76BDE8F04A}"/>
              </a:ext>
            </a:extLst>
          </p:cNvPr>
          <p:cNvSpPr/>
          <p:nvPr/>
        </p:nvSpPr>
        <p:spPr>
          <a:xfrm>
            <a:off x="3402199" y="379729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66DC61-B6CE-4A6D-8B01-A9BDB2DC0126}"/>
              </a:ext>
            </a:extLst>
          </p:cNvPr>
          <p:cNvSpPr/>
          <p:nvPr/>
        </p:nvSpPr>
        <p:spPr>
          <a:xfrm>
            <a:off x="3402197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EDF52C-9BDF-4D8F-8CB0-0B7DCF9B4156}"/>
              </a:ext>
            </a:extLst>
          </p:cNvPr>
          <p:cNvSpPr/>
          <p:nvPr/>
        </p:nvSpPr>
        <p:spPr>
          <a:xfrm>
            <a:off x="313717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7BD415F-FD03-471E-908D-7BEBB3AD361D}"/>
              </a:ext>
            </a:extLst>
          </p:cNvPr>
          <p:cNvCxnSpPr>
            <a:stCxn id="18" idx="3"/>
            <a:endCxn id="6" idx="0"/>
          </p:cNvCxnSpPr>
          <p:nvPr/>
        </p:nvCxnSpPr>
        <p:spPr>
          <a:xfrm flipV="1">
            <a:off x="2647342" y="1668461"/>
            <a:ext cx="1921670" cy="2412206"/>
          </a:xfrm>
          <a:prstGeom prst="bentConnector4">
            <a:avLst>
              <a:gd name="adj1" fmla="val 19641"/>
              <a:gd name="adj2" fmla="val 109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7078B-26F1-4DD7-AE8F-785C07E575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569011" y="2235198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18B158-123C-41E0-AD16-F47A4D52651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569011" y="3299617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EE910B-580D-48DE-8BC5-55D5106707A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569010" y="4364035"/>
            <a:ext cx="2" cy="4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1E9BA3-F003-48BA-89F5-D537A8487CE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569010" y="5428456"/>
            <a:ext cx="0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E1096A-2B41-418B-96EB-B384E8B3F58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57494" y="2235199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D7727D-70A7-4D2C-9FF2-B696B213010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57494" y="3299618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7BC3D3-268B-42E9-B831-5AA9D97FB84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657493" y="4364037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A708730-DA85-4DB4-8EAF-B79C87E503C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657492" y="5428456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C0DE33B-796A-4837-BBA7-C20FD257349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 flipH="1" flipV="1">
            <a:off x="6309705" y="2056603"/>
            <a:ext cx="2695576" cy="6176966"/>
          </a:xfrm>
          <a:prstGeom prst="bentConnector5">
            <a:avLst>
              <a:gd name="adj1" fmla="val -8481"/>
              <a:gd name="adj2" fmla="val 75013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9CCFA86-BC2C-4D61-8950-2AAD4F80D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7853945" y="3600845"/>
            <a:ext cx="2695577" cy="3088484"/>
          </a:xfrm>
          <a:prstGeom prst="bentConnector5">
            <a:avLst>
              <a:gd name="adj1" fmla="val -8481"/>
              <a:gd name="adj2" fmla="val 50000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755A000-1D78-4C5A-ADA3-DD41DCC4EEA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5964423" y="1668462"/>
            <a:ext cx="1693071" cy="1347786"/>
          </a:xfrm>
          <a:prstGeom prst="bentConnector4">
            <a:avLst>
              <a:gd name="adj1" fmla="val 15542"/>
              <a:gd name="adj2" fmla="val 116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5A2A0A-69C5-49A7-BCA3-EE191A11720B}"/>
              </a:ext>
            </a:extLst>
          </p:cNvPr>
          <p:cNvSpPr txBox="1"/>
          <p:nvPr/>
        </p:nvSpPr>
        <p:spPr>
          <a:xfrm>
            <a:off x="4569009" y="3343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F0C88D-502E-49F2-8647-CCE33E4BBADE}"/>
              </a:ext>
            </a:extLst>
          </p:cNvPr>
          <p:cNvSpPr txBox="1"/>
          <p:nvPr/>
        </p:nvSpPr>
        <p:spPr>
          <a:xfrm>
            <a:off x="5807292" y="2668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6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用户信息统一管理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保证快速、可靠、可扩展的用户查询服务</a:t>
            </a:r>
            <a:endParaRPr lang="en-US" altLang="zh-CN" dirty="0"/>
          </a:p>
          <a:p>
            <a:r>
              <a:rPr lang="zh-CN" altLang="en-US" dirty="0"/>
              <a:t>为其他服务提供用户验证服务</a:t>
            </a:r>
            <a:endParaRPr lang="en-US" altLang="zh-CN" dirty="0"/>
          </a:p>
          <a:p>
            <a:r>
              <a:rPr lang="zh-CN" altLang="en-US" dirty="0"/>
              <a:t>用户信息统一管理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CA1470-EAC9-47A0-9962-111DFD46C617}"/>
              </a:ext>
            </a:extLst>
          </p:cNvPr>
          <p:cNvGrpSpPr/>
          <p:nvPr/>
        </p:nvGrpSpPr>
        <p:grpSpPr>
          <a:xfrm>
            <a:off x="4972051" y="507298"/>
            <a:ext cx="7110189" cy="5843403"/>
            <a:chOff x="3305811" y="483187"/>
            <a:chExt cx="7110189" cy="5843403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3E7A7207-6DD5-4690-B488-9D7646A504D9}"/>
                </a:ext>
              </a:extLst>
            </p:cNvPr>
            <p:cNvSpPr/>
            <p:nvPr/>
          </p:nvSpPr>
          <p:spPr>
            <a:xfrm>
              <a:off x="3305811" y="2758251"/>
              <a:ext cx="1799202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用户信息注册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3776FF67-503B-40D7-8FBE-4BA2C862A798}"/>
                </a:ext>
              </a:extLst>
            </p:cNvPr>
            <p:cNvSpPr/>
            <p:nvPr/>
          </p:nvSpPr>
          <p:spPr>
            <a:xfrm>
              <a:off x="3305811" y="3429000"/>
              <a:ext cx="1799202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用户信息修改</a:t>
              </a:r>
            </a:p>
          </p:txBody>
        </p:sp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016000" y="234900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用户验证服务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176000" y="3093625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用户名密码验证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336000" y="2888999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58490C2-036D-49AF-8DF6-CC29F17B33C5}"/>
                </a:ext>
              </a:extLst>
            </p:cNvPr>
            <p:cNvSpPr/>
            <p:nvPr/>
          </p:nvSpPr>
          <p:spPr>
            <a:xfrm>
              <a:off x="8447324" y="5246590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0" name="流程图: 顺序访问存储器 9">
              <a:extLst>
                <a:ext uri="{FF2B5EF4-FFF2-40B4-BE49-F238E27FC236}">
                  <a16:creationId xmlns:a16="http://schemas.microsoft.com/office/drawing/2014/main" id="{59812F59-DEE8-486F-A939-8EDCEEBB1D19}"/>
                </a:ext>
              </a:extLst>
            </p:cNvPr>
            <p:cNvSpPr/>
            <p:nvPr/>
          </p:nvSpPr>
          <p:spPr>
            <a:xfrm>
              <a:off x="8447324" y="483187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DC4EA84F-EF09-4C43-A6D3-69F263EE43CC}"/>
                </a:ext>
              </a:extLst>
            </p:cNvPr>
            <p:cNvSpPr/>
            <p:nvPr/>
          </p:nvSpPr>
          <p:spPr>
            <a:xfrm rot="2700000">
              <a:off x="6700386" y="4417384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用户信息获取</a:t>
              </a:r>
            </a:p>
          </p:txBody>
        </p:sp>
        <p:sp>
          <p:nvSpPr>
            <p:cNvPr id="12" name="箭头: 左右 11">
              <a:extLst>
                <a:ext uri="{FF2B5EF4-FFF2-40B4-BE49-F238E27FC236}">
                  <a16:creationId xmlns:a16="http://schemas.microsoft.com/office/drawing/2014/main" id="{34B18E35-A654-41F3-84EF-B0EFC2E5BC97}"/>
                </a:ext>
              </a:extLst>
            </p:cNvPr>
            <p:cNvSpPr/>
            <p:nvPr/>
          </p:nvSpPr>
          <p:spPr>
            <a:xfrm rot="-2700000">
              <a:off x="6700028" y="1757430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基本组成单元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000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一个应用只能连接一个</a:t>
            </a:r>
            <a:r>
              <a:rPr lang="en-US" altLang="zh-CN" dirty="0"/>
              <a:t>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9966BA17-17CB-4884-ACC7-16FFF35D1F4C}"/>
              </a:ext>
            </a:extLst>
          </p:cNvPr>
          <p:cNvSpPr/>
          <p:nvPr/>
        </p:nvSpPr>
        <p:spPr>
          <a:xfrm>
            <a:off x="2076450" y="4214813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数据库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2076450" y="2546213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31271BAC-0C71-4889-888A-DC1CC01A65C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43475" y="3103426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V="1">
            <a:off x="4943475" y="4313963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64BC377-C743-4237-B151-86D61DC9037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14152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+Cassandra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63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一个应用可以连接多个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1822726" y="1690688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689751" y="2247901"/>
            <a:ext cx="1282424" cy="206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6" idx="4"/>
            <a:endCxn id="30" idx="1"/>
          </p:cNvCxnSpPr>
          <p:nvPr/>
        </p:nvCxnSpPr>
        <p:spPr>
          <a:xfrm>
            <a:off x="4689751" y="3523586"/>
            <a:ext cx="1282424" cy="790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柱体 15">
            <a:extLst>
              <a:ext uri="{FF2B5EF4-FFF2-40B4-BE49-F238E27FC236}">
                <a16:creationId xmlns:a16="http://schemas.microsoft.com/office/drawing/2014/main" id="{2512A420-7F3E-4E50-9EDD-5C1A1F1F6652}"/>
              </a:ext>
            </a:extLst>
          </p:cNvPr>
          <p:cNvSpPr/>
          <p:nvPr/>
        </p:nvSpPr>
        <p:spPr>
          <a:xfrm>
            <a:off x="1822726" y="286873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DA1ABCDF-2858-4DC4-BB31-264BBCE26633}"/>
              </a:ext>
            </a:extLst>
          </p:cNvPr>
          <p:cNvSpPr/>
          <p:nvPr/>
        </p:nvSpPr>
        <p:spPr>
          <a:xfrm>
            <a:off x="1822726" y="3966058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AFAF032-6512-4963-AD39-FE3346B8BF84}"/>
              </a:ext>
            </a:extLst>
          </p:cNvPr>
          <p:cNvSpPr/>
          <p:nvPr/>
        </p:nvSpPr>
        <p:spPr>
          <a:xfrm>
            <a:off x="1822726" y="506338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3EDB8BA-83EB-499E-9D18-32671D5D866C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4689751" y="4313963"/>
            <a:ext cx="1282424" cy="306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9567F6-01A2-4B1F-878E-BB450E5D9F2C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 flipV="1">
            <a:off x="4689751" y="4313963"/>
            <a:ext cx="1282424" cy="1404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顺序访问存储器 29">
            <a:extLst>
              <a:ext uri="{FF2B5EF4-FFF2-40B4-BE49-F238E27FC236}">
                <a16:creationId xmlns:a16="http://schemas.microsoft.com/office/drawing/2014/main" id="{4A20C63C-5B33-447D-B54B-6D10825406CB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31FDD9-CC31-4F1F-A32D-3C8C42A93C0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59066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B56F-BF85-471D-B9B4-91A05B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从机模式应用单元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5D0BBA-DF4C-48B3-98E2-2974B9FED17C}"/>
              </a:ext>
            </a:extLst>
          </p:cNvPr>
          <p:cNvSpPr txBox="1">
            <a:spLocks/>
          </p:cNvSpPr>
          <p:nvPr/>
        </p:nvSpPr>
        <p:spPr>
          <a:xfrm>
            <a:off x="5352000" y="1690688"/>
            <a:ext cx="68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从机应用不能连接数据库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sz="1800" dirty="0"/>
              <a:t>注：从机模式不能写入缓存，与从机的缓存有以下连接方案：</a:t>
            </a:r>
            <a:endParaRPr lang="en-US" altLang="zh-CN" sz="1800" dirty="0"/>
          </a:p>
          <a:p>
            <a:pPr lvl="1"/>
            <a:r>
              <a:rPr lang="zh-CN" altLang="en-US" sz="1400" dirty="0"/>
              <a:t>被某个主机模式应用程序连接</a:t>
            </a:r>
            <a:endParaRPr lang="en-US" altLang="zh-CN" sz="1400" dirty="0"/>
          </a:p>
          <a:p>
            <a:pPr lvl="1"/>
            <a:r>
              <a:rPr lang="zh-CN" altLang="en-US" sz="1400" dirty="0"/>
              <a:t>通过指令与某个主机模式应用程序的缓存构成共享或复制</a:t>
            </a:r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ECB8832C-570A-4585-AD9D-F84136016FC4}"/>
              </a:ext>
            </a:extLst>
          </p:cNvPr>
          <p:cNvSpPr/>
          <p:nvPr/>
        </p:nvSpPr>
        <p:spPr>
          <a:xfrm>
            <a:off x="2075062" y="37567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1CBE29A0-3FE0-4DC0-ADBB-37A4CFA5414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D5CC49-21FC-42AE-B1DF-E3A115AB89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2087" y="4313963"/>
            <a:ext cx="1030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70E2-FC61-4E5D-86BE-119789168F23}"/>
              </a:ext>
            </a:extLst>
          </p:cNvPr>
          <p:cNvSpPr txBox="1"/>
          <p:nvPr/>
        </p:nvSpPr>
        <p:spPr>
          <a:xfrm>
            <a:off x="7412175" y="47455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只能进行缓存</a:t>
            </a:r>
            <a:endParaRPr lang="en-US" altLang="zh-CN" dirty="0"/>
          </a:p>
          <a:p>
            <a:r>
              <a:rPr lang="zh-CN" altLang="en-US" dirty="0"/>
              <a:t>用户验证</a:t>
            </a:r>
          </a:p>
        </p:txBody>
      </p:sp>
    </p:spTree>
    <p:extLst>
      <p:ext uri="{BB962C8B-B14F-4D97-AF65-F5344CB8AC3E}">
        <p14:creationId xmlns:p14="http://schemas.microsoft.com/office/powerpoint/2010/main" val="34160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可选系统架构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6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单主机架构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98D38DE5-9971-460B-92A6-C3554325AF21}"/>
              </a:ext>
            </a:extLst>
          </p:cNvPr>
          <p:cNvSpPr/>
          <p:nvPr/>
        </p:nvSpPr>
        <p:spPr>
          <a:xfrm>
            <a:off x="3228975" y="3329850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</a:p>
        </p:txBody>
      </p:sp>
      <p:sp>
        <p:nvSpPr>
          <p:cNvPr id="25" name="矩形: 折角 24">
            <a:extLst>
              <a:ext uri="{FF2B5EF4-FFF2-40B4-BE49-F238E27FC236}">
                <a16:creationId xmlns:a16="http://schemas.microsoft.com/office/drawing/2014/main" id="{1DFE8969-F78E-4A08-802E-E3E8985D4BC1}"/>
              </a:ext>
            </a:extLst>
          </p:cNvPr>
          <p:cNvSpPr/>
          <p:nvPr/>
        </p:nvSpPr>
        <p:spPr>
          <a:xfrm>
            <a:off x="3228975" y="16612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26" name="流程图: 顺序访问存储器 25">
            <a:extLst>
              <a:ext uri="{FF2B5EF4-FFF2-40B4-BE49-F238E27FC236}">
                <a16:creationId xmlns:a16="http://schemas.microsoft.com/office/drawing/2014/main" id="{437F92C0-64A2-428F-BDE0-870496DAFD8A}"/>
              </a:ext>
            </a:extLst>
          </p:cNvPr>
          <p:cNvSpPr/>
          <p:nvPr/>
        </p:nvSpPr>
        <p:spPr>
          <a:xfrm>
            <a:off x="7124700" y="270900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02E75A-8797-4CA7-9257-6015B11C56B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0" y="2218463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87D76F-8079-4C47-B298-9766EA9B3664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V="1">
            <a:off x="6096000" y="3429000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6A0FF3-FA24-4BE1-8C59-E3EEAC30A189}"/>
              </a:ext>
            </a:extLst>
          </p:cNvPr>
          <p:cNvSpPr txBox="1"/>
          <p:nvPr/>
        </p:nvSpPr>
        <p:spPr>
          <a:xfrm>
            <a:off x="8564700" y="386063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9855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908</Words>
  <Application>Microsoft Office PowerPoint</Application>
  <PresentationFormat>宽屏</PresentationFormat>
  <Paragraphs>320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用户信息库</vt:lpstr>
      <vt:lpstr>功能</vt:lpstr>
      <vt:lpstr>功能</vt:lpstr>
      <vt:lpstr>基本组成单元</vt:lpstr>
      <vt:lpstr>主机模式应用单元+SQL数据库</vt:lpstr>
      <vt:lpstr>主机模式应用单元+Cassandra数据库</vt:lpstr>
      <vt:lpstr>从机模式应用单元</vt:lpstr>
      <vt:lpstr>可选系统架构</vt:lpstr>
      <vt:lpstr>单主机架构</vt:lpstr>
      <vt:lpstr>一主多从架构</vt:lpstr>
      <vt:lpstr>多主机架构</vt:lpstr>
      <vt:lpstr>多主多从架构</vt:lpstr>
      <vt:lpstr>应用程序实现</vt:lpstr>
      <vt:lpstr>层次结构</vt:lpstr>
      <vt:lpstr>数据写入的优化</vt:lpstr>
      <vt:lpstr>数据写入的优化</vt:lpstr>
      <vt:lpstr>数据写入的优化</vt:lpstr>
      <vt:lpstr>服务启动流程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83</cp:revision>
  <dcterms:created xsi:type="dcterms:W3CDTF">2019-09-25T08:22:10Z</dcterms:created>
  <dcterms:modified xsi:type="dcterms:W3CDTF">2020-04-15T05:13:58Z</dcterms:modified>
</cp:coreProperties>
</file>