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0" r:id="rId2"/>
    <p:sldId id="267" r:id="rId3"/>
    <p:sldId id="291" r:id="rId4"/>
    <p:sldId id="301" r:id="rId5"/>
    <p:sldId id="299" r:id="rId6"/>
    <p:sldId id="302" r:id="rId7"/>
    <p:sldId id="305" r:id="rId8"/>
    <p:sldId id="303" r:id="rId9"/>
    <p:sldId id="304" r:id="rId10"/>
    <p:sldId id="300" r:id="rId11"/>
    <p:sldId id="308" r:id="rId12"/>
    <p:sldId id="307" r:id="rId13"/>
    <p:sldId id="309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7188"/>
    <a:srgbClr val="8FA4B7"/>
    <a:srgbClr val="FFD70D"/>
    <a:srgbClr val="FFDA25"/>
    <a:srgbClr val="A6A6A6"/>
    <a:srgbClr val="FECAB2"/>
    <a:srgbClr val="FFC8B3"/>
    <a:srgbClr val="374552"/>
    <a:srgbClr val="984C9E"/>
    <a:srgbClr val="36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9" autoAdjust="0"/>
    <p:restoredTop sz="88820"/>
  </p:normalViewPr>
  <p:slideViewPr>
    <p:cSldViewPr snapToGrid="0">
      <p:cViewPr>
        <p:scale>
          <a:sx n="113" d="100"/>
          <a:sy n="113" d="100"/>
        </p:scale>
        <p:origin x="280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5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114B6-6EDC-447E-B20D-8184C0EC2F95}" type="datetimeFigureOut">
              <a:rPr lang="zh-CN" altLang="en-US" smtClean="0"/>
              <a:t>18/6/18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DF707-8859-4E0D-9A22-DA180B77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0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DF707-8859-4E0D-9A22-DA180B778D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5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neo4j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后，只有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70MB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内存了</a:t>
            </a:r>
            <a:r>
              <a:rPr lang="zh-CN" altLang="zh-CN" dirty="0" smtClean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DF707-8859-4E0D-9A22-DA180B778D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647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配置虚拟内存，限制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neo4j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的最大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256MB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虚拟内存以后 就算超过物理内存 （应该）也不会崩掉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 smtClean="0">
              <a:effectLst/>
            </a:endParaRPr>
          </a:p>
          <a:p>
            <a:endParaRPr kumimoji="1" lang="zh-CN" altLang="en-US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画圈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的是虚拟内存配置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DF707-8859-4E0D-9A22-DA180B778D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8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18/6/18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2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18/6/18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53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18/6/18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54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F81C4-BA05-6743-80C1-8236106F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4BDAAC-FC77-0A4E-9F43-D35F25220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691E28-93E0-D347-A1C6-720871C2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BD5-13FF-794B-A854-74A3242F783C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C6AAED-B3DA-2F40-A131-F67137C9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397110-E5F4-6646-8C85-8E3252D9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098-7838-2F4D-8CF8-3B1A870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97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51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49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3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18/6/18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52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18/6/18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90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18/6/18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0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18/6/18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7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18/6/18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5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143D-C435-4951-B49A-F9FD94B99A55}" type="datetimeFigureOut">
              <a:rPr lang="zh-CN" altLang="en-US" smtClean="0"/>
              <a:t>18/6/18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8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1686726" y="1879234"/>
            <a:ext cx="5993949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思维导图智能导学系统</a:t>
            </a:r>
            <a:endParaRPr lang="zh-CN" altLang="en-US" sz="4400" dirty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12"/>
          <p:cNvSpPr txBox="1"/>
          <p:nvPr/>
        </p:nvSpPr>
        <p:spPr>
          <a:xfrm>
            <a:off x="5094741" y="2722961"/>
            <a:ext cx="398938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7D7876"/>
                </a:solidFill>
                <a:latin typeface="HandelGotDLig" pitchFamily="34" charset="0"/>
                <a:ea typeface="汉真广标" pitchFamily="49" charset="-122"/>
              </a:rPr>
              <a:t>BY</a:t>
            </a:r>
            <a:r>
              <a:rPr lang="zh-CN" altLang="en-US" sz="1400" b="1" dirty="0" smtClean="0">
                <a:solidFill>
                  <a:srgbClr val="7D7876"/>
                </a:solidFill>
                <a:latin typeface="HandelGotDLig" pitchFamily="34" charset="0"/>
                <a:ea typeface="汉真广标" pitchFamily="49" charset="-122"/>
              </a:rPr>
              <a:t> 李宗义、吴芸、陆怡、花楠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xmlns="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xmlns="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xmlns="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xmlns="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xmlns="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77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523478" y="3548325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xmlns="" id="{E313177E-59BA-45B4-A649-116184D482FA}"/>
              </a:ext>
            </a:extLst>
          </p:cNvPr>
          <p:cNvCxnSpPr/>
          <p:nvPr/>
        </p:nvCxnSpPr>
        <p:spPr>
          <a:xfrm>
            <a:off x="1701936" y="169064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xmlns="" id="{4813C647-C18F-49A4-9F27-02A75536227E}"/>
              </a:ext>
            </a:extLst>
          </p:cNvPr>
          <p:cNvCxnSpPr/>
          <p:nvPr/>
        </p:nvCxnSpPr>
        <p:spPr>
          <a:xfrm>
            <a:off x="1701936" y="3080822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73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2414104" y="2052951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itchFamily="34" charset="0"/>
                <a:cs typeface="+mn-ea"/>
              </a:rPr>
              <a:t>03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332516" y="2191391"/>
            <a:ext cx="30451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服务器部署</a:t>
            </a:r>
            <a:endParaRPr kumimoji="0" lang="zh-CN" sz="24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2480901" y="1806759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itchFamily="34" charset="0"/>
              <a:cs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8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01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/Users/wy/Desktop/WechatIMG547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586" y="1157280"/>
            <a:ext cx="5287862" cy="30421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xmlns="" id="{5F52762A-DC50-3A48-B43A-385A94F8F7AD}"/>
              </a:ext>
            </a:extLst>
          </p:cNvPr>
          <p:cNvSpPr txBox="1"/>
          <p:nvPr/>
        </p:nvSpPr>
        <p:spPr>
          <a:xfrm>
            <a:off x="487691" y="205922"/>
            <a:ext cx="39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问题</a:t>
            </a:r>
            <a:endParaRPr lang="en-US" altLang="zh-CN" sz="1013" dirty="0"/>
          </a:p>
        </p:txBody>
      </p:sp>
      <p:cxnSp>
        <p:nvCxnSpPr>
          <p:cNvPr id="6" name="直线连接符 5"/>
          <p:cNvCxnSpPr/>
          <p:nvPr/>
        </p:nvCxnSpPr>
        <p:spPr>
          <a:xfrm flipH="1">
            <a:off x="338667" y="259642"/>
            <a:ext cx="2803" cy="289945"/>
          </a:xfrm>
          <a:prstGeom prst="line">
            <a:avLst/>
          </a:prstGeom>
          <a:ln w="666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61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屏幕快照%202018-06-18%20下午12.16.2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38" y="1055256"/>
            <a:ext cx="5273040" cy="948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图片 33" descr="/Users/wy/Desktop/WechatIMG546.jpe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38" y="2453170"/>
            <a:ext cx="3820795" cy="22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5F52762A-DC50-3A48-B43A-385A94F8F7AD}"/>
              </a:ext>
            </a:extLst>
          </p:cNvPr>
          <p:cNvSpPr txBox="1"/>
          <p:nvPr/>
        </p:nvSpPr>
        <p:spPr>
          <a:xfrm>
            <a:off x="487691" y="205922"/>
            <a:ext cx="39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解决方案</a:t>
            </a:r>
            <a:endParaRPr lang="en-US" altLang="zh-CN" sz="1013" dirty="0"/>
          </a:p>
        </p:txBody>
      </p:sp>
      <p:cxnSp>
        <p:nvCxnSpPr>
          <p:cNvPr id="48" name="直线连接符 47"/>
          <p:cNvCxnSpPr/>
          <p:nvPr/>
        </p:nvCxnSpPr>
        <p:spPr>
          <a:xfrm flipH="1">
            <a:off x="338667" y="259642"/>
            <a:ext cx="2803" cy="289945"/>
          </a:xfrm>
          <a:prstGeom prst="line">
            <a:avLst/>
          </a:prstGeom>
          <a:ln w="666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81401" y="1990140"/>
            <a:ext cx="5623975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 smtClean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4400" dirty="0" smtClean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 smtClean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listening</a:t>
            </a:r>
            <a:endParaRPr lang="zh-CN" altLang="en-US" sz="4400" dirty="0" smtClean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6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33166" y="3390279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E313177E-59BA-45B4-A649-116184D482FA}"/>
              </a:ext>
            </a:extLst>
          </p:cNvPr>
          <p:cNvCxnSpPr/>
          <p:nvPr/>
        </p:nvCxnSpPr>
        <p:spPr>
          <a:xfrm>
            <a:off x="1611624" y="179224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4813C647-C18F-49A4-9F27-02A75536227E}"/>
              </a:ext>
            </a:extLst>
          </p:cNvPr>
          <p:cNvCxnSpPr/>
          <p:nvPr/>
        </p:nvCxnSpPr>
        <p:spPr>
          <a:xfrm>
            <a:off x="1611624" y="2922776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2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72237" y="1695263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  <a:endParaRPr lang="zh-CN" altLang="en-US" sz="72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58045" y="2249928"/>
            <a:ext cx="1232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ontents</a:t>
            </a:r>
            <a:endParaRPr lang="zh-CN" altLang="en-US" sz="24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37297" y="183485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rgbClr val="577188"/>
                </a:solidFill>
                <a:latin typeface="站酷高端黑" panose="02010600030101010101" pitchFamily="2" charset="-122"/>
                <a:ea typeface="站酷高端黑" panose="02010600030101010101" pitchFamily="2" charset="-122"/>
              </a:rPr>
              <a:t>目录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4988884" y="1118027"/>
            <a:ext cx="225059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功能展示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25875" y="1129574"/>
            <a:ext cx="566993" cy="401083"/>
            <a:chOff x="1489166" y="2322031"/>
            <a:chExt cx="566993" cy="401083"/>
          </a:xfrm>
        </p:grpSpPr>
        <p:sp>
          <p:nvSpPr>
            <p:cNvPr id="8" name="任意多边形 7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1489166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4988884" y="2113609"/>
            <a:ext cx="225059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具体实现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25875" y="2125156"/>
            <a:ext cx="566993" cy="401083"/>
            <a:chOff x="4985331" y="2322031"/>
            <a:chExt cx="566993" cy="401083"/>
          </a:xfrm>
        </p:grpSpPr>
        <p:sp>
          <p:nvSpPr>
            <p:cNvPr id="26" name="任意多边形 25"/>
            <p:cNvSpPr>
              <a:spLocks noChangeAspect="1"/>
            </p:cNvSpPr>
            <p:nvPr/>
          </p:nvSpPr>
          <p:spPr>
            <a:xfrm>
              <a:off x="5059177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4985331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02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4988884" y="3108158"/>
            <a:ext cx="225059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服务器部署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25875" y="3119705"/>
            <a:ext cx="566993" cy="401083"/>
            <a:chOff x="1489166" y="3324906"/>
            <a:chExt cx="566993" cy="401083"/>
          </a:xfrm>
        </p:grpSpPr>
        <p:sp>
          <p:nvSpPr>
            <p:cNvPr id="32" name="任意多边形 31"/>
            <p:cNvSpPr>
              <a:spLocks noChangeAspect="1"/>
            </p:cNvSpPr>
            <p:nvPr/>
          </p:nvSpPr>
          <p:spPr>
            <a:xfrm>
              <a:off x="1563012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6"/>
            <p:cNvSpPr txBox="1">
              <a:spLocks noChangeArrowheads="1"/>
            </p:cNvSpPr>
            <p:nvPr/>
          </p:nvSpPr>
          <p:spPr bwMode="auto">
            <a:xfrm>
              <a:off x="1489166" y="3325879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03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6" name="任意多边形: 形状 2"/>
          <p:cNvSpPr/>
          <p:nvPr/>
        </p:nvSpPr>
        <p:spPr>
          <a:xfrm>
            <a:off x="26292" y="4130231"/>
            <a:ext cx="9117708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: 形状 4"/>
          <p:cNvSpPr/>
          <p:nvPr/>
        </p:nvSpPr>
        <p:spPr>
          <a:xfrm flipH="1"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615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2414104" y="2052951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Impact" pitchFamily="34" charset="0"/>
                <a:cs typeface="+mn-ea"/>
              </a:rPr>
              <a:t>01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332516" y="2191391"/>
            <a:ext cx="30451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功能展示</a:t>
            </a:r>
            <a:endParaRPr kumimoji="0" lang="zh-CN" sz="24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2480901" y="1806759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itchFamily="34" charset="0"/>
              <a:cs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8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6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: 形状 2"/>
          <p:cNvSpPr/>
          <p:nvPr/>
        </p:nvSpPr>
        <p:spPr>
          <a:xfrm>
            <a:off x="26292" y="4130231"/>
            <a:ext cx="9117708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: 形状 4"/>
          <p:cNvSpPr/>
          <p:nvPr/>
        </p:nvSpPr>
        <p:spPr>
          <a:xfrm flipH="1"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13"/>
          <p:cNvSpPr/>
          <p:nvPr/>
        </p:nvSpPr>
        <p:spPr>
          <a:xfrm rot="1864238">
            <a:off x="2974859" y="1849543"/>
            <a:ext cx="1268002" cy="114032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84" name="组合 2"/>
          <p:cNvGrpSpPr/>
          <p:nvPr/>
        </p:nvGrpSpPr>
        <p:grpSpPr>
          <a:xfrm>
            <a:off x="2507945" y="2230941"/>
            <a:ext cx="333746" cy="400110"/>
            <a:chOff x="2571800" y="2423911"/>
            <a:chExt cx="333746" cy="400110"/>
          </a:xfrm>
        </p:grpSpPr>
        <p:sp>
          <p:nvSpPr>
            <p:cNvPr id="85" name="任意多边形 47"/>
            <p:cNvSpPr/>
            <p:nvPr/>
          </p:nvSpPr>
          <p:spPr>
            <a:xfrm rot="1864238">
              <a:off x="2616573" y="2517663"/>
              <a:ext cx="239350" cy="21525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571800" y="242391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</a:rPr>
                <a:t>+</a:t>
              </a:r>
              <a:endParaRPr lang="zh-CN" altLang="en-US" sz="2000" b="1" dirty="0">
                <a:solidFill>
                  <a:schemeClr val="bg1"/>
                </a:solidFill>
                <a:cs typeface="+mn-ea"/>
              </a:endParaRPr>
            </a:p>
          </p:txBody>
        </p:sp>
      </p:grpSp>
      <p:sp>
        <p:nvSpPr>
          <p:cNvPr id="93" name="任意多边形 13"/>
          <p:cNvSpPr/>
          <p:nvPr/>
        </p:nvSpPr>
        <p:spPr>
          <a:xfrm rot="1864238">
            <a:off x="4825956" y="1843460"/>
            <a:ext cx="1268002" cy="114032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94" name="任意多边形 13"/>
          <p:cNvSpPr/>
          <p:nvPr/>
        </p:nvSpPr>
        <p:spPr>
          <a:xfrm rot="1864238">
            <a:off x="1107920" y="1843462"/>
            <a:ext cx="1268002" cy="114032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95" name="任意多边形 13"/>
          <p:cNvSpPr/>
          <p:nvPr/>
        </p:nvSpPr>
        <p:spPr>
          <a:xfrm rot="1864238">
            <a:off x="6645862" y="1843461"/>
            <a:ext cx="1268002" cy="114032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2"/>
          </a:solidFill>
          <a:ln w="2540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96" name="组合 2"/>
          <p:cNvGrpSpPr/>
          <p:nvPr/>
        </p:nvGrpSpPr>
        <p:grpSpPr>
          <a:xfrm>
            <a:off x="4352719" y="2230941"/>
            <a:ext cx="333746" cy="400110"/>
            <a:chOff x="2571800" y="2423911"/>
            <a:chExt cx="333746" cy="400110"/>
          </a:xfrm>
        </p:grpSpPr>
        <p:sp>
          <p:nvSpPr>
            <p:cNvPr id="97" name="任意多边形 47"/>
            <p:cNvSpPr/>
            <p:nvPr/>
          </p:nvSpPr>
          <p:spPr>
            <a:xfrm rot="1864238">
              <a:off x="2616573" y="2517663"/>
              <a:ext cx="239350" cy="21525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2571800" y="242391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</a:rPr>
                <a:t>+</a:t>
              </a:r>
              <a:endParaRPr lang="zh-CN" altLang="en-US" sz="2000" b="1" dirty="0">
                <a:solidFill>
                  <a:schemeClr val="bg1"/>
                </a:solidFill>
                <a:cs typeface="+mn-ea"/>
              </a:endParaRPr>
            </a:p>
          </p:txBody>
        </p:sp>
      </p:grpSp>
      <p:grpSp>
        <p:nvGrpSpPr>
          <p:cNvPr id="99" name="组合 2"/>
          <p:cNvGrpSpPr/>
          <p:nvPr/>
        </p:nvGrpSpPr>
        <p:grpSpPr>
          <a:xfrm>
            <a:off x="6197493" y="2230941"/>
            <a:ext cx="333746" cy="400110"/>
            <a:chOff x="2571800" y="2423911"/>
            <a:chExt cx="333746" cy="400110"/>
          </a:xfrm>
        </p:grpSpPr>
        <p:sp>
          <p:nvSpPr>
            <p:cNvPr id="100" name="任意多边形 47"/>
            <p:cNvSpPr/>
            <p:nvPr/>
          </p:nvSpPr>
          <p:spPr>
            <a:xfrm rot="1864238">
              <a:off x="2616573" y="2517663"/>
              <a:ext cx="239350" cy="21525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2571800" y="242391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</a:rPr>
                <a:t>+</a:t>
              </a:r>
              <a:endParaRPr lang="zh-CN" altLang="en-US" sz="2000" b="1" dirty="0">
                <a:solidFill>
                  <a:schemeClr val="bg1"/>
                </a:solidFill>
                <a:cs typeface="+mn-ea"/>
              </a:endParaRPr>
            </a:p>
          </p:txBody>
        </p:sp>
      </p:grpSp>
      <p:sp>
        <p:nvSpPr>
          <p:cNvPr id="102" name="TextBox 6"/>
          <p:cNvSpPr txBox="1">
            <a:spLocks noChangeArrowheads="1"/>
          </p:cNvSpPr>
          <p:nvPr/>
        </p:nvSpPr>
        <p:spPr bwMode="auto">
          <a:xfrm>
            <a:off x="1077646" y="2254529"/>
            <a:ext cx="1328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u="none" strike="noStrike" cap="none" normalizeH="0" baseline="0" dirty="0" smtClean="0">
                <a:ln>
                  <a:noFill/>
                </a:ln>
                <a:effectLst/>
                <a:latin typeface="+mn-ea"/>
                <a:cs typeface="+mn-ea"/>
              </a:rPr>
              <a:t>邮箱验证</a:t>
            </a:r>
            <a:endParaRPr kumimoji="0" lang="zh-CN" sz="1800" u="none" strike="noStrike" cap="none" normalizeH="0" baseline="0" dirty="0">
              <a:ln>
                <a:noFill/>
              </a:ln>
              <a:effectLst/>
              <a:latin typeface="+mn-ea"/>
              <a:cs typeface="+mn-ea"/>
            </a:endParaRPr>
          </a:p>
        </p:txBody>
      </p:sp>
      <p:sp>
        <p:nvSpPr>
          <p:cNvPr id="103" name="TextBox 6"/>
          <p:cNvSpPr txBox="1">
            <a:spLocks noChangeArrowheads="1"/>
          </p:cNvSpPr>
          <p:nvPr/>
        </p:nvSpPr>
        <p:spPr bwMode="auto">
          <a:xfrm>
            <a:off x="2946183" y="2251280"/>
            <a:ext cx="1328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u="none" strike="noStrike" cap="none" normalizeH="0" baseline="0" dirty="0" smtClean="0">
                <a:ln>
                  <a:noFill/>
                </a:ln>
                <a:effectLst/>
                <a:latin typeface="+mn-ea"/>
                <a:cs typeface="+mn-ea"/>
              </a:rPr>
              <a:t>路由守卫</a:t>
            </a:r>
            <a:endParaRPr kumimoji="0" lang="zh-CN" sz="1800" u="none" strike="noStrike" cap="none" normalizeH="0" baseline="0" dirty="0">
              <a:ln>
                <a:noFill/>
              </a:ln>
              <a:effectLst/>
              <a:latin typeface="+mn-ea"/>
              <a:cs typeface="+mn-ea"/>
            </a:endParaRPr>
          </a:p>
        </p:txBody>
      </p:sp>
      <p:sp>
        <p:nvSpPr>
          <p:cNvPr id="104" name="TextBox 6"/>
          <p:cNvSpPr txBox="1">
            <a:spLocks noChangeArrowheads="1"/>
          </p:cNvSpPr>
          <p:nvPr/>
        </p:nvSpPr>
        <p:spPr bwMode="auto">
          <a:xfrm>
            <a:off x="4795682" y="2246330"/>
            <a:ext cx="1328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u="none" strike="noStrike" cap="none" normalizeH="0" baseline="0" dirty="0" smtClean="0">
                <a:ln>
                  <a:noFill/>
                </a:ln>
                <a:effectLst/>
                <a:latin typeface="+mn-ea"/>
                <a:cs typeface="+mn-ea"/>
              </a:rPr>
              <a:t>准确率显示</a:t>
            </a:r>
            <a:endParaRPr kumimoji="0" lang="zh-CN" sz="1800" u="none" strike="noStrike" cap="none" normalizeH="0" baseline="0" dirty="0">
              <a:ln>
                <a:noFill/>
              </a:ln>
              <a:effectLst/>
              <a:latin typeface="+mn-ea"/>
              <a:cs typeface="+mn-ea"/>
            </a:endParaRPr>
          </a:p>
        </p:txBody>
      </p:sp>
      <p:sp>
        <p:nvSpPr>
          <p:cNvPr id="105" name="TextBox 6"/>
          <p:cNvSpPr txBox="1">
            <a:spLocks noChangeArrowheads="1"/>
          </p:cNvSpPr>
          <p:nvPr/>
        </p:nvSpPr>
        <p:spPr bwMode="auto">
          <a:xfrm>
            <a:off x="6615588" y="2251320"/>
            <a:ext cx="1328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u="none" strike="noStrike" cap="none" normalizeH="0" baseline="0" dirty="0" smtClean="0">
                <a:ln>
                  <a:noFill/>
                </a:ln>
                <a:effectLst/>
                <a:latin typeface="+mn-ea"/>
                <a:cs typeface="+mn-ea"/>
              </a:rPr>
              <a:t>笔记模块</a:t>
            </a:r>
            <a:endParaRPr kumimoji="0" lang="zh-CN" sz="1800" u="none" strike="noStrike" cap="none" normalizeH="0" baseline="0" dirty="0">
              <a:ln>
                <a:noFill/>
              </a:ln>
              <a:effectLst/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033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2414104" y="2052951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itchFamily="34" charset="0"/>
                <a:cs typeface="+mn-ea"/>
              </a:rPr>
              <a:t>02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332516" y="2191391"/>
            <a:ext cx="30451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具体实现</a:t>
            </a:r>
            <a:endParaRPr kumimoji="0" lang="zh-CN" sz="24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2480901" y="1806759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itchFamily="34" charset="0"/>
              <a:cs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8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59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19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52762A-DC50-3A48-B43A-385A94F8F7AD}"/>
              </a:ext>
            </a:extLst>
          </p:cNvPr>
          <p:cNvSpPr txBox="1"/>
          <p:nvPr/>
        </p:nvSpPr>
        <p:spPr>
          <a:xfrm>
            <a:off x="487691" y="205922"/>
            <a:ext cx="39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Neo4j</a:t>
            </a:r>
            <a:endParaRPr lang="en-US" altLang="zh-CN" sz="1013" dirty="0"/>
          </a:p>
        </p:txBody>
      </p:sp>
      <p:cxnSp>
        <p:nvCxnSpPr>
          <p:cNvPr id="3" name="直线连接符 2"/>
          <p:cNvCxnSpPr/>
          <p:nvPr/>
        </p:nvCxnSpPr>
        <p:spPr>
          <a:xfrm flipH="1">
            <a:off x="338667" y="259642"/>
            <a:ext cx="2803" cy="289945"/>
          </a:xfrm>
          <a:prstGeom prst="line">
            <a:avLst/>
          </a:prstGeom>
          <a:ln w="666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11111" y="869244"/>
            <a:ext cx="66943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800" dirty="0" smtClean="0"/>
              <a:t>有</a:t>
            </a:r>
            <a:r>
              <a:rPr lang="zh-CN" altLang="en-US" sz="1800" dirty="0"/>
              <a:t>两种模型：节点（</a:t>
            </a:r>
            <a:r>
              <a:rPr lang="en-US" altLang="zh-CN" sz="1800" dirty="0"/>
              <a:t>Node</a:t>
            </a:r>
            <a:r>
              <a:rPr lang="zh-CN" altLang="en-US" sz="1800" dirty="0"/>
              <a:t>）以及关系（</a:t>
            </a:r>
            <a:r>
              <a:rPr lang="en-US" altLang="zh-CN" sz="1800" dirty="0"/>
              <a:t>Relation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800" dirty="0" smtClean="0"/>
              <a:t>关系</a:t>
            </a:r>
            <a:r>
              <a:rPr lang="zh-CN" altLang="en-US" sz="1800" dirty="0"/>
              <a:t>连接</a:t>
            </a:r>
            <a:r>
              <a:rPr lang="zh-CN" altLang="en-US" sz="1800" dirty="0" smtClean="0"/>
              <a:t>节点</a:t>
            </a:r>
            <a:endParaRPr lang="en-US" altLang="zh-CN" sz="18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800" dirty="0" smtClean="0"/>
              <a:t>两</a:t>
            </a:r>
            <a:r>
              <a:rPr lang="zh-CN" altLang="en-US" sz="1800" dirty="0"/>
              <a:t>种模型都可以存储</a:t>
            </a:r>
            <a:r>
              <a:rPr lang="zh-CN" altLang="en-US" sz="1800" dirty="0" smtClean="0"/>
              <a:t>属性</a:t>
            </a:r>
            <a:endParaRPr lang="en-US" altLang="zh-CN" sz="18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800" dirty="0" smtClean="0"/>
              <a:t>属性</a:t>
            </a:r>
            <a:r>
              <a:rPr lang="zh-CN" altLang="en-US" sz="1800" dirty="0"/>
              <a:t>以键值对</a:t>
            </a:r>
            <a:r>
              <a:rPr lang="zh-CN" altLang="en-US" sz="1800" dirty="0" smtClean="0"/>
              <a:t>表示</a:t>
            </a:r>
            <a:endParaRPr lang="en-US" altLang="zh-CN" sz="18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800" dirty="0" smtClean="0"/>
              <a:t>节点</a:t>
            </a:r>
            <a:r>
              <a:rPr lang="zh-CN" altLang="en-US" sz="1800" dirty="0"/>
              <a:t>用圆圈表示，关系用方向键</a:t>
            </a:r>
            <a:r>
              <a:rPr lang="zh-CN" altLang="en-US" sz="1800" dirty="0" smtClean="0"/>
              <a:t>表示</a:t>
            </a:r>
            <a:endParaRPr lang="en-US" altLang="zh-CN" sz="18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800" dirty="0" smtClean="0"/>
              <a:t>关系</a:t>
            </a:r>
            <a:r>
              <a:rPr lang="zh-CN" altLang="en-US" sz="1800" dirty="0"/>
              <a:t>有方向，即有</a:t>
            </a:r>
            <a:r>
              <a:rPr lang="en-US" altLang="zh-CN" sz="1800" dirty="0" err="1"/>
              <a:t>startNode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endNode</a:t>
            </a:r>
            <a:r>
              <a:rPr lang="zh-CN" altLang="en-US" sz="1800" dirty="0"/>
              <a:t>。</a:t>
            </a:r>
            <a:endParaRPr kumimoji="1" lang="zh-CN" altLang="en-US" sz="1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28" y="3858163"/>
            <a:ext cx="2486390" cy="2252806"/>
          </a:xfrm>
          <a:custGeom>
            <a:avLst/>
            <a:gdLst>
              <a:gd name="connsiteX0" fmla="*/ 470826 w 1533490"/>
              <a:gd name="connsiteY0" fmla="*/ 0 h 1377786"/>
              <a:gd name="connsiteX1" fmla="*/ 1062664 w 1533490"/>
              <a:gd name="connsiteY1" fmla="*/ 0 h 1377786"/>
              <a:gd name="connsiteX2" fmla="*/ 1126603 w 1533490"/>
              <a:gd name="connsiteY2" fmla="*/ 12909 h 1377786"/>
              <a:gd name="connsiteX3" fmla="*/ 1143938 w 1533490"/>
              <a:gd name="connsiteY3" fmla="*/ 22318 h 1377786"/>
              <a:gd name="connsiteX4" fmla="*/ 1145730 w 1533490"/>
              <a:gd name="connsiteY4" fmla="*/ 22987 h 1377786"/>
              <a:gd name="connsiteX5" fmla="*/ 1150051 w 1533490"/>
              <a:gd name="connsiteY5" fmla="*/ 25636 h 1377786"/>
              <a:gd name="connsiteX6" fmla="*/ 1154506 w 1533490"/>
              <a:gd name="connsiteY6" fmla="*/ 28054 h 1377786"/>
              <a:gd name="connsiteX7" fmla="*/ 1155981 w 1533490"/>
              <a:gd name="connsiteY7" fmla="*/ 29270 h 1377786"/>
              <a:gd name="connsiteX8" fmla="*/ 1172797 w 1533490"/>
              <a:gd name="connsiteY8" fmla="*/ 39578 h 1377786"/>
              <a:gd name="connsiteX9" fmla="*/ 1215945 w 1533490"/>
              <a:gd name="connsiteY9" fmla="*/ 88497 h 1377786"/>
              <a:gd name="connsiteX10" fmla="*/ 1511864 w 1533490"/>
              <a:gd name="connsiteY10" fmla="*/ 601045 h 1377786"/>
              <a:gd name="connsiteX11" fmla="*/ 1532655 w 1533490"/>
              <a:gd name="connsiteY11" fmla="*/ 662872 h 1377786"/>
              <a:gd name="connsiteX12" fmla="*/ 1533174 w 1533490"/>
              <a:gd name="connsiteY12" fmla="*/ 682588 h 1377786"/>
              <a:gd name="connsiteX13" fmla="*/ 1533490 w 1533490"/>
              <a:gd name="connsiteY13" fmla="*/ 684474 h 1377786"/>
              <a:gd name="connsiteX14" fmla="*/ 1533357 w 1533490"/>
              <a:gd name="connsiteY14" fmla="*/ 689545 h 1377786"/>
              <a:gd name="connsiteX15" fmla="*/ 1533490 w 1533490"/>
              <a:gd name="connsiteY15" fmla="*/ 694609 h 1377786"/>
              <a:gd name="connsiteX16" fmla="*/ 1533174 w 1533490"/>
              <a:gd name="connsiteY16" fmla="*/ 696493 h 1377786"/>
              <a:gd name="connsiteX17" fmla="*/ 1532655 w 1533490"/>
              <a:gd name="connsiteY17" fmla="*/ 716211 h 1377786"/>
              <a:gd name="connsiteX18" fmla="*/ 1511865 w 1533490"/>
              <a:gd name="connsiteY18" fmla="*/ 778039 h 1377786"/>
              <a:gd name="connsiteX19" fmla="*/ 1215946 w 1533490"/>
              <a:gd name="connsiteY19" fmla="*/ 1290586 h 1377786"/>
              <a:gd name="connsiteX20" fmla="*/ 1172797 w 1533490"/>
              <a:gd name="connsiteY20" fmla="*/ 1339504 h 1377786"/>
              <a:gd name="connsiteX21" fmla="*/ 1155980 w 1533490"/>
              <a:gd name="connsiteY21" fmla="*/ 1349813 h 1377786"/>
              <a:gd name="connsiteX22" fmla="*/ 1154506 w 1533490"/>
              <a:gd name="connsiteY22" fmla="*/ 1351029 h 1377786"/>
              <a:gd name="connsiteX23" fmla="*/ 1150054 w 1533490"/>
              <a:gd name="connsiteY23" fmla="*/ 1353446 h 1377786"/>
              <a:gd name="connsiteX24" fmla="*/ 1145730 w 1533490"/>
              <a:gd name="connsiteY24" fmla="*/ 1356096 h 1377786"/>
              <a:gd name="connsiteX25" fmla="*/ 1143938 w 1533490"/>
              <a:gd name="connsiteY25" fmla="*/ 1356766 h 1377786"/>
              <a:gd name="connsiteX26" fmla="*/ 1126603 w 1533490"/>
              <a:gd name="connsiteY26" fmla="*/ 1366174 h 1377786"/>
              <a:gd name="connsiteX27" fmla="*/ 1069085 w 1533490"/>
              <a:gd name="connsiteY27" fmla="*/ 1377786 h 1377786"/>
              <a:gd name="connsiteX28" fmla="*/ 462247 w 1533490"/>
              <a:gd name="connsiteY28" fmla="*/ 1377786 h 1377786"/>
              <a:gd name="connsiteX29" fmla="*/ 421979 w 1533490"/>
              <a:gd name="connsiteY29" fmla="*/ 1371698 h 1377786"/>
              <a:gd name="connsiteX30" fmla="*/ 378984 w 1533490"/>
              <a:gd name="connsiteY30" fmla="*/ 1351029 h 1377786"/>
              <a:gd name="connsiteX31" fmla="*/ 373599 w 1533490"/>
              <a:gd name="connsiteY31" fmla="*/ 1346586 h 1377786"/>
              <a:gd name="connsiteX32" fmla="*/ 360694 w 1533490"/>
              <a:gd name="connsiteY32" fmla="*/ 1339504 h 1377786"/>
              <a:gd name="connsiteX33" fmla="*/ 317545 w 1533490"/>
              <a:gd name="connsiteY33" fmla="*/ 1290586 h 1377786"/>
              <a:gd name="connsiteX34" fmla="*/ 21626 w 1533490"/>
              <a:gd name="connsiteY34" fmla="*/ 778038 h 1377786"/>
              <a:gd name="connsiteX35" fmla="*/ 836 w 1533490"/>
              <a:gd name="connsiteY35" fmla="*/ 716211 h 1377786"/>
              <a:gd name="connsiteX36" fmla="*/ 317 w 1533490"/>
              <a:gd name="connsiteY36" fmla="*/ 696495 h 1377786"/>
              <a:gd name="connsiteX37" fmla="*/ 0 w 1533490"/>
              <a:gd name="connsiteY37" fmla="*/ 694608 h 1377786"/>
              <a:gd name="connsiteX38" fmla="*/ 133 w 1533490"/>
              <a:gd name="connsiteY38" fmla="*/ 689537 h 1377786"/>
              <a:gd name="connsiteX39" fmla="*/ 0 w 1533490"/>
              <a:gd name="connsiteY39" fmla="*/ 684474 h 1377786"/>
              <a:gd name="connsiteX40" fmla="*/ 317 w 1533490"/>
              <a:gd name="connsiteY40" fmla="*/ 682590 h 1377786"/>
              <a:gd name="connsiteX41" fmla="*/ 836 w 1533490"/>
              <a:gd name="connsiteY41" fmla="*/ 662871 h 1377786"/>
              <a:gd name="connsiteX42" fmla="*/ 21626 w 1533490"/>
              <a:gd name="connsiteY42" fmla="*/ 601045 h 1377786"/>
              <a:gd name="connsiteX43" fmla="*/ 317545 w 1533490"/>
              <a:gd name="connsiteY43" fmla="*/ 88497 h 1377786"/>
              <a:gd name="connsiteX44" fmla="*/ 360694 w 1533490"/>
              <a:gd name="connsiteY44" fmla="*/ 39578 h 1377786"/>
              <a:gd name="connsiteX45" fmla="*/ 377511 w 1533490"/>
              <a:gd name="connsiteY45" fmla="*/ 29270 h 1377786"/>
              <a:gd name="connsiteX46" fmla="*/ 378984 w 1533490"/>
              <a:gd name="connsiteY46" fmla="*/ 28054 h 1377786"/>
              <a:gd name="connsiteX47" fmla="*/ 383436 w 1533490"/>
              <a:gd name="connsiteY47" fmla="*/ 25638 h 1377786"/>
              <a:gd name="connsiteX48" fmla="*/ 387761 w 1533490"/>
              <a:gd name="connsiteY48" fmla="*/ 22987 h 1377786"/>
              <a:gd name="connsiteX49" fmla="*/ 389553 w 1533490"/>
              <a:gd name="connsiteY49" fmla="*/ 22318 h 1377786"/>
              <a:gd name="connsiteX50" fmla="*/ 406887 w 1533490"/>
              <a:gd name="connsiteY50" fmla="*/ 12909 h 1377786"/>
              <a:gd name="connsiteX51" fmla="*/ 470826 w 1533490"/>
              <a:gd name="connsiteY51" fmla="*/ 0 h 13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3490" h="1377786">
                <a:moveTo>
                  <a:pt x="470826" y="0"/>
                </a:moveTo>
                <a:lnTo>
                  <a:pt x="1062664" y="0"/>
                </a:lnTo>
                <a:cubicBezTo>
                  <a:pt x="1085344" y="0"/>
                  <a:pt x="1106951" y="4597"/>
                  <a:pt x="1126603" y="12909"/>
                </a:cubicBezTo>
                <a:lnTo>
                  <a:pt x="1143938" y="22318"/>
                </a:lnTo>
                <a:lnTo>
                  <a:pt x="1145730" y="22987"/>
                </a:lnTo>
                <a:lnTo>
                  <a:pt x="1150051" y="25636"/>
                </a:lnTo>
                <a:lnTo>
                  <a:pt x="1154506" y="28054"/>
                </a:lnTo>
                <a:lnTo>
                  <a:pt x="1155981" y="29270"/>
                </a:lnTo>
                <a:lnTo>
                  <a:pt x="1172797" y="39578"/>
                </a:lnTo>
                <a:cubicBezTo>
                  <a:pt x="1189821" y="52442"/>
                  <a:pt x="1204605" y="68856"/>
                  <a:pt x="1215945" y="88497"/>
                </a:cubicBezTo>
                <a:lnTo>
                  <a:pt x="1511864" y="601045"/>
                </a:lnTo>
                <a:cubicBezTo>
                  <a:pt x="1523205" y="620687"/>
                  <a:pt x="1530027" y="641696"/>
                  <a:pt x="1532655" y="662872"/>
                </a:cubicBezTo>
                <a:lnTo>
                  <a:pt x="1533174" y="682588"/>
                </a:lnTo>
                <a:lnTo>
                  <a:pt x="1533490" y="684474"/>
                </a:lnTo>
                <a:lnTo>
                  <a:pt x="1533357" y="689545"/>
                </a:lnTo>
                <a:lnTo>
                  <a:pt x="1533490" y="694609"/>
                </a:lnTo>
                <a:lnTo>
                  <a:pt x="1533174" y="696493"/>
                </a:lnTo>
                <a:lnTo>
                  <a:pt x="1532655" y="716211"/>
                </a:lnTo>
                <a:cubicBezTo>
                  <a:pt x="1530027" y="737387"/>
                  <a:pt x="1523205" y="758397"/>
                  <a:pt x="1511865" y="778039"/>
                </a:cubicBezTo>
                <a:lnTo>
                  <a:pt x="1215946" y="1290586"/>
                </a:lnTo>
                <a:cubicBezTo>
                  <a:pt x="1204605" y="1310227"/>
                  <a:pt x="1189822" y="1326641"/>
                  <a:pt x="1172797" y="1339504"/>
                </a:cubicBezTo>
                <a:lnTo>
                  <a:pt x="1155980" y="1349813"/>
                </a:lnTo>
                <a:lnTo>
                  <a:pt x="1154506" y="1351029"/>
                </a:lnTo>
                <a:lnTo>
                  <a:pt x="1150054" y="1353446"/>
                </a:lnTo>
                <a:lnTo>
                  <a:pt x="1145730" y="1356096"/>
                </a:lnTo>
                <a:lnTo>
                  <a:pt x="1143938" y="1356766"/>
                </a:lnTo>
                <a:lnTo>
                  <a:pt x="1126603" y="1366174"/>
                </a:lnTo>
                <a:lnTo>
                  <a:pt x="1069085" y="1377786"/>
                </a:lnTo>
                <a:lnTo>
                  <a:pt x="462247" y="1377786"/>
                </a:lnTo>
                <a:lnTo>
                  <a:pt x="421979" y="1371698"/>
                </a:lnTo>
                <a:cubicBezTo>
                  <a:pt x="406548" y="1366898"/>
                  <a:pt x="392093" y="1359885"/>
                  <a:pt x="378984" y="1351029"/>
                </a:cubicBezTo>
                <a:lnTo>
                  <a:pt x="373599" y="1346586"/>
                </a:lnTo>
                <a:lnTo>
                  <a:pt x="360694" y="1339504"/>
                </a:lnTo>
                <a:cubicBezTo>
                  <a:pt x="343669" y="1326641"/>
                  <a:pt x="328885" y="1310227"/>
                  <a:pt x="317545" y="1290586"/>
                </a:cubicBezTo>
                <a:lnTo>
                  <a:pt x="21626" y="778038"/>
                </a:lnTo>
                <a:cubicBezTo>
                  <a:pt x="10286" y="758397"/>
                  <a:pt x="3463" y="737386"/>
                  <a:pt x="836" y="716211"/>
                </a:cubicBezTo>
                <a:lnTo>
                  <a:pt x="317" y="696495"/>
                </a:lnTo>
                <a:lnTo>
                  <a:pt x="0" y="694608"/>
                </a:lnTo>
                <a:lnTo>
                  <a:pt x="133" y="689537"/>
                </a:lnTo>
                <a:lnTo>
                  <a:pt x="0" y="684474"/>
                </a:lnTo>
                <a:lnTo>
                  <a:pt x="317" y="682590"/>
                </a:lnTo>
                <a:lnTo>
                  <a:pt x="836" y="662871"/>
                </a:lnTo>
                <a:cubicBezTo>
                  <a:pt x="3463" y="641696"/>
                  <a:pt x="10285" y="620686"/>
                  <a:pt x="21626" y="601045"/>
                </a:cubicBezTo>
                <a:lnTo>
                  <a:pt x="317545" y="88497"/>
                </a:lnTo>
                <a:cubicBezTo>
                  <a:pt x="328885" y="68855"/>
                  <a:pt x="343668" y="52442"/>
                  <a:pt x="360694" y="39578"/>
                </a:cubicBezTo>
                <a:lnTo>
                  <a:pt x="377511" y="29270"/>
                </a:lnTo>
                <a:lnTo>
                  <a:pt x="378984" y="28054"/>
                </a:lnTo>
                <a:lnTo>
                  <a:pt x="383436" y="25638"/>
                </a:lnTo>
                <a:lnTo>
                  <a:pt x="387761" y="22987"/>
                </a:lnTo>
                <a:lnTo>
                  <a:pt x="389553" y="22318"/>
                </a:lnTo>
                <a:lnTo>
                  <a:pt x="406887" y="12909"/>
                </a:lnTo>
                <a:cubicBezTo>
                  <a:pt x="426539" y="4597"/>
                  <a:pt x="448146" y="0"/>
                  <a:pt x="470826" y="0"/>
                </a:cubicBezTo>
                <a:close/>
              </a:path>
            </a:pathLst>
          </a:custGeom>
        </p:spPr>
      </p:pic>
      <p:sp>
        <p:nvSpPr>
          <p:cNvPr id="12" name="任意多边形 3"/>
          <p:cNvSpPr/>
          <p:nvPr/>
        </p:nvSpPr>
        <p:spPr>
          <a:xfrm>
            <a:off x="6835287" y="3385296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5" name="任意多边形 4"/>
          <p:cNvSpPr/>
          <p:nvPr/>
        </p:nvSpPr>
        <p:spPr>
          <a:xfrm>
            <a:off x="9471446" y="5590384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" name="任意多边形 5"/>
          <p:cNvSpPr/>
          <p:nvPr/>
        </p:nvSpPr>
        <p:spPr>
          <a:xfrm rot="10800000" flipV="1">
            <a:off x="8234472" y="3449956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任意多边形 6"/>
          <p:cNvSpPr/>
          <p:nvPr/>
        </p:nvSpPr>
        <p:spPr>
          <a:xfrm>
            <a:off x="7333785" y="4693771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0255712" y="2908685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6518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1A4A037-40E6-4746-9E45-45E30927C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449" y="2600058"/>
            <a:ext cx="4643203" cy="2859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52762A-DC50-3A48-B43A-385A94F8F7AD}"/>
              </a:ext>
            </a:extLst>
          </p:cNvPr>
          <p:cNvSpPr txBox="1"/>
          <p:nvPr/>
        </p:nvSpPr>
        <p:spPr>
          <a:xfrm>
            <a:off x="487691" y="296234"/>
            <a:ext cx="3917271" cy="10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angular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库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1013" dirty="0"/>
          </a:p>
          <a:p>
            <a:r>
              <a:rPr lang="zh-CN" altLang="en-US" sz="1050" dirty="0"/>
              <a:t>使用到了</a:t>
            </a:r>
            <a:r>
              <a:rPr lang="en-US" altLang="zh-CN" sz="1050" dirty="0"/>
              <a:t>modal</a:t>
            </a:r>
            <a:r>
              <a:rPr lang="zh-CN" altLang="en-US" sz="1050" dirty="0"/>
              <a:t>，</a:t>
            </a:r>
            <a:r>
              <a:rPr lang="en-US" altLang="zh-CN" sz="1050" dirty="0"/>
              <a:t>dropdown</a:t>
            </a:r>
            <a:r>
              <a:rPr lang="zh-CN" altLang="en-US" sz="1050" dirty="0"/>
              <a:t>，</a:t>
            </a:r>
            <a:r>
              <a:rPr lang="en-US" altLang="zh-CN" sz="1050" dirty="0" err="1"/>
              <a:t>tabset</a:t>
            </a:r>
            <a:r>
              <a:rPr lang="zh-CN" altLang="en-US" sz="1050" dirty="0"/>
              <a:t>，</a:t>
            </a:r>
            <a:r>
              <a:rPr lang="en-US" altLang="zh-CN" sz="1050" dirty="0"/>
              <a:t>rating</a:t>
            </a:r>
            <a:r>
              <a:rPr lang="zh-CN" altLang="en-US" sz="1050" dirty="0"/>
              <a:t>等原生的</a:t>
            </a:r>
            <a:r>
              <a:rPr lang="zh-CN" altLang="en-US" sz="1050" dirty="0" smtClean="0"/>
              <a:t>组件</a:t>
            </a:r>
          </a:p>
          <a:p>
            <a:endParaRPr lang="en-US" altLang="zh-CN" sz="1050" dirty="0"/>
          </a:p>
          <a:p>
            <a:r>
              <a:rPr lang="zh-CN" altLang="en-US" sz="1050" dirty="0"/>
              <a:t>避免重复造轮子</a:t>
            </a:r>
            <a:endParaRPr lang="en-US" sz="10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133D77-9AB4-F047-9550-8F7C3C5BF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1" y="3825817"/>
            <a:ext cx="3185488" cy="10595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4E40FD6-A945-8E41-989A-561BA062A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14582"/>
            <a:ext cx="5402315" cy="1881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33BACE4-F2C1-524F-9EEF-122B356C8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200" y="103059"/>
            <a:ext cx="4309703" cy="2552075"/>
          </a:xfrm>
          <a:prstGeom prst="rect">
            <a:avLst/>
          </a:prstGeom>
        </p:spPr>
      </p:pic>
      <p:cxnSp>
        <p:nvCxnSpPr>
          <p:cNvPr id="3" name="直线连接符 2"/>
          <p:cNvCxnSpPr/>
          <p:nvPr/>
        </p:nvCxnSpPr>
        <p:spPr>
          <a:xfrm>
            <a:off x="341470" y="406399"/>
            <a:ext cx="0" cy="874124"/>
          </a:xfrm>
          <a:prstGeom prst="line">
            <a:avLst/>
          </a:prstGeom>
          <a:ln w="666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68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02661A0-A17B-2C4F-9402-A22F8A91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486" y="239731"/>
            <a:ext cx="5254052" cy="2288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109CB1-AF6D-5D42-B5E6-739C2B493EDD}"/>
              </a:ext>
            </a:extLst>
          </p:cNvPr>
          <p:cNvSpPr txBox="1"/>
          <p:nvPr/>
        </p:nvSpPr>
        <p:spPr>
          <a:xfrm>
            <a:off x="1082880" y="731975"/>
            <a:ext cx="2069797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文件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上传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/>
              <a:t>使用</a:t>
            </a:r>
            <a:r>
              <a:rPr lang="en-US" altLang="zh-CN" sz="1050" dirty="0"/>
              <a:t>ng2-file-upload</a:t>
            </a:r>
            <a:r>
              <a:rPr lang="zh-CN" altLang="en-US" sz="1050" dirty="0"/>
              <a:t>插件，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zh-CN" altLang="en-US" sz="1050" dirty="0"/>
              <a:t>能够获取文件上传的进度与信息</a:t>
            </a:r>
            <a:endParaRPr lang="en-US" sz="10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774A255-9D95-584D-BD76-269E0E65D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486" y="2890381"/>
            <a:ext cx="5254052" cy="19335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933CB72-D839-C141-9F1A-3F44ED89625A}"/>
              </a:ext>
            </a:extLst>
          </p:cNvPr>
          <p:cNvSpPr txBox="1"/>
          <p:nvPr/>
        </p:nvSpPr>
        <p:spPr>
          <a:xfrm>
            <a:off x="1082880" y="2913384"/>
            <a:ext cx="2339102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文件下载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/>
              <a:t>采用</a:t>
            </a:r>
            <a:r>
              <a:rPr lang="en-US" altLang="zh-CN" sz="1050" dirty="0"/>
              <a:t>post</a:t>
            </a:r>
            <a:r>
              <a:rPr lang="zh-CN" altLang="en-US" sz="1050" dirty="0"/>
              <a:t>方法传输文件，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zh-CN" altLang="en-US" sz="1050" dirty="0"/>
              <a:t>首先将请求的数据存储为</a:t>
            </a:r>
            <a:r>
              <a:rPr lang="en-US" altLang="zh-CN" sz="1050" dirty="0"/>
              <a:t>blob</a:t>
            </a:r>
            <a:r>
              <a:rPr lang="zh-CN" altLang="en-US" sz="1050" dirty="0"/>
              <a:t>对象，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zh-CN" altLang="en-US" sz="1050" dirty="0"/>
              <a:t>在页面内嵌入隐藏的</a:t>
            </a:r>
            <a:r>
              <a:rPr lang="en-US" altLang="zh-CN" sz="1050" dirty="0"/>
              <a:t>&lt;a&gt;</a:t>
            </a:r>
            <a:r>
              <a:rPr lang="zh-CN" altLang="en-US" sz="1050" dirty="0"/>
              <a:t>标签下载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zh-CN" altLang="en-US" sz="1050" dirty="0"/>
              <a:t>隐藏了文件真实地址，保证了安全性</a:t>
            </a:r>
            <a:endParaRPr lang="en-US" sz="1050" dirty="0"/>
          </a:p>
        </p:txBody>
      </p:sp>
      <p:cxnSp>
        <p:nvCxnSpPr>
          <p:cNvPr id="27" name="直接连接符 67"/>
          <p:cNvCxnSpPr/>
          <p:nvPr/>
        </p:nvCxnSpPr>
        <p:spPr>
          <a:xfrm>
            <a:off x="495853" y="2672550"/>
            <a:ext cx="8175818" cy="142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1"/>
          <p:cNvGrpSpPr/>
          <p:nvPr/>
        </p:nvGrpSpPr>
        <p:grpSpPr>
          <a:xfrm>
            <a:off x="274373" y="944482"/>
            <a:ext cx="756000" cy="569761"/>
            <a:chOff x="3968943" y="1493977"/>
            <a:chExt cx="808507" cy="612000"/>
          </a:xfrm>
        </p:grpSpPr>
        <p:sp>
          <p:nvSpPr>
            <p:cNvPr id="29" name="任意多边形 10"/>
            <p:cNvSpPr/>
            <p:nvPr/>
          </p:nvSpPr>
          <p:spPr>
            <a:xfrm rot="1864238">
              <a:off x="4022211" y="1493977"/>
              <a:ext cx="684000" cy="61200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577188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30" name="TextBox 6"/>
            <p:cNvSpPr txBox="1">
              <a:spLocks noChangeArrowheads="1"/>
            </p:cNvSpPr>
            <p:nvPr/>
          </p:nvSpPr>
          <p:spPr bwMode="auto">
            <a:xfrm>
              <a:off x="3968943" y="1503652"/>
              <a:ext cx="80850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cs typeface="+mn-ea"/>
                </a:rPr>
                <a:t>U</a:t>
              </a:r>
              <a:endParaRPr kumimoji="0" lang="zh-CN" sz="32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grpSp>
        <p:nvGrpSpPr>
          <p:cNvPr id="31" name="组合 1"/>
          <p:cNvGrpSpPr/>
          <p:nvPr/>
        </p:nvGrpSpPr>
        <p:grpSpPr>
          <a:xfrm>
            <a:off x="299851" y="3358590"/>
            <a:ext cx="756000" cy="572043"/>
            <a:chOff x="3968943" y="1491526"/>
            <a:chExt cx="808507" cy="614451"/>
          </a:xfrm>
        </p:grpSpPr>
        <p:sp>
          <p:nvSpPr>
            <p:cNvPr id="32" name="任意多边形 10"/>
            <p:cNvSpPr/>
            <p:nvPr/>
          </p:nvSpPr>
          <p:spPr>
            <a:xfrm rot="1864238">
              <a:off x="4022211" y="1493977"/>
              <a:ext cx="684000" cy="61200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33" name="TextBox 6"/>
            <p:cNvSpPr txBox="1">
              <a:spLocks noChangeArrowheads="1"/>
            </p:cNvSpPr>
            <p:nvPr/>
          </p:nvSpPr>
          <p:spPr bwMode="auto">
            <a:xfrm>
              <a:off x="3968943" y="1491526"/>
              <a:ext cx="80850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cs typeface="+mn-ea"/>
                </a:rPr>
                <a:t>D</a:t>
              </a:r>
              <a:endParaRPr kumimoji="0" lang="zh-CN" sz="32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58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1320</TotalTime>
  <Words>231</Words>
  <Application>Microsoft Macintosh PowerPoint</Application>
  <PresentationFormat>全屏显示(16:9)</PresentationFormat>
  <Paragraphs>62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 Narrow</vt:lpstr>
      <vt:lpstr>HandelGotDLig</vt:lpstr>
      <vt:lpstr>Impact</vt:lpstr>
      <vt:lpstr>Malgun Gothic</vt:lpstr>
      <vt:lpstr>Times New Roman</vt:lpstr>
      <vt:lpstr>等线</vt:lpstr>
      <vt:lpstr>汉真广标</vt:lpstr>
      <vt:lpstr>宋体</vt:lpstr>
      <vt:lpstr>微软雅黑</vt:lpstr>
      <vt:lpstr>站酷高端黑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盘古PPT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盘古PPTQQ76735267</dc:creator>
  <cp:lastModifiedBy>Microsoft Office 用户</cp:lastModifiedBy>
  <cp:revision>204</cp:revision>
  <dcterms:created xsi:type="dcterms:W3CDTF">2015-06-24T16:00:35Z</dcterms:created>
  <dcterms:modified xsi:type="dcterms:W3CDTF">2018-06-18T07:37:45Z</dcterms:modified>
</cp:coreProperties>
</file>