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9" r:id="rId2"/>
  </p:sldMasterIdLst>
  <p:notesMasterIdLst>
    <p:notesMasterId r:id="rId28"/>
  </p:notesMasterIdLst>
  <p:sldIdLst>
    <p:sldId id="29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91" r:id="rId11"/>
    <p:sldId id="292" r:id="rId12"/>
    <p:sldId id="268" r:id="rId13"/>
    <p:sldId id="269" r:id="rId14"/>
    <p:sldId id="270" r:id="rId15"/>
    <p:sldId id="271" r:id="rId16"/>
    <p:sldId id="272" r:id="rId17"/>
    <p:sldId id="293" r:id="rId18"/>
    <p:sldId id="294" r:id="rId19"/>
    <p:sldId id="295" r:id="rId20"/>
    <p:sldId id="273" r:id="rId21"/>
    <p:sldId id="296" r:id="rId22"/>
    <p:sldId id="297" r:id="rId23"/>
    <p:sldId id="298" r:id="rId24"/>
    <p:sldId id="299" r:id="rId25"/>
    <p:sldId id="282" r:id="rId26"/>
    <p:sldId id="285" r:id="rId27"/>
  </p:sldIdLst>
  <p:sldSz cx="9144000" cy="6858000" type="screen4x3"/>
  <p:notesSz cx="6858000" cy="9144000"/>
  <p:embeddedFontLst>
    <p:embeddedFont>
      <p:font typeface="Agency FB" panose="020B0503020202020204" pitchFamily="3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等线" panose="02010600030101010101" pitchFamily="2" charset="-122"/>
      <p:regular r:id="rId37"/>
      <p:bold r:id="rId38"/>
    </p:embeddedFont>
    <p:embeddedFont>
      <p:font typeface="等线 Light" panose="02010600030101010101" pitchFamily="2" charset="-122"/>
      <p:regular r:id="rId39"/>
    </p:embeddedFont>
    <p:embeddedFont>
      <p:font typeface="微软雅黑" panose="020B0503020204020204" pitchFamily="34" charset="-122"/>
      <p:regular r:id="rId40"/>
      <p:bold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5586-6104-49C7-992B-70CF49CFF06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840A-951D-4BEF-9577-8D94967B3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0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69A09-CE7F-45A2-BDB0-A3C00FAE03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40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69A09-CE7F-45A2-BDB0-A3C00FAE03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91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69A09-CE7F-45A2-BDB0-A3C00FAE03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95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69A09-CE7F-45A2-BDB0-A3C00FAE03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1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69A09-CE7F-45A2-BDB0-A3C00FAE03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26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C55ED-1752-4202-ACF1-3EA4F17C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E4783-0BB4-41C0-8BC9-D72CD7E9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11ED6-8128-49B2-9F7B-E0DC714C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41412-AE60-4D39-B492-DD124E54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76CA-4B33-41BA-81DD-6B1CE76A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AA2CE-A656-4BC7-897F-CE7EAC18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715C35-55CA-4425-BF57-2C554445E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9E8D7-7CA4-41D7-8525-32F0C266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15DCA-6D48-49B2-A5D0-BA10FE6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E7188-5697-49F6-B379-64A2BB48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4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FBCDF-2508-420E-B749-DE36B26ED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157A51-7621-4361-B599-C14FD553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F3A8C-5C7B-48C2-BED9-D258786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D8778-64BA-46EB-8630-DBA7D8F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BD879-AEF6-4CF5-9138-04035881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28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1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44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30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0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8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82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6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1CB8-3CE6-4772-8E89-CE0DB6A6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4B150-3A30-424C-A4C8-610B71E3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5BD10-9344-4F3C-AC6E-F9EFCBCE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DF603-797F-4B3A-92AE-03EE23D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0B971-4957-4EDE-99D8-F6DA6B9A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34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55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5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83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 flipH="1" flipV="1">
            <a:off x="0" y="5598186"/>
            <a:ext cx="4684254" cy="1259815"/>
          </a:xfrm>
          <a:custGeom>
            <a:avLst/>
            <a:gdLst>
              <a:gd name="connsiteX0" fmla="*/ 0 w 6245672"/>
              <a:gd name="connsiteY0" fmla="*/ 0 h 1259815"/>
              <a:gd name="connsiteX1" fmla="*/ 6245672 w 6245672"/>
              <a:gd name="connsiteY1" fmla="*/ 0 h 1259815"/>
              <a:gd name="connsiteX2" fmla="*/ 6245672 w 6245672"/>
              <a:gd name="connsiteY2" fmla="*/ 1259108 h 1259815"/>
              <a:gd name="connsiteX3" fmla="*/ 3116424 w 6245672"/>
              <a:gd name="connsiteY3" fmla="*/ 1014995 h 1259815"/>
              <a:gd name="connsiteX4" fmla="*/ 0 w 6245672"/>
              <a:gd name="connsiteY4" fmla="*/ 0 h 12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672" h="1259815">
                <a:moveTo>
                  <a:pt x="0" y="0"/>
                </a:moveTo>
                <a:lnTo>
                  <a:pt x="6245672" y="0"/>
                </a:lnTo>
                <a:lnTo>
                  <a:pt x="6245672" y="1259108"/>
                </a:lnTo>
                <a:cubicBezTo>
                  <a:pt x="5202589" y="1267673"/>
                  <a:pt x="4155231" y="1199150"/>
                  <a:pt x="3116424" y="1014995"/>
                </a:cubicBezTo>
                <a:cubicBezTo>
                  <a:pt x="2073341" y="822274"/>
                  <a:pt x="1038808" y="479660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 userDrawn="1"/>
        </p:nvSpPr>
        <p:spPr>
          <a:xfrm>
            <a:off x="4459746" y="2"/>
            <a:ext cx="4684254" cy="1259815"/>
          </a:xfrm>
          <a:custGeom>
            <a:avLst/>
            <a:gdLst>
              <a:gd name="connsiteX0" fmla="*/ 0 w 6245672"/>
              <a:gd name="connsiteY0" fmla="*/ 0 h 1259815"/>
              <a:gd name="connsiteX1" fmla="*/ 6245672 w 6245672"/>
              <a:gd name="connsiteY1" fmla="*/ 0 h 1259815"/>
              <a:gd name="connsiteX2" fmla="*/ 6245672 w 6245672"/>
              <a:gd name="connsiteY2" fmla="*/ 1259108 h 1259815"/>
              <a:gd name="connsiteX3" fmla="*/ 3116424 w 6245672"/>
              <a:gd name="connsiteY3" fmla="*/ 1014995 h 1259815"/>
              <a:gd name="connsiteX4" fmla="*/ 0 w 6245672"/>
              <a:gd name="connsiteY4" fmla="*/ 0 h 12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672" h="1259815">
                <a:moveTo>
                  <a:pt x="0" y="0"/>
                </a:moveTo>
                <a:lnTo>
                  <a:pt x="6245672" y="0"/>
                </a:lnTo>
                <a:lnTo>
                  <a:pt x="6245672" y="1259108"/>
                </a:lnTo>
                <a:cubicBezTo>
                  <a:pt x="5202589" y="1267673"/>
                  <a:pt x="4155231" y="1199150"/>
                  <a:pt x="3116424" y="1014995"/>
                </a:cubicBezTo>
                <a:cubicBezTo>
                  <a:pt x="2073341" y="822274"/>
                  <a:pt x="1038808" y="4796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>
            <a:off x="0" y="5545138"/>
            <a:ext cx="5710238" cy="1331913"/>
          </a:xfrm>
          <a:custGeom>
            <a:avLst/>
            <a:gdLst>
              <a:gd name="T0" fmla="*/ 0 w 1781"/>
              <a:gd name="T1" fmla="*/ 0 h 311"/>
              <a:gd name="T2" fmla="*/ 993 w 1781"/>
              <a:gd name="T3" fmla="*/ 95 h 311"/>
              <a:gd name="T4" fmla="*/ 1781 w 1781"/>
              <a:gd name="T5" fmla="*/ 311 h 311"/>
              <a:gd name="T6" fmla="*/ 1461 w 1781"/>
              <a:gd name="T7" fmla="*/ 311 h 311"/>
              <a:gd name="T8" fmla="*/ 732 w 1781"/>
              <a:gd name="T9" fmla="*/ 74 h 311"/>
              <a:gd name="T10" fmla="*/ 0 w 1781"/>
              <a:gd name="T11" fmla="*/ 17 h 311"/>
              <a:gd name="T12" fmla="*/ 0 w 1781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311">
                <a:moveTo>
                  <a:pt x="0" y="0"/>
                </a:moveTo>
                <a:cubicBezTo>
                  <a:pt x="331" y="7"/>
                  <a:pt x="663" y="33"/>
                  <a:pt x="993" y="95"/>
                </a:cubicBezTo>
                <a:cubicBezTo>
                  <a:pt x="1257" y="144"/>
                  <a:pt x="1519" y="219"/>
                  <a:pt x="1781" y="311"/>
                </a:cubicBezTo>
                <a:cubicBezTo>
                  <a:pt x="1461" y="311"/>
                  <a:pt x="1461" y="311"/>
                  <a:pt x="1461" y="311"/>
                </a:cubicBezTo>
                <a:cubicBezTo>
                  <a:pt x="1218" y="199"/>
                  <a:pt x="976" y="119"/>
                  <a:pt x="732" y="74"/>
                </a:cubicBezTo>
                <a:cubicBezTo>
                  <a:pt x="489" y="31"/>
                  <a:pt x="244" y="15"/>
                  <a:pt x="0" y="17"/>
                </a:cubicBezTo>
                <a:cubicBezTo>
                  <a:pt x="0" y="11"/>
                  <a:pt x="0" y="6"/>
                  <a:pt x="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auto">
          <a:xfrm flipH="1" flipV="1">
            <a:off x="3433762" y="-19050"/>
            <a:ext cx="5710238" cy="1331913"/>
          </a:xfrm>
          <a:custGeom>
            <a:avLst/>
            <a:gdLst>
              <a:gd name="T0" fmla="*/ 0 w 1781"/>
              <a:gd name="T1" fmla="*/ 0 h 311"/>
              <a:gd name="T2" fmla="*/ 993 w 1781"/>
              <a:gd name="T3" fmla="*/ 95 h 311"/>
              <a:gd name="T4" fmla="*/ 1781 w 1781"/>
              <a:gd name="T5" fmla="*/ 311 h 311"/>
              <a:gd name="T6" fmla="*/ 1461 w 1781"/>
              <a:gd name="T7" fmla="*/ 311 h 311"/>
              <a:gd name="T8" fmla="*/ 732 w 1781"/>
              <a:gd name="T9" fmla="*/ 74 h 311"/>
              <a:gd name="T10" fmla="*/ 0 w 1781"/>
              <a:gd name="T11" fmla="*/ 17 h 311"/>
              <a:gd name="T12" fmla="*/ 0 w 1781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311">
                <a:moveTo>
                  <a:pt x="0" y="0"/>
                </a:moveTo>
                <a:cubicBezTo>
                  <a:pt x="331" y="7"/>
                  <a:pt x="663" y="33"/>
                  <a:pt x="993" y="95"/>
                </a:cubicBezTo>
                <a:cubicBezTo>
                  <a:pt x="1257" y="144"/>
                  <a:pt x="1519" y="219"/>
                  <a:pt x="1781" y="311"/>
                </a:cubicBezTo>
                <a:cubicBezTo>
                  <a:pt x="1461" y="311"/>
                  <a:pt x="1461" y="311"/>
                  <a:pt x="1461" y="311"/>
                </a:cubicBezTo>
                <a:cubicBezTo>
                  <a:pt x="1218" y="199"/>
                  <a:pt x="976" y="119"/>
                  <a:pt x="732" y="74"/>
                </a:cubicBezTo>
                <a:cubicBezTo>
                  <a:pt x="489" y="31"/>
                  <a:pt x="244" y="15"/>
                  <a:pt x="0" y="17"/>
                </a:cubicBezTo>
                <a:cubicBezTo>
                  <a:pt x="0" y="11"/>
                  <a:pt x="0" y="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0102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5901709"/>
            <a:ext cx="9144000" cy="956293"/>
          </a:xfrm>
          <a:custGeom>
            <a:avLst/>
            <a:gdLst>
              <a:gd name="connsiteX0" fmla="*/ 0 w 12192000"/>
              <a:gd name="connsiteY0" fmla="*/ 0 h 956293"/>
              <a:gd name="connsiteX1" fmla="*/ 6694014 w 12192000"/>
              <a:gd name="connsiteY1" fmla="*/ 377371 h 956293"/>
              <a:gd name="connsiteX2" fmla="*/ 10842908 w 12192000"/>
              <a:gd name="connsiteY2" fmla="*/ 807341 h 956293"/>
              <a:gd name="connsiteX3" fmla="*/ 12192000 w 12192000"/>
              <a:gd name="connsiteY3" fmla="*/ 952701 h 956293"/>
              <a:gd name="connsiteX4" fmla="*/ 12192000 w 12192000"/>
              <a:gd name="connsiteY4" fmla="*/ 956293 h 956293"/>
              <a:gd name="connsiteX5" fmla="*/ 0 w 12192000"/>
              <a:gd name="connsiteY5" fmla="*/ 956293 h 956293"/>
              <a:gd name="connsiteX6" fmla="*/ 0 w 12192000"/>
              <a:gd name="connsiteY6" fmla="*/ 0 h 9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956293">
                <a:moveTo>
                  <a:pt x="0" y="0"/>
                </a:moveTo>
                <a:cubicBezTo>
                  <a:pt x="2231338" y="21441"/>
                  <a:pt x="4462676" y="128649"/>
                  <a:pt x="6694014" y="377371"/>
                </a:cubicBezTo>
                <a:cubicBezTo>
                  <a:pt x="8075777" y="528534"/>
                  <a:pt x="9459943" y="662812"/>
                  <a:pt x="10842908" y="807341"/>
                </a:cubicBezTo>
                <a:lnTo>
                  <a:pt x="12192000" y="952701"/>
                </a:lnTo>
                <a:lnTo>
                  <a:pt x="12192000" y="956293"/>
                </a:lnTo>
                <a:lnTo>
                  <a:pt x="0" y="95629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1"/>
            <a:ext cx="9169004" cy="1666397"/>
          </a:xfrm>
          <a:custGeom>
            <a:avLst/>
            <a:gdLst>
              <a:gd name="connsiteX0" fmla="*/ 0 w 12225338"/>
              <a:gd name="connsiteY0" fmla="*/ 0 h 1666397"/>
              <a:gd name="connsiteX1" fmla="*/ 12225338 w 12225338"/>
              <a:gd name="connsiteY1" fmla="*/ 0 h 1666397"/>
              <a:gd name="connsiteX2" fmla="*/ 12225338 w 12225338"/>
              <a:gd name="connsiteY2" fmla="*/ 246757 h 1666397"/>
              <a:gd name="connsiteX3" fmla="*/ 11553128 w 12225338"/>
              <a:gd name="connsiteY3" fmla="*/ 400176 h 1666397"/>
              <a:gd name="connsiteX4" fmla="*/ 6332117 w 12225338"/>
              <a:gd name="connsiteY4" fmla="*/ 1341902 h 1666397"/>
              <a:gd name="connsiteX5" fmla="*/ 755889 w 12225338"/>
              <a:gd name="connsiteY5" fmla="*/ 1666301 h 1666397"/>
              <a:gd name="connsiteX6" fmla="*/ 0 w 12225338"/>
              <a:gd name="connsiteY6" fmla="*/ 1666397 h 1666397"/>
              <a:gd name="connsiteX7" fmla="*/ 0 w 12225338"/>
              <a:gd name="connsiteY7" fmla="*/ 0 h 166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25338" h="1666397">
                <a:moveTo>
                  <a:pt x="0" y="0"/>
                </a:moveTo>
                <a:lnTo>
                  <a:pt x="12225338" y="0"/>
                </a:lnTo>
                <a:lnTo>
                  <a:pt x="12225338" y="246757"/>
                </a:lnTo>
                <a:lnTo>
                  <a:pt x="11553128" y="400176"/>
                </a:lnTo>
                <a:cubicBezTo>
                  <a:pt x="9812791" y="789171"/>
                  <a:pt x="8072455" y="1118538"/>
                  <a:pt x="6332117" y="1341902"/>
                </a:cubicBezTo>
                <a:cubicBezTo>
                  <a:pt x="4474751" y="1584196"/>
                  <a:pt x="2614081" y="1657546"/>
                  <a:pt x="755889" y="1666301"/>
                </a:cubicBezTo>
                <a:lnTo>
                  <a:pt x="0" y="16663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Freeform 12"/>
          <p:cNvSpPr>
            <a:spLocks/>
          </p:cNvSpPr>
          <p:nvPr userDrawn="1"/>
        </p:nvSpPr>
        <p:spPr bwMode="auto">
          <a:xfrm>
            <a:off x="0" y="227395"/>
            <a:ext cx="9169004" cy="1487488"/>
          </a:xfrm>
          <a:custGeom>
            <a:avLst/>
            <a:gdLst>
              <a:gd name="T0" fmla="*/ 0 w 2860"/>
              <a:gd name="T1" fmla="*/ 343 h 347"/>
              <a:gd name="T2" fmla="*/ 1564 w 2860"/>
              <a:gd name="T3" fmla="*/ 282 h 347"/>
              <a:gd name="T4" fmla="*/ 2860 w 2860"/>
              <a:gd name="T5" fmla="*/ 71 h 347"/>
              <a:gd name="T6" fmla="*/ 2860 w 2860"/>
              <a:gd name="T7" fmla="*/ 0 h 347"/>
              <a:gd name="T8" fmla="*/ 1477 w 2860"/>
              <a:gd name="T9" fmla="*/ 257 h 347"/>
              <a:gd name="T10" fmla="*/ 0 w 2860"/>
              <a:gd name="T11" fmla="*/ 332 h 347"/>
              <a:gd name="T12" fmla="*/ 0 w 2860"/>
              <a:gd name="T13" fmla="*/ 34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347">
                <a:moveTo>
                  <a:pt x="0" y="343"/>
                </a:moveTo>
                <a:cubicBezTo>
                  <a:pt x="520" y="347"/>
                  <a:pt x="1043" y="339"/>
                  <a:pt x="1564" y="282"/>
                </a:cubicBezTo>
                <a:cubicBezTo>
                  <a:pt x="1996" y="234"/>
                  <a:pt x="2428" y="160"/>
                  <a:pt x="2860" y="71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399" y="107"/>
                  <a:pt x="1938" y="198"/>
                  <a:pt x="1477" y="257"/>
                </a:cubicBezTo>
                <a:cubicBezTo>
                  <a:pt x="985" y="321"/>
                  <a:pt x="492" y="334"/>
                  <a:pt x="0" y="332"/>
                </a:cubicBezTo>
                <a:cubicBezTo>
                  <a:pt x="0" y="336"/>
                  <a:pt x="0" y="339"/>
                  <a:pt x="0" y="3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0" y="5899150"/>
            <a:ext cx="9169004" cy="990600"/>
          </a:xfrm>
          <a:custGeom>
            <a:avLst/>
            <a:gdLst>
              <a:gd name="T0" fmla="*/ 0 w 2860"/>
              <a:gd name="T1" fmla="*/ 0 h 231"/>
              <a:gd name="T2" fmla="*/ 1566 w 2860"/>
              <a:gd name="T3" fmla="*/ 64 h 231"/>
              <a:gd name="T4" fmla="*/ 2860 w 2860"/>
              <a:gd name="T5" fmla="*/ 154 h 231"/>
              <a:gd name="T6" fmla="*/ 2860 w 2860"/>
              <a:gd name="T7" fmla="*/ 231 h 231"/>
              <a:gd name="T8" fmla="*/ 1566 w 2860"/>
              <a:gd name="T9" fmla="*/ 96 h 231"/>
              <a:gd name="T10" fmla="*/ 0 w 2860"/>
              <a:gd name="T11" fmla="*/ 8 h 231"/>
              <a:gd name="T12" fmla="*/ 0 w 2860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231">
                <a:moveTo>
                  <a:pt x="0" y="0"/>
                </a:moveTo>
                <a:cubicBezTo>
                  <a:pt x="522" y="4"/>
                  <a:pt x="1044" y="23"/>
                  <a:pt x="1566" y="64"/>
                </a:cubicBezTo>
                <a:cubicBezTo>
                  <a:pt x="1997" y="98"/>
                  <a:pt x="2429" y="123"/>
                  <a:pt x="2860" y="154"/>
                </a:cubicBezTo>
                <a:cubicBezTo>
                  <a:pt x="2860" y="231"/>
                  <a:pt x="2860" y="231"/>
                  <a:pt x="2860" y="231"/>
                </a:cubicBezTo>
                <a:cubicBezTo>
                  <a:pt x="2429" y="183"/>
                  <a:pt x="1997" y="143"/>
                  <a:pt x="1566" y="96"/>
                </a:cubicBezTo>
                <a:cubicBezTo>
                  <a:pt x="1044" y="38"/>
                  <a:pt x="522" y="13"/>
                  <a:pt x="0" y="8"/>
                </a:cubicBezTo>
                <a:cubicBezTo>
                  <a:pt x="0" y="5"/>
                  <a:pt x="0" y="3"/>
                  <a:pt x="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597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2805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9144001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>
            <a:spLocks/>
          </p:cNvSpPr>
          <p:nvPr userDrawn="1"/>
        </p:nvSpPr>
        <p:spPr bwMode="auto">
          <a:xfrm>
            <a:off x="-25004" y="2397958"/>
            <a:ext cx="9169004" cy="4460043"/>
          </a:xfrm>
          <a:custGeom>
            <a:avLst/>
            <a:gdLst>
              <a:gd name="connsiteX0" fmla="*/ 12225338 w 12225338"/>
              <a:gd name="connsiteY0" fmla="*/ 0 h 4460043"/>
              <a:gd name="connsiteX1" fmla="*/ 12225338 w 12225338"/>
              <a:gd name="connsiteY1" fmla="*/ 4460043 h 4460043"/>
              <a:gd name="connsiteX2" fmla="*/ 10345738 w 12225338"/>
              <a:gd name="connsiteY2" fmla="*/ 4460043 h 4460043"/>
              <a:gd name="connsiteX3" fmla="*/ 10331450 w 12225338"/>
              <a:gd name="connsiteY3" fmla="*/ 4460043 h 4460043"/>
              <a:gd name="connsiteX4" fmla="*/ 10095751 w 12225338"/>
              <a:gd name="connsiteY4" fmla="*/ 4460043 h 4460043"/>
              <a:gd name="connsiteX5" fmla="*/ 8511179 w 12225338"/>
              <a:gd name="connsiteY5" fmla="*/ 4460043 h 4460043"/>
              <a:gd name="connsiteX6" fmla="*/ 8501109 w 12225338"/>
              <a:gd name="connsiteY6" fmla="*/ 4460043 h 4460043"/>
              <a:gd name="connsiteX7" fmla="*/ 8482059 w 12225338"/>
              <a:gd name="connsiteY7" fmla="*/ 4460043 h 4460043"/>
              <a:gd name="connsiteX8" fmla="*/ 33338 w 12225338"/>
              <a:gd name="connsiteY8" fmla="*/ 4460043 h 4460043"/>
              <a:gd name="connsiteX9" fmla="*/ 33338 w 12225338"/>
              <a:gd name="connsiteY9" fmla="*/ 3063679 h 4460043"/>
              <a:gd name="connsiteX10" fmla="*/ 14288 w 12225338"/>
              <a:gd name="connsiteY10" fmla="*/ 3063183 h 4460043"/>
              <a:gd name="connsiteX11" fmla="*/ 14288 w 12225338"/>
              <a:gd name="connsiteY11" fmla="*/ 3007869 h 4460043"/>
              <a:gd name="connsiteX12" fmla="*/ 0 w 12225338"/>
              <a:gd name="connsiteY12" fmla="*/ 3007480 h 4460043"/>
              <a:gd name="connsiteX13" fmla="*/ 0 w 12225338"/>
              <a:gd name="connsiteY13" fmla="*/ 1162497 h 4460043"/>
              <a:gd name="connsiteX14" fmla="*/ 801569 w 12225338"/>
              <a:gd name="connsiteY14" fmla="*/ 1166061 h 4460043"/>
              <a:gd name="connsiteX15" fmla="*/ 6707473 w 12225338"/>
              <a:gd name="connsiteY15" fmla="*/ 898391 h 4460043"/>
              <a:gd name="connsiteX16" fmla="*/ 10901109 w 12225338"/>
              <a:gd name="connsiteY16" fmla="*/ 261357 h 446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25338" h="4460043">
                <a:moveTo>
                  <a:pt x="12225338" y="0"/>
                </a:moveTo>
                <a:lnTo>
                  <a:pt x="12225338" y="4460043"/>
                </a:lnTo>
                <a:lnTo>
                  <a:pt x="10345738" y="4460043"/>
                </a:lnTo>
                <a:lnTo>
                  <a:pt x="10331450" y="4460043"/>
                </a:lnTo>
                <a:lnTo>
                  <a:pt x="10095751" y="4460043"/>
                </a:lnTo>
                <a:cubicBezTo>
                  <a:pt x="8905323" y="4460043"/>
                  <a:pt x="8593079" y="4460043"/>
                  <a:pt x="8511179" y="4460043"/>
                </a:cubicBezTo>
                <a:lnTo>
                  <a:pt x="8501109" y="4460043"/>
                </a:lnTo>
                <a:lnTo>
                  <a:pt x="8482059" y="4460043"/>
                </a:lnTo>
                <a:lnTo>
                  <a:pt x="33338" y="4460043"/>
                </a:lnTo>
                <a:lnTo>
                  <a:pt x="33338" y="3063679"/>
                </a:lnTo>
                <a:lnTo>
                  <a:pt x="14288" y="3063183"/>
                </a:lnTo>
                <a:lnTo>
                  <a:pt x="14288" y="3007869"/>
                </a:lnTo>
                <a:lnTo>
                  <a:pt x="0" y="3007480"/>
                </a:lnTo>
                <a:lnTo>
                  <a:pt x="0" y="1162497"/>
                </a:lnTo>
                <a:lnTo>
                  <a:pt x="801569" y="1166061"/>
                </a:lnTo>
                <a:cubicBezTo>
                  <a:pt x="2767177" y="1167658"/>
                  <a:pt x="4740629" y="1114184"/>
                  <a:pt x="6707473" y="898391"/>
                </a:cubicBezTo>
                <a:cubicBezTo>
                  <a:pt x="8105352" y="742631"/>
                  <a:pt x="9503230" y="523593"/>
                  <a:pt x="10901109" y="261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/>
          </a:p>
        </p:txBody>
      </p:sp>
      <p:sp>
        <p:nvSpPr>
          <p:cNvPr id="12" name="任意多边形 11"/>
          <p:cNvSpPr/>
          <p:nvPr userDrawn="1"/>
        </p:nvSpPr>
        <p:spPr>
          <a:xfrm>
            <a:off x="-12502" y="2115202"/>
            <a:ext cx="9169004" cy="1471016"/>
          </a:xfrm>
          <a:custGeom>
            <a:avLst/>
            <a:gdLst>
              <a:gd name="connsiteX0" fmla="*/ 12225338 w 12225338"/>
              <a:gd name="connsiteY0" fmla="*/ 0 h 1471016"/>
              <a:gd name="connsiteX1" fmla="*/ 12225338 w 12225338"/>
              <a:gd name="connsiteY1" fmla="*/ 304921 h 1471016"/>
              <a:gd name="connsiteX2" fmla="*/ 10901109 w 12225338"/>
              <a:gd name="connsiteY2" fmla="*/ 566278 h 1471016"/>
              <a:gd name="connsiteX3" fmla="*/ 6707473 w 12225338"/>
              <a:gd name="connsiteY3" fmla="*/ 1203312 h 1471016"/>
              <a:gd name="connsiteX4" fmla="*/ 801569 w 12225338"/>
              <a:gd name="connsiteY4" fmla="*/ 1470982 h 1471016"/>
              <a:gd name="connsiteX5" fmla="*/ 0 w 12225338"/>
              <a:gd name="connsiteY5" fmla="*/ 1467418 h 1471016"/>
              <a:gd name="connsiteX6" fmla="*/ 0 w 12225338"/>
              <a:gd name="connsiteY6" fmla="*/ 1419640 h 1471016"/>
              <a:gd name="connsiteX7" fmla="*/ 755889 w 12225338"/>
              <a:gd name="connsiteY7" fmla="*/ 1419544 h 1471016"/>
              <a:gd name="connsiteX8" fmla="*/ 6332117 w 12225338"/>
              <a:gd name="connsiteY8" fmla="*/ 1095145 h 1471016"/>
              <a:gd name="connsiteX9" fmla="*/ 11553128 w 12225338"/>
              <a:gd name="connsiteY9" fmla="*/ 153419 h 1471016"/>
              <a:gd name="connsiteX10" fmla="*/ 12225338 w 12225338"/>
              <a:gd name="connsiteY10" fmla="*/ 0 h 14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5338" h="1471016">
                <a:moveTo>
                  <a:pt x="12225338" y="0"/>
                </a:moveTo>
                <a:lnTo>
                  <a:pt x="12225338" y="304921"/>
                </a:lnTo>
                <a:lnTo>
                  <a:pt x="10901109" y="566278"/>
                </a:lnTo>
                <a:cubicBezTo>
                  <a:pt x="9503230" y="828514"/>
                  <a:pt x="8105352" y="1047552"/>
                  <a:pt x="6707473" y="1203312"/>
                </a:cubicBezTo>
                <a:cubicBezTo>
                  <a:pt x="4740628" y="1419105"/>
                  <a:pt x="2767176" y="1472579"/>
                  <a:pt x="801569" y="1470982"/>
                </a:cubicBezTo>
                <a:lnTo>
                  <a:pt x="0" y="1467418"/>
                </a:lnTo>
                <a:lnTo>
                  <a:pt x="0" y="1419640"/>
                </a:lnTo>
                <a:lnTo>
                  <a:pt x="755889" y="1419544"/>
                </a:lnTo>
                <a:cubicBezTo>
                  <a:pt x="2614081" y="1410789"/>
                  <a:pt x="4474751" y="1337439"/>
                  <a:pt x="6332117" y="1095145"/>
                </a:cubicBezTo>
                <a:cubicBezTo>
                  <a:pt x="8072455" y="871781"/>
                  <a:pt x="9812791" y="542414"/>
                  <a:pt x="11553128" y="153419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185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196B3-F817-4983-AFBA-C608C734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E8144-3134-44A1-A5A2-64C840007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19E35-DC73-4090-9A15-DA76DAF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64996-8EC7-4273-8900-A628245B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7BDA5-E761-4564-A1FF-875EAE14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8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21861-F6C5-4D6B-80A9-115E70F8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791FF-BB12-44F6-B5A4-90EDF0FD4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1F4BC-9190-42C2-99D7-2748BE88E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50C20-AAB9-496A-BCDA-B6751276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68C91-92E8-4ED3-BF6A-48932940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A3483-AA7D-43CA-B170-2639A4D5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A93CB-F2E4-42EE-9BC7-990BCBD5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58ED0-098F-43C2-92BA-A203B9B7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B8AB9-4197-4BD9-8694-5AB92293E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FF3C31-D017-44F7-BE39-CAD02C10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A35594-A02C-49F1-B1A2-ECB7BC41E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721078-CA5C-4F0E-95E8-4E30F5B6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A6B1B2-D7CD-414F-ACD4-F8E85E55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414DAD-994A-4E3B-86CD-C5EE1C94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2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6588-BE26-466D-A6D2-8288A84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04FB65-E653-4499-A6BE-647A9E0F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B06B34-2DE2-4ABB-B7F3-C60BE69D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D72E3-D37D-4E08-99DE-C08D4ED7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4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FF60BA-1558-4400-86DC-92CE574D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118041-3B60-4361-9F11-371CE7C2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F32ED-8D0C-4790-8BDA-7182AAAC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3879-4E11-4289-9CB9-44A60DB4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52A39-A58F-4FFF-ADDA-2E60BC68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61AF7-7A7C-4D91-BF00-090A06F3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3D3BD-026B-42C5-A641-488F319A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23E65-1ADD-45D9-9F35-0A0BB548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B902C-619C-42AC-8556-6A1F2CF6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8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445D6-E327-454A-AF85-DF7236A9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AD0B2-2999-4033-993F-66C4BAA5E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ABB84-E7D4-4DB0-8F86-4C26795F2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59472-3129-402D-AB86-652956CD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43762-5840-475B-9773-6A2D9CED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15D4B-E051-460E-B4CC-B1ABE68F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89AFEF-69A1-431E-959A-DEDB85E0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C7D75-6DE3-4EDC-9AB9-B85A8D3E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BFCF7-9E58-40E0-9429-5E31EF42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B8EB4-D3D8-4BCE-9D2B-33D2FF266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DC763-335E-444D-A8C7-E1C76526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43DA-BAB4-486E-BD9C-18ACBD137F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DD1E4D-A49F-9405-B435-14225D2EC97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6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13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" y="1970869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7200" spc="225" dirty="0">
                <a:solidFill>
                  <a:srgbClr val="036AB5"/>
                </a:solidFill>
                <a:latin typeface="微软雅黑"/>
                <a:ea typeface="微软雅黑"/>
              </a:rPr>
              <a:t>开心农场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401740-211E-E064-BBA9-E16BE03059EE}"/>
              </a:ext>
            </a:extLst>
          </p:cNvPr>
          <p:cNvSpPr txBox="1"/>
          <p:nvPr/>
        </p:nvSpPr>
        <p:spPr>
          <a:xfrm>
            <a:off x="6020534" y="4754482"/>
            <a:ext cx="2505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主讲人：吴昊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96713C-8E30-5253-2DCE-03F23EAB666A}"/>
              </a:ext>
            </a:extLst>
          </p:cNvPr>
          <p:cNvSpPr txBox="1"/>
          <p:nvPr/>
        </p:nvSpPr>
        <p:spPr>
          <a:xfrm>
            <a:off x="1048482" y="3429001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组长：吴昊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成员：唐冲，张任来，彭舒民，王思远</a:t>
            </a:r>
          </a:p>
        </p:txBody>
      </p:sp>
    </p:spTree>
    <p:extLst>
      <p:ext uri="{BB962C8B-B14F-4D97-AF65-F5344CB8AC3E}">
        <p14:creationId xmlns:p14="http://schemas.microsoft.com/office/powerpoint/2010/main" val="19791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92663" y="3570459"/>
            <a:ext cx="1421683" cy="1421683"/>
          </a:xfrm>
          <a:prstGeom prst="ellipse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6998" y="3570459"/>
            <a:ext cx="1421683" cy="1421683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目标设计分析</a:t>
            </a:r>
          </a:p>
        </p:txBody>
      </p:sp>
      <p:sp>
        <p:nvSpPr>
          <p:cNvPr id="3" name="椭圆 2"/>
          <p:cNvSpPr/>
          <p:nvPr/>
        </p:nvSpPr>
        <p:spPr>
          <a:xfrm>
            <a:off x="1589831" y="2489548"/>
            <a:ext cx="1421683" cy="1421683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27863" y="3993257"/>
            <a:ext cx="1151282" cy="516905"/>
            <a:chOff x="3103817" y="4181345"/>
            <a:chExt cx="1535042" cy="689207"/>
          </a:xfrm>
        </p:grpSpPr>
        <p:sp>
          <p:nvSpPr>
            <p:cNvPr id="37" name="文本框 36"/>
            <p:cNvSpPr txBox="1"/>
            <p:nvPr/>
          </p:nvSpPr>
          <p:spPr>
            <a:xfrm>
              <a:off x="3103817" y="4378109"/>
              <a:ext cx="15350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endParaRPr lang="zh-CN" altLang="en-US" dirty="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673354" y="4181345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122198" y="3993257"/>
            <a:ext cx="1151282" cy="516905"/>
            <a:chOff x="1496264" y="4181345"/>
            <a:chExt cx="1535042" cy="689207"/>
          </a:xfrm>
        </p:grpSpPr>
        <p:sp>
          <p:nvSpPr>
            <p:cNvPr id="41" name="文本框 40"/>
            <p:cNvSpPr txBox="1"/>
            <p:nvPr/>
          </p:nvSpPr>
          <p:spPr>
            <a:xfrm>
              <a:off x="1496264" y="4378109"/>
              <a:ext cx="15350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endParaRPr lang="zh-CN" altLang="en-US" dirty="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2065801" y="4181345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684622" y="2904688"/>
            <a:ext cx="1286482" cy="516905"/>
            <a:chOff x="2246162" y="2729916"/>
            <a:chExt cx="1715309" cy="689207"/>
          </a:xfrm>
        </p:grpSpPr>
        <p:sp>
          <p:nvSpPr>
            <p:cNvPr id="42" name="文本框 41"/>
            <p:cNvSpPr txBox="1"/>
            <p:nvPr/>
          </p:nvSpPr>
          <p:spPr>
            <a:xfrm>
              <a:off x="2246162" y="2926680"/>
              <a:ext cx="17153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endParaRPr lang="zh-CN" altLang="en-US" dirty="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869578" y="2729916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327757" y="388871"/>
            <a:ext cx="3770818" cy="1754326"/>
            <a:chOff x="6006321" y="1648419"/>
            <a:chExt cx="5027758" cy="2339098"/>
          </a:xfrm>
        </p:grpSpPr>
        <p:sp>
          <p:nvSpPr>
            <p:cNvPr id="45" name="文本框 44"/>
            <p:cNvSpPr txBox="1"/>
            <p:nvPr/>
          </p:nvSpPr>
          <p:spPr>
            <a:xfrm>
              <a:off x="6006321" y="1648419"/>
              <a:ext cx="5027758" cy="233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04800" algn="just"/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现实版的“开心农场”是一款模拟现实以农场为背景以种植为主的模拟经营类游戏。在农场里用户通过鼠标操作实现种子购买、作物种植；作物成熟后，可以摘取，可以售卖等基本功能。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D6DE8E-41B1-804E-19FB-536D98DCC2DB}"/>
              </a:ext>
            </a:extLst>
          </p:cNvPr>
          <p:cNvGrpSpPr/>
          <p:nvPr/>
        </p:nvGrpSpPr>
        <p:grpSpPr>
          <a:xfrm>
            <a:off x="4395018" y="2354404"/>
            <a:ext cx="3932158" cy="2031325"/>
            <a:chOff x="6096000" y="1681563"/>
            <a:chExt cx="5242877" cy="27084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2536070-BBAE-F594-2357-BEA15F583C05}"/>
                </a:ext>
              </a:extLst>
            </p:cNvPr>
            <p:cNvSpPr txBox="1"/>
            <p:nvPr/>
          </p:nvSpPr>
          <p:spPr>
            <a:xfrm>
              <a:off x="6311120" y="1681563"/>
              <a:ext cx="5027757" cy="270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04800" algn="just"/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在游戏中，玩家可以扮演一个农场的经营者，完成从购买种子到播种、等待成熟、摘取和售卖换取金币的整个过程，游戏的趣味性的模拟了作物的生长过程，所以玩家在经营农场的同时，也可以感受“作物养成”带来的乐趣。</a:t>
              </a:r>
            </a:p>
          </p:txBody>
        </p:sp>
        <p:sp>
          <p:nvSpPr>
            <p:cNvPr id="26" name="任意多边形 50">
              <a:extLst>
                <a:ext uri="{FF2B5EF4-FFF2-40B4-BE49-F238E27FC236}">
                  <a16:creationId xmlns:a16="http://schemas.microsoft.com/office/drawing/2014/main" id="{4B7A9259-0C44-BCDE-E808-39A80F122A63}"/>
                </a:ext>
              </a:extLst>
            </p:cNvPr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69618-7816-D741-38AB-F2F61050E007}"/>
              </a:ext>
            </a:extLst>
          </p:cNvPr>
          <p:cNvGrpSpPr/>
          <p:nvPr/>
        </p:nvGrpSpPr>
        <p:grpSpPr>
          <a:xfrm>
            <a:off x="4395018" y="4689827"/>
            <a:ext cx="3932158" cy="2031325"/>
            <a:chOff x="6096000" y="1681563"/>
            <a:chExt cx="5242877" cy="270843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A08BC24-26A9-ACA2-A8C1-A91CB595F954}"/>
                </a:ext>
              </a:extLst>
            </p:cNvPr>
            <p:cNvSpPr txBox="1"/>
            <p:nvPr/>
          </p:nvSpPr>
          <p:spPr>
            <a:xfrm>
              <a:off x="6311120" y="1681563"/>
              <a:ext cx="5027757" cy="2708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04800" algn="just"/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拓展功能：</a:t>
              </a:r>
              <a:r>
                <a:rPr lang="en-US" altLang="zh-CN" sz="1800" kern="100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Gettime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模块提供显示系统时间的功能；</a:t>
              </a:r>
              <a:r>
                <a:rPr lang="en-US" altLang="zh-CN" sz="1800" kern="100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farmingRoom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函数模块实现模拟仓库的功能；</a:t>
              </a:r>
              <a:r>
                <a:rPr lang="en-US" altLang="zh-CN" sz="1800" kern="100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farmingShop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函数模块实现模拟商店的功能；还有登录页面、开始暂停、一键收获、模拟的阳光指数等拓展功能。</a:t>
              </a:r>
            </a:p>
          </p:txBody>
        </p:sp>
        <p:sp>
          <p:nvSpPr>
            <p:cNvPr id="29" name="任意多边形 50">
              <a:extLst>
                <a:ext uri="{FF2B5EF4-FFF2-40B4-BE49-F238E27FC236}">
                  <a16:creationId xmlns:a16="http://schemas.microsoft.com/office/drawing/2014/main" id="{F00A0C58-941A-A8F9-3676-669386987B2C}"/>
                </a:ext>
              </a:extLst>
            </p:cNvPr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13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32051" y="3316093"/>
            <a:ext cx="468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spc="225" dirty="0">
                <a:solidFill>
                  <a:srgbClr val="036AB5"/>
                </a:solidFill>
                <a:latin typeface="微软雅黑"/>
                <a:ea typeface="微软雅黑"/>
              </a:rPr>
              <a:t>设计模型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383632" y="3271013"/>
            <a:ext cx="4311083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30021" y="1674855"/>
            <a:ext cx="154187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1250" spc="225" dirty="0">
                <a:solidFill>
                  <a:srgbClr val="036AB5">
                    <a:lumMod val="20000"/>
                    <a:lumOff val="80000"/>
                  </a:srgbClr>
                </a:solidFill>
                <a:latin typeface="Agency FB"/>
                <a:ea typeface="微软雅黑"/>
              </a:rPr>
              <a:t>03</a:t>
            </a:r>
            <a:endParaRPr lang="zh-CN" altLang="en-US" sz="11250" spc="225" dirty="0">
              <a:solidFill>
                <a:srgbClr val="036AB5">
                  <a:lumMod val="20000"/>
                  <a:lumOff val="80000"/>
                </a:srgbClr>
              </a:solidFill>
              <a:latin typeface="Agency FB"/>
              <a:ea typeface="微软雅黑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00763" y="4415371"/>
            <a:ext cx="593952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98158" y="4479664"/>
            <a:ext cx="2525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defRPr/>
            </a:pPr>
            <a:r>
              <a:rPr lang="en-US" altLang="zh-CN" sz="1350" spc="225" dirty="0">
                <a:solidFill>
                  <a:srgbClr val="A6DAF0"/>
                </a:solidFill>
                <a:latin typeface="Calibri Light"/>
                <a:ea typeface="微软雅黑"/>
              </a:rPr>
              <a:t>MORESHI POWERPOINT</a:t>
            </a:r>
            <a:endParaRPr lang="zh-CN" altLang="en-US" sz="1350" spc="225" dirty="0">
              <a:solidFill>
                <a:srgbClr val="A6DAF0"/>
              </a:solidFill>
              <a:latin typeface="Calibri Light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968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0" y="118941"/>
            <a:ext cx="7886700" cy="1325563"/>
          </a:xfrm>
        </p:spPr>
        <p:txBody>
          <a:bodyPr/>
          <a:lstStyle/>
          <a:p>
            <a:r>
              <a:rPr lang="zh-CN" altLang="en-US" dirty="0"/>
              <a:t>用例图分析</a:t>
            </a:r>
          </a:p>
        </p:txBody>
      </p:sp>
      <p:pic>
        <p:nvPicPr>
          <p:cNvPr id="20" name="图片 19" descr="用况图">
            <a:extLst>
              <a:ext uri="{FF2B5EF4-FFF2-40B4-BE49-F238E27FC236}">
                <a16:creationId xmlns:a16="http://schemas.microsoft.com/office/drawing/2014/main" id="{431748C7-9E5D-F01B-0F08-18C2CBE8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40" y="1060009"/>
            <a:ext cx="6102838" cy="5738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902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系统顺序图</a:t>
            </a:r>
          </a:p>
        </p:txBody>
      </p:sp>
      <p:pic>
        <p:nvPicPr>
          <p:cNvPr id="16" name="图片 15" descr="登录顺序图">
            <a:extLst>
              <a:ext uri="{FF2B5EF4-FFF2-40B4-BE49-F238E27FC236}">
                <a16:creationId xmlns:a16="http://schemas.microsoft.com/office/drawing/2014/main" id="{516F7D77-C3B8-190C-C239-BA794038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59" y="1428627"/>
            <a:ext cx="6996482" cy="5262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287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154111"/>
            <a:ext cx="7886700" cy="1325563"/>
          </a:xfrm>
        </p:spPr>
        <p:txBody>
          <a:bodyPr/>
          <a:lstStyle/>
          <a:p>
            <a:r>
              <a:rPr lang="zh-CN" altLang="en-US" dirty="0"/>
              <a:t>系统状态图</a:t>
            </a:r>
          </a:p>
        </p:txBody>
      </p:sp>
      <p:pic>
        <p:nvPicPr>
          <p:cNvPr id="37" name="图片 36" descr="状态图">
            <a:extLst>
              <a:ext uri="{FF2B5EF4-FFF2-40B4-BE49-F238E27FC236}">
                <a16:creationId xmlns:a16="http://schemas.microsoft.com/office/drawing/2014/main" id="{138B9870-B0AB-D936-1788-16D9864B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5" y="1357164"/>
            <a:ext cx="7626029" cy="5135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60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系统活动图</a:t>
            </a:r>
          </a:p>
        </p:txBody>
      </p:sp>
      <p:pic>
        <p:nvPicPr>
          <p:cNvPr id="15" name="图片 14" descr="购买种子活动图">
            <a:extLst>
              <a:ext uri="{FF2B5EF4-FFF2-40B4-BE49-F238E27FC236}">
                <a16:creationId xmlns:a16="http://schemas.microsoft.com/office/drawing/2014/main" id="{BE18B6AF-3BDD-62F1-BFF7-695901D1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35" y="1379182"/>
            <a:ext cx="3164865" cy="40996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BA15F2-9AD9-B654-10BE-37F77DFFED4D}"/>
              </a:ext>
            </a:extLst>
          </p:cNvPr>
          <p:cNvSpPr txBox="1"/>
          <p:nvPr/>
        </p:nvSpPr>
        <p:spPr>
          <a:xfrm>
            <a:off x="3349868" y="5565531"/>
            <a:ext cx="25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种子购买活动图</a:t>
            </a:r>
          </a:p>
        </p:txBody>
      </p:sp>
    </p:spTree>
    <p:extLst>
      <p:ext uri="{BB962C8B-B14F-4D97-AF65-F5344CB8AC3E}">
        <p14:creationId xmlns:p14="http://schemas.microsoft.com/office/powerpoint/2010/main" val="4261586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系统活动图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A15F2-9AD9-B654-10BE-37F77DFFED4D}"/>
              </a:ext>
            </a:extLst>
          </p:cNvPr>
          <p:cNvSpPr txBox="1"/>
          <p:nvPr/>
        </p:nvSpPr>
        <p:spPr>
          <a:xfrm>
            <a:off x="3349868" y="5565531"/>
            <a:ext cx="25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种子种植活动图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062BE9-F58F-E954-F0C2-3C941E8D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4" y="1314933"/>
            <a:ext cx="2017378" cy="3978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185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-386861"/>
            <a:ext cx="8515350" cy="2112720"/>
          </a:xfrm>
        </p:spPr>
        <p:txBody>
          <a:bodyPr/>
          <a:lstStyle/>
          <a:p>
            <a:r>
              <a:rPr lang="zh-CN" altLang="en-US" dirty="0"/>
              <a:t>系统类图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D73F6D-784B-4C08-DDE0-12A17E70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58203"/>
            <a:ext cx="4463088" cy="39739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548E52-4F15-8903-843E-CC62F97112A5}"/>
              </a:ext>
            </a:extLst>
          </p:cNvPr>
          <p:cNvSpPr txBox="1"/>
          <p:nvPr/>
        </p:nvSpPr>
        <p:spPr>
          <a:xfrm>
            <a:off x="4862146" y="536331"/>
            <a:ext cx="415876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>
              <a:tabLst>
                <a:tab pos="457200" algn="l"/>
              </a:tabLst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login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类是用户登录的类，它的属性有用户名、密码、权限，操作有登录。</a:t>
            </a:r>
          </a:p>
          <a:p>
            <a:pPr lvl="0" indent="457200" algn="just">
              <a:tabLst>
                <a:tab pos="457200" algn="l"/>
              </a:tabLst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类是管理员类，他没有属性，操作主要是管理用户信息，调整成熟速度等等。</a:t>
            </a:r>
          </a:p>
          <a:p>
            <a:pPr indent="457200"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users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类是用户类，包括用户的用户名、密码等属性，同样具有种子购买、种子种植、成熟收获、售卖果蔬等操作。</a:t>
            </a:r>
          </a:p>
          <a:p>
            <a:pPr indent="457200" algn="just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farmingRoom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类是具体仓库的类，属性包括蔬果种类、各种蔬果的售出价格、、库存量、金币数等属性。</a:t>
            </a:r>
          </a:p>
          <a:p>
            <a:pPr indent="457200" algn="just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farmingShop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类是具体商店的类，属性包括蔬果种类、各种蔬果的售出价格、种子库存量、金币数等属性。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250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-386861"/>
            <a:ext cx="8515350" cy="2112720"/>
          </a:xfrm>
        </p:spPr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548E52-4F15-8903-843E-CC62F97112A5}"/>
              </a:ext>
            </a:extLst>
          </p:cNvPr>
          <p:cNvSpPr txBox="1"/>
          <p:nvPr/>
        </p:nvSpPr>
        <p:spPr>
          <a:xfrm>
            <a:off x="2492619" y="1519052"/>
            <a:ext cx="4158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登录用户表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login_users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：用户名，密码。 </a:t>
            </a:r>
          </a:p>
          <a:p>
            <a:pPr marL="685800" indent="-685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：用户名，密码，注册人数。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2320FA-FB25-E92C-4822-695616B9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09" y="2512573"/>
            <a:ext cx="4669275" cy="3615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2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32051" y="3316093"/>
            <a:ext cx="468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defRPr/>
            </a:pPr>
            <a:r>
              <a:rPr lang="zh-CN" altLang="en-US" sz="3600" spc="225" dirty="0">
                <a:solidFill>
                  <a:srgbClr val="036AB5"/>
                </a:solidFill>
                <a:latin typeface="微软雅黑"/>
                <a:ea typeface="微软雅黑"/>
              </a:rPr>
              <a:t>详细设计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383632" y="3271013"/>
            <a:ext cx="4311083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30022" y="1674855"/>
            <a:ext cx="158474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1250" spc="225" dirty="0">
                <a:solidFill>
                  <a:srgbClr val="036AB5">
                    <a:lumMod val="20000"/>
                    <a:lumOff val="80000"/>
                  </a:srgbClr>
                </a:solidFill>
                <a:latin typeface="Agency FB"/>
                <a:ea typeface="微软雅黑"/>
              </a:rPr>
              <a:t>04</a:t>
            </a:r>
            <a:endParaRPr lang="zh-CN" altLang="en-US" sz="11250" spc="225" dirty="0">
              <a:solidFill>
                <a:srgbClr val="036AB5">
                  <a:lumMod val="20000"/>
                  <a:lumOff val="80000"/>
                </a:srgbClr>
              </a:solidFill>
              <a:latin typeface="Agency FB"/>
              <a:ea typeface="微软雅黑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00763" y="4415371"/>
            <a:ext cx="593952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98158" y="4479664"/>
            <a:ext cx="2525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defRPr/>
            </a:pPr>
            <a:r>
              <a:rPr lang="en-US" altLang="zh-CN" sz="1350" spc="225" dirty="0">
                <a:solidFill>
                  <a:srgbClr val="A6DAF0"/>
                </a:solidFill>
                <a:latin typeface="Calibri Light"/>
                <a:ea typeface="微软雅黑"/>
              </a:rPr>
              <a:t>MORESHI POWERPOINT</a:t>
            </a:r>
            <a:endParaRPr lang="zh-CN" altLang="en-US" sz="1350" spc="225" dirty="0">
              <a:solidFill>
                <a:srgbClr val="A6DAF0"/>
              </a:solidFill>
              <a:latin typeface="Calibri Light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430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7231" y="457786"/>
            <a:ext cx="1116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3000" b="1" spc="225" dirty="0">
                <a:solidFill>
                  <a:srgbClr val="FFFFFF"/>
                </a:solidFill>
                <a:latin typeface="微软雅黑"/>
                <a:ea typeface="微软雅黑"/>
              </a:rPr>
              <a:t>目录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26590" y="573203"/>
            <a:ext cx="2040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500" spc="225" dirty="0">
                <a:solidFill>
                  <a:srgbClr val="036AB5">
                    <a:lumMod val="75000"/>
                  </a:srgbClr>
                </a:solidFill>
                <a:latin typeface="微软雅黑"/>
                <a:ea typeface="微软雅黑"/>
              </a:rPr>
              <a:t>CONTENTS</a:t>
            </a:r>
            <a:endParaRPr lang="zh-CN" altLang="en-US" sz="1500" spc="225" dirty="0">
              <a:solidFill>
                <a:srgbClr val="036AB5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6306" y="4206940"/>
            <a:ext cx="3163898" cy="415498"/>
            <a:chOff x="1235075" y="4466256"/>
            <a:chExt cx="4218530" cy="553997"/>
          </a:xfrm>
        </p:grpSpPr>
        <p:sp>
          <p:nvSpPr>
            <p:cNvPr id="18" name="文本框 17"/>
            <p:cNvSpPr txBox="1"/>
            <p:nvPr/>
          </p:nvSpPr>
          <p:spPr>
            <a:xfrm>
              <a:off x="1604510" y="4466256"/>
              <a:ext cx="384909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2100" spc="225" dirty="0">
                  <a:solidFill>
                    <a:srgbClr val="5A5A5A"/>
                  </a:solidFill>
                  <a:latin typeface="微软雅黑"/>
                  <a:ea typeface="微软雅黑"/>
                </a:rPr>
                <a:t>设计模型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1235075" y="4550463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350" dirty="0">
                  <a:solidFill>
                    <a:srgbClr val="FFFFFF"/>
                  </a:solidFill>
                  <a:latin typeface="Calibri Light"/>
                  <a:ea typeface="微软雅黑"/>
                </a:rPr>
                <a:t>3</a:t>
              </a:r>
              <a:endParaRPr lang="zh-CN" altLang="en-US" sz="1350" dirty="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235075" y="5003990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26307" y="3489803"/>
            <a:ext cx="3036094" cy="415498"/>
            <a:chOff x="1235075" y="3510073"/>
            <a:chExt cx="4048125" cy="553998"/>
          </a:xfrm>
        </p:grpSpPr>
        <p:sp>
          <p:nvSpPr>
            <p:cNvPr id="17" name="文本框 16"/>
            <p:cNvSpPr txBox="1"/>
            <p:nvPr/>
          </p:nvSpPr>
          <p:spPr>
            <a:xfrm>
              <a:off x="1604510" y="3510073"/>
              <a:ext cx="27205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2100" spc="225" dirty="0">
                  <a:solidFill>
                    <a:srgbClr val="5A5A5A"/>
                  </a:solidFill>
                  <a:latin typeface="微软雅黑"/>
                  <a:ea typeface="微软雅黑"/>
                </a:rPr>
                <a:t>需求分析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075" y="3594251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350" dirty="0">
                  <a:solidFill>
                    <a:srgbClr val="FFFFFF"/>
                  </a:solidFill>
                  <a:latin typeface="Calibri Light"/>
                  <a:ea typeface="微软雅黑"/>
                </a:rPr>
                <a:t>2</a:t>
              </a:r>
              <a:endParaRPr lang="zh-CN" altLang="en-US" sz="1350" dirty="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235075" y="404436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188746" y="3489803"/>
            <a:ext cx="3036094" cy="415498"/>
            <a:chOff x="6918328" y="3510073"/>
            <a:chExt cx="4048125" cy="553998"/>
          </a:xfrm>
        </p:grpSpPr>
        <p:sp>
          <p:nvSpPr>
            <p:cNvPr id="20" name="文本框 19"/>
            <p:cNvSpPr txBox="1"/>
            <p:nvPr/>
          </p:nvSpPr>
          <p:spPr>
            <a:xfrm>
              <a:off x="7281731" y="3510073"/>
              <a:ext cx="23158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2100" spc="225" dirty="0">
                  <a:solidFill>
                    <a:srgbClr val="5A5A5A"/>
                  </a:solidFill>
                  <a:latin typeface="微软雅黑"/>
                  <a:ea typeface="微软雅黑"/>
                </a:rPr>
                <a:t>结论</a:t>
              </a:r>
            </a:p>
          </p:txBody>
        </p:sp>
        <p:sp>
          <p:nvSpPr>
            <p:cNvPr id="39" name="椭圆 38"/>
            <p:cNvSpPr/>
            <p:nvPr/>
          </p:nvSpPr>
          <p:spPr>
            <a:xfrm>
              <a:off x="6918328" y="3594251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350" dirty="0">
                  <a:solidFill>
                    <a:srgbClr val="FFFFFF"/>
                  </a:solidFill>
                  <a:latin typeface="Calibri Light"/>
                  <a:ea typeface="微软雅黑"/>
                </a:rPr>
                <a:t>5</a:t>
              </a:r>
              <a:endParaRPr lang="zh-CN" altLang="en-US" sz="1350" dirty="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918328" y="404436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926307" y="2772667"/>
            <a:ext cx="3036094" cy="415498"/>
            <a:chOff x="1235075" y="2553889"/>
            <a:chExt cx="4048125" cy="553997"/>
          </a:xfrm>
        </p:grpSpPr>
        <p:sp>
          <p:nvSpPr>
            <p:cNvPr id="16" name="文本框 15"/>
            <p:cNvSpPr txBox="1"/>
            <p:nvPr/>
          </p:nvSpPr>
          <p:spPr>
            <a:xfrm>
              <a:off x="1604510" y="2553889"/>
              <a:ext cx="272054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2100" spc="225" dirty="0">
                  <a:solidFill>
                    <a:srgbClr val="5A5A5A"/>
                  </a:solidFill>
                  <a:latin typeface="微软雅黑"/>
                  <a:ea typeface="微软雅黑"/>
                </a:rPr>
                <a:t>概述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235075" y="2638038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350" dirty="0">
                  <a:solidFill>
                    <a:srgbClr val="FFFFFF"/>
                  </a:solidFill>
                  <a:latin typeface="Calibri Light"/>
                  <a:ea typeface="微软雅黑"/>
                </a:rPr>
                <a:t>1</a:t>
              </a:r>
              <a:endParaRPr lang="zh-CN" altLang="en-US" sz="1350" dirty="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235075" y="310101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88746" y="2772667"/>
            <a:ext cx="3036094" cy="415498"/>
            <a:chOff x="6918328" y="2553889"/>
            <a:chExt cx="4048125" cy="553997"/>
          </a:xfrm>
        </p:grpSpPr>
        <p:sp>
          <p:nvSpPr>
            <p:cNvPr id="19" name="文本框 18"/>
            <p:cNvSpPr txBox="1"/>
            <p:nvPr/>
          </p:nvSpPr>
          <p:spPr>
            <a:xfrm>
              <a:off x="7281731" y="2553889"/>
              <a:ext cx="231583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2100" spc="225" dirty="0">
                  <a:solidFill>
                    <a:srgbClr val="5A5A5A"/>
                  </a:solidFill>
                  <a:latin typeface="微软雅黑"/>
                  <a:ea typeface="微软雅黑"/>
                </a:rPr>
                <a:t>详细设计</a:t>
              </a:r>
            </a:p>
          </p:txBody>
        </p:sp>
        <p:sp>
          <p:nvSpPr>
            <p:cNvPr id="38" name="椭圆 37"/>
            <p:cNvSpPr/>
            <p:nvPr/>
          </p:nvSpPr>
          <p:spPr>
            <a:xfrm>
              <a:off x="6918328" y="2638038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350" dirty="0">
                  <a:solidFill>
                    <a:srgbClr val="FFFFFF"/>
                  </a:solidFill>
                  <a:latin typeface="Calibri Light"/>
                  <a:ea typeface="微软雅黑"/>
                </a:rPr>
                <a:t>4</a:t>
              </a:r>
              <a:endParaRPr lang="zh-CN" altLang="en-US" sz="1350" dirty="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918328" y="310101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4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10149"/>
            <a:ext cx="7886700" cy="1325563"/>
          </a:xfrm>
        </p:spPr>
        <p:txBody>
          <a:bodyPr/>
          <a:lstStyle/>
          <a:p>
            <a:r>
              <a:rPr lang="zh-CN" altLang="en-US" dirty="0"/>
              <a:t>用户登陆流程图</a:t>
            </a:r>
          </a:p>
        </p:txBody>
      </p:sp>
      <p:grpSp>
        <p:nvGrpSpPr>
          <p:cNvPr id="5" name="画布 121">
            <a:extLst>
              <a:ext uri="{FF2B5EF4-FFF2-40B4-BE49-F238E27FC236}">
                <a16:creationId xmlns:a16="http://schemas.microsoft.com/office/drawing/2014/main" id="{61A85422-B26D-DAE5-4EA8-B3C9F73228E3}"/>
              </a:ext>
            </a:extLst>
          </p:cNvPr>
          <p:cNvGrpSpPr/>
          <p:nvPr/>
        </p:nvGrpSpPr>
        <p:grpSpPr>
          <a:xfrm>
            <a:off x="1402030" y="1247188"/>
            <a:ext cx="6361577" cy="5259120"/>
            <a:chOff x="0" y="0"/>
            <a:chExt cx="5548630" cy="472059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99AFBF-176E-B89E-1E6D-53A314EE39BE}"/>
                </a:ext>
              </a:extLst>
            </p:cNvPr>
            <p:cNvSpPr/>
            <p:nvPr/>
          </p:nvSpPr>
          <p:spPr>
            <a:xfrm>
              <a:off x="0" y="0"/>
              <a:ext cx="5548630" cy="469773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" name="流程图: 可选过程 8">
              <a:extLst>
                <a:ext uri="{FF2B5EF4-FFF2-40B4-BE49-F238E27FC236}">
                  <a16:creationId xmlns:a16="http://schemas.microsoft.com/office/drawing/2014/main" id="{6946E99E-D566-1DCD-461A-DF5BA3AE4AE1}"/>
                </a:ext>
              </a:extLst>
            </p:cNvPr>
            <p:cNvSpPr/>
            <p:nvPr/>
          </p:nvSpPr>
          <p:spPr>
            <a:xfrm>
              <a:off x="2057252" y="99060"/>
              <a:ext cx="685751" cy="29718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开始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68D406-C306-7557-28F9-682187820DC8}"/>
                </a:ext>
              </a:extLst>
            </p:cNvPr>
            <p:cNvSpPr/>
            <p:nvPr/>
          </p:nvSpPr>
          <p:spPr>
            <a:xfrm>
              <a:off x="1600365" y="594360"/>
              <a:ext cx="1600365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输入用户名、密码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84A6C5-B533-807F-5670-9115C29A5554}"/>
                </a:ext>
              </a:extLst>
            </p:cNvPr>
            <p:cNvSpPr/>
            <p:nvPr/>
          </p:nvSpPr>
          <p:spPr>
            <a:xfrm>
              <a:off x="1600365" y="1089660"/>
              <a:ext cx="1600365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验证用户名、密码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3ABB345-B06A-9A1F-EA84-576F22E0F682}"/>
                </a:ext>
              </a:extLst>
            </p:cNvPr>
            <p:cNvSpPr/>
            <p:nvPr/>
          </p:nvSpPr>
          <p:spPr>
            <a:xfrm>
              <a:off x="3848100" y="1708785"/>
              <a:ext cx="1449070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提示用户登录失败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BD1BA-34C0-B81F-9D6E-933AD5618F9E}"/>
                </a:ext>
              </a:extLst>
            </p:cNvPr>
            <p:cNvSpPr/>
            <p:nvPr/>
          </p:nvSpPr>
          <p:spPr>
            <a:xfrm>
              <a:off x="1628775" y="2360295"/>
              <a:ext cx="1599565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进入相应的用户页面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B5EF62-3086-33AC-A17D-EF054274BE1F}"/>
                </a:ext>
              </a:extLst>
            </p:cNvPr>
            <p:cNvSpPr/>
            <p:nvPr/>
          </p:nvSpPr>
          <p:spPr>
            <a:xfrm>
              <a:off x="1609725" y="2855595"/>
              <a:ext cx="1599565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选择相关管理操作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32B4B82-2DA2-D34E-E4CC-5088A647F0B3}"/>
                </a:ext>
              </a:extLst>
            </p:cNvPr>
            <p:cNvSpPr/>
            <p:nvPr/>
          </p:nvSpPr>
          <p:spPr>
            <a:xfrm>
              <a:off x="1600200" y="3350895"/>
              <a:ext cx="1600835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安全退出系统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66540A85-16DC-B549-EB40-AB1E2F1EA8F7}"/>
                </a:ext>
              </a:extLst>
            </p:cNvPr>
            <p:cNvSpPr/>
            <p:nvPr/>
          </p:nvSpPr>
          <p:spPr>
            <a:xfrm>
              <a:off x="1543050" y="1584960"/>
              <a:ext cx="1713865" cy="586105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验证正确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流程图: 可选过程 16">
              <a:extLst>
                <a:ext uri="{FF2B5EF4-FFF2-40B4-BE49-F238E27FC236}">
                  <a16:creationId xmlns:a16="http://schemas.microsoft.com/office/drawing/2014/main" id="{1BFB2876-8F15-80EA-816C-ABFC1BEF599C}"/>
                </a:ext>
              </a:extLst>
            </p:cNvPr>
            <p:cNvSpPr/>
            <p:nvPr/>
          </p:nvSpPr>
          <p:spPr>
            <a:xfrm>
              <a:off x="2047875" y="3964305"/>
              <a:ext cx="684530" cy="29718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结束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633C59E-AA7C-6CDD-CA7B-B896ACFB3B9C}"/>
                </a:ext>
              </a:extLst>
            </p:cNvPr>
            <p:cNvCxnSpPr/>
            <p:nvPr/>
          </p:nvCxnSpPr>
          <p:spPr>
            <a:xfrm>
              <a:off x="2400547" y="39624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A4B5D9C-2D18-0162-7538-9B4C32109744}"/>
                </a:ext>
              </a:extLst>
            </p:cNvPr>
            <p:cNvCxnSpPr/>
            <p:nvPr/>
          </p:nvCxnSpPr>
          <p:spPr>
            <a:xfrm>
              <a:off x="2400547" y="89154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D1B60EA-B0F2-DAEE-5424-56B30F4F9A7D}"/>
                </a:ext>
              </a:extLst>
            </p:cNvPr>
            <p:cNvCxnSpPr/>
            <p:nvPr/>
          </p:nvCxnSpPr>
          <p:spPr>
            <a:xfrm>
              <a:off x="2400547" y="138684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1281C1C-69EF-D375-656A-3F73986721B1}"/>
                </a:ext>
              </a:extLst>
            </p:cNvPr>
            <p:cNvCxnSpPr/>
            <p:nvPr/>
          </p:nvCxnSpPr>
          <p:spPr>
            <a:xfrm flipH="1">
              <a:off x="2400300" y="2162175"/>
              <a:ext cx="127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7621673-1C53-1B8F-3FF0-AE0DC21D7412}"/>
                </a:ext>
              </a:extLst>
            </p:cNvPr>
            <p:cNvCxnSpPr/>
            <p:nvPr/>
          </p:nvCxnSpPr>
          <p:spPr>
            <a:xfrm>
              <a:off x="2400300" y="266700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4714F71-795D-41C3-C36D-E596BD4B6D80}"/>
                </a:ext>
              </a:extLst>
            </p:cNvPr>
            <p:cNvCxnSpPr/>
            <p:nvPr/>
          </p:nvCxnSpPr>
          <p:spPr>
            <a:xfrm>
              <a:off x="2381250" y="316230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4430F5A-FDCE-671F-7AE9-F91071FAF416}"/>
                </a:ext>
              </a:extLst>
            </p:cNvPr>
            <p:cNvCxnSpPr/>
            <p:nvPr/>
          </p:nvCxnSpPr>
          <p:spPr>
            <a:xfrm>
              <a:off x="2390775" y="3667125"/>
              <a:ext cx="0" cy="2971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628DFF5-076B-F5E9-19EB-889A6F279314}"/>
                </a:ext>
              </a:extLst>
            </p:cNvPr>
            <p:cNvCxnSpPr/>
            <p:nvPr/>
          </p:nvCxnSpPr>
          <p:spPr>
            <a:xfrm>
              <a:off x="3275965" y="1868805"/>
              <a:ext cx="5721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9F9A76D-C59B-FD4F-7D05-CBEE9F0AA9B2}"/>
                </a:ext>
              </a:extLst>
            </p:cNvPr>
            <p:cNvCxnSpPr/>
            <p:nvPr/>
          </p:nvCxnSpPr>
          <p:spPr>
            <a:xfrm flipH="1">
              <a:off x="2400547" y="495300"/>
              <a:ext cx="217168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81FAECE-81CB-4E5C-3AA3-0DE90944C862}"/>
                </a:ext>
              </a:extLst>
            </p:cNvPr>
            <p:cNvCxnSpPr/>
            <p:nvPr/>
          </p:nvCxnSpPr>
          <p:spPr>
            <a:xfrm flipV="1">
              <a:off x="4572000" y="488950"/>
              <a:ext cx="13335" cy="12287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18865B9-EDC0-82EC-E3E3-C237C6882746}"/>
                </a:ext>
              </a:extLst>
            </p:cNvPr>
            <p:cNvSpPr/>
            <p:nvPr/>
          </p:nvSpPr>
          <p:spPr>
            <a:xfrm>
              <a:off x="1990725" y="2063115"/>
              <a:ext cx="342900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A340419-8CC5-338D-63E7-A48E9EFAFEF4}"/>
                </a:ext>
              </a:extLst>
            </p:cNvPr>
            <p:cNvSpPr/>
            <p:nvPr/>
          </p:nvSpPr>
          <p:spPr>
            <a:xfrm>
              <a:off x="3390900" y="1581150"/>
              <a:ext cx="344170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7F4503-FD2D-89C0-338C-10A9C6A3941A}"/>
                </a:ext>
              </a:extLst>
            </p:cNvPr>
            <p:cNvSpPr/>
            <p:nvPr/>
          </p:nvSpPr>
          <p:spPr>
            <a:xfrm>
              <a:off x="1685925" y="4423410"/>
              <a:ext cx="1600200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4-1 </a:t>
              </a:r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系统用户登录流程图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en-US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35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10149"/>
            <a:ext cx="7886700" cy="1325563"/>
          </a:xfrm>
        </p:spPr>
        <p:txBody>
          <a:bodyPr/>
          <a:lstStyle/>
          <a:p>
            <a:r>
              <a:rPr lang="zh-CN" altLang="en-US" dirty="0"/>
              <a:t>管理员修改信息流程图</a:t>
            </a:r>
          </a:p>
        </p:txBody>
      </p:sp>
      <p:grpSp>
        <p:nvGrpSpPr>
          <p:cNvPr id="31" name="画布 98">
            <a:extLst>
              <a:ext uri="{FF2B5EF4-FFF2-40B4-BE49-F238E27FC236}">
                <a16:creationId xmlns:a16="http://schemas.microsoft.com/office/drawing/2014/main" id="{093CA72A-20F6-96FA-68C7-F9A779EB675A}"/>
              </a:ext>
            </a:extLst>
          </p:cNvPr>
          <p:cNvGrpSpPr/>
          <p:nvPr/>
        </p:nvGrpSpPr>
        <p:grpSpPr>
          <a:xfrm>
            <a:off x="1714500" y="1435712"/>
            <a:ext cx="6180992" cy="4956296"/>
            <a:chOff x="0" y="0"/>
            <a:chExt cx="5715000" cy="41478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A3AF8A-9FEE-DA95-C6D3-1D17EDDC9B3E}"/>
                </a:ext>
              </a:extLst>
            </p:cNvPr>
            <p:cNvSpPr/>
            <p:nvPr/>
          </p:nvSpPr>
          <p:spPr>
            <a:xfrm>
              <a:off x="0" y="0"/>
              <a:ext cx="5715000" cy="414718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3" name="流程图: 可选过程 32">
              <a:extLst>
                <a:ext uri="{FF2B5EF4-FFF2-40B4-BE49-F238E27FC236}">
                  <a16:creationId xmlns:a16="http://schemas.microsoft.com/office/drawing/2014/main" id="{672693D3-D6D1-7EF7-71B2-C8AA8E48F1EB}"/>
                </a:ext>
              </a:extLst>
            </p:cNvPr>
            <p:cNvSpPr/>
            <p:nvPr/>
          </p:nvSpPr>
          <p:spPr>
            <a:xfrm>
              <a:off x="1600402" y="99060"/>
              <a:ext cx="685766" cy="29718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开始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流程图: 可选过程 33">
              <a:extLst>
                <a:ext uri="{FF2B5EF4-FFF2-40B4-BE49-F238E27FC236}">
                  <a16:creationId xmlns:a16="http://schemas.microsoft.com/office/drawing/2014/main" id="{C7D5F9D3-7027-6EA5-6189-65244C667A4D}"/>
                </a:ext>
              </a:extLst>
            </p:cNvPr>
            <p:cNvSpPr/>
            <p:nvPr/>
          </p:nvSpPr>
          <p:spPr>
            <a:xfrm>
              <a:off x="1485967" y="3566160"/>
              <a:ext cx="685766" cy="29718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退出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7BC2AFF-3709-19D1-9AE6-2934E49F19EB}"/>
                </a:ext>
              </a:extLst>
            </p:cNvPr>
            <p:cNvSpPr/>
            <p:nvPr/>
          </p:nvSpPr>
          <p:spPr>
            <a:xfrm>
              <a:off x="1142663" y="594360"/>
              <a:ext cx="1599561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修改页面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5DDDF3A-665F-BE7B-D59F-C847970A849C}"/>
                </a:ext>
              </a:extLst>
            </p:cNvPr>
            <p:cNvSpPr/>
            <p:nvPr/>
          </p:nvSpPr>
          <p:spPr>
            <a:xfrm>
              <a:off x="1142663" y="990600"/>
              <a:ext cx="1599561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填写修改信息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72862A3-F038-44B9-4181-1F6A0B82AEF6}"/>
                </a:ext>
              </a:extLst>
            </p:cNvPr>
            <p:cNvSpPr/>
            <p:nvPr/>
          </p:nvSpPr>
          <p:spPr>
            <a:xfrm>
              <a:off x="1142663" y="1386840"/>
              <a:ext cx="1599561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点击修改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3F8392-AA50-6614-FD63-8E56F1A9FC49}"/>
                </a:ext>
              </a:extLst>
            </p:cNvPr>
            <p:cNvSpPr/>
            <p:nvPr/>
          </p:nvSpPr>
          <p:spPr>
            <a:xfrm>
              <a:off x="3543266" y="1386840"/>
              <a:ext cx="1599561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填写新信息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D43AFED-CD32-259D-651A-BC362079D88E}"/>
                </a:ext>
              </a:extLst>
            </p:cNvPr>
            <p:cNvSpPr/>
            <p:nvPr/>
          </p:nvSpPr>
          <p:spPr>
            <a:xfrm>
              <a:off x="3543266" y="1783080"/>
              <a:ext cx="1599561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提示重新填写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FA7E131-3BEB-1BA3-D7FC-52027EDBB1B8}"/>
                </a:ext>
              </a:extLst>
            </p:cNvPr>
            <p:cNvSpPr/>
            <p:nvPr/>
          </p:nvSpPr>
          <p:spPr>
            <a:xfrm>
              <a:off x="1142663" y="2773680"/>
              <a:ext cx="1599561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修改信息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02DD18C-92CF-AC81-1D3B-69777C0EB7ED}"/>
                </a:ext>
              </a:extLst>
            </p:cNvPr>
            <p:cNvSpPr/>
            <p:nvPr/>
          </p:nvSpPr>
          <p:spPr>
            <a:xfrm>
              <a:off x="1142663" y="3169920"/>
              <a:ext cx="1599561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提示修改成功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流程图: 决策 41">
              <a:extLst>
                <a:ext uri="{FF2B5EF4-FFF2-40B4-BE49-F238E27FC236}">
                  <a16:creationId xmlns:a16="http://schemas.microsoft.com/office/drawing/2014/main" id="{BBB14FEC-AF4B-D87A-DD7C-B5C6B3952AFF}"/>
                </a:ext>
              </a:extLst>
            </p:cNvPr>
            <p:cNvSpPr/>
            <p:nvPr/>
          </p:nvSpPr>
          <p:spPr>
            <a:xfrm>
              <a:off x="790575" y="1783080"/>
              <a:ext cx="2218690" cy="792480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修改是否重复？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61A5AB0-FF1D-C600-D30A-6B9DDE574DEA}"/>
                </a:ext>
              </a:extLst>
            </p:cNvPr>
            <p:cNvCxnSpPr/>
            <p:nvPr/>
          </p:nvCxnSpPr>
          <p:spPr>
            <a:xfrm>
              <a:off x="1942864" y="39624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788BB26-F814-E2F0-92A5-9E1AEC0078DF}"/>
                </a:ext>
              </a:extLst>
            </p:cNvPr>
            <p:cNvCxnSpPr/>
            <p:nvPr/>
          </p:nvCxnSpPr>
          <p:spPr>
            <a:xfrm>
              <a:off x="1942864" y="891540"/>
              <a:ext cx="0" cy="990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6747C74-01F2-D584-D9E5-6ECA43675671}"/>
                </a:ext>
              </a:extLst>
            </p:cNvPr>
            <p:cNvCxnSpPr/>
            <p:nvPr/>
          </p:nvCxnSpPr>
          <p:spPr>
            <a:xfrm>
              <a:off x="1942864" y="1287780"/>
              <a:ext cx="0" cy="990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E22F464-5D6B-65ED-1B68-33D800DD0AD2}"/>
                </a:ext>
              </a:extLst>
            </p:cNvPr>
            <p:cNvCxnSpPr/>
            <p:nvPr/>
          </p:nvCxnSpPr>
          <p:spPr>
            <a:xfrm>
              <a:off x="1942864" y="1684020"/>
              <a:ext cx="0" cy="990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35DDF50-45D5-9411-1D64-BF9D2543EEB7}"/>
                </a:ext>
              </a:extLst>
            </p:cNvPr>
            <p:cNvCxnSpPr/>
            <p:nvPr/>
          </p:nvCxnSpPr>
          <p:spPr>
            <a:xfrm>
              <a:off x="1904365" y="2575560"/>
              <a:ext cx="127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EC4555F-76EC-7446-8C10-75282D687885}"/>
                </a:ext>
              </a:extLst>
            </p:cNvPr>
            <p:cNvCxnSpPr/>
            <p:nvPr/>
          </p:nvCxnSpPr>
          <p:spPr>
            <a:xfrm>
              <a:off x="1923415" y="3070860"/>
              <a:ext cx="1270" cy="990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935E9B8-AE6E-1F6A-4EBA-FE135F4C88E3}"/>
                </a:ext>
              </a:extLst>
            </p:cNvPr>
            <p:cNvCxnSpPr/>
            <p:nvPr/>
          </p:nvCxnSpPr>
          <p:spPr>
            <a:xfrm>
              <a:off x="1904365" y="3467100"/>
              <a:ext cx="1270" cy="990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AEFE59A-6783-6936-8789-58225BA4A88B}"/>
                </a:ext>
              </a:extLst>
            </p:cNvPr>
            <p:cNvCxnSpPr/>
            <p:nvPr/>
          </p:nvCxnSpPr>
          <p:spPr>
            <a:xfrm>
              <a:off x="2980690" y="2179320"/>
              <a:ext cx="1362710" cy="6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0E0794A-62FF-CD5E-74A8-332293D0CB97}"/>
                </a:ext>
              </a:extLst>
            </p:cNvPr>
            <p:cNvCxnSpPr/>
            <p:nvPr/>
          </p:nvCxnSpPr>
          <p:spPr>
            <a:xfrm flipV="1">
              <a:off x="4343467" y="2080260"/>
              <a:ext cx="0" cy="990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000B980-C972-D8F9-5B99-3A85FEDD3C0A}"/>
                </a:ext>
              </a:extLst>
            </p:cNvPr>
            <p:cNvCxnSpPr/>
            <p:nvPr/>
          </p:nvCxnSpPr>
          <p:spPr>
            <a:xfrm flipV="1">
              <a:off x="4343467" y="1684020"/>
              <a:ext cx="0" cy="990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113B7CD-6D9D-A4DC-58EF-53A7C7624022}"/>
                </a:ext>
              </a:extLst>
            </p:cNvPr>
            <p:cNvCxnSpPr/>
            <p:nvPr/>
          </p:nvCxnSpPr>
          <p:spPr>
            <a:xfrm flipV="1">
              <a:off x="4343467" y="1287780"/>
              <a:ext cx="0" cy="990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3699EDF-FA72-8AF3-C0CA-B2EC74E9AF4C}"/>
                </a:ext>
              </a:extLst>
            </p:cNvPr>
            <p:cNvCxnSpPr/>
            <p:nvPr/>
          </p:nvCxnSpPr>
          <p:spPr>
            <a:xfrm flipH="1">
              <a:off x="3200804" y="1287780"/>
              <a:ext cx="114266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8BAAE22-9DEF-97AC-B90F-0DBA63169FD4}"/>
                </a:ext>
              </a:extLst>
            </p:cNvPr>
            <p:cNvCxnSpPr/>
            <p:nvPr/>
          </p:nvCxnSpPr>
          <p:spPr>
            <a:xfrm flipH="1">
              <a:off x="3200804" y="1287780"/>
              <a:ext cx="841" cy="4953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88D9FA4-1397-5202-9BF7-8739E2698A39}"/>
                </a:ext>
              </a:extLst>
            </p:cNvPr>
            <p:cNvCxnSpPr/>
            <p:nvPr/>
          </p:nvCxnSpPr>
          <p:spPr>
            <a:xfrm flipH="1">
              <a:off x="1942864" y="1783080"/>
              <a:ext cx="1257939" cy="8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37E6CF2-9AC3-A427-4A29-CBD09EBB6562}"/>
                </a:ext>
              </a:extLst>
            </p:cNvPr>
            <p:cNvSpPr/>
            <p:nvPr/>
          </p:nvSpPr>
          <p:spPr>
            <a:xfrm>
              <a:off x="1942864" y="2476500"/>
              <a:ext cx="343304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CD4B8E4-B40E-FF44-E09D-440398EB79DB}"/>
                </a:ext>
              </a:extLst>
            </p:cNvPr>
            <p:cNvSpPr/>
            <p:nvPr/>
          </p:nvSpPr>
          <p:spPr>
            <a:xfrm>
              <a:off x="2971935" y="1882140"/>
              <a:ext cx="342462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22C29AB-D942-48AE-5062-42884BE8B6F1}"/>
                </a:ext>
              </a:extLst>
            </p:cNvPr>
            <p:cNvSpPr/>
            <p:nvPr/>
          </p:nvSpPr>
          <p:spPr>
            <a:xfrm>
              <a:off x="1029070" y="3850640"/>
              <a:ext cx="1943706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ctr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4-2  </a:t>
              </a:r>
              <a:r>
                <a:rPr lang="zh-CN" sz="900" kern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管理员修改信息</a:t>
              </a:r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流程图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16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10149"/>
            <a:ext cx="7886700" cy="1325563"/>
          </a:xfrm>
        </p:spPr>
        <p:txBody>
          <a:bodyPr/>
          <a:lstStyle/>
          <a:p>
            <a:r>
              <a:rPr lang="zh-CN" altLang="en-US" dirty="0"/>
              <a:t>商店购买种子流程图</a:t>
            </a:r>
          </a:p>
        </p:txBody>
      </p:sp>
      <p:grpSp>
        <p:nvGrpSpPr>
          <p:cNvPr id="60" name="画布 43">
            <a:extLst>
              <a:ext uri="{FF2B5EF4-FFF2-40B4-BE49-F238E27FC236}">
                <a16:creationId xmlns:a16="http://schemas.microsoft.com/office/drawing/2014/main" id="{6C896D71-5118-8A35-CA03-3DC14D4356EE}"/>
              </a:ext>
            </a:extLst>
          </p:cNvPr>
          <p:cNvGrpSpPr/>
          <p:nvPr/>
        </p:nvGrpSpPr>
        <p:grpSpPr>
          <a:xfrm>
            <a:off x="857250" y="1288879"/>
            <a:ext cx="7072960" cy="5147091"/>
            <a:chOff x="0" y="0"/>
            <a:chExt cx="5717540" cy="416073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EFD193A-E20F-73CE-4C72-CA481E55EA29}"/>
                </a:ext>
              </a:extLst>
            </p:cNvPr>
            <p:cNvSpPr/>
            <p:nvPr/>
          </p:nvSpPr>
          <p:spPr>
            <a:xfrm>
              <a:off x="0" y="0"/>
              <a:ext cx="5717540" cy="413956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2" name="流程图: 可选过程 61">
              <a:extLst>
                <a:ext uri="{FF2B5EF4-FFF2-40B4-BE49-F238E27FC236}">
                  <a16:creationId xmlns:a16="http://schemas.microsoft.com/office/drawing/2014/main" id="{A1B575BA-C397-177A-9E97-977AB24CAD9C}"/>
                </a:ext>
              </a:extLst>
            </p:cNvPr>
            <p:cNvSpPr/>
            <p:nvPr/>
          </p:nvSpPr>
          <p:spPr>
            <a:xfrm>
              <a:off x="1600406" y="99065"/>
              <a:ext cx="685768" cy="297195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1143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开始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流程图: 可选过程 62">
              <a:extLst>
                <a:ext uri="{FF2B5EF4-FFF2-40B4-BE49-F238E27FC236}">
                  <a16:creationId xmlns:a16="http://schemas.microsoft.com/office/drawing/2014/main" id="{703B57B0-DDEF-32AB-6A43-5558FCE0AE54}"/>
                </a:ext>
              </a:extLst>
            </p:cNvPr>
            <p:cNvSpPr/>
            <p:nvPr/>
          </p:nvSpPr>
          <p:spPr>
            <a:xfrm>
              <a:off x="1677035" y="3543300"/>
              <a:ext cx="684530" cy="29718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结束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2137AB0-6713-92FD-CE3B-D1B624847937}"/>
                </a:ext>
              </a:extLst>
            </p:cNvPr>
            <p:cNvSpPr/>
            <p:nvPr/>
          </p:nvSpPr>
          <p:spPr>
            <a:xfrm>
              <a:off x="1257102" y="594390"/>
              <a:ext cx="1485971" cy="29719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3429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点击商店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10E7483-84DB-2935-30E2-FEA1404ED212}"/>
                </a:ext>
              </a:extLst>
            </p:cNvPr>
            <p:cNvSpPr/>
            <p:nvPr/>
          </p:nvSpPr>
          <p:spPr>
            <a:xfrm>
              <a:off x="1257102" y="1783171"/>
              <a:ext cx="1485971" cy="29719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1143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填写购买种类和数量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930A9E9-118E-D4EE-2407-8B03F70708AD}"/>
                </a:ext>
              </a:extLst>
            </p:cNvPr>
            <p:cNvSpPr/>
            <p:nvPr/>
          </p:nvSpPr>
          <p:spPr>
            <a:xfrm>
              <a:off x="1257102" y="2278497"/>
              <a:ext cx="1485971" cy="29719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3429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确定购买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23655F8-D1BE-63C5-EA8C-83F78A276D7B}"/>
                </a:ext>
              </a:extLst>
            </p:cNvPr>
            <p:cNvSpPr/>
            <p:nvPr/>
          </p:nvSpPr>
          <p:spPr>
            <a:xfrm>
              <a:off x="3667125" y="1571625"/>
              <a:ext cx="1552575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5715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退出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流程图: 决策 67">
              <a:extLst>
                <a:ext uri="{FF2B5EF4-FFF2-40B4-BE49-F238E27FC236}">
                  <a16:creationId xmlns:a16="http://schemas.microsoft.com/office/drawing/2014/main" id="{1FDE42BD-A60E-C6BB-4CED-7C70A1CFC6C7}"/>
                </a:ext>
              </a:extLst>
            </p:cNvPr>
            <p:cNvSpPr/>
            <p:nvPr/>
          </p:nvSpPr>
          <p:spPr>
            <a:xfrm>
              <a:off x="972185" y="1061085"/>
              <a:ext cx="1943100" cy="561975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是否购买？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流程图: 决策 68">
              <a:extLst>
                <a:ext uri="{FF2B5EF4-FFF2-40B4-BE49-F238E27FC236}">
                  <a16:creationId xmlns:a16="http://schemas.microsoft.com/office/drawing/2014/main" id="{33230F4E-ECA0-CFA5-AED9-20CB4871E402}"/>
                </a:ext>
              </a:extLst>
            </p:cNvPr>
            <p:cNvSpPr/>
            <p:nvPr/>
          </p:nvSpPr>
          <p:spPr>
            <a:xfrm>
              <a:off x="1029335" y="2773680"/>
              <a:ext cx="1943100" cy="561975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继续购买？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76ACC5E-333A-E70F-5858-18CCDE9653C4}"/>
                </a:ext>
              </a:extLst>
            </p:cNvPr>
            <p:cNvCxnSpPr/>
            <p:nvPr/>
          </p:nvCxnSpPr>
          <p:spPr>
            <a:xfrm>
              <a:off x="1942870" y="396260"/>
              <a:ext cx="841" cy="1981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BD6850C-41E3-7C95-BC75-79B5578752B4}"/>
                </a:ext>
              </a:extLst>
            </p:cNvPr>
            <p:cNvCxnSpPr/>
            <p:nvPr/>
          </p:nvCxnSpPr>
          <p:spPr>
            <a:xfrm>
              <a:off x="1942870" y="891586"/>
              <a:ext cx="0" cy="1981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C545BE27-A2D6-8236-A53D-B89E220E0330}"/>
                </a:ext>
              </a:extLst>
            </p:cNvPr>
            <p:cNvCxnSpPr/>
            <p:nvPr/>
          </p:nvCxnSpPr>
          <p:spPr>
            <a:xfrm>
              <a:off x="1943100" y="1623060"/>
              <a:ext cx="635" cy="1879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85F99F6-5243-00F6-F241-5CEBAA1BB842}"/>
                </a:ext>
              </a:extLst>
            </p:cNvPr>
            <p:cNvCxnSpPr/>
            <p:nvPr/>
          </p:nvCxnSpPr>
          <p:spPr>
            <a:xfrm>
              <a:off x="1942870" y="2080366"/>
              <a:ext cx="841" cy="1981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33F3D9F1-1120-A588-A911-FA75C39C7E6C}"/>
                </a:ext>
              </a:extLst>
            </p:cNvPr>
            <p:cNvCxnSpPr/>
            <p:nvPr/>
          </p:nvCxnSpPr>
          <p:spPr>
            <a:xfrm>
              <a:off x="1942870" y="2575692"/>
              <a:ext cx="0" cy="1981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DFA4559-0993-37C3-2D1E-CF22FA11D7E6}"/>
                </a:ext>
              </a:extLst>
            </p:cNvPr>
            <p:cNvCxnSpPr/>
            <p:nvPr/>
          </p:nvCxnSpPr>
          <p:spPr>
            <a:xfrm>
              <a:off x="1942870" y="3269147"/>
              <a:ext cx="0" cy="1981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D44B95A-75E1-24BD-352A-2A68BC7ECFD7}"/>
                </a:ext>
              </a:extLst>
            </p:cNvPr>
            <p:cNvCxnSpPr/>
            <p:nvPr/>
          </p:nvCxnSpPr>
          <p:spPr>
            <a:xfrm flipH="1">
              <a:off x="343535" y="3048000"/>
              <a:ext cx="6858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DDD89AE-25F3-DBE3-7956-D6CC43FDE4A7}"/>
                </a:ext>
              </a:extLst>
            </p:cNvPr>
            <p:cNvCxnSpPr/>
            <p:nvPr/>
          </p:nvCxnSpPr>
          <p:spPr>
            <a:xfrm flipH="1" flipV="1">
              <a:off x="343535" y="990600"/>
              <a:ext cx="635" cy="20478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AF48C4C4-55D9-1E5B-8799-14D03484CCBC}"/>
                </a:ext>
              </a:extLst>
            </p:cNvPr>
            <p:cNvCxnSpPr/>
            <p:nvPr/>
          </p:nvCxnSpPr>
          <p:spPr>
            <a:xfrm flipV="1">
              <a:off x="343305" y="990651"/>
              <a:ext cx="1599565" cy="8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7533499-96B5-0A01-32EE-05BABDE4F607}"/>
                </a:ext>
              </a:extLst>
            </p:cNvPr>
            <p:cNvCxnSpPr/>
            <p:nvPr/>
          </p:nvCxnSpPr>
          <p:spPr>
            <a:xfrm>
              <a:off x="2914650" y="1344930"/>
              <a:ext cx="1533525" cy="6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7CDE255-DC51-2107-3432-29467D6DDC8C}"/>
                </a:ext>
              </a:extLst>
            </p:cNvPr>
            <p:cNvCxnSpPr/>
            <p:nvPr/>
          </p:nvCxnSpPr>
          <p:spPr>
            <a:xfrm>
              <a:off x="4457700" y="136398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792DAB4-2AAF-F83A-8BC3-ED9F8A9478EA}"/>
                </a:ext>
              </a:extLst>
            </p:cNvPr>
            <p:cNvCxnSpPr/>
            <p:nvPr/>
          </p:nvCxnSpPr>
          <p:spPr>
            <a:xfrm>
              <a:off x="4457700" y="1878330"/>
              <a:ext cx="635" cy="7962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25BC6DD-D6E4-A3D5-0CFF-CDF0762F86F5}"/>
                </a:ext>
              </a:extLst>
            </p:cNvPr>
            <p:cNvCxnSpPr/>
            <p:nvPr/>
          </p:nvCxnSpPr>
          <p:spPr>
            <a:xfrm flipH="1">
              <a:off x="1942870" y="2674757"/>
              <a:ext cx="25150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9782EF3-CC95-955C-78CA-90803CC2310A}"/>
                </a:ext>
              </a:extLst>
            </p:cNvPr>
            <p:cNvSpPr/>
            <p:nvPr/>
          </p:nvSpPr>
          <p:spPr>
            <a:xfrm>
              <a:off x="3371624" y="972023"/>
              <a:ext cx="343305" cy="297195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0FDDEAB-9C62-6A50-AF44-B648EBACE6E9}"/>
                </a:ext>
              </a:extLst>
            </p:cNvPr>
            <p:cNvSpPr/>
            <p:nvPr/>
          </p:nvSpPr>
          <p:spPr>
            <a:xfrm>
              <a:off x="2076450" y="1533525"/>
              <a:ext cx="342900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CB3D9CE-FC72-E187-5EBF-9520951F10B5}"/>
                </a:ext>
              </a:extLst>
            </p:cNvPr>
            <p:cNvSpPr/>
            <p:nvPr/>
          </p:nvSpPr>
          <p:spPr>
            <a:xfrm>
              <a:off x="514350" y="2712720"/>
              <a:ext cx="342900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B11E30A-2DD7-76E2-9406-E84C52E103FF}"/>
                </a:ext>
              </a:extLst>
            </p:cNvPr>
            <p:cNvSpPr/>
            <p:nvPr/>
          </p:nvSpPr>
          <p:spPr>
            <a:xfrm>
              <a:off x="2266950" y="3240405"/>
              <a:ext cx="342900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DD0EA59-5127-FF67-01E8-80F3FF29FEB6}"/>
                </a:ext>
              </a:extLst>
            </p:cNvPr>
            <p:cNvSpPr/>
            <p:nvPr/>
          </p:nvSpPr>
          <p:spPr>
            <a:xfrm>
              <a:off x="2057305" y="3863538"/>
              <a:ext cx="1942870" cy="297195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4-3  </a:t>
              </a:r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商店购买种子流程图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30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10149"/>
            <a:ext cx="7886700" cy="1325563"/>
          </a:xfrm>
        </p:spPr>
        <p:txBody>
          <a:bodyPr/>
          <a:lstStyle/>
          <a:p>
            <a:r>
              <a:rPr lang="zh-CN" altLang="en-US" dirty="0"/>
              <a:t>仓库售卖果蔬流程图</a:t>
            </a:r>
          </a:p>
        </p:txBody>
      </p:sp>
      <p:grpSp>
        <p:nvGrpSpPr>
          <p:cNvPr id="59" name="画布 70">
            <a:extLst>
              <a:ext uri="{FF2B5EF4-FFF2-40B4-BE49-F238E27FC236}">
                <a16:creationId xmlns:a16="http://schemas.microsoft.com/office/drawing/2014/main" id="{DD72AD35-0768-F30D-2447-6E75868D4D68}"/>
              </a:ext>
            </a:extLst>
          </p:cNvPr>
          <p:cNvGrpSpPr/>
          <p:nvPr/>
        </p:nvGrpSpPr>
        <p:grpSpPr>
          <a:xfrm>
            <a:off x="1536412" y="1435712"/>
            <a:ext cx="6750338" cy="5031252"/>
            <a:chOff x="0" y="0"/>
            <a:chExt cx="5715000" cy="4259580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68684B7-C8A1-48B2-9054-254629C8DA4D}"/>
                </a:ext>
              </a:extLst>
            </p:cNvPr>
            <p:cNvSpPr/>
            <p:nvPr/>
          </p:nvSpPr>
          <p:spPr>
            <a:xfrm>
              <a:off x="0" y="0"/>
              <a:ext cx="5715000" cy="42595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89" name="流程图: 可选过程 88">
              <a:extLst>
                <a:ext uri="{FF2B5EF4-FFF2-40B4-BE49-F238E27FC236}">
                  <a16:creationId xmlns:a16="http://schemas.microsoft.com/office/drawing/2014/main" id="{FBAEF6CF-7816-DAEB-EB8C-C524A367BE7F}"/>
                </a:ext>
              </a:extLst>
            </p:cNvPr>
            <p:cNvSpPr/>
            <p:nvPr/>
          </p:nvSpPr>
          <p:spPr>
            <a:xfrm>
              <a:off x="1600402" y="99060"/>
              <a:ext cx="685766" cy="29718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1143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开始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流程图: 可选过程 89">
              <a:extLst>
                <a:ext uri="{FF2B5EF4-FFF2-40B4-BE49-F238E27FC236}">
                  <a16:creationId xmlns:a16="http://schemas.microsoft.com/office/drawing/2014/main" id="{30C9675E-A6FE-21A7-F9B3-C8CB4387F2A2}"/>
                </a:ext>
              </a:extLst>
            </p:cNvPr>
            <p:cNvSpPr/>
            <p:nvPr/>
          </p:nvSpPr>
          <p:spPr>
            <a:xfrm>
              <a:off x="1715135" y="3505200"/>
              <a:ext cx="684530" cy="29718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结束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0143F9B-E897-F156-2D2A-32C62A4D283D}"/>
                </a:ext>
              </a:extLst>
            </p:cNvPr>
            <p:cNvSpPr/>
            <p:nvPr/>
          </p:nvSpPr>
          <p:spPr>
            <a:xfrm>
              <a:off x="1257098" y="594360"/>
              <a:ext cx="1485967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3429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点击仓库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837896B-22B9-CB05-2015-67EED2A28433}"/>
                </a:ext>
              </a:extLst>
            </p:cNvPr>
            <p:cNvSpPr/>
            <p:nvPr/>
          </p:nvSpPr>
          <p:spPr>
            <a:xfrm>
              <a:off x="1257098" y="1783080"/>
              <a:ext cx="1485967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1143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填写售卖种类和数量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90CB758-509C-7635-A388-38CFE2E9A821}"/>
                </a:ext>
              </a:extLst>
            </p:cNvPr>
            <p:cNvSpPr/>
            <p:nvPr/>
          </p:nvSpPr>
          <p:spPr>
            <a:xfrm>
              <a:off x="1257098" y="2278380"/>
              <a:ext cx="1485967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4572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确定售卖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A1A3F36-F6C0-FDF5-DD13-8153825C982D}"/>
                </a:ext>
              </a:extLst>
            </p:cNvPr>
            <p:cNvSpPr/>
            <p:nvPr/>
          </p:nvSpPr>
          <p:spPr>
            <a:xfrm>
              <a:off x="3980815" y="1562100"/>
              <a:ext cx="895985" cy="2971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2286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退出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流程图: 决策 94">
              <a:extLst>
                <a:ext uri="{FF2B5EF4-FFF2-40B4-BE49-F238E27FC236}">
                  <a16:creationId xmlns:a16="http://schemas.microsoft.com/office/drawing/2014/main" id="{CD1B954F-2F01-0368-924F-A2D84F3DADED}"/>
                </a:ext>
              </a:extLst>
            </p:cNvPr>
            <p:cNvSpPr/>
            <p:nvPr/>
          </p:nvSpPr>
          <p:spPr>
            <a:xfrm>
              <a:off x="991235" y="1070610"/>
              <a:ext cx="1943100" cy="561975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1143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是否售卖？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流程图: 决策 95">
              <a:extLst>
                <a:ext uri="{FF2B5EF4-FFF2-40B4-BE49-F238E27FC236}">
                  <a16:creationId xmlns:a16="http://schemas.microsoft.com/office/drawing/2014/main" id="{FD8E5C90-BB74-97B0-47F8-2076990A1101}"/>
                </a:ext>
              </a:extLst>
            </p:cNvPr>
            <p:cNvSpPr/>
            <p:nvPr/>
          </p:nvSpPr>
          <p:spPr>
            <a:xfrm>
              <a:off x="1029335" y="2773680"/>
              <a:ext cx="1943100" cy="552450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indent="114300"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继续售卖？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1C492C9-7853-38B4-2A5F-BD1486A4B5CC}"/>
                </a:ext>
              </a:extLst>
            </p:cNvPr>
            <p:cNvCxnSpPr/>
            <p:nvPr/>
          </p:nvCxnSpPr>
          <p:spPr>
            <a:xfrm>
              <a:off x="1942864" y="396240"/>
              <a:ext cx="841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0175EA58-1069-B9F6-E067-691CFFFEE924}"/>
                </a:ext>
              </a:extLst>
            </p:cNvPr>
            <p:cNvCxnSpPr/>
            <p:nvPr/>
          </p:nvCxnSpPr>
          <p:spPr>
            <a:xfrm>
              <a:off x="1942864" y="89154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1926F742-4237-C0F8-AFFB-9310CE3C4515}"/>
                </a:ext>
              </a:extLst>
            </p:cNvPr>
            <p:cNvCxnSpPr/>
            <p:nvPr/>
          </p:nvCxnSpPr>
          <p:spPr>
            <a:xfrm>
              <a:off x="1942864" y="158496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1957C427-3C94-8158-1408-67A94CEBB949}"/>
                </a:ext>
              </a:extLst>
            </p:cNvPr>
            <p:cNvCxnSpPr/>
            <p:nvPr/>
          </p:nvCxnSpPr>
          <p:spPr>
            <a:xfrm>
              <a:off x="1942864" y="2080260"/>
              <a:ext cx="841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426201EF-E69B-021E-640F-09A0F745DA0D}"/>
                </a:ext>
              </a:extLst>
            </p:cNvPr>
            <p:cNvCxnSpPr/>
            <p:nvPr/>
          </p:nvCxnSpPr>
          <p:spPr>
            <a:xfrm>
              <a:off x="1942864" y="2575560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01D1DFA-A761-30E9-B6F3-E49D08710DA9}"/>
                </a:ext>
              </a:extLst>
            </p:cNvPr>
            <p:cNvCxnSpPr/>
            <p:nvPr/>
          </p:nvCxnSpPr>
          <p:spPr>
            <a:xfrm>
              <a:off x="1962150" y="3297555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5ECFD32-6E08-BC02-3C1C-429225F298A9}"/>
                </a:ext>
              </a:extLst>
            </p:cNvPr>
            <p:cNvCxnSpPr/>
            <p:nvPr/>
          </p:nvCxnSpPr>
          <p:spPr>
            <a:xfrm flipH="1">
              <a:off x="343535" y="3048000"/>
              <a:ext cx="6858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0923D6C-0A7E-3B78-6C98-55B98AB6561E}"/>
                </a:ext>
              </a:extLst>
            </p:cNvPr>
            <p:cNvCxnSpPr/>
            <p:nvPr/>
          </p:nvCxnSpPr>
          <p:spPr>
            <a:xfrm flipH="1" flipV="1">
              <a:off x="343535" y="990600"/>
              <a:ext cx="635" cy="20662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B0D06D83-6147-EC89-D908-35168494965D}"/>
                </a:ext>
              </a:extLst>
            </p:cNvPr>
            <p:cNvCxnSpPr/>
            <p:nvPr/>
          </p:nvCxnSpPr>
          <p:spPr>
            <a:xfrm flipV="1">
              <a:off x="343304" y="990600"/>
              <a:ext cx="1599561" cy="8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3E7074E-C6BB-3AFE-D881-0FA217EFEC62}"/>
                </a:ext>
              </a:extLst>
            </p:cNvPr>
            <p:cNvCxnSpPr/>
            <p:nvPr/>
          </p:nvCxnSpPr>
          <p:spPr>
            <a:xfrm>
              <a:off x="2886075" y="1354455"/>
              <a:ext cx="1562100" cy="6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B2B43CC6-3D5E-01B4-2D4D-D60FD0BE4C48}"/>
                </a:ext>
              </a:extLst>
            </p:cNvPr>
            <p:cNvCxnSpPr/>
            <p:nvPr/>
          </p:nvCxnSpPr>
          <p:spPr>
            <a:xfrm>
              <a:off x="4438650" y="1354455"/>
              <a:ext cx="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AF0CBF0-4761-1241-29C9-B6939741B7BA}"/>
                </a:ext>
              </a:extLst>
            </p:cNvPr>
            <p:cNvCxnSpPr/>
            <p:nvPr/>
          </p:nvCxnSpPr>
          <p:spPr>
            <a:xfrm>
              <a:off x="4457700" y="1868805"/>
              <a:ext cx="635" cy="8058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2580EAFE-B78B-A2F6-6DD5-96243D8D07F9}"/>
                </a:ext>
              </a:extLst>
            </p:cNvPr>
            <p:cNvCxnSpPr/>
            <p:nvPr/>
          </p:nvCxnSpPr>
          <p:spPr>
            <a:xfrm flipH="1">
              <a:off x="1942864" y="2674620"/>
              <a:ext cx="25150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04731BD-D43A-25E9-6859-0A5B39220C12}"/>
                </a:ext>
              </a:extLst>
            </p:cNvPr>
            <p:cNvSpPr/>
            <p:nvPr/>
          </p:nvSpPr>
          <p:spPr>
            <a:xfrm>
              <a:off x="3248025" y="886460"/>
              <a:ext cx="342900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1251EBFD-E7DE-5245-59A5-D27112C20D86}"/>
                </a:ext>
              </a:extLst>
            </p:cNvPr>
            <p:cNvSpPr/>
            <p:nvPr/>
          </p:nvSpPr>
          <p:spPr>
            <a:xfrm>
              <a:off x="2057299" y="1485900"/>
              <a:ext cx="343304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733A749-6E90-59D5-2D40-CC549E2D4CA6}"/>
                </a:ext>
              </a:extLst>
            </p:cNvPr>
            <p:cNvSpPr/>
            <p:nvPr/>
          </p:nvSpPr>
          <p:spPr>
            <a:xfrm>
              <a:off x="571500" y="2741295"/>
              <a:ext cx="342900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A40F7C1-8287-CC05-4F8B-F6189756D6E3}"/>
                </a:ext>
              </a:extLst>
            </p:cNvPr>
            <p:cNvSpPr/>
            <p:nvPr/>
          </p:nvSpPr>
          <p:spPr>
            <a:xfrm>
              <a:off x="2066925" y="3240405"/>
              <a:ext cx="342900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3EE9164-F07F-7E8A-900D-8618117DE0E0}"/>
                </a:ext>
              </a:extLst>
            </p:cNvPr>
            <p:cNvSpPr/>
            <p:nvPr/>
          </p:nvSpPr>
          <p:spPr>
            <a:xfrm>
              <a:off x="2057299" y="3863340"/>
              <a:ext cx="1942864" cy="29718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/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4-4  </a:t>
              </a:r>
              <a:r>
                <a:rPr lang="zh-CN" sz="9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仓库售卖果蔬流程图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342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32051" y="3316093"/>
            <a:ext cx="468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defRPr/>
            </a:pPr>
            <a:r>
              <a:rPr lang="zh-CN" altLang="en-US" sz="3600" spc="225" dirty="0">
                <a:solidFill>
                  <a:srgbClr val="036AB5"/>
                </a:solidFill>
                <a:latin typeface="微软雅黑"/>
                <a:ea typeface="微软雅黑"/>
              </a:rPr>
              <a:t>结论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383632" y="3271013"/>
            <a:ext cx="4311083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30021" y="1674855"/>
            <a:ext cx="17133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1250" spc="225" dirty="0">
                <a:solidFill>
                  <a:srgbClr val="036AB5">
                    <a:lumMod val="20000"/>
                    <a:lumOff val="80000"/>
                  </a:srgbClr>
                </a:solidFill>
                <a:latin typeface="Agency FB"/>
                <a:ea typeface="微软雅黑"/>
              </a:rPr>
              <a:t>06</a:t>
            </a:r>
            <a:endParaRPr lang="zh-CN" altLang="en-US" sz="11250" spc="225" dirty="0">
              <a:solidFill>
                <a:srgbClr val="036AB5">
                  <a:lumMod val="20000"/>
                  <a:lumOff val="80000"/>
                </a:srgbClr>
              </a:solidFill>
              <a:latin typeface="Agency FB"/>
              <a:ea typeface="微软雅黑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00763" y="4415371"/>
            <a:ext cx="593952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98158" y="4479664"/>
            <a:ext cx="2525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defRPr/>
            </a:pPr>
            <a:r>
              <a:rPr lang="en-US" altLang="zh-CN" sz="1350" spc="225" dirty="0">
                <a:solidFill>
                  <a:srgbClr val="A6DAF0"/>
                </a:solidFill>
                <a:latin typeface="Calibri Light"/>
                <a:ea typeface="微软雅黑"/>
              </a:rPr>
              <a:t>MORESHI POWERPOINT</a:t>
            </a:r>
            <a:endParaRPr lang="zh-CN" altLang="en-US" sz="1350" spc="225" dirty="0">
              <a:solidFill>
                <a:srgbClr val="A6DAF0"/>
              </a:solidFill>
              <a:latin typeface="Calibri Light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24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6294" y="1619267"/>
            <a:ext cx="8509873" cy="78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lnSpc>
                <a:spcPct val="130000"/>
              </a:lnSpc>
              <a:defRPr/>
            </a:pPr>
            <a:r>
              <a:rPr lang="en-US" altLang="zh-CN" dirty="0"/>
              <a:t>(1)</a:t>
            </a:r>
            <a:r>
              <a:rPr lang="zh-CN" altLang="zh-CN" dirty="0"/>
              <a:t>多与别人交流。三人行必有我师，也许在一次和别人不经意的谈话中，就可以迸出灵感的火花。</a:t>
            </a:r>
            <a:endParaRPr lang="zh-CN" altLang="en-US" sz="1500" dirty="0">
              <a:solidFill>
                <a:srgbClr val="5A5A5A"/>
              </a:solidFill>
              <a:latin typeface="Calibri Light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5EC971-65D6-3F3C-4D51-22BF24B2F474}"/>
              </a:ext>
            </a:extLst>
          </p:cNvPr>
          <p:cNvSpPr txBox="1"/>
          <p:nvPr/>
        </p:nvSpPr>
        <p:spPr>
          <a:xfrm>
            <a:off x="317063" y="2359736"/>
            <a:ext cx="8509873" cy="78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lnSpc>
                <a:spcPct val="130000"/>
              </a:lnSpc>
              <a:defRPr/>
            </a:pPr>
            <a:r>
              <a:rPr lang="en-US" altLang="zh-CN" dirty="0"/>
              <a:t>(2)</a:t>
            </a:r>
            <a:r>
              <a:rPr lang="zh-CN" altLang="zh-CN" dirty="0"/>
              <a:t>丰富的想象力。不要拘泥于固定的思维方式，遇到问题的时候要多想几种解决问题的方案，试试别人从没想过的方法。</a:t>
            </a:r>
            <a:endParaRPr lang="zh-CN" altLang="en-US" sz="1500" dirty="0">
              <a:solidFill>
                <a:srgbClr val="5A5A5A"/>
              </a:solidFill>
              <a:latin typeface="Calibri Light"/>
              <a:ea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6ACAD5-1E12-C6F3-EA24-8B535BC340A4}"/>
              </a:ext>
            </a:extLst>
          </p:cNvPr>
          <p:cNvSpPr txBox="1"/>
          <p:nvPr/>
        </p:nvSpPr>
        <p:spPr>
          <a:xfrm>
            <a:off x="317063" y="3078024"/>
            <a:ext cx="8509873" cy="78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lnSpc>
                <a:spcPct val="130000"/>
              </a:lnSpc>
              <a:defRPr/>
            </a:pPr>
            <a:r>
              <a:rPr lang="en-US" altLang="zh-CN" dirty="0"/>
              <a:t>(3)</a:t>
            </a:r>
            <a:r>
              <a:rPr lang="zh-CN" altLang="zh-CN" dirty="0"/>
              <a:t>遇到问题时要优先考虑最简单的方案，只有简单方案不能满足要求时再考虑复杂的方案。</a:t>
            </a:r>
            <a:endParaRPr lang="zh-CN" altLang="en-US" sz="1500" dirty="0">
              <a:solidFill>
                <a:srgbClr val="5A5A5A"/>
              </a:solidFill>
              <a:latin typeface="Calibri Light"/>
              <a:ea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2E3F4D-9998-A8D9-6D3E-9B4717043673}"/>
              </a:ext>
            </a:extLst>
          </p:cNvPr>
          <p:cNvSpPr txBox="1"/>
          <p:nvPr/>
        </p:nvSpPr>
        <p:spPr>
          <a:xfrm>
            <a:off x="317062" y="3800476"/>
            <a:ext cx="8509873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lnSpc>
                <a:spcPct val="130000"/>
              </a:lnSpc>
              <a:defRPr/>
            </a:pPr>
            <a:r>
              <a:rPr lang="en-US" altLang="zh-CN" dirty="0"/>
              <a:t>(4)</a:t>
            </a:r>
            <a:r>
              <a:rPr lang="zh-CN" altLang="zh-CN" dirty="0"/>
              <a:t>不钻牛角尖。当负责游戏的那部分大脑细胞极度亢奋的时候，负责文档设计的那部分大脑细胞就得到了充分的休息。当重新开始工作的时候，我会发现那些难题现在竟然可以迎刃而解。 </a:t>
            </a:r>
            <a:endParaRPr lang="zh-CN" altLang="en-US" sz="1500" dirty="0">
              <a:solidFill>
                <a:srgbClr val="5A5A5A"/>
              </a:solidFill>
              <a:latin typeface="Calibri Light"/>
              <a:ea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3A66D2-6B94-14E7-2D0D-ADDFB0B3DC8C}"/>
              </a:ext>
            </a:extLst>
          </p:cNvPr>
          <p:cNvSpPr txBox="1"/>
          <p:nvPr/>
        </p:nvSpPr>
        <p:spPr>
          <a:xfrm>
            <a:off x="286293" y="4944572"/>
            <a:ext cx="8509873" cy="78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lnSpc>
                <a:spcPct val="130000"/>
              </a:lnSpc>
              <a:defRPr/>
            </a:pPr>
            <a:r>
              <a:rPr lang="en-US" altLang="zh-CN" dirty="0"/>
              <a:t>(5)</a:t>
            </a:r>
            <a:r>
              <a:rPr lang="zh-CN" altLang="zh-CN" dirty="0"/>
              <a:t>良好的文档、编程设计风格。注意养成良好的习惯，代码的缩进编排，变量的命名规则要始终保持一致。</a:t>
            </a:r>
            <a:endParaRPr lang="zh-CN" altLang="en-US" sz="1500" dirty="0">
              <a:solidFill>
                <a:srgbClr val="5A5A5A"/>
              </a:solidFill>
              <a:latin typeface="Calibri Light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4300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32051" y="3316093"/>
            <a:ext cx="468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defRPr/>
            </a:pPr>
            <a:r>
              <a:rPr lang="zh-CN" altLang="en-US" sz="3600" spc="225" dirty="0">
                <a:solidFill>
                  <a:srgbClr val="036AB5"/>
                </a:solidFill>
                <a:latin typeface="微软雅黑"/>
                <a:ea typeface="微软雅黑"/>
              </a:rPr>
              <a:t>概述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383632" y="3271013"/>
            <a:ext cx="4311083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30022" y="1674855"/>
            <a:ext cx="120374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1250" spc="225" dirty="0">
                <a:solidFill>
                  <a:srgbClr val="036AB5">
                    <a:lumMod val="20000"/>
                    <a:lumOff val="80000"/>
                  </a:srgbClr>
                </a:solidFill>
                <a:latin typeface="Agency FB"/>
                <a:ea typeface="微软雅黑"/>
              </a:rPr>
              <a:t>01</a:t>
            </a:r>
            <a:endParaRPr lang="zh-CN" altLang="en-US" sz="11250" spc="225" dirty="0">
              <a:solidFill>
                <a:srgbClr val="036AB5">
                  <a:lumMod val="20000"/>
                  <a:lumOff val="80000"/>
                </a:srgbClr>
              </a:solidFill>
              <a:latin typeface="Agency FB"/>
              <a:ea typeface="微软雅黑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00763" y="4415371"/>
            <a:ext cx="593952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98158" y="4479664"/>
            <a:ext cx="2525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defRPr/>
            </a:pPr>
            <a:r>
              <a:rPr lang="en-US" altLang="zh-CN" sz="1350" spc="225" dirty="0">
                <a:solidFill>
                  <a:srgbClr val="A6DAF0"/>
                </a:solidFill>
                <a:latin typeface="Calibri Light"/>
                <a:ea typeface="微软雅黑"/>
              </a:rPr>
              <a:t>MORESHI POWERPOINT</a:t>
            </a:r>
            <a:endParaRPr lang="zh-CN" altLang="en-US" sz="1350" spc="225" dirty="0">
              <a:solidFill>
                <a:srgbClr val="A6DAF0"/>
              </a:solidFill>
              <a:latin typeface="Calibri Light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344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椭圆 2"/>
          <p:cNvSpPr/>
          <p:nvPr/>
        </p:nvSpPr>
        <p:spPr>
          <a:xfrm>
            <a:off x="6033378" y="2259919"/>
            <a:ext cx="1543907" cy="1543907"/>
          </a:xfrm>
          <a:prstGeom prst="ellipse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09618" y="2232403"/>
            <a:ext cx="1543907" cy="1543907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081992" y="2525282"/>
            <a:ext cx="5318912" cy="1068161"/>
            <a:chOff x="2775989" y="2224042"/>
            <a:chExt cx="7091883" cy="1424215"/>
          </a:xfrm>
        </p:grpSpPr>
        <p:sp>
          <p:nvSpPr>
            <p:cNvPr id="6" name="椭圆 5"/>
            <p:cNvSpPr/>
            <p:nvPr/>
          </p:nvSpPr>
          <p:spPr>
            <a:xfrm>
              <a:off x="5114852" y="2747737"/>
              <a:ext cx="500089" cy="500089"/>
            </a:xfrm>
            <a:prstGeom prst="ellipse">
              <a:avLst/>
            </a:prstGeom>
            <a:solidFill>
              <a:schemeClr val="accent2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dirty="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08232" y="2747736"/>
              <a:ext cx="500089" cy="500089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8729687" y="2224042"/>
              <a:ext cx="650115" cy="654029"/>
            </a:xfrm>
            <a:custGeom>
              <a:avLst/>
              <a:gdLst>
                <a:gd name="T0" fmla="*/ 782 w 3230"/>
                <a:gd name="T1" fmla="*/ 3247 h 3247"/>
                <a:gd name="T2" fmla="*/ 1184 w 3230"/>
                <a:gd name="T3" fmla="*/ 2526 h 3247"/>
                <a:gd name="T4" fmla="*/ 197 w 3230"/>
                <a:gd name="T5" fmla="*/ 2522 h 3247"/>
                <a:gd name="T6" fmla="*/ 200 w 3230"/>
                <a:gd name="T7" fmla="*/ 245 h 3247"/>
                <a:gd name="T8" fmla="*/ 121 w 3230"/>
                <a:gd name="T9" fmla="*/ 242 h 3247"/>
                <a:gd name="T10" fmla="*/ 0 w 3230"/>
                <a:gd name="T11" fmla="*/ 121 h 3247"/>
                <a:gd name="T12" fmla="*/ 121 w 3230"/>
                <a:gd name="T13" fmla="*/ 0 h 3247"/>
                <a:gd name="T14" fmla="*/ 3109 w 3230"/>
                <a:gd name="T15" fmla="*/ 0 h 3247"/>
                <a:gd name="T16" fmla="*/ 3230 w 3230"/>
                <a:gd name="T17" fmla="*/ 121 h 3247"/>
                <a:gd name="T18" fmla="*/ 3109 w 3230"/>
                <a:gd name="T19" fmla="*/ 242 h 3247"/>
                <a:gd name="T20" fmla="*/ 3033 w 3230"/>
                <a:gd name="T21" fmla="*/ 242 h 3247"/>
                <a:gd name="T22" fmla="*/ 3030 w 3230"/>
                <a:gd name="T23" fmla="*/ 2193 h 3247"/>
                <a:gd name="T24" fmla="*/ 3031 w 3230"/>
                <a:gd name="T25" fmla="*/ 2283 h 3247"/>
                <a:gd name="T26" fmla="*/ 3030 w 3230"/>
                <a:gd name="T27" fmla="*/ 2407 h 3247"/>
                <a:gd name="T28" fmla="*/ 2942 w 3230"/>
                <a:gd name="T29" fmla="*/ 2522 h 3247"/>
                <a:gd name="T30" fmla="*/ 2049 w 3230"/>
                <a:gd name="T31" fmla="*/ 2522 h 3247"/>
                <a:gd name="T32" fmla="*/ 2443 w 3230"/>
                <a:gd name="T33" fmla="*/ 3247 h 3247"/>
                <a:gd name="T34" fmla="*/ 2138 w 3230"/>
                <a:gd name="T35" fmla="*/ 3246 h 3247"/>
                <a:gd name="T36" fmla="*/ 1742 w 3230"/>
                <a:gd name="T37" fmla="*/ 2523 h 3247"/>
                <a:gd name="T38" fmla="*/ 1490 w 3230"/>
                <a:gd name="T39" fmla="*/ 2522 h 3247"/>
                <a:gd name="T40" fmla="*/ 1089 w 3230"/>
                <a:gd name="T41" fmla="*/ 3247 h 3247"/>
                <a:gd name="T42" fmla="*/ 782 w 3230"/>
                <a:gd name="T43" fmla="*/ 3247 h 3247"/>
                <a:gd name="T44" fmla="*/ 434 w 3230"/>
                <a:gd name="T45" fmla="*/ 2193 h 3247"/>
                <a:gd name="T46" fmla="*/ 433 w 3230"/>
                <a:gd name="T47" fmla="*/ 2242 h 3247"/>
                <a:gd name="T48" fmla="*/ 433 w 3230"/>
                <a:gd name="T49" fmla="*/ 2277 h 3247"/>
                <a:gd name="T50" fmla="*/ 2793 w 3230"/>
                <a:gd name="T51" fmla="*/ 2280 h 3247"/>
                <a:gd name="T52" fmla="*/ 2797 w 3230"/>
                <a:gd name="T53" fmla="*/ 2244 h 3247"/>
                <a:gd name="T54" fmla="*/ 2796 w 3230"/>
                <a:gd name="T55" fmla="*/ 2193 h 3247"/>
                <a:gd name="T56" fmla="*/ 2797 w 3230"/>
                <a:gd name="T57" fmla="*/ 245 h 3247"/>
                <a:gd name="T58" fmla="*/ 433 w 3230"/>
                <a:gd name="T59" fmla="*/ 242 h 3247"/>
                <a:gd name="T60" fmla="*/ 434 w 3230"/>
                <a:gd name="T61" fmla="*/ 2193 h 3247"/>
                <a:gd name="T62" fmla="*/ 804 w 3230"/>
                <a:gd name="T63" fmla="*/ 2003 h 3247"/>
                <a:gd name="T64" fmla="*/ 686 w 3230"/>
                <a:gd name="T65" fmla="*/ 1882 h 3247"/>
                <a:gd name="T66" fmla="*/ 804 w 3230"/>
                <a:gd name="T67" fmla="*/ 1761 h 3247"/>
                <a:gd name="T68" fmla="*/ 1702 w 3230"/>
                <a:gd name="T69" fmla="*/ 1761 h 3247"/>
                <a:gd name="T70" fmla="*/ 1819 w 3230"/>
                <a:gd name="T71" fmla="*/ 1882 h 3247"/>
                <a:gd name="T72" fmla="*/ 1702 w 3230"/>
                <a:gd name="T73" fmla="*/ 2003 h 3247"/>
                <a:gd name="T74" fmla="*/ 804 w 3230"/>
                <a:gd name="T75" fmla="*/ 2003 h 3247"/>
                <a:gd name="T76" fmla="*/ 804 w 3230"/>
                <a:gd name="T77" fmla="*/ 1382 h 3247"/>
                <a:gd name="T78" fmla="*/ 686 w 3230"/>
                <a:gd name="T79" fmla="*/ 1261 h 3247"/>
                <a:gd name="T80" fmla="*/ 804 w 3230"/>
                <a:gd name="T81" fmla="*/ 1140 h 3247"/>
                <a:gd name="T82" fmla="*/ 2002 w 3230"/>
                <a:gd name="T83" fmla="*/ 1140 h 3247"/>
                <a:gd name="T84" fmla="*/ 2119 w 3230"/>
                <a:gd name="T85" fmla="*/ 1261 h 3247"/>
                <a:gd name="T86" fmla="*/ 2002 w 3230"/>
                <a:gd name="T87" fmla="*/ 1382 h 3247"/>
                <a:gd name="T88" fmla="*/ 804 w 3230"/>
                <a:gd name="T89" fmla="*/ 1382 h 3247"/>
                <a:gd name="T90" fmla="*/ 804 w 3230"/>
                <a:gd name="T91" fmla="*/ 760 h 3247"/>
                <a:gd name="T92" fmla="*/ 686 w 3230"/>
                <a:gd name="T93" fmla="*/ 639 h 3247"/>
                <a:gd name="T94" fmla="*/ 804 w 3230"/>
                <a:gd name="T95" fmla="*/ 518 h 3247"/>
                <a:gd name="T96" fmla="*/ 2002 w 3230"/>
                <a:gd name="T97" fmla="*/ 518 h 3247"/>
                <a:gd name="T98" fmla="*/ 2119 w 3230"/>
                <a:gd name="T99" fmla="*/ 639 h 3247"/>
                <a:gd name="T100" fmla="*/ 2002 w 3230"/>
                <a:gd name="T101" fmla="*/ 760 h 3247"/>
                <a:gd name="T102" fmla="*/ 804 w 3230"/>
                <a:gd name="T103" fmla="*/ 760 h 3247"/>
                <a:gd name="T104" fmla="*/ 804 w 3230"/>
                <a:gd name="T105" fmla="*/ 760 h 3247"/>
                <a:gd name="T106" fmla="*/ 804 w 3230"/>
                <a:gd name="T107" fmla="*/ 760 h 3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30" h="3247">
                  <a:moveTo>
                    <a:pt x="782" y="3247"/>
                  </a:moveTo>
                  <a:cubicBezTo>
                    <a:pt x="1184" y="2526"/>
                    <a:pt x="1184" y="2526"/>
                    <a:pt x="1184" y="2526"/>
                  </a:cubicBezTo>
                  <a:cubicBezTo>
                    <a:pt x="197" y="2522"/>
                    <a:pt x="197" y="2522"/>
                    <a:pt x="197" y="2522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21" y="242"/>
                    <a:pt x="121" y="242"/>
                    <a:pt x="121" y="242"/>
                  </a:cubicBezTo>
                  <a:cubicBezTo>
                    <a:pt x="54" y="242"/>
                    <a:pt x="0" y="188"/>
                    <a:pt x="0" y="121"/>
                  </a:cubicBezTo>
                  <a:cubicBezTo>
                    <a:pt x="0" y="54"/>
                    <a:pt x="54" y="0"/>
                    <a:pt x="121" y="0"/>
                  </a:cubicBezTo>
                  <a:cubicBezTo>
                    <a:pt x="3109" y="0"/>
                    <a:pt x="3109" y="0"/>
                    <a:pt x="3109" y="0"/>
                  </a:cubicBezTo>
                  <a:cubicBezTo>
                    <a:pt x="3175" y="0"/>
                    <a:pt x="3230" y="54"/>
                    <a:pt x="3230" y="121"/>
                  </a:cubicBezTo>
                  <a:cubicBezTo>
                    <a:pt x="3230" y="188"/>
                    <a:pt x="3175" y="242"/>
                    <a:pt x="3109" y="242"/>
                  </a:cubicBezTo>
                  <a:cubicBezTo>
                    <a:pt x="3033" y="242"/>
                    <a:pt x="3033" y="242"/>
                    <a:pt x="3033" y="242"/>
                  </a:cubicBezTo>
                  <a:cubicBezTo>
                    <a:pt x="3030" y="2193"/>
                    <a:pt x="3030" y="2193"/>
                    <a:pt x="3030" y="2193"/>
                  </a:cubicBezTo>
                  <a:cubicBezTo>
                    <a:pt x="3030" y="2227"/>
                    <a:pt x="3030" y="2257"/>
                    <a:pt x="3031" y="2283"/>
                  </a:cubicBezTo>
                  <a:cubicBezTo>
                    <a:pt x="3031" y="2340"/>
                    <a:pt x="3032" y="2378"/>
                    <a:pt x="3030" y="2407"/>
                  </a:cubicBezTo>
                  <a:cubicBezTo>
                    <a:pt x="3026" y="2479"/>
                    <a:pt x="3012" y="2515"/>
                    <a:pt x="2942" y="2522"/>
                  </a:cubicBezTo>
                  <a:cubicBezTo>
                    <a:pt x="2049" y="2522"/>
                    <a:pt x="2049" y="2522"/>
                    <a:pt x="2049" y="2522"/>
                  </a:cubicBezTo>
                  <a:cubicBezTo>
                    <a:pt x="2443" y="3247"/>
                    <a:pt x="2443" y="3247"/>
                    <a:pt x="2443" y="3247"/>
                  </a:cubicBezTo>
                  <a:cubicBezTo>
                    <a:pt x="2138" y="3246"/>
                    <a:pt x="2138" y="3246"/>
                    <a:pt x="2138" y="3246"/>
                  </a:cubicBezTo>
                  <a:cubicBezTo>
                    <a:pt x="1742" y="2523"/>
                    <a:pt x="1742" y="2523"/>
                    <a:pt x="1742" y="2523"/>
                  </a:cubicBezTo>
                  <a:cubicBezTo>
                    <a:pt x="1490" y="2522"/>
                    <a:pt x="1490" y="2522"/>
                    <a:pt x="1490" y="2522"/>
                  </a:cubicBezTo>
                  <a:cubicBezTo>
                    <a:pt x="1089" y="3247"/>
                    <a:pt x="1089" y="3247"/>
                    <a:pt x="1089" y="3247"/>
                  </a:cubicBezTo>
                  <a:cubicBezTo>
                    <a:pt x="782" y="3247"/>
                    <a:pt x="782" y="3247"/>
                    <a:pt x="782" y="3247"/>
                  </a:cubicBezTo>
                  <a:close/>
                  <a:moveTo>
                    <a:pt x="434" y="2193"/>
                  </a:moveTo>
                  <a:cubicBezTo>
                    <a:pt x="434" y="2213"/>
                    <a:pt x="434" y="2229"/>
                    <a:pt x="433" y="2242"/>
                  </a:cubicBezTo>
                  <a:cubicBezTo>
                    <a:pt x="433" y="2254"/>
                    <a:pt x="432" y="2269"/>
                    <a:pt x="433" y="2277"/>
                  </a:cubicBezTo>
                  <a:cubicBezTo>
                    <a:pt x="2793" y="2280"/>
                    <a:pt x="2793" y="2280"/>
                    <a:pt x="2793" y="2280"/>
                  </a:cubicBezTo>
                  <a:cubicBezTo>
                    <a:pt x="2797" y="2272"/>
                    <a:pt x="2797" y="2258"/>
                    <a:pt x="2797" y="2244"/>
                  </a:cubicBezTo>
                  <a:cubicBezTo>
                    <a:pt x="2796" y="2229"/>
                    <a:pt x="2796" y="2213"/>
                    <a:pt x="2796" y="2193"/>
                  </a:cubicBezTo>
                  <a:cubicBezTo>
                    <a:pt x="2796" y="2144"/>
                    <a:pt x="2797" y="526"/>
                    <a:pt x="2797" y="245"/>
                  </a:cubicBezTo>
                  <a:cubicBezTo>
                    <a:pt x="433" y="242"/>
                    <a:pt x="433" y="242"/>
                    <a:pt x="433" y="242"/>
                  </a:cubicBezTo>
                  <a:cubicBezTo>
                    <a:pt x="434" y="2193"/>
                    <a:pt x="434" y="2193"/>
                    <a:pt x="434" y="2193"/>
                  </a:cubicBezTo>
                  <a:close/>
                  <a:moveTo>
                    <a:pt x="804" y="2003"/>
                  </a:moveTo>
                  <a:cubicBezTo>
                    <a:pt x="739" y="2003"/>
                    <a:pt x="686" y="1949"/>
                    <a:pt x="686" y="1882"/>
                  </a:cubicBezTo>
                  <a:cubicBezTo>
                    <a:pt x="686" y="1816"/>
                    <a:pt x="739" y="1761"/>
                    <a:pt x="804" y="1761"/>
                  </a:cubicBezTo>
                  <a:cubicBezTo>
                    <a:pt x="1702" y="1761"/>
                    <a:pt x="1702" y="1761"/>
                    <a:pt x="1702" y="1761"/>
                  </a:cubicBezTo>
                  <a:cubicBezTo>
                    <a:pt x="1767" y="1761"/>
                    <a:pt x="1819" y="1816"/>
                    <a:pt x="1819" y="1882"/>
                  </a:cubicBezTo>
                  <a:cubicBezTo>
                    <a:pt x="1819" y="1949"/>
                    <a:pt x="1767" y="2003"/>
                    <a:pt x="1702" y="2003"/>
                  </a:cubicBezTo>
                  <a:cubicBezTo>
                    <a:pt x="804" y="2003"/>
                    <a:pt x="804" y="2003"/>
                    <a:pt x="804" y="2003"/>
                  </a:cubicBezTo>
                  <a:close/>
                  <a:moveTo>
                    <a:pt x="804" y="1382"/>
                  </a:moveTo>
                  <a:cubicBezTo>
                    <a:pt x="739" y="1382"/>
                    <a:pt x="686" y="1327"/>
                    <a:pt x="686" y="1261"/>
                  </a:cubicBezTo>
                  <a:cubicBezTo>
                    <a:pt x="686" y="1194"/>
                    <a:pt x="739" y="1140"/>
                    <a:pt x="804" y="1140"/>
                  </a:cubicBezTo>
                  <a:cubicBezTo>
                    <a:pt x="2002" y="1140"/>
                    <a:pt x="2002" y="1140"/>
                    <a:pt x="2002" y="1140"/>
                  </a:cubicBezTo>
                  <a:cubicBezTo>
                    <a:pt x="2066" y="1140"/>
                    <a:pt x="2119" y="1194"/>
                    <a:pt x="2119" y="1261"/>
                  </a:cubicBezTo>
                  <a:cubicBezTo>
                    <a:pt x="2119" y="1327"/>
                    <a:pt x="2066" y="1382"/>
                    <a:pt x="2002" y="1382"/>
                  </a:cubicBezTo>
                  <a:cubicBezTo>
                    <a:pt x="804" y="1382"/>
                    <a:pt x="804" y="1382"/>
                    <a:pt x="804" y="1382"/>
                  </a:cubicBezTo>
                  <a:close/>
                  <a:moveTo>
                    <a:pt x="804" y="760"/>
                  </a:moveTo>
                  <a:cubicBezTo>
                    <a:pt x="739" y="760"/>
                    <a:pt x="686" y="706"/>
                    <a:pt x="686" y="639"/>
                  </a:cubicBezTo>
                  <a:cubicBezTo>
                    <a:pt x="686" y="572"/>
                    <a:pt x="739" y="518"/>
                    <a:pt x="804" y="518"/>
                  </a:cubicBezTo>
                  <a:cubicBezTo>
                    <a:pt x="2002" y="518"/>
                    <a:pt x="2002" y="518"/>
                    <a:pt x="2002" y="518"/>
                  </a:cubicBezTo>
                  <a:cubicBezTo>
                    <a:pt x="2066" y="518"/>
                    <a:pt x="2119" y="572"/>
                    <a:pt x="2119" y="639"/>
                  </a:cubicBezTo>
                  <a:cubicBezTo>
                    <a:pt x="2119" y="706"/>
                    <a:pt x="2066" y="760"/>
                    <a:pt x="2002" y="760"/>
                  </a:cubicBezTo>
                  <a:cubicBezTo>
                    <a:pt x="804" y="760"/>
                    <a:pt x="804" y="760"/>
                    <a:pt x="804" y="760"/>
                  </a:cubicBezTo>
                  <a:close/>
                  <a:moveTo>
                    <a:pt x="804" y="760"/>
                  </a:moveTo>
                  <a:cubicBezTo>
                    <a:pt x="804" y="760"/>
                    <a:pt x="804" y="760"/>
                    <a:pt x="804" y="76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 dirty="0">
                <a:solidFill>
                  <a:prstClr val="black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3233230" y="2282160"/>
              <a:ext cx="684393" cy="580647"/>
            </a:xfrm>
            <a:custGeom>
              <a:avLst/>
              <a:gdLst>
                <a:gd name="T0" fmla="*/ 1592 w 2991"/>
                <a:gd name="T1" fmla="*/ 477 h 2537"/>
                <a:gd name="T2" fmla="*/ 2606 w 2991"/>
                <a:gd name="T3" fmla="*/ 2033 h 2537"/>
                <a:gd name="T4" fmla="*/ 2798 w 2991"/>
                <a:gd name="T5" fmla="*/ 2138 h 2537"/>
                <a:gd name="T6" fmla="*/ 2093 w 2991"/>
                <a:gd name="T7" fmla="*/ 2281 h 2537"/>
                <a:gd name="T8" fmla="*/ 1550 w 2991"/>
                <a:gd name="T9" fmla="*/ 2523 h 2537"/>
                <a:gd name="T10" fmla="*/ 1547 w 2991"/>
                <a:gd name="T11" fmla="*/ 2525 h 2537"/>
                <a:gd name="T12" fmla="*/ 1544 w 2991"/>
                <a:gd name="T13" fmla="*/ 2526 h 2537"/>
                <a:gd name="T14" fmla="*/ 1538 w 2991"/>
                <a:gd name="T15" fmla="*/ 2529 h 2537"/>
                <a:gd name="T16" fmla="*/ 1536 w 2991"/>
                <a:gd name="T17" fmla="*/ 2530 h 2537"/>
                <a:gd name="T18" fmla="*/ 1534 w 2991"/>
                <a:gd name="T19" fmla="*/ 2530 h 2537"/>
                <a:gd name="T20" fmla="*/ 1531 w 2991"/>
                <a:gd name="T21" fmla="*/ 2531 h 2537"/>
                <a:gd name="T22" fmla="*/ 1528 w 2991"/>
                <a:gd name="T23" fmla="*/ 2532 h 2537"/>
                <a:gd name="T24" fmla="*/ 1522 w 2991"/>
                <a:gd name="T25" fmla="*/ 2534 h 2537"/>
                <a:gd name="T26" fmla="*/ 1520 w 2991"/>
                <a:gd name="T27" fmla="*/ 2535 h 2537"/>
                <a:gd name="T28" fmla="*/ 1518 w 2991"/>
                <a:gd name="T29" fmla="*/ 2535 h 2537"/>
                <a:gd name="T30" fmla="*/ 1515 w 2991"/>
                <a:gd name="T31" fmla="*/ 2536 h 2537"/>
                <a:gd name="T32" fmla="*/ 1505 w 2991"/>
                <a:gd name="T33" fmla="*/ 2537 h 2537"/>
                <a:gd name="T34" fmla="*/ 1487 w 2991"/>
                <a:gd name="T35" fmla="*/ 2537 h 2537"/>
                <a:gd name="T36" fmla="*/ 1477 w 2991"/>
                <a:gd name="T37" fmla="*/ 2536 h 2537"/>
                <a:gd name="T38" fmla="*/ 1474 w 2991"/>
                <a:gd name="T39" fmla="*/ 2535 h 2537"/>
                <a:gd name="T40" fmla="*/ 1473 w 2991"/>
                <a:gd name="T41" fmla="*/ 2535 h 2537"/>
                <a:gd name="T42" fmla="*/ 1470 w 2991"/>
                <a:gd name="T43" fmla="*/ 2534 h 2537"/>
                <a:gd name="T44" fmla="*/ 1465 w 2991"/>
                <a:gd name="T45" fmla="*/ 2532 h 2537"/>
                <a:gd name="T46" fmla="*/ 1461 w 2991"/>
                <a:gd name="T47" fmla="*/ 2531 h 2537"/>
                <a:gd name="T48" fmla="*/ 1459 w 2991"/>
                <a:gd name="T49" fmla="*/ 2530 h 2537"/>
                <a:gd name="T50" fmla="*/ 1457 w 2991"/>
                <a:gd name="T51" fmla="*/ 2530 h 2537"/>
                <a:gd name="T52" fmla="*/ 1454 w 2991"/>
                <a:gd name="T53" fmla="*/ 2529 h 2537"/>
                <a:gd name="T54" fmla="*/ 1451 w 2991"/>
                <a:gd name="T55" fmla="*/ 2527 h 2537"/>
                <a:gd name="T56" fmla="*/ 1447 w 2991"/>
                <a:gd name="T57" fmla="*/ 2525 h 2537"/>
                <a:gd name="T58" fmla="*/ 1445 w 2991"/>
                <a:gd name="T59" fmla="*/ 2524 h 2537"/>
                <a:gd name="T60" fmla="*/ 1443 w 2991"/>
                <a:gd name="T61" fmla="*/ 2523 h 2537"/>
                <a:gd name="T62" fmla="*/ 342 w 2991"/>
                <a:gd name="T63" fmla="*/ 2233 h 2537"/>
                <a:gd name="T64" fmla="*/ 235 w 2991"/>
                <a:gd name="T65" fmla="*/ 2138 h 2537"/>
                <a:gd name="T66" fmla="*/ 427 w 2991"/>
                <a:gd name="T67" fmla="*/ 2033 h 2537"/>
                <a:gd name="T68" fmla="*/ 1400 w 2991"/>
                <a:gd name="T69" fmla="*/ 477 h 2537"/>
                <a:gd name="T70" fmla="*/ 427 w 2991"/>
                <a:gd name="T71" fmla="*/ 843 h 2537"/>
                <a:gd name="T72" fmla="*/ 331 w 2991"/>
                <a:gd name="T73" fmla="*/ 24 h 2537"/>
                <a:gd name="T74" fmla="*/ 2701 w 2991"/>
                <a:gd name="T75" fmla="*/ 24 h 2537"/>
                <a:gd name="T76" fmla="*/ 2798 w 2991"/>
                <a:gd name="T77" fmla="*/ 841 h 2537"/>
                <a:gd name="T78" fmla="*/ 2457 w 2991"/>
                <a:gd name="T79" fmla="*/ 989 h 2537"/>
                <a:gd name="T80" fmla="*/ 2445 w 2991"/>
                <a:gd name="T81" fmla="*/ 1156 h 2537"/>
                <a:gd name="T82" fmla="*/ 2446 w 2991"/>
                <a:gd name="T83" fmla="*/ 1327 h 2537"/>
                <a:gd name="T84" fmla="*/ 2458 w 2991"/>
                <a:gd name="T85" fmla="*/ 1492 h 2537"/>
                <a:gd name="T86" fmla="*/ 2927 w 2991"/>
                <a:gd name="T87" fmla="*/ 1056 h 2537"/>
                <a:gd name="T88" fmla="*/ 534 w 2991"/>
                <a:gd name="T89" fmla="*/ 989 h 2537"/>
                <a:gd name="T90" fmla="*/ 520 w 2991"/>
                <a:gd name="T91" fmla="*/ 1593 h 2537"/>
                <a:gd name="T92" fmla="*/ 535 w 2991"/>
                <a:gd name="T93" fmla="*/ 1468 h 2537"/>
                <a:gd name="T94" fmla="*/ 546 w 2991"/>
                <a:gd name="T95" fmla="*/ 1290 h 2537"/>
                <a:gd name="T96" fmla="*/ 544 w 2991"/>
                <a:gd name="T97" fmla="*/ 1115 h 2537"/>
                <a:gd name="T98" fmla="*/ 534 w 2991"/>
                <a:gd name="T99" fmla="*/ 989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91" h="2537">
                  <a:moveTo>
                    <a:pt x="2606" y="212"/>
                  </a:moveTo>
                  <a:cubicBezTo>
                    <a:pt x="2423" y="209"/>
                    <a:pt x="2252" y="229"/>
                    <a:pt x="2091" y="271"/>
                  </a:cubicBezTo>
                  <a:cubicBezTo>
                    <a:pt x="1921" y="316"/>
                    <a:pt x="1742" y="385"/>
                    <a:pt x="1592" y="477"/>
                  </a:cubicBezTo>
                  <a:cubicBezTo>
                    <a:pt x="1592" y="2276"/>
                    <a:pt x="1592" y="2276"/>
                    <a:pt x="1592" y="2276"/>
                  </a:cubicBezTo>
                  <a:cubicBezTo>
                    <a:pt x="1728" y="2201"/>
                    <a:pt x="1890" y="2140"/>
                    <a:pt x="2040" y="2096"/>
                  </a:cubicBezTo>
                  <a:cubicBezTo>
                    <a:pt x="2216" y="2046"/>
                    <a:pt x="2404" y="2021"/>
                    <a:pt x="2606" y="2033"/>
                  </a:cubicBezTo>
                  <a:cubicBezTo>
                    <a:pt x="2606" y="1740"/>
                    <a:pt x="2606" y="1740"/>
                    <a:pt x="2606" y="1740"/>
                  </a:cubicBezTo>
                  <a:cubicBezTo>
                    <a:pt x="2672" y="1742"/>
                    <a:pt x="2738" y="1734"/>
                    <a:pt x="2798" y="1711"/>
                  </a:cubicBezTo>
                  <a:cubicBezTo>
                    <a:pt x="2798" y="2138"/>
                    <a:pt x="2798" y="2138"/>
                    <a:pt x="2798" y="2138"/>
                  </a:cubicBezTo>
                  <a:cubicBezTo>
                    <a:pt x="2798" y="2142"/>
                    <a:pt x="2798" y="2146"/>
                    <a:pt x="2797" y="2149"/>
                  </a:cubicBezTo>
                  <a:cubicBezTo>
                    <a:pt x="2791" y="2202"/>
                    <a:pt x="2743" y="2240"/>
                    <a:pt x="2691" y="2233"/>
                  </a:cubicBezTo>
                  <a:cubicBezTo>
                    <a:pt x="2474" y="2208"/>
                    <a:pt x="2277" y="2228"/>
                    <a:pt x="2093" y="2281"/>
                  </a:cubicBezTo>
                  <a:cubicBezTo>
                    <a:pt x="1909" y="2334"/>
                    <a:pt x="1717" y="2419"/>
                    <a:pt x="1552" y="2521"/>
                  </a:cubicBezTo>
                  <a:cubicBezTo>
                    <a:pt x="1550" y="2523"/>
                    <a:pt x="1550" y="2523"/>
                    <a:pt x="1550" y="2523"/>
                  </a:cubicBezTo>
                  <a:cubicBezTo>
                    <a:pt x="1550" y="2523"/>
                    <a:pt x="1550" y="2523"/>
                    <a:pt x="1550" y="2523"/>
                  </a:cubicBezTo>
                  <a:cubicBezTo>
                    <a:pt x="1549" y="2524"/>
                    <a:pt x="1549" y="2524"/>
                    <a:pt x="1549" y="2524"/>
                  </a:cubicBezTo>
                  <a:cubicBezTo>
                    <a:pt x="1548" y="2524"/>
                    <a:pt x="1548" y="2524"/>
                    <a:pt x="1548" y="2524"/>
                  </a:cubicBezTo>
                  <a:cubicBezTo>
                    <a:pt x="1547" y="2525"/>
                    <a:pt x="1547" y="2525"/>
                    <a:pt x="1547" y="2525"/>
                  </a:cubicBezTo>
                  <a:cubicBezTo>
                    <a:pt x="1547" y="2525"/>
                    <a:pt x="1547" y="2525"/>
                    <a:pt x="1547" y="2525"/>
                  </a:cubicBezTo>
                  <a:cubicBezTo>
                    <a:pt x="1546" y="2525"/>
                    <a:pt x="1546" y="2525"/>
                    <a:pt x="1546" y="2525"/>
                  </a:cubicBezTo>
                  <a:cubicBezTo>
                    <a:pt x="1544" y="2526"/>
                    <a:pt x="1544" y="2526"/>
                    <a:pt x="1544" y="2526"/>
                  </a:cubicBezTo>
                  <a:cubicBezTo>
                    <a:pt x="1542" y="2527"/>
                    <a:pt x="1542" y="2527"/>
                    <a:pt x="1542" y="2527"/>
                  </a:cubicBezTo>
                  <a:cubicBezTo>
                    <a:pt x="1542" y="2527"/>
                    <a:pt x="1542" y="2527"/>
                    <a:pt x="1542" y="2527"/>
                  </a:cubicBezTo>
                  <a:cubicBezTo>
                    <a:pt x="1538" y="2529"/>
                    <a:pt x="1538" y="2529"/>
                    <a:pt x="1538" y="2529"/>
                  </a:cubicBezTo>
                  <a:cubicBezTo>
                    <a:pt x="1538" y="2529"/>
                    <a:pt x="1538" y="2529"/>
                    <a:pt x="1538" y="2529"/>
                  </a:cubicBezTo>
                  <a:cubicBezTo>
                    <a:pt x="1538" y="2529"/>
                    <a:pt x="1538" y="2529"/>
                    <a:pt x="1538" y="2529"/>
                  </a:cubicBezTo>
                  <a:cubicBezTo>
                    <a:pt x="1536" y="2530"/>
                    <a:pt x="1536" y="2530"/>
                    <a:pt x="1536" y="2530"/>
                  </a:cubicBezTo>
                  <a:cubicBezTo>
                    <a:pt x="1535" y="2530"/>
                    <a:pt x="1535" y="2530"/>
                    <a:pt x="1535" y="2530"/>
                  </a:cubicBezTo>
                  <a:cubicBezTo>
                    <a:pt x="1535" y="2530"/>
                    <a:pt x="1535" y="2530"/>
                    <a:pt x="1535" y="2530"/>
                  </a:cubicBezTo>
                  <a:cubicBezTo>
                    <a:pt x="1534" y="2530"/>
                    <a:pt x="1534" y="2530"/>
                    <a:pt x="1534" y="2530"/>
                  </a:cubicBezTo>
                  <a:cubicBezTo>
                    <a:pt x="1533" y="2530"/>
                    <a:pt x="1533" y="2530"/>
                    <a:pt x="1533" y="2530"/>
                  </a:cubicBezTo>
                  <a:cubicBezTo>
                    <a:pt x="1533" y="2530"/>
                    <a:pt x="1533" y="2530"/>
                    <a:pt x="1533" y="2530"/>
                  </a:cubicBezTo>
                  <a:cubicBezTo>
                    <a:pt x="1531" y="2531"/>
                    <a:pt x="1531" y="2531"/>
                    <a:pt x="1531" y="2531"/>
                  </a:cubicBezTo>
                  <a:cubicBezTo>
                    <a:pt x="1531" y="2531"/>
                    <a:pt x="1531" y="2531"/>
                    <a:pt x="1531" y="2531"/>
                  </a:cubicBezTo>
                  <a:cubicBezTo>
                    <a:pt x="1530" y="2531"/>
                    <a:pt x="1530" y="2531"/>
                    <a:pt x="1530" y="2531"/>
                  </a:cubicBezTo>
                  <a:cubicBezTo>
                    <a:pt x="1528" y="2532"/>
                    <a:pt x="1528" y="2532"/>
                    <a:pt x="1528" y="2532"/>
                  </a:cubicBezTo>
                  <a:cubicBezTo>
                    <a:pt x="1526" y="2533"/>
                    <a:pt x="1526" y="2533"/>
                    <a:pt x="1526" y="2533"/>
                  </a:cubicBezTo>
                  <a:cubicBezTo>
                    <a:pt x="1526" y="2533"/>
                    <a:pt x="1526" y="2533"/>
                    <a:pt x="1526" y="2533"/>
                  </a:cubicBezTo>
                  <a:cubicBezTo>
                    <a:pt x="1522" y="2534"/>
                    <a:pt x="1522" y="2534"/>
                    <a:pt x="1522" y="2534"/>
                  </a:cubicBezTo>
                  <a:cubicBezTo>
                    <a:pt x="1522" y="2534"/>
                    <a:pt x="1522" y="2534"/>
                    <a:pt x="1522" y="2534"/>
                  </a:cubicBezTo>
                  <a:cubicBezTo>
                    <a:pt x="1522" y="2534"/>
                    <a:pt x="1522" y="2534"/>
                    <a:pt x="1522" y="2534"/>
                  </a:cubicBezTo>
                  <a:cubicBezTo>
                    <a:pt x="1520" y="2535"/>
                    <a:pt x="1520" y="2535"/>
                    <a:pt x="1520" y="2535"/>
                  </a:cubicBezTo>
                  <a:cubicBezTo>
                    <a:pt x="1519" y="2535"/>
                    <a:pt x="1519" y="2535"/>
                    <a:pt x="1519" y="2535"/>
                  </a:cubicBezTo>
                  <a:cubicBezTo>
                    <a:pt x="1519" y="2535"/>
                    <a:pt x="1519" y="2535"/>
                    <a:pt x="1519" y="2535"/>
                  </a:cubicBezTo>
                  <a:cubicBezTo>
                    <a:pt x="1518" y="2535"/>
                    <a:pt x="1518" y="2535"/>
                    <a:pt x="1518" y="2535"/>
                  </a:cubicBezTo>
                  <a:cubicBezTo>
                    <a:pt x="1517" y="2536"/>
                    <a:pt x="1517" y="2536"/>
                    <a:pt x="1517" y="2536"/>
                  </a:cubicBezTo>
                  <a:cubicBezTo>
                    <a:pt x="1517" y="2536"/>
                    <a:pt x="1517" y="2536"/>
                    <a:pt x="1517" y="2536"/>
                  </a:cubicBezTo>
                  <a:cubicBezTo>
                    <a:pt x="1515" y="2536"/>
                    <a:pt x="1515" y="2536"/>
                    <a:pt x="1515" y="2536"/>
                  </a:cubicBezTo>
                  <a:cubicBezTo>
                    <a:pt x="1514" y="2536"/>
                    <a:pt x="1514" y="2536"/>
                    <a:pt x="1514" y="2536"/>
                  </a:cubicBezTo>
                  <a:cubicBezTo>
                    <a:pt x="1513" y="2537"/>
                    <a:pt x="1513" y="2537"/>
                    <a:pt x="1513" y="2537"/>
                  </a:cubicBezTo>
                  <a:cubicBezTo>
                    <a:pt x="1505" y="2537"/>
                    <a:pt x="1505" y="2537"/>
                    <a:pt x="1505" y="2537"/>
                  </a:cubicBezTo>
                  <a:cubicBezTo>
                    <a:pt x="1504" y="2537"/>
                    <a:pt x="1504" y="2537"/>
                    <a:pt x="1504" y="2537"/>
                  </a:cubicBezTo>
                  <a:cubicBezTo>
                    <a:pt x="1489" y="2537"/>
                    <a:pt x="1489" y="2537"/>
                    <a:pt x="1489" y="2537"/>
                  </a:cubicBezTo>
                  <a:cubicBezTo>
                    <a:pt x="1487" y="2537"/>
                    <a:pt x="1487" y="2537"/>
                    <a:pt x="1487" y="2537"/>
                  </a:cubicBezTo>
                  <a:cubicBezTo>
                    <a:pt x="1480" y="2537"/>
                    <a:pt x="1480" y="2537"/>
                    <a:pt x="1480" y="2537"/>
                  </a:cubicBezTo>
                  <a:cubicBezTo>
                    <a:pt x="1478" y="2536"/>
                    <a:pt x="1478" y="2536"/>
                    <a:pt x="1478" y="2536"/>
                  </a:cubicBezTo>
                  <a:cubicBezTo>
                    <a:pt x="1477" y="2536"/>
                    <a:pt x="1477" y="2536"/>
                    <a:pt x="1477" y="2536"/>
                  </a:cubicBezTo>
                  <a:cubicBezTo>
                    <a:pt x="1475" y="2536"/>
                    <a:pt x="1475" y="2536"/>
                    <a:pt x="1475" y="2536"/>
                  </a:cubicBezTo>
                  <a:cubicBezTo>
                    <a:pt x="1475" y="2536"/>
                    <a:pt x="1475" y="2536"/>
                    <a:pt x="1475" y="2536"/>
                  </a:cubicBezTo>
                  <a:cubicBezTo>
                    <a:pt x="1474" y="2535"/>
                    <a:pt x="1474" y="2535"/>
                    <a:pt x="1474" y="2535"/>
                  </a:cubicBezTo>
                  <a:cubicBezTo>
                    <a:pt x="1474" y="2535"/>
                    <a:pt x="1474" y="2535"/>
                    <a:pt x="1474" y="2535"/>
                  </a:cubicBezTo>
                  <a:cubicBezTo>
                    <a:pt x="1473" y="2535"/>
                    <a:pt x="1473" y="2535"/>
                    <a:pt x="1473" y="2535"/>
                  </a:cubicBezTo>
                  <a:cubicBezTo>
                    <a:pt x="1473" y="2535"/>
                    <a:pt x="1473" y="2535"/>
                    <a:pt x="1473" y="2535"/>
                  </a:cubicBezTo>
                  <a:cubicBezTo>
                    <a:pt x="1471" y="2534"/>
                    <a:pt x="1471" y="2534"/>
                    <a:pt x="1471" y="2534"/>
                  </a:cubicBezTo>
                  <a:cubicBezTo>
                    <a:pt x="1471" y="2534"/>
                    <a:pt x="1471" y="2534"/>
                    <a:pt x="1471" y="2534"/>
                  </a:cubicBezTo>
                  <a:cubicBezTo>
                    <a:pt x="1470" y="2534"/>
                    <a:pt x="1470" y="2534"/>
                    <a:pt x="1470" y="2534"/>
                  </a:cubicBezTo>
                  <a:cubicBezTo>
                    <a:pt x="1466" y="2533"/>
                    <a:pt x="1466" y="2533"/>
                    <a:pt x="1466" y="2533"/>
                  </a:cubicBezTo>
                  <a:cubicBezTo>
                    <a:pt x="1466" y="2533"/>
                    <a:pt x="1466" y="2533"/>
                    <a:pt x="1466" y="2533"/>
                  </a:cubicBezTo>
                  <a:cubicBezTo>
                    <a:pt x="1465" y="2532"/>
                    <a:pt x="1465" y="2532"/>
                    <a:pt x="1465" y="2532"/>
                  </a:cubicBezTo>
                  <a:cubicBezTo>
                    <a:pt x="1462" y="2531"/>
                    <a:pt x="1462" y="2531"/>
                    <a:pt x="1462" y="2531"/>
                  </a:cubicBezTo>
                  <a:cubicBezTo>
                    <a:pt x="1462" y="2531"/>
                    <a:pt x="1462" y="2531"/>
                    <a:pt x="1462" y="2531"/>
                  </a:cubicBezTo>
                  <a:cubicBezTo>
                    <a:pt x="1461" y="2531"/>
                    <a:pt x="1461" y="2531"/>
                    <a:pt x="1461" y="2531"/>
                  </a:cubicBezTo>
                  <a:cubicBezTo>
                    <a:pt x="1459" y="2530"/>
                    <a:pt x="1459" y="2530"/>
                    <a:pt x="1459" y="2530"/>
                  </a:cubicBezTo>
                  <a:cubicBezTo>
                    <a:pt x="1459" y="2530"/>
                    <a:pt x="1459" y="2530"/>
                    <a:pt x="1459" y="2530"/>
                  </a:cubicBezTo>
                  <a:cubicBezTo>
                    <a:pt x="1459" y="2530"/>
                    <a:pt x="1459" y="2530"/>
                    <a:pt x="1459" y="2530"/>
                  </a:cubicBezTo>
                  <a:cubicBezTo>
                    <a:pt x="1458" y="2530"/>
                    <a:pt x="1458" y="2530"/>
                    <a:pt x="1458" y="2530"/>
                  </a:cubicBezTo>
                  <a:cubicBezTo>
                    <a:pt x="1457" y="2530"/>
                    <a:pt x="1457" y="2530"/>
                    <a:pt x="1457" y="2530"/>
                  </a:cubicBezTo>
                  <a:cubicBezTo>
                    <a:pt x="1457" y="2530"/>
                    <a:pt x="1457" y="2530"/>
                    <a:pt x="1457" y="2530"/>
                  </a:cubicBezTo>
                  <a:cubicBezTo>
                    <a:pt x="1455" y="2529"/>
                    <a:pt x="1455" y="2529"/>
                    <a:pt x="1455" y="2529"/>
                  </a:cubicBezTo>
                  <a:cubicBezTo>
                    <a:pt x="1455" y="2529"/>
                    <a:pt x="1455" y="2529"/>
                    <a:pt x="1455" y="2529"/>
                  </a:cubicBezTo>
                  <a:cubicBezTo>
                    <a:pt x="1454" y="2529"/>
                    <a:pt x="1454" y="2529"/>
                    <a:pt x="1454" y="2529"/>
                  </a:cubicBezTo>
                  <a:cubicBezTo>
                    <a:pt x="1453" y="2528"/>
                    <a:pt x="1453" y="2528"/>
                    <a:pt x="1453" y="2528"/>
                  </a:cubicBezTo>
                  <a:cubicBezTo>
                    <a:pt x="1453" y="2528"/>
                    <a:pt x="1453" y="2528"/>
                    <a:pt x="1453" y="2528"/>
                  </a:cubicBezTo>
                  <a:cubicBezTo>
                    <a:pt x="1451" y="2527"/>
                    <a:pt x="1451" y="2527"/>
                    <a:pt x="1451" y="2527"/>
                  </a:cubicBezTo>
                  <a:cubicBezTo>
                    <a:pt x="1450" y="2527"/>
                    <a:pt x="1450" y="2527"/>
                    <a:pt x="1450" y="2527"/>
                  </a:cubicBezTo>
                  <a:cubicBezTo>
                    <a:pt x="1449" y="2526"/>
                    <a:pt x="1449" y="2526"/>
                    <a:pt x="1449" y="2526"/>
                  </a:cubicBezTo>
                  <a:cubicBezTo>
                    <a:pt x="1447" y="2525"/>
                    <a:pt x="1447" y="2525"/>
                    <a:pt x="1447" y="2525"/>
                  </a:cubicBezTo>
                  <a:cubicBezTo>
                    <a:pt x="1447" y="2525"/>
                    <a:pt x="1447" y="2525"/>
                    <a:pt x="1447" y="2525"/>
                  </a:cubicBezTo>
                  <a:cubicBezTo>
                    <a:pt x="1446" y="2525"/>
                    <a:pt x="1446" y="2525"/>
                    <a:pt x="1446" y="2525"/>
                  </a:cubicBezTo>
                  <a:cubicBezTo>
                    <a:pt x="1445" y="2524"/>
                    <a:pt x="1445" y="2524"/>
                    <a:pt x="1445" y="2524"/>
                  </a:cubicBezTo>
                  <a:cubicBezTo>
                    <a:pt x="1444" y="2524"/>
                    <a:pt x="1444" y="2524"/>
                    <a:pt x="1444" y="2524"/>
                  </a:cubicBezTo>
                  <a:cubicBezTo>
                    <a:pt x="1443" y="2523"/>
                    <a:pt x="1443" y="2523"/>
                    <a:pt x="1443" y="2523"/>
                  </a:cubicBezTo>
                  <a:cubicBezTo>
                    <a:pt x="1443" y="2523"/>
                    <a:pt x="1443" y="2523"/>
                    <a:pt x="1443" y="2523"/>
                  </a:cubicBezTo>
                  <a:cubicBezTo>
                    <a:pt x="1441" y="2521"/>
                    <a:pt x="1441" y="2521"/>
                    <a:pt x="1441" y="2521"/>
                  </a:cubicBezTo>
                  <a:cubicBezTo>
                    <a:pt x="1276" y="2419"/>
                    <a:pt x="1123" y="2334"/>
                    <a:pt x="940" y="2281"/>
                  </a:cubicBezTo>
                  <a:cubicBezTo>
                    <a:pt x="756" y="2228"/>
                    <a:pt x="559" y="2207"/>
                    <a:pt x="342" y="2233"/>
                  </a:cubicBezTo>
                  <a:cubicBezTo>
                    <a:pt x="289" y="2239"/>
                    <a:pt x="242" y="2202"/>
                    <a:pt x="235" y="2149"/>
                  </a:cubicBezTo>
                  <a:cubicBezTo>
                    <a:pt x="235" y="2145"/>
                    <a:pt x="235" y="2142"/>
                    <a:pt x="235" y="2138"/>
                  </a:cubicBezTo>
                  <a:cubicBezTo>
                    <a:pt x="235" y="2138"/>
                    <a:pt x="235" y="2138"/>
                    <a:pt x="235" y="2138"/>
                  </a:cubicBezTo>
                  <a:cubicBezTo>
                    <a:pt x="235" y="1725"/>
                    <a:pt x="235" y="1725"/>
                    <a:pt x="235" y="1725"/>
                  </a:cubicBezTo>
                  <a:cubicBezTo>
                    <a:pt x="296" y="1741"/>
                    <a:pt x="363" y="1744"/>
                    <a:pt x="427" y="1737"/>
                  </a:cubicBezTo>
                  <a:cubicBezTo>
                    <a:pt x="427" y="2033"/>
                    <a:pt x="427" y="2033"/>
                    <a:pt x="427" y="2033"/>
                  </a:cubicBezTo>
                  <a:cubicBezTo>
                    <a:pt x="629" y="2021"/>
                    <a:pt x="816" y="2046"/>
                    <a:pt x="992" y="2096"/>
                  </a:cubicBezTo>
                  <a:cubicBezTo>
                    <a:pt x="1143" y="2140"/>
                    <a:pt x="1264" y="2201"/>
                    <a:pt x="1400" y="2276"/>
                  </a:cubicBezTo>
                  <a:cubicBezTo>
                    <a:pt x="1400" y="477"/>
                    <a:pt x="1400" y="477"/>
                    <a:pt x="1400" y="477"/>
                  </a:cubicBezTo>
                  <a:cubicBezTo>
                    <a:pt x="1251" y="385"/>
                    <a:pt x="1112" y="316"/>
                    <a:pt x="942" y="271"/>
                  </a:cubicBezTo>
                  <a:cubicBezTo>
                    <a:pt x="781" y="229"/>
                    <a:pt x="609" y="209"/>
                    <a:pt x="427" y="212"/>
                  </a:cubicBezTo>
                  <a:cubicBezTo>
                    <a:pt x="427" y="843"/>
                    <a:pt x="427" y="843"/>
                    <a:pt x="427" y="843"/>
                  </a:cubicBezTo>
                  <a:cubicBezTo>
                    <a:pt x="364" y="834"/>
                    <a:pt x="298" y="830"/>
                    <a:pt x="235" y="835"/>
                  </a:cubicBezTo>
                  <a:cubicBezTo>
                    <a:pt x="235" y="120"/>
                    <a:pt x="235" y="120"/>
                    <a:pt x="235" y="120"/>
                  </a:cubicBezTo>
                  <a:cubicBezTo>
                    <a:pt x="235" y="67"/>
                    <a:pt x="277" y="24"/>
                    <a:pt x="331" y="24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755" y="0"/>
                    <a:pt x="1134" y="90"/>
                    <a:pt x="1496" y="311"/>
                  </a:cubicBezTo>
                  <a:cubicBezTo>
                    <a:pt x="1858" y="90"/>
                    <a:pt x="2278" y="0"/>
                    <a:pt x="2701" y="24"/>
                  </a:cubicBezTo>
                  <a:cubicBezTo>
                    <a:pt x="2702" y="24"/>
                    <a:pt x="2702" y="24"/>
                    <a:pt x="2702" y="24"/>
                  </a:cubicBezTo>
                  <a:cubicBezTo>
                    <a:pt x="2755" y="24"/>
                    <a:pt x="2798" y="67"/>
                    <a:pt x="2798" y="120"/>
                  </a:cubicBezTo>
                  <a:cubicBezTo>
                    <a:pt x="2798" y="841"/>
                    <a:pt x="2798" y="841"/>
                    <a:pt x="2798" y="841"/>
                  </a:cubicBezTo>
                  <a:cubicBezTo>
                    <a:pt x="2736" y="831"/>
                    <a:pt x="2670" y="832"/>
                    <a:pt x="2606" y="838"/>
                  </a:cubicBezTo>
                  <a:cubicBezTo>
                    <a:pt x="2606" y="212"/>
                    <a:pt x="2606" y="212"/>
                    <a:pt x="2606" y="212"/>
                  </a:cubicBezTo>
                  <a:close/>
                  <a:moveTo>
                    <a:pt x="2457" y="989"/>
                  </a:moveTo>
                  <a:cubicBezTo>
                    <a:pt x="2453" y="1031"/>
                    <a:pt x="2449" y="1073"/>
                    <a:pt x="2447" y="1115"/>
                  </a:cubicBezTo>
                  <a:cubicBezTo>
                    <a:pt x="2529" y="1144"/>
                    <a:pt x="2529" y="1144"/>
                    <a:pt x="2529" y="1144"/>
                  </a:cubicBezTo>
                  <a:cubicBezTo>
                    <a:pt x="2445" y="1156"/>
                    <a:pt x="2445" y="1156"/>
                    <a:pt x="2445" y="1156"/>
                  </a:cubicBezTo>
                  <a:cubicBezTo>
                    <a:pt x="2444" y="1201"/>
                    <a:pt x="2444" y="1246"/>
                    <a:pt x="2444" y="1290"/>
                  </a:cubicBezTo>
                  <a:cubicBezTo>
                    <a:pt x="2512" y="1317"/>
                    <a:pt x="2512" y="1317"/>
                    <a:pt x="2512" y="1317"/>
                  </a:cubicBezTo>
                  <a:cubicBezTo>
                    <a:pt x="2446" y="1327"/>
                    <a:pt x="2446" y="1327"/>
                    <a:pt x="2446" y="1327"/>
                  </a:cubicBezTo>
                  <a:cubicBezTo>
                    <a:pt x="2448" y="1374"/>
                    <a:pt x="2451" y="1421"/>
                    <a:pt x="2456" y="1468"/>
                  </a:cubicBezTo>
                  <a:cubicBezTo>
                    <a:pt x="2514" y="1481"/>
                    <a:pt x="2514" y="1481"/>
                    <a:pt x="2514" y="1481"/>
                  </a:cubicBezTo>
                  <a:cubicBezTo>
                    <a:pt x="2458" y="1492"/>
                    <a:pt x="2458" y="1492"/>
                    <a:pt x="2458" y="1492"/>
                  </a:cubicBezTo>
                  <a:cubicBezTo>
                    <a:pt x="2462" y="1525"/>
                    <a:pt x="2466" y="1559"/>
                    <a:pt x="2471" y="1593"/>
                  </a:cubicBezTo>
                  <a:cubicBezTo>
                    <a:pt x="2518" y="1606"/>
                    <a:pt x="2709" y="1653"/>
                    <a:pt x="2813" y="1560"/>
                  </a:cubicBezTo>
                  <a:cubicBezTo>
                    <a:pt x="2931" y="1454"/>
                    <a:pt x="2991" y="1238"/>
                    <a:pt x="2927" y="1056"/>
                  </a:cubicBezTo>
                  <a:cubicBezTo>
                    <a:pt x="2874" y="903"/>
                    <a:pt x="2557" y="966"/>
                    <a:pt x="2457" y="989"/>
                  </a:cubicBezTo>
                  <a:cubicBezTo>
                    <a:pt x="2457" y="989"/>
                    <a:pt x="2457" y="989"/>
                    <a:pt x="2457" y="989"/>
                  </a:cubicBezTo>
                  <a:close/>
                  <a:moveTo>
                    <a:pt x="534" y="989"/>
                  </a:moveTo>
                  <a:cubicBezTo>
                    <a:pt x="435" y="966"/>
                    <a:pt x="117" y="903"/>
                    <a:pt x="64" y="1056"/>
                  </a:cubicBezTo>
                  <a:cubicBezTo>
                    <a:pt x="0" y="1238"/>
                    <a:pt x="60" y="1454"/>
                    <a:pt x="178" y="1560"/>
                  </a:cubicBezTo>
                  <a:cubicBezTo>
                    <a:pt x="282" y="1653"/>
                    <a:pt x="473" y="1606"/>
                    <a:pt x="520" y="1593"/>
                  </a:cubicBezTo>
                  <a:cubicBezTo>
                    <a:pt x="525" y="1559"/>
                    <a:pt x="529" y="1525"/>
                    <a:pt x="533" y="1492"/>
                  </a:cubicBezTo>
                  <a:cubicBezTo>
                    <a:pt x="477" y="1481"/>
                    <a:pt x="477" y="1481"/>
                    <a:pt x="477" y="1481"/>
                  </a:cubicBezTo>
                  <a:cubicBezTo>
                    <a:pt x="535" y="1468"/>
                    <a:pt x="535" y="1468"/>
                    <a:pt x="535" y="1468"/>
                  </a:cubicBezTo>
                  <a:cubicBezTo>
                    <a:pt x="540" y="1421"/>
                    <a:pt x="543" y="1374"/>
                    <a:pt x="545" y="1327"/>
                  </a:cubicBezTo>
                  <a:cubicBezTo>
                    <a:pt x="479" y="1317"/>
                    <a:pt x="479" y="1317"/>
                    <a:pt x="479" y="1317"/>
                  </a:cubicBezTo>
                  <a:cubicBezTo>
                    <a:pt x="546" y="1290"/>
                    <a:pt x="546" y="1290"/>
                    <a:pt x="546" y="1290"/>
                  </a:cubicBezTo>
                  <a:cubicBezTo>
                    <a:pt x="548" y="1246"/>
                    <a:pt x="547" y="1201"/>
                    <a:pt x="546" y="1156"/>
                  </a:cubicBezTo>
                  <a:cubicBezTo>
                    <a:pt x="461" y="1144"/>
                    <a:pt x="461" y="1144"/>
                    <a:pt x="461" y="1144"/>
                  </a:cubicBezTo>
                  <a:cubicBezTo>
                    <a:pt x="544" y="1115"/>
                    <a:pt x="544" y="1115"/>
                    <a:pt x="544" y="1115"/>
                  </a:cubicBezTo>
                  <a:cubicBezTo>
                    <a:pt x="542" y="1073"/>
                    <a:pt x="539" y="1031"/>
                    <a:pt x="534" y="989"/>
                  </a:cubicBezTo>
                  <a:close/>
                  <a:moveTo>
                    <a:pt x="534" y="989"/>
                  </a:moveTo>
                  <a:cubicBezTo>
                    <a:pt x="534" y="989"/>
                    <a:pt x="534" y="989"/>
                    <a:pt x="534" y="9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 dirty="0">
                <a:solidFill>
                  <a:prstClr val="black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75989" y="3155814"/>
              <a:ext cx="153504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Calibri Light"/>
                  <a:ea typeface="微软雅黑"/>
                </a:rPr>
                <a:t>目的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32831" y="3108492"/>
              <a:ext cx="153504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Calibri Light"/>
                  <a:ea typeface="微软雅黑"/>
                </a:rPr>
                <a:t>开发环境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38869" y="4232300"/>
            <a:ext cx="2274808" cy="1990481"/>
            <a:chOff x="586423" y="4652467"/>
            <a:chExt cx="3033077" cy="2653975"/>
          </a:xfrm>
        </p:grpSpPr>
        <p:sp>
          <p:nvSpPr>
            <p:cNvPr id="16" name="文本框 15"/>
            <p:cNvSpPr txBox="1"/>
            <p:nvPr/>
          </p:nvSpPr>
          <p:spPr>
            <a:xfrm>
              <a:off x="801543" y="4652467"/>
              <a:ext cx="2817957" cy="265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zh-CN" altLang="zh-CN" sz="1200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通过本课程设计的实践及其前后的准备与总结，复习、领会、巩固和运用软件工程课堂上所学的软件开发方法和知识</a:t>
              </a:r>
              <a:r>
                <a:rPr lang="en-US" altLang="zh-CN" sz="1200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zh-CN" sz="1200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在农场里用户通过鼠标操作实现种子购买、作物种植；作物成熟后，可以摘取，可以售卖等基本功能。</a:t>
              </a:r>
              <a:endParaRPr lang="zh-CN" altLang="en-US" sz="1600" dirty="0">
                <a:solidFill>
                  <a:srgbClr val="5A5A5A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5400000" flipH="1">
              <a:off x="527494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87177" y="4232300"/>
            <a:ext cx="2274808" cy="1178400"/>
            <a:chOff x="4304792" y="4652467"/>
            <a:chExt cx="3033077" cy="1571199"/>
          </a:xfrm>
        </p:grpSpPr>
        <p:sp>
          <p:nvSpPr>
            <p:cNvPr id="19" name="文本框 18"/>
            <p:cNvSpPr txBox="1"/>
            <p:nvPr/>
          </p:nvSpPr>
          <p:spPr>
            <a:xfrm>
              <a:off x="4519912" y="4652467"/>
              <a:ext cx="2817957" cy="157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  <a:defRPr/>
              </a:pPr>
              <a:r>
                <a:rPr lang="en-US" altLang="zh-CN" sz="135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Microsoft Visual Studio 2019</a:t>
              </a:r>
              <a:r>
                <a:rPr lang="zh-CN" altLang="en-US" sz="135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35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MySQL </a:t>
              </a:r>
              <a:r>
                <a:rPr lang="zh-CN" altLang="en-US" sz="135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35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Windows 10</a:t>
              </a:r>
              <a:r>
                <a:rPr lang="zh-CN" altLang="en-US" sz="135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35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IDEA</a:t>
              </a:r>
              <a:endParaRPr lang="zh-CN" altLang="zh-CN" sz="1350" kern="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defTabSz="685800">
                <a:lnSpc>
                  <a:spcPct val="130000"/>
                </a:lnSpc>
                <a:defRPr/>
              </a:pPr>
              <a:endParaRPr lang="zh-CN" altLang="en-US" sz="1500" dirty="0">
                <a:solidFill>
                  <a:srgbClr val="5A5A5A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5400000" flipH="1">
              <a:off x="4245863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7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32051" y="3316093"/>
            <a:ext cx="468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defRPr/>
            </a:pPr>
            <a:r>
              <a:rPr lang="zh-CN" altLang="en-US" sz="3600" spc="225" dirty="0">
                <a:solidFill>
                  <a:srgbClr val="036AB5"/>
                </a:solidFill>
                <a:latin typeface="微软雅黑"/>
                <a:ea typeface="微软雅黑"/>
              </a:rPr>
              <a:t>需求分析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383632" y="3271013"/>
            <a:ext cx="4311083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30022" y="1674855"/>
            <a:ext cx="161331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1250" spc="225" dirty="0">
                <a:solidFill>
                  <a:srgbClr val="036AB5">
                    <a:lumMod val="20000"/>
                    <a:lumOff val="80000"/>
                  </a:srgbClr>
                </a:solidFill>
                <a:latin typeface="Agency FB"/>
                <a:ea typeface="微软雅黑"/>
              </a:rPr>
              <a:t>02</a:t>
            </a:r>
            <a:endParaRPr lang="zh-CN" altLang="en-US" sz="11250" spc="225" dirty="0">
              <a:solidFill>
                <a:srgbClr val="036AB5">
                  <a:lumMod val="20000"/>
                  <a:lumOff val="80000"/>
                </a:srgbClr>
              </a:solidFill>
              <a:latin typeface="Agency FB"/>
              <a:ea typeface="微软雅黑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00763" y="4415371"/>
            <a:ext cx="593952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98158" y="4479664"/>
            <a:ext cx="2525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defRPr/>
            </a:pPr>
            <a:r>
              <a:rPr lang="en-US" altLang="zh-CN" sz="1350" spc="225" dirty="0">
                <a:solidFill>
                  <a:srgbClr val="A6DAF0"/>
                </a:solidFill>
                <a:latin typeface="Calibri Light"/>
                <a:ea typeface="微软雅黑"/>
              </a:rPr>
              <a:t>MORESHI POWERPOINT</a:t>
            </a:r>
            <a:endParaRPr lang="zh-CN" altLang="en-US" sz="1350" spc="225" dirty="0">
              <a:solidFill>
                <a:srgbClr val="A6DAF0"/>
              </a:solidFill>
              <a:latin typeface="Calibri Light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4409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5182163" y="3151763"/>
            <a:ext cx="1271354" cy="1114636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4562805" y="2741572"/>
            <a:ext cx="1271350" cy="1114634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endCxn id="4" idx="3"/>
          </p:cNvCxnSpPr>
          <p:nvPr/>
        </p:nvCxnSpPr>
        <p:spPr>
          <a:xfrm>
            <a:off x="2878761" y="3151763"/>
            <a:ext cx="860530" cy="1654524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cxnSpLocks/>
            <a:stCxn id="3" idx="7"/>
          </p:cNvCxnSpPr>
          <p:nvPr/>
        </p:nvCxnSpPr>
        <p:spPr>
          <a:xfrm flipH="1">
            <a:off x="2449563" y="2923342"/>
            <a:ext cx="380675" cy="41332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椭圆 2"/>
          <p:cNvSpPr/>
          <p:nvPr/>
        </p:nvSpPr>
        <p:spPr>
          <a:xfrm>
            <a:off x="557323" y="2533372"/>
            <a:ext cx="2662885" cy="266288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49321" y="2533372"/>
            <a:ext cx="2662885" cy="2662885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3943" y="2524763"/>
            <a:ext cx="2662885" cy="2662885"/>
          </a:xfrm>
          <a:prstGeom prst="ellipse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49563" y="3156485"/>
            <a:ext cx="328640" cy="328640"/>
            <a:chOff x="4274266" y="2825317"/>
            <a:chExt cx="233943" cy="233943"/>
          </a:xfrm>
        </p:grpSpPr>
        <p:sp>
          <p:nvSpPr>
            <p:cNvPr id="22" name="椭圆 21"/>
            <p:cNvSpPr/>
            <p:nvPr/>
          </p:nvSpPr>
          <p:spPr>
            <a:xfrm>
              <a:off x="4274266" y="2825317"/>
              <a:ext cx="233943" cy="23394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337235" y="2895109"/>
              <a:ext cx="108004" cy="94358"/>
            </a:xfrm>
            <a:prstGeom prst="straightConnector1">
              <a:avLst/>
            </a:prstGeom>
            <a:ln w="9525">
              <a:solidFill>
                <a:schemeClr val="bg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251007" y="3156485"/>
            <a:ext cx="328640" cy="328640"/>
            <a:chOff x="7683792" y="2825317"/>
            <a:chExt cx="233943" cy="233943"/>
          </a:xfrm>
        </p:grpSpPr>
        <p:sp>
          <p:nvSpPr>
            <p:cNvPr id="23" name="椭圆 22"/>
            <p:cNvSpPr/>
            <p:nvPr/>
          </p:nvSpPr>
          <p:spPr>
            <a:xfrm>
              <a:off x="7683792" y="2825317"/>
              <a:ext cx="233943" cy="23394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7749433" y="2895109"/>
              <a:ext cx="108004" cy="94358"/>
            </a:xfrm>
            <a:prstGeom prst="straightConnector1">
              <a:avLst/>
            </a:prstGeom>
            <a:ln w="9525">
              <a:solidFill>
                <a:schemeClr val="bg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437075" y="2945821"/>
            <a:ext cx="2156410" cy="1637632"/>
            <a:chOff x="5294704" y="2433393"/>
            <a:chExt cx="1535042" cy="1165750"/>
          </a:xfrm>
        </p:grpSpPr>
        <p:sp>
          <p:nvSpPr>
            <p:cNvPr id="34" name="文本框 33"/>
            <p:cNvSpPr txBox="1"/>
            <p:nvPr/>
          </p:nvSpPr>
          <p:spPr>
            <a:xfrm>
              <a:off x="5294704" y="2433393"/>
              <a:ext cx="1535042" cy="46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3600" dirty="0">
                  <a:solidFill>
                    <a:srgbClr val="FFFFFF"/>
                  </a:solidFill>
                  <a:latin typeface="Calibri Light"/>
                  <a:ea typeface="微软雅黑"/>
                </a:rPr>
                <a:t>功能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5854221" y="3116649"/>
              <a:ext cx="483558" cy="482494"/>
              <a:chOff x="21561426" y="6630988"/>
              <a:chExt cx="722313" cy="7207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47"/>
              <p:cNvSpPr>
                <a:spLocks/>
              </p:cNvSpPr>
              <p:nvPr/>
            </p:nvSpPr>
            <p:spPr bwMode="auto">
              <a:xfrm>
                <a:off x="21561426" y="6780213"/>
                <a:ext cx="571500" cy="571500"/>
              </a:xfrm>
              <a:custGeom>
                <a:avLst/>
                <a:gdLst>
                  <a:gd name="T0" fmla="*/ 148 w 152"/>
                  <a:gd name="T1" fmla="*/ 72 h 152"/>
                  <a:gd name="T2" fmla="*/ 80 w 152"/>
                  <a:gd name="T3" fmla="*/ 72 h 152"/>
                  <a:gd name="T4" fmla="*/ 80 w 152"/>
                  <a:gd name="T5" fmla="*/ 4 h 152"/>
                  <a:gd name="T6" fmla="*/ 76 w 152"/>
                  <a:gd name="T7" fmla="*/ 0 h 152"/>
                  <a:gd name="T8" fmla="*/ 0 w 152"/>
                  <a:gd name="T9" fmla="*/ 76 h 152"/>
                  <a:gd name="T10" fmla="*/ 76 w 152"/>
                  <a:gd name="T11" fmla="*/ 152 h 152"/>
                  <a:gd name="T12" fmla="*/ 152 w 152"/>
                  <a:gd name="T13" fmla="*/ 76 h 152"/>
                  <a:gd name="T14" fmla="*/ 148 w 152"/>
                  <a:gd name="T15" fmla="*/ 7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2" h="152">
                    <a:moveTo>
                      <a:pt x="148" y="72"/>
                    </a:move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2"/>
                      <a:pt x="7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2" y="118"/>
                      <a:pt x="152" y="76"/>
                    </a:cubicBezTo>
                    <a:cubicBezTo>
                      <a:pt x="152" y="74"/>
                      <a:pt x="150" y="72"/>
                      <a:pt x="14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 Light"/>
                  <a:ea typeface="微软雅黑"/>
                </a:endParaRPr>
              </a:p>
            </p:txBody>
          </p:sp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21891626" y="6630988"/>
                <a:ext cx="392113" cy="390525"/>
              </a:xfrm>
              <a:custGeom>
                <a:avLst/>
                <a:gdLst>
                  <a:gd name="T0" fmla="*/ 4 w 104"/>
                  <a:gd name="T1" fmla="*/ 0 h 104"/>
                  <a:gd name="T2" fmla="*/ 0 w 104"/>
                  <a:gd name="T3" fmla="*/ 4 h 104"/>
                  <a:gd name="T4" fmla="*/ 0 w 104"/>
                  <a:gd name="T5" fmla="*/ 100 h 104"/>
                  <a:gd name="T6" fmla="*/ 4 w 104"/>
                  <a:gd name="T7" fmla="*/ 104 h 104"/>
                  <a:gd name="T8" fmla="*/ 100 w 104"/>
                  <a:gd name="T9" fmla="*/ 104 h 104"/>
                  <a:gd name="T10" fmla="*/ 104 w 104"/>
                  <a:gd name="T11" fmla="*/ 100 h 104"/>
                  <a:gd name="T12" fmla="*/ 4 w 104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04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2"/>
                      <a:pt x="2" y="104"/>
                      <a:pt x="4" y="104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02" y="104"/>
                      <a:pt x="104" y="102"/>
                      <a:pt x="104" y="100"/>
                    </a:cubicBezTo>
                    <a:cubicBezTo>
                      <a:pt x="104" y="45"/>
                      <a:pt x="59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 Light"/>
                  <a:ea typeface="微软雅黑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45590" y="2955443"/>
            <a:ext cx="2156410" cy="1627263"/>
            <a:chOff x="1898138" y="2440242"/>
            <a:chExt cx="1535042" cy="1158369"/>
          </a:xfrm>
        </p:grpSpPr>
        <p:sp>
          <p:nvSpPr>
            <p:cNvPr id="33" name="文本框 32"/>
            <p:cNvSpPr txBox="1"/>
            <p:nvPr/>
          </p:nvSpPr>
          <p:spPr>
            <a:xfrm>
              <a:off x="1898138" y="2440242"/>
              <a:ext cx="1535042" cy="46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3600" dirty="0">
                  <a:solidFill>
                    <a:srgbClr val="FFFFFF"/>
                  </a:solidFill>
                  <a:latin typeface="Calibri Light"/>
                  <a:ea typeface="微软雅黑"/>
                </a:rPr>
                <a:t>可行性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457820" y="3117181"/>
              <a:ext cx="482494" cy="481430"/>
              <a:chOff x="16241713" y="8402638"/>
              <a:chExt cx="720726" cy="71913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16241713" y="8491538"/>
                <a:ext cx="630238" cy="630238"/>
              </a:xfrm>
              <a:custGeom>
                <a:avLst/>
                <a:gdLst>
                  <a:gd name="T0" fmla="*/ 164 w 168"/>
                  <a:gd name="T1" fmla="*/ 80 h 168"/>
                  <a:gd name="T2" fmla="*/ 108 w 168"/>
                  <a:gd name="T3" fmla="*/ 80 h 168"/>
                  <a:gd name="T4" fmla="*/ 88 w 168"/>
                  <a:gd name="T5" fmla="*/ 60 h 168"/>
                  <a:gd name="T6" fmla="*/ 88 w 168"/>
                  <a:gd name="T7" fmla="*/ 4 h 168"/>
                  <a:gd name="T8" fmla="*/ 84 w 168"/>
                  <a:gd name="T9" fmla="*/ 0 h 168"/>
                  <a:gd name="T10" fmla="*/ 0 w 168"/>
                  <a:gd name="T11" fmla="*/ 84 h 168"/>
                  <a:gd name="T12" fmla="*/ 84 w 168"/>
                  <a:gd name="T13" fmla="*/ 168 h 168"/>
                  <a:gd name="T14" fmla="*/ 141 w 168"/>
                  <a:gd name="T15" fmla="*/ 146 h 168"/>
                  <a:gd name="T16" fmla="*/ 92 w 168"/>
                  <a:gd name="T17" fmla="*/ 98 h 168"/>
                  <a:gd name="T18" fmla="*/ 84 w 168"/>
                  <a:gd name="T19" fmla="*/ 100 h 168"/>
                  <a:gd name="T20" fmla="*/ 68 w 168"/>
                  <a:gd name="T21" fmla="*/ 84 h 168"/>
                  <a:gd name="T22" fmla="*/ 84 w 168"/>
                  <a:gd name="T23" fmla="*/ 68 h 168"/>
                  <a:gd name="T24" fmla="*/ 100 w 168"/>
                  <a:gd name="T25" fmla="*/ 84 h 168"/>
                  <a:gd name="T26" fmla="*/ 98 w 168"/>
                  <a:gd name="T27" fmla="*/ 92 h 168"/>
                  <a:gd name="T28" fmla="*/ 146 w 168"/>
                  <a:gd name="T29" fmla="*/ 140 h 168"/>
                  <a:gd name="T30" fmla="*/ 168 w 168"/>
                  <a:gd name="T31" fmla="*/ 84 h 168"/>
                  <a:gd name="T32" fmla="*/ 164 w 168"/>
                  <a:gd name="T33" fmla="*/ 8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8" h="168">
                    <a:moveTo>
                      <a:pt x="164" y="80"/>
                    </a:moveTo>
                    <a:cubicBezTo>
                      <a:pt x="108" y="80"/>
                      <a:pt x="108" y="80"/>
                      <a:pt x="108" y="80"/>
                    </a:cubicBezTo>
                    <a:cubicBezTo>
                      <a:pt x="106" y="70"/>
                      <a:pt x="98" y="62"/>
                      <a:pt x="88" y="60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6" y="0"/>
                      <a:pt x="84" y="0"/>
                    </a:cubicBezTo>
                    <a:cubicBezTo>
                      <a:pt x="38" y="0"/>
                      <a:pt x="0" y="38"/>
                      <a:pt x="0" y="84"/>
                    </a:cubicBezTo>
                    <a:cubicBezTo>
                      <a:pt x="0" y="130"/>
                      <a:pt x="38" y="168"/>
                      <a:pt x="84" y="168"/>
                    </a:cubicBezTo>
                    <a:cubicBezTo>
                      <a:pt x="106" y="168"/>
                      <a:pt x="126" y="159"/>
                      <a:pt x="141" y="146"/>
                    </a:cubicBezTo>
                    <a:cubicBezTo>
                      <a:pt x="92" y="98"/>
                      <a:pt x="92" y="98"/>
                      <a:pt x="92" y="98"/>
                    </a:cubicBezTo>
                    <a:cubicBezTo>
                      <a:pt x="90" y="99"/>
                      <a:pt x="87" y="100"/>
                      <a:pt x="84" y="100"/>
                    </a:cubicBezTo>
                    <a:cubicBezTo>
                      <a:pt x="75" y="100"/>
                      <a:pt x="68" y="93"/>
                      <a:pt x="68" y="84"/>
                    </a:cubicBezTo>
                    <a:cubicBezTo>
                      <a:pt x="68" y="75"/>
                      <a:pt x="75" y="68"/>
                      <a:pt x="84" y="68"/>
                    </a:cubicBezTo>
                    <a:cubicBezTo>
                      <a:pt x="93" y="68"/>
                      <a:pt x="100" y="75"/>
                      <a:pt x="100" y="84"/>
                    </a:cubicBezTo>
                    <a:cubicBezTo>
                      <a:pt x="100" y="87"/>
                      <a:pt x="99" y="90"/>
                      <a:pt x="98" y="92"/>
                    </a:cubicBezTo>
                    <a:cubicBezTo>
                      <a:pt x="146" y="140"/>
                      <a:pt x="146" y="140"/>
                      <a:pt x="146" y="140"/>
                    </a:cubicBezTo>
                    <a:cubicBezTo>
                      <a:pt x="160" y="125"/>
                      <a:pt x="168" y="106"/>
                      <a:pt x="168" y="84"/>
                    </a:cubicBezTo>
                    <a:cubicBezTo>
                      <a:pt x="168" y="82"/>
                      <a:pt x="166" y="80"/>
                      <a:pt x="164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 Light"/>
                  <a:ea typeface="微软雅黑"/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16602076" y="8402638"/>
                <a:ext cx="360363" cy="360363"/>
              </a:xfrm>
              <a:custGeom>
                <a:avLst/>
                <a:gdLst>
                  <a:gd name="T0" fmla="*/ 4 w 96"/>
                  <a:gd name="T1" fmla="*/ 0 h 96"/>
                  <a:gd name="T2" fmla="*/ 0 w 96"/>
                  <a:gd name="T3" fmla="*/ 4 h 96"/>
                  <a:gd name="T4" fmla="*/ 0 w 96"/>
                  <a:gd name="T5" fmla="*/ 73 h 96"/>
                  <a:gd name="T6" fmla="*/ 4 w 96"/>
                  <a:gd name="T7" fmla="*/ 77 h 96"/>
                  <a:gd name="T8" fmla="*/ 19 w 96"/>
                  <a:gd name="T9" fmla="*/ 92 h 96"/>
                  <a:gd name="T10" fmla="*/ 23 w 96"/>
                  <a:gd name="T11" fmla="*/ 96 h 96"/>
                  <a:gd name="T12" fmla="*/ 92 w 96"/>
                  <a:gd name="T13" fmla="*/ 96 h 96"/>
                  <a:gd name="T14" fmla="*/ 96 w 96"/>
                  <a:gd name="T15" fmla="*/ 92 h 96"/>
                  <a:gd name="T16" fmla="*/ 4 w 96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96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5"/>
                      <a:pt x="2" y="77"/>
                      <a:pt x="4" y="77"/>
                    </a:cubicBezTo>
                    <a:cubicBezTo>
                      <a:pt x="12" y="77"/>
                      <a:pt x="19" y="84"/>
                      <a:pt x="19" y="92"/>
                    </a:cubicBezTo>
                    <a:cubicBezTo>
                      <a:pt x="19" y="94"/>
                      <a:pt x="21" y="96"/>
                      <a:pt x="23" y="96"/>
                    </a:cubicBezTo>
                    <a:cubicBezTo>
                      <a:pt x="92" y="96"/>
                      <a:pt x="92" y="96"/>
                      <a:pt x="92" y="96"/>
                    </a:cubicBezTo>
                    <a:cubicBezTo>
                      <a:pt x="94" y="96"/>
                      <a:pt x="96" y="94"/>
                      <a:pt x="96" y="92"/>
                    </a:cubicBezTo>
                    <a:cubicBezTo>
                      <a:pt x="96" y="41"/>
                      <a:pt x="5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 Light"/>
                  <a:ea typeface="微软雅黑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330810" y="2945822"/>
            <a:ext cx="2156410" cy="1636885"/>
            <a:chOff x="8741372" y="2415181"/>
            <a:chExt cx="1535042" cy="1165218"/>
          </a:xfrm>
        </p:grpSpPr>
        <p:sp>
          <p:nvSpPr>
            <p:cNvPr id="35" name="文本框 34"/>
            <p:cNvSpPr txBox="1"/>
            <p:nvPr/>
          </p:nvSpPr>
          <p:spPr>
            <a:xfrm>
              <a:off x="8741372" y="2415181"/>
              <a:ext cx="1535042" cy="46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3600" dirty="0">
                  <a:solidFill>
                    <a:srgbClr val="FFFFFF"/>
                  </a:solidFill>
                  <a:latin typeface="Calibri Light"/>
                  <a:ea typeface="微软雅黑"/>
                </a:rPr>
                <a:t>目标设计</a:t>
              </a:r>
            </a:p>
          </p:txBody>
        </p:sp>
        <p:sp>
          <p:nvSpPr>
            <p:cNvPr id="59" name="Freeform 68"/>
            <p:cNvSpPr>
              <a:spLocks noEditPoints="1"/>
            </p:cNvSpPr>
            <p:nvPr/>
          </p:nvSpPr>
          <p:spPr bwMode="auto">
            <a:xfrm>
              <a:off x="9270430" y="3135394"/>
              <a:ext cx="445005" cy="445005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136 w 192"/>
                <a:gd name="T11" fmla="*/ 61 h 192"/>
                <a:gd name="T12" fmla="*/ 106 w 192"/>
                <a:gd name="T13" fmla="*/ 149 h 192"/>
                <a:gd name="T14" fmla="*/ 103 w 192"/>
                <a:gd name="T15" fmla="*/ 152 h 192"/>
                <a:gd name="T16" fmla="*/ 99 w 192"/>
                <a:gd name="T17" fmla="*/ 149 h 192"/>
                <a:gd name="T18" fmla="*/ 85 w 192"/>
                <a:gd name="T19" fmla="*/ 107 h 192"/>
                <a:gd name="T20" fmla="*/ 43 w 192"/>
                <a:gd name="T21" fmla="*/ 92 h 192"/>
                <a:gd name="T22" fmla="*/ 40 w 192"/>
                <a:gd name="T23" fmla="*/ 88 h 192"/>
                <a:gd name="T24" fmla="*/ 43 w 192"/>
                <a:gd name="T25" fmla="*/ 85 h 192"/>
                <a:gd name="T26" fmla="*/ 131 w 192"/>
                <a:gd name="T27" fmla="*/ 56 h 192"/>
                <a:gd name="T28" fmla="*/ 135 w 192"/>
                <a:gd name="T29" fmla="*/ 57 h 192"/>
                <a:gd name="T30" fmla="*/ 136 w 192"/>
                <a:gd name="T31" fmla="*/ 6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6" y="61"/>
                  </a:moveTo>
                  <a:cubicBezTo>
                    <a:pt x="106" y="149"/>
                    <a:pt x="106" y="149"/>
                    <a:pt x="106" y="149"/>
                  </a:cubicBezTo>
                  <a:cubicBezTo>
                    <a:pt x="106" y="151"/>
                    <a:pt x="104" y="152"/>
                    <a:pt x="103" y="152"/>
                  </a:cubicBezTo>
                  <a:cubicBezTo>
                    <a:pt x="101" y="152"/>
                    <a:pt x="99" y="151"/>
                    <a:pt x="99" y="149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2"/>
                    <a:pt x="40" y="90"/>
                    <a:pt x="40" y="88"/>
                  </a:cubicBezTo>
                  <a:cubicBezTo>
                    <a:pt x="40" y="87"/>
                    <a:pt x="41" y="85"/>
                    <a:pt x="43" y="85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2" y="56"/>
                    <a:pt x="134" y="56"/>
                    <a:pt x="135" y="57"/>
                  </a:cubicBezTo>
                  <a:cubicBezTo>
                    <a:pt x="136" y="58"/>
                    <a:pt x="136" y="60"/>
                    <a:pt x="136" y="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latin typeface="Calibri Light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10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6" name="椭圆 5"/>
          <p:cNvSpPr/>
          <p:nvPr/>
        </p:nvSpPr>
        <p:spPr>
          <a:xfrm>
            <a:off x="4218806" y="2383716"/>
            <a:ext cx="867966" cy="8679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112122" y="2383716"/>
            <a:ext cx="867966" cy="8679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7085" y="2383716"/>
            <a:ext cx="867966" cy="8679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4990" y="2276560"/>
            <a:ext cx="2182523" cy="1072157"/>
            <a:chOff x="1033319" y="1892413"/>
            <a:chExt cx="2910031" cy="142954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2453338" y="2613932"/>
              <a:ext cx="1490012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弧形 12"/>
            <p:cNvSpPr/>
            <p:nvPr/>
          </p:nvSpPr>
          <p:spPr>
            <a:xfrm>
              <a:off x="1033319" y="1892413"/>
              <a:ext cx="1429543" cy="1429543"/>
            </a:xfrm>
            <a:prstGeom prst="arc">
              <a:avLst>
                <a:gd name="adj1" fmla="val 42626"/>
                <a:gd name="adj2" fmla="val 20729120"/>
              </a:avLst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  <a:latin typeface="Calibri Light"/>
                <a:ea typeface="微软雅黑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69120" y="2412291"/>
            <a:ext cx="683896" cy="81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30000"/>
              </a:lnSpc>
              <a:defRPr/>
            </a:pPr>
            <a:r>
              <a:rPr lang="en-US" altLang="zh-CN" sz="4050" dirty="0">
                <a:solidFill>
                  <a:srgbClr val="FFFFFF"/>
                </a:solidFill>
                <a:latin typeface="Agency FB"/>
                <a:ea typeface="微软雅黑"/>
              </a:rPr>
              <a:t>01</a:t>
            </a:r>
            <a:endParaRPr lang="zh-CN" altLang="en-US" sz="4050" dirty="0">
              <a:solidFill>
                <a:srgbClr val="FFFFFF"/>
              </a:solidFill>
              <a:latin typeface="Agency FB"/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0842" y="2412291"/>
            <a:ext cx="683896" cy="81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30000"/>
              </a:lnSpc>
              <a:defRPr/>
            </a:pPr>
            <a:r>
              <a:rPr lang="en-US" altLang="zh-CN" sz="4050" dirty="0">
                <a:solidFill>
                  <a:srgbClr val="FFFFFF"/>
                </a:solidFill>
                <a:latin typeface="Agency FB"/>
                <a:ea typeface="微软雅黑"/>
              </a:rPr>
              <a:t>02</a:t>
            </a:r>
            <a:endParaRPr lang="zh-CN" altLang="en-US" sz="4050" dirty="0">
              <a:solidFill>
                <a:srgbClr val="FFFFFF"/>
              </a:solidFill>
              <a:latin typeface="Agency FB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95353" y="2412291"/>
            <a:ext cx="683896" cy="81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30000"/>
              </a:lnSpc>
              <a:defRPr/>
            </a:pPr>
            <a:r>
              <a:rPr lang="en-US" altLang="zh-CN" sz="4050" dirty="0">
                <a:solidFill>
                  <a:srgbClr val="FFFFFF"/>
                </a:solidFill>
                <a:latin typeface="Agency FB"/>
                <a:ea typeface="微软雅黑"/>
              </a:rPr>
              <a:t>03</a:t>
            </a:r>
            <a:endParaRPr lang="zh-CN" altLang="en-US" sz="4050" dirty="0">
              <a:solidFill>
                <a:srgbClr val="FFFFFF"/>
              </a:solidFill>
              <a:latin typeface="Agency FB"/>
              <a:ea typeface="微软雅黑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3628" y="3567008"/>
            <a:ext cx="2132518" cy="1630441"/>
            <a:chOff x="591503" y="3613009"/>
            <a:chExt cx="2843357" cy="2173922"/>
          </a:xfrm>
        </p:grpSpPr>
        <p:sp>
          <p:nvSpPr>
            <p:cNvPr id="22" name="文本框 21"/>
            <p:cNvSpPr txBox="1"/>
            <p:nvPr/>
          </p:nvSpPr>
          <p:spPr>
            <a:xfrm>
              <a:off x="971636" y="3613009"/>
              <a:ext cx="18419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经济可行性</a:t>
              </a:r>
              <a:endParaRPr lang="zh-CN" altLang="en-US" dirty="0">
                <a:solidFill>
                  <a:srgbClr val="5A5A5A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91503" y="4514788"/>
              <a:ext cx="2843357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zh-CN" altLang="zh-CN" sz="16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此次开发以学习为目的，不牵扯经济利益，故此条分析省略</a:t>
              </a:r>
              <a:r>
                <a: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43299" y="3546732"/>
            <a:ext cx="2242039" cy="2020047"/>
            <a:chOff x="4724398" y="3585977"/>
            <a:chExt cx="2989385" cy="2693398"/>
          </a:xfrm>
        </p:grpSpPr>
        <p:sp>
          <p:nvSpPr>
            <p:cNvPr id="24" name="文本框 23"/>
            <p:cNvSpPr txBox="1"/>
            <p:nvPr/>
          </p:nvSpPr>
          <p:spPr>
            <a:xfrm>
              <a:off x="5436196" y="3585977"/>
              <a:ext cx="18419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技术可行性</a:t>
              </a:r>
              <a:endParaRPr lang="zh-CN" altLang="en-US" dirty="0">
                <a:solidFill>
                  <a:srgbClr val="5A5A5A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24398" y="4514788"/>
              <a:ext cx="2989385" cy="1764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zh-CN" altLang="zh-CN" sz="16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开发“开心农场”的队伍有</a:t>
              </a:r>
              <a:r>
                <a:rPr lang="en-US" altLang="zh-CN" sz="16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zh-CN" sz="16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位同学，分别负责不同的任务。</a:t>
              </a:r>
              <a:r>
                <a:rPr lang="en-US" altLang="zh-CN" sz="16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Java</a:t>
              </a:r>
              <a:r>
                <a:rPr lang="zh-CN" altLang="zh-CN" sz="16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语言实现开发，实现所要求的功能的可行性极高。</a:t>
              </a:r>
              <a:endParaRPr lang="zh-CN" altLang="en-US" sz="1200" dirty="0">
                <a:solidFill>
                  <a:srgbClr val="C8C8C8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18385" y="3606319"/>
            <a:ext cx="2479429" cy="1549391"/>
            <a:chOff x="8557840" y="3665424"/>
            <a:chExt cx="3305904" cy="2065853"/>
          </a:xfrm>
        </p:grpSpPr>
        <p:sp>
          <p:nvSpPr>
            <p:cNvPr id="25" name="文本框 24"/>
            <p:cNvSpPr txBox="1"/>
            <p:nvPr/>
          </p:nvSpPr>
          <p:spPr>
            <a:xfrm>
              <a:off x="8557840" y="3665424"/>
              <a:ext cx="33059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法律和社会道德可行性</a:t>
              </a:r>
              <a:endParaRPr lang="zh-CN" altLang="en-US" dirty="0">
                <a:solidFill>
                  <a:srgbClr val="5A5A5A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557840" y="4623282"/>
              <a:ext cx="3165229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zh-CN" altLang="zh-CN" sz="16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在开发过程中，拒绝侵权和法律相抵触的问题的出现。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31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92663" y="3570459"/>
            <a:ext cx="1421683" cy="1421683"/>
          </a:xfrm>
          <a:prstGeom prst="ellipse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6998" y="3570459"/>
            <a:ext cx="1421683" cy="1421683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功能分析</a:t>
            </a:r>
          </a:p>
        </p:txBody>
      </p:sp>
      <p:sp>
        <p:nvSpPr>
          <p:cNvPr id="3" name="椭圆 2"/>
          <p:cNvSpPr/>
          <p:nvPr/>
        </p:nvSpPr>
        <p:spPr>
          <a:xfrm>
            <a:off x="1589831" y="2489548"/>
            <a:ext cx="1421683" cy="1421683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srgbClr val="FFFFFF"/>
              </a:solidFill>
              <a:latin typeface="Calibri Light"/>
              <a:ea typeface="微软雅黑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27863" y="3993257"/>
            <a:ext cx="1151282" cy="516905"/>
            <a:chOff x="3103817" y="4181345"/>
            <a:chExt cx="1535042" cy="689207"/>
          </a:xfrm>
        </p:grpSpPr>
        <p:sp>
          <p:nvSpPr>
            <p:cNvPr id="37" name="文本框 36"/>
            <p:cNvSpPr txBox="1"/>
            <p:nvPr/>
          </p:nvSpPr>
          <p:spPr>
            <a:xfrm>
              <a:off x="3103817" y="4378109"/>
              <a:ext cx="15350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Calibri Light"/>
                  <a:ea typeface="微软雅黑"/>
                </a:rPr>
                <a:t>普通用户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673354" y="4181345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122198" y="3993257"/>
            <a:ext cx="1151282" cy="516905"/>
            <a:chOff x="1496264" y="4181345"/>
            <a:chExt cx="1535042" cy="689207"/>
          </a:xfrm>
        </p:grpSpPr>
        <p:sp>
          <p:nvSpPr>
            <p:cNvPr id="41" name="文本框 40"/>
            <p:cNvSpPr txBox="1"/>
            <p:nvPr/>
          </p:nvSpPr>
          <p:spPr>
            <a:xfrm>
              <a:off x="1496264" y="4378109"/>
              <a:ext cx="15350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Calibri Light"/>
                  <a:ea typeface="微软雅黑"/>
                </a:rPr>
                <a:t>系统管理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2065801" y="4181345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684622" y="2904688"/>
            <a:ext cx="1286482" cy="516905"/>
            <a:chOff x="2246162" y="2729916"/>
            <a:chExt cx="1715309" cy="689207"/>
          </a:xfrm>
        </p:grpSpPr>
        <p:sp>
          <p:nvSpPr>
            <p:cNvPr id="42" name="文本框 41"/>
            <p:cNvSpPr txBox="1"/>
            <p:nvPr/>
          </p:nvSpPr>
          <p:spPr>
            <a:xfrm>
              <a:off x="2246162" y="2926680"/>
              <a:ext cx="17153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Calibri Light"/>
                  <a:ea typeface="微软雅黑"/>
                </a:rPr>
                <a:t>登陆</a:t>
              </a:r>
              <a:r>
                <a:rPr lang="en-US" altLang="zh-CN" dirty="0">
                  <a:solidFill>
                    <a:srgbClr val="FFFFFF"/>
                  </a:solidFill>
                  <a:latin typeface="Calibri Light"/>
                  <a:ea typeface="微软雅黑"/>
                </a:rPr>
                <a:t>/</a:t>
              </a:r>
              <a:r>
                <a:rPr lang="zh-CN" altLang="en-US" dirty="0">
                  <a:solidFill>
                    <a:srgbClr val="FFFFFF"/>
                  </a:solidFill>
                  <a:latin typeface="Calibri Light"/>
                  <a:ea typeface="微软雅黑"/>
                </a:rPr>
                <a:t>注册</a:t>
              </a: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869578" y="2729916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327757" y="388871"/>
            <a:ext cx="3770818" cy="923330"/>
            <a:chOff x="6006321" y="1648419"/>
            <a:chExt cx="5027758" cy="1231105"/>
          </a:xfrm>
        </p:grpSpPr>
        <p:sp>
          <p:nvSpPr>
            <p:cNvPr id="45" name="文本框 44"/>
            <p:cNvSpPr txBox="1"/>
            <p:nvPr/>
          </p:nvSpPr>
          <p:spPr>
            <a:xfrm>
              <a:off x="6006321" y="1648419"/>
              <a:ext cx="5027758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algn="l"/>
              <a:r>
                <a:rPr lang="zh-CN" altLang="zh-CN" sz="1800" kern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用户管理：用户的登录、注册、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购买种子、种植作物、摘取、售卖等</a:t>
              </a:r>
              <a:r>
                <a:rPr lang="zh-CN" altLang="zh-CN" sz="1800" kern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95018" y="1576389"/>
            <a:ext cx="3932158" cy="778931"/>
            <a:chOff x="6096000" y="3369063"/>
            <a:chExt cx="5242877" cy="1038574"/>
          </a:xfrm>
        </p:grpSpPr>
        <p:sp>
          <p:nvSpPr>
            <p:cNvPr id="47" name="文本框 46"/>
            <p:cNvSpPr txBox="1"/>
            <p:nvPr/>
          </p:nvSpPr>
          <p:spPr>
            <a:xfrm>
              <a:off x="6311120" y="3369063"/>
              <a:ext cx="5027757" cy="1038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zh-CN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系统管理：管理员统计用户名及用户的密码信息。</a:t>
              </a:r>
              <a:endParaRPr lang="zh-CN" altLang="en-US" sz="1500" dirty="0">
                <a:solidFill>
                  <a:srgbClr val="5A5A5A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 rot="5400000" flipH="1">
              <a:off x="6037071" y="35518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395018" y="3811929"/>
            <a:ext cx="3932158" cy="1139030"/>
            <a:chOff x="6096000" y="1681563"/>
            <a:chExt cx="5242877" cy="1518706"/>
          </a:xfrm>
        </p:grpSpPr>
        <p:sp>
          <p:nvSpPr>
            <p:cNvPr id="50" name="文本框 49"/>
            <p:cNvSpPr txBox="1"/>
            <p:nvPr/>
          </p:nvSpPr>
          <p:spPr>
            <a:xfrm>
              <a:off x="6311120" y="1681563"/>
              <a:ext cx="5027757" cy="1518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zh-CN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用户子系统：该系统主要包含了用户</a:t>
              </a: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购买种子、种植作物、摘取、售卖等操作。</a:t>
              </a:r>
              <a:endParaRPr lang="zh-CN" altLang="en-US" sz="1500" dirty="0">
                <a:solidFill>
                  <a:srgbClr val="5A5A5A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D6DE8E-41B1-804E-19FB-536D98DCC2DB}"/>
              </a:ext>
            </a:extLst>
          </p:cNvPr>
          <p:cNvGrpSpPr/>
          <p:nvPr/>
        </p:nvGrpSpPr>
        <p:grpSpPr>
          <a:xfrm>
            <a:off x="4395018" y="2594649"/>
            <a:ext cx="3932158" cy="778931"/>
            <a:chOff x="6096000" y="1681563"/>
            <a:chExt cx="5242877" cy="103857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2536070-BBAE-F594-2357-BEA15F583C05}"/>
                </a:ext>
              </a:extLst>
            </p:cNvPr>
            <p:cNvSpPr txBox="1"/>
            <p:nvPr/>
          </p:nvSpPr>
          <p:spPr>
            <a:xfrm>
              <a:off x="6311120" y="1681563"/>
              <a:ext cx="5027757" cy="1038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zh-CN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登录和注册子系统：该系统中主要包含了用户的注册和登录等功能。</a:t>
              </a:r>
              <a:endParaRPr lang="zh-CN" altLang="en-US" sz="1500" dirty="0">
                <a:solidFill>
                  <a:srgbClr val="5A5A5A"/>
                </a:solidFill>
                <a:latin typeface="Calibri Light"/>
                <a:ea typeface="微软雅黑"/>
              </a:endParaRPr>
            </a:p>
          </p:txBody>
        </p:sp>
        <p:sp>
          <p:nvSpPr>
            <p:cNvPr id="26" name="任意多边形 50">
              <a:extLst>
                <a:ext uri="{FF2B5EF4-FFF2-40B4-BE49-F238E27FC236}">
                  <a16:creationId xmlns:a16="http://schemas.microsoft.com/office/drawing/2014/main" id="{4B7A9259-0C44-BCDE-E808-39A80F122A63}"/>
                </a:ext>
              </a:extLst>
            </p:cNvPr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134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125" y="203466"/>
            <a:ext cx="7886700" cy="1325563"/>
          </a:xfrm>
        </p:spPr>
        <p:txBody>
          <a:bodyPr/>
          <a:lstStyle/>
          <a:p>
            <a:r>
              <a:rPr lang="zh-CN" altLang="en-US" dirty="0"/>
              <a:t>功能模块图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35510" y="4948939"/>
            <a:ext cx="1151282" cy="474918"/>
            <a:chOff x="1380680" y="5455585"/>
            <a:chExt cx="1535042" cy="633224"/>
          </a:xfrm>
        </p:grpSpPr>
        <p:sp>
          <p:nvSpPr>
            <p:cNvPr id="15" name="文本框 14"/>
            <p:cNvSpPr txBox="1"/>
            <p:nvPr/>
          </p:nvSpPr>
          <p:spPr>
            <a:xfrm>
              <a:off x="1380680" y="5455585"/>
              <a:ext cx="15350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Calibri Light"/>
                  <a:ea typeface="微软雅黑"/>
                </a:rPr>
                <a:t>关键字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882468" y="6088809"/>
              <a:ext cx="53146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996360" y="4243376"/>
            <a:ext cx="1151282" cy="1180481"/>
            <a:chOff x="5328480" y="4514834"/>
            <a:chExt cx="1535042" cy="1573975"/>
          </a:xfrm>
        </p:grpSpPr>
        <p:sp>
          <p:nvSpPr>
            <p:cNvPr id="17" name="文本框 16"/>
            <p:cNvSpPr txBox="1"/>
            <p:nvPr/>
          </p:nvSpPr>
          <p:spPr>
            <a:xfrm>
              <a:off x="5328480" y="5455585"/>
              <a:ext cx="15350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Calibri Light"/>
                  <a:ea typeface="微软雅黑"/>
                </a:rPr>
                <a:t>关键字</a:t>
              </a: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5864635" y="4514834"/>
              <a:ext cx="462732" cy="624050"/>
            </a:xfrm>
            <a:custGeom>
              <a:avLst/>
              <a:gdLst>
                <a:gd name="T0" fmla="*/ 1991 w 1991"/>
                <a:gd name="T1" fmla="*/ 1641 h 2686"/>
                <a:gd name="T2" fmla="*/ 1991 w 1991"/>
                <a:gd name="T3" fmla="*/ 351 h 2686"/>
                <a:gd name="T4" fmla="*/ 1653 w 1991"/>
                <a:gd name="T5" fmla="*/ 0 h 2686"/>
                <a:gd name="T6" fmla="*/ 363 w 1991"/>
                <a:gd name="T7" fmla="*/ 0 h 2686"/>
                <a:gd name="T8" fmla="*/ 0 w 1991"/>
                <a:gd name="T9" fmla="*/ 351 h 2686"/>
                <a:gd name="T10" fmla="*/ 0 w 1991"/>
                <a:gd name="T11" fmla="*/ 1641 h 2686"/>
                <a:gd name="T12" fmla="*/ 222 w 1991"/>
                <a:gd name="T13" fmla="*/ 2143 h 2686"/>
                <a:gd name="T14" fmla="*/ 734 w 1991"/>
                <a:gd name="T15" fmla="*/ 2588 h 2686"/>
                <a:gd name="T16" fmla="*/ 995 w 1991"/>
                <a:gd name="T17" fmla="*/ 2686 h 2686"/>
                <a:gd name="T18" fmla="*/ 1245 w 1991"/>
                <a:gd name="T19" fmla="*/ 2597 h 2686"/>
                <a:gd name="T20" fmla="*/ 1761 w 1991"/>
                <a:gd name="T21" fmla="*/ 2138 h 2686"/>
                <a:gd name="T22" fmla="*/ 1967 w 1991"/>
                <a:gd name="T23" fmla="*/ 1798 h 2686"/>
                <a:gd name="T24" fmla="*/ 1975 w 1991"/>
                <a:gd name="T25" fmla="*/ 1769 h 2686"/>
                <a:gd name="T26" fmla="*/ 1991 w 1991"/>
                <a:gd name="T27" fmla="*/ 1641 h 2686"/>
                <a:gd name="T28" fmla="*/ 1808 w 1991"/>
                <a:gd name="T29" fmla="*/ 351 h 2686"/>
                <a:gd name="T30" fmla="*/ 1808 w 1991"/>
                <a:gd name="T31" fmla="*/ 1613 h 2686"/>
                <a:gd name="T32" fmla="*/ 1493 w 1991"/>
                <a:gd name="T33" fmla="*/ 1438 h 2686"/>
                <a:gd name="T34" fmla="*/ 1493 w 1991"/>
                <a:gd name="T35" fmla="*/ 184 h 2686"/>
                <a:gd name="T36" fmla="*/ 1640 w 1991"/>
                <a:gd name="T37" fmla="*/ 184 h 2686"/>
                <a:gd name="T38" fmla="*/ 1808 w 1991"/>
                <a:gd name="T39" fmla="*/ 351 h 2686"/>
                <a:gd name="T40" fmla="*/ 688 w 1991"/>
                <a:gd name="T41" fmla="*/ 184 h 2686"/>
                <a:gd name="T42" fmla="*/ 1310 w 1991"/>
                <a:gd name="T43" fmla="*/ 184 h 2686"/>
                <a:gd name="T44" fmla="*/ 1310 w 1991"/>
                <a:gd name="T45" fmla="*/ 1409 h 2686"/>
                <a:gd name="T46" fmla="*/ 996 w 1991"/>
                <a:gd name="T47" fmla="*/ 1649 h 2686"/>
                <a:gd name="T48" fmla="*/ 688 w 1991"/>
                <a:gd name="T49" fmla="*/ 1462 h 2686"/>
                <a:gd name="T50" fmla="*/ 688 w 1991"/>
                <a:gd name="T51" fmla="*/ 184 h 2686"/>
                <a:gd name="T52" fmla="*/ 351 w 1991"/>
                <a:gd name="T53" fmla="*/ 184 h 2686"/>
                <a:gd name="T54" fmla="*/ 504 w 1991"/>
                <a:gd name="T55" fmla="*/ 184 h 2686"/>
                <a:gd name="T56" fmla="*/ 504 w 1991"/>
                <a:gd name="T57" fmla="*/ 1452 h 2686"/>
                <a:gd name="T58" fmla="*/ 184 w 1991"/>
                <a:gd name="T59" fmla="*/ 1623 h 2686"/>
                <a:gd name="T60" fmla="*/ 184 w 1991"/>
                <a:gd name="T61" fmla="*/ 351 h 2686"/>
                <a:gd name="T62" fmla="*/ 351 w 1991"/>
                <a:gd name="T63" fmla="*/ 184 h 2686"/>
                <a:gd name="T64" fmla="*/ 1642 w 1991"/>
                <a:gd name="T65" fmla="*/ 1997 h 2686"/>
                <a:gd name="T66" fmla="*/ 1212 w 1991"/>
                <a:gd name="T67" fmla="*/ 2356 h 2686"/>
                <a:gd name="T68" fmla="*/ 992 w 1991"/>
                <a:gd name="T69" fmla="*/ 2280 h 2686"/>
                <a:gd name="T70" fmla="*/ 756 w 1991"/>
                <a:gd name="T71" fmla="*/ 2370 h 2686"/>
                <a:gd name="T72" fmla="*/ 345 w 1991"/>
                <a:gd name="T73" fmla="*/ 2006 h 2686"/>
                <a:gd name="T74" fmla="*/ 222 w 1991"/>
                <a:gd name="T75" fmla="*/ 1811 h 2686"/>
                <a:gd name="T76" fmla="*/ 587 w 1991"/>
                <a:gd name="T77" fmla="*/ 1616 h 2686"/>
                <a:gd name="T78" fmla="*/ 947 w 1991"/>
                <a:gd name="T79" fmla="*/ 1837 h 2686"/>
                <a:gd name="T80" fmla="*/ 1049 w 1991"/>
                <a:gd name="T81" fmla="*/ 1836 h 2686"/>
                <a:gd name="T82" fmla="*/ 1373 w 1991"/>
                <a:gd name="T83" fmla="*/ 1588 h 2686"/>
                <a:gd name="T84" fmla="*/ 1391 w 1991"/>
                <a:gd name="T85" fmla="*/ 1592 h 2686"/>
                <a:gd name="T86" fmla="*/ 1771 w 1991"/>
                <a:gd name="T87" fmla="*/ 1803 h 2686"/>
                <a:gd name="T88" fmla="*/ 1642 w 1991"/>
                <a:gd name="T89" fmla="*/ 1997 h 2686"/>
                <a:gd name="T90" fmla="*/ 1642 w 1991"/>
                <a:gd name="T91" fmla="*/ 1997 h 2686"/>
                <a:gd name="T92" fmla="*/ 1642 w 1991"/>
                <a:gd name="T93" fmla="*/ 1997 h 2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91" h="2686">
                  <a:moveTo>
                    <a:pt x="1991" y="1641"/>
                  </a:moveTo>
                  <a:cubicBezTo>
                    <a:pt x="1991" y="351"/>
                    <a:pt x="1991" y="351"/>
                    <a:pt x="1991" y="351"/>
                  </a:cubicBezTo>
                  <a:cubicBezTo>
                    <a:pt x="1991" y="157"/>
                    <a:pt x="1834" y="0"/>
                    <a:pt x="1653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157" y="0"/>
                    <a:pt x="0" y="157"/>
                    <a:pt x="0" y="351"/>
                  </a:cubicBezTo>
                  <a:cubicBezTo>
                    <a:pt x="0" y="1641"/>
                    <a:pt x="0" y="1641"/>
                    <a:pt x="0" y="1641"/>
                  </a:cubicBezTo>
                  <a:cubicBezTo>
                    <a:pt x="0" y="1809"/>
                    <a:pt x="98" y="2030"/>
                    <a:pt x="222" y="2143"/>
                  </a:cubicBezTo>
                  <a:cubicBezTo>
                    <a:pt x="734" y="2588"/>
                    <a:pt x="734" y="2588"/>
                    <a:pt x="734" y="2588"/>
                  </a:cubicBezTo>
                  <a:cubicBezTo>
                    <a:pt x="804" y="2651"/>
                    <a:pt x="896" y="2686"/>
                    <a:pt x="995" y="2686"/>
                  </a:cubicBezTo>
                  <a:cubicBezTo>
                    <a:pt x="1089" y="2686"/>
                    <a:pt x="1177" y="2654"/>
                    <a:pt x="1245" y="2597"/>
                  </a:cubicBezTo>
                  <a:cubicBezTo>
                    <a:pt x="1761" y="2138"/>
                    <a:pt x="1761" y="2138"/>
                    <a:pt x="1761" y="2138"/>
                  </a:cubicBezTo>
                  <a:cubicBezTo>
                    <a:pt x="1853" y="2060"/>
                    <a:pt x="1929" y="1928"/>
                    <a:pt x="1967" y="1798"/>
                  </a:cubicBezTo>
                  <a:cubicBezTo>
                    <a:pt x="1971" y="1788"/>
                    <a:pt x="1974" y="1779"/>
                    <a:pt x="1975" y="1769"/>
                  </a:cubicBezTo>
                  <a:cubicBezTo>
                    <a:pt x="1985" y="1725"/>
                    <a:pt x="1991" y="1682"/>
                    <a:pt x="1991" y="1641"/>
                  </a:cubicBezTo>
                  <a:close/>
                  <a:moveTo>
                    <a:pt x="1808" y="351"/>
                  </a:moveTo>
                  <a:cubicBezTo>
                    <a:pt x="1808" y="1613"/>
                    <a:pt x="1808" y="1613"/>
                    <a:pt x="1808" y="1613"/>
                  </a:cubicBezTo>
                  <a:cubicBezTo>
                    <a:pt x="1493" y="1438"/>
                    <a:pt x="1493" y="1438"/>
                    <a:pt x="1493" y="1438"/>
                  </a:cubicBezTo>
                  <a:cubicBezTo>
                    <a:pt x="1493" y="184"/>
                    <a:pt x="1493" y="184"/>
                    <a:pt x="1493" y="184"/>
                  </a:cubicBezTo>
                  <a:cubicBezTo>
                    <a:pt x="1640" y="184"/>
                    <a:pt x="1640" y="184"/>
                    <a:pt x="1640" y="184"/>
                  </a:cubicBezTo>
                  <a:cubicBezTo>
                    <a:pt x="1733" y="184"/>
                    <a:pt x="1808" y="259"/>
                    <a:pt x="1808" y="351"/>
                  </a:cubicBezTo>
                  <a:close/>
                  <a:moveTo>
                    <a:pt x="688" y="184"/>
                  </a:moveTo>
                  <a:cubicBezTo>
                    <a:pt x="1310" y="184"/>
                    <a:pt x="1310" y="184"/>
                    <a:pt x="1310" y="184"/>
                  </a:cubicBezTo>
                  <a:cubicBezTo>
                    <a:pt x="1310" y="1409"/>
                    <a:pt x="1310" y="1409"/>
                    <a:pt x="1310" y="1409"/>
                  </a:cubicBezTo>
                  <a:cubicBezTo>
                    <a:pt x="996" y="1649"/>
                    <a:pt x="996" y="1649"/>
                    <a:pt x="996" y="1649"/>
                  </a:cubicBezTo>
                  <a:cubicBezTo>
                    <a:pt x="688" y="1462"/>
                    <a:pt x="688" y="1462"/>
                    <a:pt x="688" y="1462"/>
                  </a:cubicBezTo>
                  <a:cubicBezTo>
                    <a:pt x="688" y="184"/>
                    <a:pt x="688" y="184"/>
                    <a:pt x="688" y="184"/>
                  </a:cubicBezTo>
                  <a:close/>
                  <a:moveTo>
                    <a:pt x="351" y="184"/>
                  </a:moveTo>
                  <a:cubicBezTo>
                    <a:pt x="504" y="184"/>
                    <a:pt x="504" y="184"/>
                    <a:pt x="504" y="184"/>
                  </a:cubicBezTo>
                  <a:cubicBezTo>
                    <a:pt x="504" y="1452"/>
                    <a:pt x="504" y="1452"/>
                    <a:pt x="504" y="1452"/>
                  </a:cubicBezTo>
                  <a:cubicBezTo>
                    <a:pt x="184" y="1623"/>
                    <a:pt x="184" y="1623"/>
                    <a:pt x="184" y="1623"/>
                  </a:cubicBezTo>
                  <a:cubicBezTo>
                    <a:pt x="184" y="351"/>
                    <a:pt x="184" y="351"/>
                    <a:pt x="184" y="351"/>
                  </a:cubicBezTo>
                  <a:cubicBezTo>
                    <a:pt x="184" y="259"/>
                    <a:pt x="259" y="184"/>
                    <a:pt x="351" y="184"/>
                  </a:cubicBezTo>
                  <a:close/>
                  <a:moveTo>
                    <a:pt x="1642" y="1997"/>
                  </a:moveTo>
                  <a:cubicBezTo>
                    <a:pt x="1212" y="2356"/>
                    <a:pt x="1212" y="2356"/>
                    <a:pt x="1212" y="2356"/>
                  </a:cubicBezTo>
                  <a:cubicBezTo>
                    <a:pt x="1152" y="2309"/>
                    <a:pt x="1075" y="2280"/>
                    <a:pt x="992" y="2280"/>
                  </a:cubicBezTo>
                  <a:cubicBezTo>
                    <a:pt x="902" y="2280"/>
                    <a:pt x="819" y="2314"/>
                    <a:pt x="756" y="2370"/>
                  </a:cubicBezTo>
                  <a:cubicBezTo>
                    <a:pt x="345" y="2006"/>
                    <a:pt x="345" y="2006"/>
                    <a:pt x="345" y="2006"/>
                  </a:cubicBezTo>
                  <a:cubicBezTo>
                    <a:pt x="297" y="1962"/>
                    <a:pt x="252" y="1888"/>
                    <a:pt x="222" y="1811"/>
                  </a:cubicBezTo>
                  <a:cubicBezTo>
                    <a:pt x="587" y="1616"/>
                    <a:pt x="587" y="1616"/>
                    <a:pt x="587" y="1616"/>
                  </a:cubicBezTo>
                  <a:cubicBezTo>
                    <a:pt x="947" y="1837"/>
                    <a:pt x="947" y="1837"/>
                    <a:pt x="947" y="1837"/>
                  </a:cubicBezTo>
                  <a:cubicBezTo>
                    <a:pt x="978" y="1857"/>
                    <a:pt x="1018" y="1857"/>
                    <a:pt x="1049" y="1836"/>
                  </a:cubicBezTo>
                  <a:cubicBezTo>
                    <a:pt x="1373" y="1588"/>
                    <a:pt x="1373" y="1588"/>
                    <a:pt x="1373" y="1588"/>
                  </a:cubicBezTo>
                  <a:cubicBezTo>
                    <a:pt x="1379" y="1590"/>
                    <a:pt x="1385" y="1591"/>
                    <a:pt x="1391" y="1592"/>
                  </a:cubicBezTo>
                  <a:cubicBezTo>
                    <a:pt x="1771" y="1803"/>
                    <a:pt x="1771" y="1803"/>
                    <a:pt x="1771" y="1803"/>
                  </a:cubicBezTo>
                  <a:cubicBezTo>
                    <a:pt x="1740" y="1880"/>
                    <a:pt x="1693" y="1954"/>
                    <a:pt x="1642" y="1997"/>
                  </a:cubicBezTo>
                  <a:close/>
                  <a:moveTo>
                    <a:pt x="1642" y="1997"/>
                  </a:moveTo>
                  <a:cubicBezTo>
                    <a:pt x="1642" y="1997"/>
                    <a:pt x="1642" y="1997"/>
                    <a:pt x="1642" y="19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latin typeface="Calibri Light"/>
                <a:ea typeface="微软雅黑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30268" y="6088809"/>
              <a:ext cx="53146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343182" y="2118619"/>
            <a:ext cx="2693869" cy="967252"/>
            <a:chOff x="4457575" y="1681826"/>
            <a:chExt cx="3591825" cy="1289668"/>
          </a:xfrm>
        </p:grpSpPr>
        <p:sp>
          <p:nvSpPr>
            <p:cNvPr id="26" name="文本框 25"/>
            <p:cNvSpPr txBox="1"/>
            <p:nvPr/>
          </p:nvSpPr>
          <p:spPr>
            <a:xfrm>
              <a:off x="4605334" y="1681826"/>
              <a:ext cx="3444066" cy="128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zh-CN" altLang="en-US" sz="1500" dirty="0">
                  <a:solidFill>
                    <a:srgbClr val="5A5A5A"/>
                  </a:solidFill>
                  <a:latin typeface="Calibri Light"/>
                  <a:ea typeface="微软雅黑"/>
                </a:rPr>
                <a:t>感谢您对锐旗设计的支持，若需使用帮助请联系，祝答辩顺利、毕业愉快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 rot="5400000" flipH="1">
              <a:off x="4398646" y="18646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FFFFFF"/>
                </a:solidFill>
                <a:latin typeface="Calibri Light"/>
                <a:ea typeface="微软雅黑"/>
              </a:endParaRPr>
            </a:p>
          </p:txBody>
        </p:sp>
      </p:grpSp>
      <p:pic>
        <p:nvPicPr>
          <p:cNvPr id="28" name="图片 27" descr="模块图">
            <a:extLst>
              <a:ext uri="{FF2B5EF4-FFF2-40B4-BE49-F238E27FC236}">
                <a16:creationId xmlns:a16="http://schemas.microsoft.com/office/drawing/2014/main" id="{854A9BDF-BA6D-46CF-91E6-CC2DCCFB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25" y="1258375"/>
            <a:ext cx="6051299" cy="5312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694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971</Words>
  <Application>Microsoft Office PowerPoint</Application>
  <PresentationFormat>全屏显示(4:3)</PresentationFormat>
  <Paragraphs>149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宋体</vt:lpstr>
      <vt:lpstr>等线 Light</vt:lpstr>
      <vt:lpstr>微软雅黑</vt:lpstr>
      <vt:lpstr>Times New Roman</vt:lpstr>
      <vt:lpstr>Calibri Light</vt:lpstr>
      <vt:lpstr>Agency FB</vt:lpstr>
      <vt:lpstr>等线</vt:lpstr>
      <vt:lpstr>Arial</vt:lpstr>
      <vt:lpstr>Office 主题​​</vt:lpstr>
      <vt:lpstr>Office 主题</vt:lpstr>
      <vt:lpstr>PowerPoint 演示文稿</vt:lpstr>
      <vt:lpstr>PowerPoint 演示文稿</vt:lpstr>
      <vt:lpstr>PowerPoint 演示文稿</vt:lpstr>
      <vt:lpstr>概述</vt:lpstr>
      <vt:lpstr>PowerPoint 演示文稿</vt:lpstr>
      <vt:lpstr>需求分析</vt:lpstr>
      <vt:lpstr>可行性分析</vt:lpstr>
      <vt:lpstr>功能分析</vt:lpstr>
      <vt:lpstr>功能模块图</vt:lpstr>
      <vt:lpstr>目标设计分析</vt:lpstr>
      <vt:lpstr>PowerPoint 演示文稿</vt:lpstr>
      <vt:lpstr>用例图分析</vt:lpstr>
      <vt:lpstr>系统顺序图</vt:lpstr>
      <vt:lpstr>系统状态图</vt:lpstr>
      <vt:lpstr>系统活动图</vt:lpstr>
      <vt:lpstr>系统活动图</vt:lpstr>
      <vt:lpstr>系统类图</vt:lpstr>
      <vt:lpstr>E-R图</vt:lpstr>
      <vt:lpstr>PowerPoint 演示文稿</vt:lpstr>
      <vt:lpstr>用户登陆流程图</vt:lpstr>
      <vt:lpstr>管理员修改信息流程图</vt:lpstr>
      <vt:lpstr>商店购买种子流程图</vt:lpstr>
      <vt:lpstr>仓库售卖果蔬流程图</vt:lpstr>
      <vt:lpstr>PowerPoint 演示文稿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吴昊</cp:lastModifiedBy>
  <cp:revision>4</cp:revision>
  <dcterms:created xsi:type="dcterms:W3CDTF">2016-07-01T08:10:03Z</dcterms:created>
  <dcterms:modified xsi:type="dcterms:W3CDTF">2022-06-13T05:02:08Z</dcterms:modified>
</cp:coreProperties>
</file>