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2" r:id="rId5"/>
    <p:sldId id="273" r:id="rId6"/>
    <p:sldId id="274" r:id="rId7"/>
    <p:sldId id="275" r:id="rId8"/>
    <p:sldId id="276" r:id="rId9"/>
    <p:sldId id="277" r:id="rId10"/>
    <p:sldId id="278" r:id="rId11"/>
    <p:sldId id="279" r:id="rId12"/>
    <p:sldId id="280" r:id="rId13"/>
    <p:sldId id="281" r:id="rId14"/>
    <p:sldId id="282" r:id="rId15"/>
    <p:sldId id="270" r:id="rId16"/>
    <p:sldId id="283" r:id="rId17"/>
    <p:sldId id="284" r:id="rId18"/>
    <p:sldId id="293" r:id="rId19"/>
    <p:sldId id="294" r:id="rId20"/>
    <p:sldId id="295" r:id="rId21"/>
    <p:sldId id="285" r:id="rId22"/>
    <p:sldId id="286" r:id="rId23"/>
    <p:sldId id="287" r:id="rId24"/>
    <p:sldId id="288" r:id="rId25"/>
    <p:sldId id="290" r:id="rId26"/>
    <p:sldId id="289" r:id="rId27"/>
    <p:sldId id="291" r:id="rId28"/>
    <p:sldId id="292" r:id="rId29"/>
    <p:sldId id="27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2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file:///F:\Users\WT\Downloads\WatsonsOutpu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Users\WT\Downloads\WatsonsOutpu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Users\WT\Downloads\WatsonsOutpu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F:\Users\WT\Downloads\WatsonsOutput.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F:\Users\WT\Downloads\WatsonsOutput.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F:\Users\WT\Downloads\WatsonsOutpu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Sheet1!$B$5:$E$5</c:f>
              <c:strCache>
                <c:ptCount val="4"/>
                <c:pt idx="0">
                  <c:v>happy count</c:v>
                </c:pt>
                <c:pt idx="1">
                  <c:v>sad count</c:v>
                </c:pt>
                <c:pt idx="2">
                  <c:v>anger count</c:v>
                </c:pt>
                <c:pt idx="3">
                  <c:v>fear count</c:v>
                </c:pt>
              </c:strCache>
            </c:strRef>
          </c:cat>
          <c:val>
            <c:numRef>
              <c:f>Sheet1!$B$6:$E$6</c:f>
              <c:numCache>
                <c:formatCode>General</c:formatCode>
                <c:ptCount val="4"/>
                <c:pt idx="0">
                  <c:v>440.0</c:v>
                </c:pt>
                <c:pt idx="1">
                  <c:v>155.0</c:v>
                </c:pt>
                <c:pt idx="2">
                  <c:v>54.0</c:v>
                </c:pt>
                <c:pt idx="3">
                  <c:v>85.0</c:v>
                </c:pt>
              </c:numCache>
            </c:numRef>
          </c:val>
        </c:ser>
        <c:dLbls>
          <c:showLegendKey val="0"/>
          <c:showVal val="0"/>
          <c:showCatName val="0"/>
          <c:showSerName val="0"/>
          <c:showPercent val="0"/>
          <c:showBubbleSize val="0"/>
        </c:dLbls>
        <c:gapWidth val="150"/>
        <c:axId val="-2140909528"/>
        <c:axId val="-2118246472"/>
      </c:barChart>
      <c:catAx>
        <c:axId val="-2140909528"/>
        <c:scaling>
          <c:orientation val="minMax"/>
        </c:scaling>
        <c:delete val="0"/>
        <c:axPos val="b"/>
        <c:majorTickMark val="out"/>
        <c:minorTickMark val="none"/>
        <c:tickLblPos val="nextTo"/>
        <c:crossAx val="-2118246472"/>
        <c:crosses val="autoZero"/>
        <c:auto val="1"/>
        <c:lblAlgn val="ctr"/>
        <c:lblOffset val="100"/>
        <c:noMultiLvlLbl val="0"/>
      </c:catAx>
      <c:valAx>
        <c:axId val="-2118246472"/>
        <c:scaling>
          <c:orientation val="minMax"/>
        </c:scaling>
        <c:delete val="0"/>
        <c:axPos val="l"/>
        <c:majorGridlines/>
        <c:numFmt formatCode="General" sourceLinked="1"/>
        <c:majorTickMark val="out"/>
        <c:minorTickMark val="none"/>
        <c:tickLblPos val="nextTo"/>
        <c:crossAx val="-214090952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Sheet1!$B$9:$E$9</c:f>
              <c:strCache>
                <c:ptCount val="4"/>
                <c:pt idx="0">
                  <c:v>happy level</c:v>
                </c:pt>
                <c:pt idx="1">
                  <c:v>sad level</c:v>
                </c:pt>
                <c:pt idx="2">
                  <c:v>anger level</c:v>
                </c:pt>
                <c:pt idx="3">
                  <c:v>fear level</c:v>
                </c:pt>
              </c:strCache>
            </c:strRef>
          </c:cat>
          <c:val>
            <c:numRef>
              <c:f>Sheet1!$B$10:$E$10</c:f>
              <c:numCache>
                <c:formatCode>General</c:formatCode>
                <c:ptCount val="4"/>
                <c:pt idx="0">
                  <c:v>641.0</c:v>
                </c:pt>
                <c:pt idx="1">
                  <c:v>276.0</c:v>
                </c:pt>
                <c:pt idx="2">
                  <c:v>116.0</c:v>
                </c:pt>
                <c:pt idx="3">
                  <c:v>114.0</c:v>
                </c:pt>
              </c:numCache>
            </c:numRef>
          </c:val>
        </c:ser>
        <c:dLbls>
          <c:showLegendKey val="0"/>
          <c:showVal val="0"/>
          <c:showCatName val="0"/>
          <c:showSerName val="0"/>
          <c:showPercent val="0"/>
          <c:showBubbleSize val="0"/>
        </c:dLbls>
        <c:gapWidth val="150"/>
        <c:axId val="2115319832"/>
        <c:axId val="2073506472"/>
      </c:barChart>
      <c:catAx>
        <c:axId val="2115319832"/>
        <c:scaling>
          <c:orientation val="minMax"/>
        </c:scaling>
        <c:delete val="0"/>
        <c:axPos val="b"/>
        <c:majorTickMark val="out"/>
        <c:minorTickMark val="none"/>
        <c:tickLblPos val="nextTo"/>
        <c:crossAx val="2073506472"/>
        <c:crosses val="autoZero"/>
        <c:auto val="1"/>
        <c:lblAlgn val="ctr"/>
        <c:lblOffset val="100"/>
        <c:noMultiLvlLbl val="0"/>
      </c:catAx>
      <c:valAx>
        <c:axId val="2073506472"/>
        <c:scaling>
          <c:orientation val="minMax"/>
        </c:scaling>
        <c:delete val="0"/>
        <c:axPos val="l"/>
        <c:majorGridlines/>
        <c:numFmt formatCode="General" sourceLinked="1"/>
        <c:majorTickMark val="out"/>
        <c:minorTickMark val="none"/>
        <c:tickLblPos val="nextTo"/>
        <c:crossAx val="211531983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Sheet1!$B$68:$E$68</c:f>
              <c:strCache>
                <c:ptCount val="4"/>
                <c:pt idx="0">
                  <c:v>happy count</c:v>
                </c:pt>
                <c:pt idx="1">
                  <c:v>sad count</c:v>
                </c:pt>
                <c:pt idx="2">
                  <c:v>anger count</c:v>
                </c:pt>
                <c:pt idx="3">
                  <c:v>fear count</c:v>
                </c:pt>
              </c:strCache>
            </c:strRef>
          </c:cat>
          <c:val>
            <c:numRef>
              <c:f>Sheet1!$B$69:$E$69</c:f>
              <c:numCache>
                <c:formatCode>General</c:formatCode>
                <c:ptCount val="4"/>
                <c:pt idx="0">
                  <c:v>31518.0</c:v>
                </c:pt>
                <c:pt idx="1">
                  <c:v>368.0</c:v>
                </c:pt>
                <c:pt idx="2">
                  <c:v>141.0</c:v>
                </c:pt>
                <c:pt idx="3">
                  <c:v>333.0</c:v>
                </c:pt>
              </c:numCache>
            </c:numRef>
          </c:val>
        </c:ser>
        <c:dLbls>
          <c:showLegendKey val="0"/>
          <c:showVal val="0"/>
          <c:showCatName val="0"/>
          <c:showSerName val="0"/>
          <c:showPercent val="0"/>
          <c:showBubbleSize val="0"/>
        </c:dLbls>
        <c:gapWidth val="150"/>
        <c:axId val="-2120156616"/>
        <c:axId val="-2140911160"/>
      </c:barChart>
      <c:catAx>
        <c:axId val="-2120156616"/>
        <c:scaling>
          <c:orientation val="minMax"/>
        </c:scaling>
        <c:delete val="0"/>
        <c:axPos val="b"/>
        <c:majorTickMark val="out"/>
        <c:minorTickMark val="none"/>
        <c:tickLblPos val="nextTo"/>
        <c:crossAx val="-2140911160"/>
        <c:crosses val="autoZero"/>
        <c:auto val="1"/>
        <c:lblAlgn val="ctr"/>
        <c:lblOffset val="100"/>
        <c:noMultiLvlLbl val="0"/>
      </c:catAx>
      <c:valAx>
        <c:axId val="-2140911160"/>
        <c:scaling>
          <c:orientation val="minMax"/>
        </c:scaling>
        <c:delete val="0"/>
        <c:axPos val="l"/>
        <c:majorGridlines/>
        <c:numFmt formatCode="General" sourceLinked="1"/>
        <c:majorTickMark val="out"/>
        <c:minorTickMark val="none"/>
        <c:tickLblPos val="nextTo"/>
        <c:crossAx val="-2120156616"/>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Sheet1!$B$72:$E$72</c:f>
              <c:strCache>
                <c:ptCount val="4"/>
                <c:pt idx="0">
                  <c:v>happy level</c:v>
                </c:pt>
                <c:pt idx="1">
                  <c:v>sad level</c:v>
                </c:pt>
                <c:pt idx="2">
                  <c:v>anger level</c:v>
                </c:pt>
                <c:pt idx="3">
                  <c:v>fear level</c:v>
                </c:pt>
              </c:strCache>
            </c:strRef>
          </c:cat>
          <c:val>
            <c:numRef>
              <c:f>Sheet1!$B$73:$E$73</c:f>
              <c:numCache>
                <c:formatCode>General</c:formatCode>
                <c:ptCount val="4"/>
                <c:pt idx="0">
                  <c:v>32386.0</c:v>
                </c:pt>
                <c:pt idx="1">
                  <c:v>704.0</c:v>
                </c:pt>
                <c:pt idx="2">
                  <c:v>329.0</c:v>
                </c:pt>
                <c:pt idx="3">
                  <c:v>388.0</c:v>
                </c:pt>
              </c:numCache>
            </c:numRef>
          </c:val>
        </c:ser>
        <c:dLbls>
          <c:showLegendKey val="0"/>
          <c:showVal val="0"/>
          <c:showCatName val="0"/>
          <c:showSerName val="0"/>
          <c:showPercent val="0"/>
          <c:showBubbleSize val="0"/>
        </c:dLbls>
        <c:gapWidth val="150"/>
        <c:axId val="-2119451240"/>
        <c:axId val="-2119332056"/>
      </c:barChart>
      <c:catAx>
        <c:axId val="-2119451240"/>
        <c:scaling>
          <c:orientation val="minMax"/>
        </c:scaling>
        <c:delete val="0"/>
        <c:axPos val="b"/>
        <c:majorTickMark val="out"/>
        <c:minorTickMark val="none"/>
        <c:tickLblPos val="nextTo"/>
        <c:crossAx val="-2119332056"/>
        <c:crosses val="autoZero"/>
        <c:auto val="1"/>
        <c:lblAlgn val="ctr"/>
        <c:lblOffset val="100"/>
        <c:noMultiLvlLbl val="0"/>
      </c:catAx>
      <c:valAx>
        <c:axId val="-2119332056"/>
        <c:scaling>
          <c:orientation val="minMax"/>
        </c:scaling>
        <c:delete val="0"/>
        <c:axPos val="l"/>
        <c:majorGridlines/>
        <c:numFmt formatCode="General" sourceLinked="1"/>
        <c:majorTickMark val="out"/>
        <c:minorTickMark val="none"/>
        <c:tickLblPos val="nextTo"/>
        <c:crossAx val="-2119451240"/>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Sheet1!$B$35:$E$35</c:f>
              <c:strCache>
                <c:ptCount val="4"/>
                <c:pt idx="0">
                  <c:v>happy count</c:v>
                </c:pt>
                <c:pt idx="1">
                  <c:v>sad count</c:v>
                </c:pt>
                <c:pt idx="2">
                  <c:v>anger count</c:v>
                </c:pt>
                <c:pt idx="3">
                  <c:v>fear count</c:v>
                </c:pt>
              </c:strCache>
            </c:strRef>
          </c:cat>
          <c:val>
            <c:numRef>
              <c:f>Sheet1!$B$36:$E$36</c:f>
              <c:numCache>
                <c:formatCode>General</c:formatCode>
                <c:ptCount val="4"/>
                <c:pt idx="0">
                  <c:v>240096.0</c:v>
                </c:pt>
                <c:pt idx="1">
                  <c:v>6018.0</c:v>
                </c:pt>
                <c:pt idx="2">
                  <c:v>3173.0</c:v>
                </c:pt>
                <c:pt idx="3">
                  <c:v>4717.0</c:v>
                </c:pt>
              </c:numCache>
            </c:numRef>
          </c:val>
        </c:ser>
        <c:dLbls>
          <c:showLegendKey val="0"/>
          <c:showVal val="0"/>
          <c:showCatName val="0"/>
          <c:showSerName val="0"/>
          <c:showPercent val="0"/>
          <c:showBubbleSize val="0"/>
        </c:dLbls>
        <c:gapWidth val="150"/>
        <c:axId val="-2116746872"/>
        <c:axId val="-2140857080"/>
      </c:barChart>
      <c:catAx>
        <c:axId val="-2116746872"/>
        <c:scaling>
          <c:orientation val="minMax"/>
        </c:scaling>
        <c:delete val="0"/>
        <c:axPos val="b"/>
        <c:majorTickMark val="out"/>
        <c:minorTickMark val="none"/>
        <c:tickLblPos val="nextTo"/>
        <c:crossAx val="-2140857080"/>
        <c:crosses val="autoZero"/>
        <c:auto val="1"/>
        <c:lblAlgn val="ctr"/>
        <c:lblOffset val="100"/>
        <c:noMultiLvlLbl val="0"/>
      </c:catAx>
      <c:valAx>
        <c:axId val="-2140857080"/>
        <c:scaling>
          <c:orientation val="minMax"/>
        </c:scaling>
        <c:delete val="0"/>
        <c:axPos val="l"/>
        <c:majorGridlines/>
        <c:numFmt formatCode="General" sourceLinked="1"/>
        <c:majorTickMark val="out"/>
        <c:minorTickMark val="none"/>
        <c:tickLblPos val="nextTo"/>
        <c:crossAx val="-2116746872"/>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Sheet1!$B$39:$E$39</c:f>
              <c:strCache>
                <c:ptCount val="4"/>
                <c:pt idx="0">
                  <c:v>happy level</c:v>
                </c:pt>
                <c:pt idx="1">
                  <c:v>sad level</c:v>
                </c:pt>
                <c:pt idx="2">
                  <c:v>anger level</c:v>
                </c:pt>
                <c:pt idx="3">
                  <c:v>fear level</c:v>
                </c:pt>
              </c:strCache>
            </c:strRef>
          </c:cat>
          <c:val>
            <c:numRef>
              <c:f>Sheet1!$B$40:$E$40</c:f>
              <c:numCache>
                <c:formatCode>General</c:formatCode>
                <c:ptCount val="4"/>
                <c:pt idx="0">
                  <c:v>251623.0</c:v>
                </c:pt>
                <c:pt idx="1">
                  <c:v>10944.0</c:v>
                </c:pt>
                <c:pt idx="2">
                  <c:v>6974.0</c:v>
                </c:pt>
                <c:pt idx="3">
                  <c:v>5593.0</c:v>
                </c:pt>
              </c:numCache>
            </c:numRef>
          </c:val>
        </c:ser>
        <c:dLbls>
          <c:showLegendKey val="0"/>
          <c:showVal val="0"/>
          <c:showCatName val="0"/>
          <c:showSerName val="0"/>
          <c:showPercent val="0"/>
          <c:showBubbleSize val="0"/>
        </c:dLbls>
        <c:gapWidth val="150"/>
        <c:axId val="-2140887224"/>
        <c:axId val="2115959624"/>
      </c:barChart>
      <c:catAx>
        <c:axId val="-2140887224"/>
        <c:scaling>
          <c:orientation val="minMax"/>
        </c:scaling>
        <c:delete val="0"/>
        <c:axPos val="b"/>
        <c:majorTickMark val="out"/>
        <c:minorTickMark val="none"/>
        <c:tickLblPos val="nextTo"/>
        <c:crossAx val="2115959624"/>
        <c:crosses val="autoZero"/>
        <c:auto val="1"/>
        <c:lblAlgn val="ctr"/>
        <c:lblOffset val="100"/>
        <c:noMultiLvlLbl val="0"/>
      </c:catAx>
      <c:valAx>
        <c:axId val="2115959624"/>
        <c:scaling>
          <c:orientation val="minMax"/>
        </c:scaling>
        <c:delete val="0"/>
        <c:axPos val="l"/>
        <c:majorGridlines/>
        <c:numFmt formatCode="General" sourceLinked="1"/>
        <c:majorTickMark val="out"/>
        <c:minorTickMark val="none"/>
        <c:tickLblPos val="nextTo"/>
        <c:crossAx val="-2140887224"/>
        <c:crosses val="autoZero"/>
        <c:crossBetween val="between"/>
      </c:valAx>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pPr/>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pPr/>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pPr/>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pPr/>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pPr/>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pPr/>
              <a:t>4/15/15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pPr/>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pPr/>
              <a:t>4/15/15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pPr/>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pPr/>
              <a:t>4/15/15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pPr/>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pPr/>
              <a:t>4/15/15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pPr/>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pPr/>
              <a:t>4/15/15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pPr/>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pPr/>
              <a:t>4/15/15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pPr/>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pPr/>
              <a:t>4/15/15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pPr/>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1.xml"/><Relationship Id="rId3" Type="http://schemas.openxmlformats.org/officeDocument/2006/relationships/chart" Target="../charts/char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3.xml"/><Relationship Id="rId3" Type="http://schemas.openxmlformats.org/officeDocument/2006/relationships/chart" Target="../charts/char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5.xml"/><Relationship Id="rId3" Type="http://schemas.openxmlformats.org/officeDocument/2006/relationships/chart" Target="../charts/char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oon.jpg"/>
          <p:cNvPicPr>
            <a:picLocks noChangeAspect="1"/>
          </p:cNvPicPr>
          <p:nvPr/>
        </p:nvPicPr>
        <p:blipFill>
          <a:blip r:embed="rId2" cstate="print"/>
          <a:stretch>
            <a:fillRect/>
          </a:stretch>
        </p:blipFill>
        <p:spPr>
          <a:xfrm>
            <a:off x="5636748" y="625856"/>
            <a:ext cx="2821452" cy="3260344"/>
          </a:xfrm>
          <a:prstGeom prst="rect">
            <a:avLst/>
          </a:prstGeom>
        </p:spPr>
      </p:pic>
      <p:sp>
        <p:nvSpPr>
          <p:cNvPr id="2" name="Title 1"/>
          <p:cNvSpPr>
            <a:spLocks noGrp="1"/>
          </p:cNvSpPr>
          <p:nvPr>
            <p:ph type="ctrTitle"/>
          </p:nvPr>
        </p:nvSpPr>
        <p:spPr/>
        <p:txBody>
          <a:bodyPr/>
          <a:lstStyle/>
          <a:p>
            <a:r>
              <a:rPr lang="en-US" b="1" dirty="0" err="1" smtClean="0"/>
              <a:t>witter</a:t>
            </a:r>
            <a:r>
              <a:rPr lang="en-US" b="1" dirty="0" smtClean="0"/>
              <a:t> Sentiment </a:t>
            </a:r>
            <a:endParaRPr lang="en-US" b="1" dirty="0"/>
          </a:p>
        </p:txBody>
      </p:sp>
      <p:sp>
        <p:nvSpPr>
          <p:cNvPr id="3" name="Subtitle 2"/>
          <p:cNvSpPr>
            <a:spLocks noGrp="1"/>
          </p:cNvSpPr>
          <p:nvPr>
            <p:ph type="subTitle" idx="1"/>
          </p:nvPr>
        </p:nvSpPr>
        <p:spPr/>
        <p:txBody>
          <a:bodyPr>
            <a:normAutofit fontScale="92500" lnSpcReduction="10000"/>
          </a:bodyPr>
          <a:lstStyle/>
          <a:p>
            <a:r>
              <a:rPr lang="en-US" dirty="0" smtClean="0"/>
              <a:t>COSC 592</a:t>
            </a:r>
          </a:p>
          <a:p>
            <a:r>
              <a:rPr lang="en-US" sz="2600" dirty="0" smtClean="0"/>
              <a:t>William Gillespie</a:t>
            </a:r>
          </a:p>
          <a:p>
            <a:r>
              <a:rPr lang="en-US" sz="2600" dirty="0" smtClean="0"/>
              <a:t>Greg Moldovan</a:t>
            </a:r>
          </a:p>
          <a:p>
            <a:r>
              <a:rPr lang="en-US" sz="2600" dirty="0" smtClean="0"/>
              <a:t>Watson Tong</a:t>
            </a:r>
            <a:endParaRPr lang="en-US" sz="2600" dirty="0"/>
          </a:p>
        </p:txBody>
      </p:sp>
      <p:pic>
        <p:nvPicPr>
          <p:cNvPr id="5" name="Picture 4" descr="twitter-transparent.png"/>
          <p:cNvPicPr>
            <a:picLocks noChangeAspect="1"/>
          </p:cNvPicPr>
          <p:nvPr/>
        </p:nvPicPr>
        <p:blipFill>
          <a:blip r:embed="rId3" cstate="print"/>
          <a:stretch>
            <a:fillRect/>
          </a:stretch>
        </p:blipFill>
        <p:spPr>
          <a:xfrm>
            <a:off x="1627632" y="2258443"/>
            <a:ext cx="969264" cy="969264"/>
          </a:xfrm>
          <a:prstGeom prst="rect">
            <a:avLst/>
          </a:prstGeom>
        </p:spPr>
      </p:pic>
    </p:spTree>
    <p:extLst>
      <p:ext uri="{BB962C8B-B14F-4D97-AF65-F5344CB8AC3E}">
        <p14:creationId xmlns:p14="http://schemas.microsoft.com/office/powerpoint/2010/main" val="8351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597"/>
          </a:xfrm>
        </p:spPr>
        <p:txBody>
          <a:bodyPr>
            <a:normAutofit fontScale="90000"/>
          </a:bodyPr>
          <a:lstStyle/>
          <a:p>
            <a:r>
              <a:rPr lang="en-US" dirty="0" smtClean="0"/>
              <a:t>So, what have we learned?</a:t>
            </a:r>
            <a:endParaRPr lang="en-US" dirty="0"/>
          </a:p>
        </p:txBody>
      </p:sp>
      <p:sp>
        <p:nvSpPr>
          <p:cNvPr id="3" name="Content Placeholder 2"/>
          <p:cNvSpPr>
            <a:spLocks noGrp="1"/>
          </p:cNvSpPr>
          <p:nvPr>
            <p:ph idx="1"/>
          </p:nvPr>
        </p:nvSpPr>
        <p:spPr>
          <a:xfrm>
            <a:off x="457200" y="1060433"/>
            <a:ext cx="8229600" cy="5578242"/>
          </a:xfrm>
        </p:spPr>
        <p:txBody>
          <a:bodyPr/>
          <a:lstStyle/>
          <a:p>
            <a:r>
              <a:rPr lang="en-US" dirty="0" smtClean="0"/>
              <a:t>49% of tweets have sentiment from words or Emoji.</a:t>
            </a:r>
          </a:p>
          <a:p>
            <a:pPr lvl="1"/>
            <a:r>
              <a:rPr lang="en-US" dirty="0" smtClean="0"/>
              <a:t>42% from words alone.</a:t>
            </a:r>
          </a:p>
          <a:p>
            <a:pPr lvl="1"/>
            <a:r>
              <a:rPr lang="en-US" dirty="0" smtClean="0"/>
              <a:t>12% from Emoji alone </a:t>
            </a:r>
          </a:p>
          <a:p>
            <a:pPr lvl="1"/>
            <a:r>
              <a:rPr lang="en-US" dirty="0" smtClean="0"/>
              <a:t>(there is some overlap)</a:t>
            </a:r>
          </a:p>
          <a:p>
            <a:r>
              <a:rPr lang="en-US" dirty="0" smtClean="0"/>
              <a:t>So, Emoji do add sentiment, but not as much as the words.</a:t>
            </a:r>
          </a:p>
          <a:p>
            <a:endParaRPr lang="en-US" dirty="0"/>
          </a:p>
          <a:p>
            <a:r>
              <a:rPr lang="en-US" dirty="0" smtClean="0"/>
              <a:t>But do they give the same information?</a:t>
            </a:r>
            <a:endParaRPr lang="en-US" dirty="0"/>
          </a:p>
        </p:txBody>
      </p:sp>
    </p:spTree>
    <p:extLst>
      <p:ext uri="{BB962C8B-B14F-4D97-AF65-F5344CB8AC3E}">
        <p14:creationId xmlns:p14="http://schemas.microsoft.com/office/powerpoint/2010/main" val="2232886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134"/>
            <a:ext cx="9144000" cy="536446"/>
          </a:xfrm>
        </p:spPr>
        <p:txBody>
          <a:bodyPr>
            <a:normAutofit fontScale="90000"/>
          </a:bodyPr>
          <a:lstStyle/>
          <a:p>
            <a:r>
              <a:rPr lang="en-US" dirty="0" smtClean="0"/>
              <a:t>Scatter plot of Emoji by word sentiment</a:t>
            </a:r>
            <a:endParaRPr lang="en-US" dirty="0"/>
          </a:p>
        </p:txBody>
      </p:sp>
      <p:sp>
        <p:nvSpPr>
          <p:cNvPr id="5" name="TextBox 4"/>
          <p:cNvSpPr txBox="1"/>
          <p:nvPr/>
        </p:nvSpPr>
        <p:spPr>
          <a:xfrm>
            <a:off x="120478" y="798578"/>
            <a:ext cx="1440257" cy="646331"/>
          </a:xfrm>
          <a:prstGeom prst="rect">
            <a:avLst/>
          </a:prstGeom>
          <a:noFill/>
        </p:spPr>
        <p:txBody>
          <a:bodyPr wrap="square" rtlCol="0">
            <a:spAutoFit/>
          </a:bodyPr>
          <a:lstStyle/>
          <a:p>
            <a:r>
              <a:rPr lang="en-US" sz="3600" dirty="0" smtClean="0"/>
              <a:t>File 1</a:t>
            </a:r>
            <a:endParaRPr lang="en-US" sz="3600" dirty="0"/>
          </a:p>
        </p:txBody>
      </p:sp>
      <p:sp>
        <p:nvSpPr>
          <p:cNvPr id="6" name="TextBox 5"/>
          <p:cNvSpPr txBox="1"/>
          <p:nvPr/>
        </p:nvSpPr>
        <p:spPr>
          <a:xfrm>
            <a:off x="5649176" y="601580"/>
            <a:ext cx="3332796" cy="923330"/>
          </a:xfrm>
          <a:prstGeom prst="rect">
            <a:avLst/>
          </a:prstGeom>
          <a:noFill/>
        </p:spPr>
        <p:txBody>
          <a:bodyPr wrap="square" rtlCol="0">
            <a:spAutoFit/>
          </a:bodyPr>
          <a:lstStyle/>
          <a:p>
            <a:r>
              <a:rPr lang="sk-SK" dirty="0"/>
              <a:t>E</a:t>
            </a:r>
            <a:r>
              <a:rPr lang="sk-SK" dirty="0" smtClean="0"/>
              <a:t>moji_mean</a:t>
            </a:r>
            <a:r>
              <a:rPr lang="sk-SK" dirty="0"/>
              <a:t>: </a:t>
            </a:r>
            <a:r>
              <a:rPr lang="en-US" dirty="0" smtClean="0"/>
              <a:t>0.04</a:t>
            </a:r>
            <a:r>
              <a:rPr lang="sk-SK" dirty="0" smtClean="0"/>
              <a:t>, </a:t>
            </a:r>
            <a:r>
              <a:rPr lang="hr-HR" dirty="0" smtClean="0"/>
              <a:t>stdev</a:t>
            </a:r>
            <a:r>
              <a:rPr lang="hr-HR" dirty="0"/>
              <a:t>: </a:t>
            </a:r>
            <a:r>
              <a:rPr lang="en-US" dirty="0" smtClean="0"/>
              <a:t>1.17</a:t>
            </a:r>
            <a:endParaRPr lang="hr-HR" dirty="0"/>
          </a:p>
          <a:p>
            <a:r>
              <a:rPr lang="en-US" dirty="0" err="1"/>
              <a:t>word_mean</a:t>
            </a:r>
            <a:r>
              <a:rPr lang="en-US" dirty="0"/>
              <a:t>: </a:t>
            </a:r>
            <a:r>
              <a:rPr lang="en-US" dirty="0" smtClean="0"/>
              <a:t>0.24, </a:t>
            </a:r>
            <a:r>
              <a:rPr lang="nl-NL" dirty="0" err="1" smtClean="0"/>
              <a:t>stdev</a:t>
            </a:r>
            <a:r>
              <a:rPr lang="nl-NL" dirty="0"/>
              <a:t>: </a:t>
            </a:r>
            <a:r>
              <a:rPr lang="en-US" dirty="0" smtClean="0"/>
              <a:t>2.14</a:t>
            </a:r>
            <a:r>
              <a:rPr lang="nl-NL" dirty="0" smtClean="0"/>
              <a:t>,</a:t>
            </a:r>
          </a:p>
          <a:p>
            <a:r>
              <a:rPr lang="nl-NL" dirty="0" smtClean="0"/>
              <a:t>t</a:t>
            </a:r>
            <a:r>
              <a:rPr lang="nl-NL" dirty="0"/>
              <a:t>-</a:t>
            </a:r>
            <a:r>
              <a:rPr lang="nl-NL" dirty="0" err="1"/>
              <a:t>statistic</a:t>
            </a:r>
            <a:r>
              <a:rPr lang="nl-NL" dirty="0" smtClean="0"/>
              <a:t>: </a:t>
            </a:r>
            <a:r>
              <a:rPr lang="en-US" dirty="0" smtClean="0"/>
              <a:t>4.96</a:t>
            </a:r>
            <a:r>
              <a:rPr lang="nl-NL" dirty="0" smtClean="0"/>
              <a:t>, </a:t>
            </a:r>
            <a:r>
              <a:rPr lang="fi-FI" dirty="0" err="1" smtClean="0"/>
              <a:t>p</a:t>
            </a:r>
            <a:r>
              <a:rPr lang="fi-FI" dirty="0" err="1"/>
              <a:t>-value</a:t>
            </a:r>
            <a:r>
              <a:rPr lang="fi-FI" dirty="0"/>
              <a:t>: </a:t>
            </a:r>
            <a:r>
              <a:rPr lang="en-US" dirty="0" smtClean="0"/>
              <a:t>7.42e</a:t>
            </a:r>
            <a:r>
              <a:rPr lang="en-US" dirty="0"/>
              <a:t>-07</a:t>
            </a:r>
          </a:p>
        </p:txBody>
      </p:sp>
      <p:pic>
        <p:nvPicPr>
          <p:cNvPr id="7" name="Picture 6" descr="eclipse01_word_emoji_scatter.png"/>
          <p:cNvPicPr>
            <a:picLocks noChangeAspect="1"/>
          </p:cNvPicPr>
          <p:nvPr/>
        </p:nvPicPr>
        <p:blipFill rotWithShape="1">
          <a:blip r:embed="rId2" cstate="print">
            <a:extLst>
              <a:ext uri="{28A0092B-C50C-407E-A947-70E740481C1C}">
                <a14:useLocalDpi xmlns:a14="http://schemas.microsoft.com/office/drawing/2010/main" val="0"/>
              </a:ext>
            </a:extLst>
          </a:blip>
          <a:srcRect l="8019" t="16177" r="16520" b="4688"/>
          <a:stretch/>
        </p:blipFill>
        <p:spPr>
          <a:xfrm>
            <a:off x="0" y="1887606"/>
            <a:ext cx="9144000" cy="4970394"/>
          </a:xfrm>
          <a:prstGeom prst="rect">
            <a:avLst/>
          </a:prstGeom>
        </p:spPr>
      </p:pic>
    </p:spTree>
    <p:extLst>
      <p:ext uri="{BB962C8B-B14F-4D97-AF65-F5344CB8AC3E}">
        <p14:creationId xmlns:p14="http://schemas.microsoft.com/office/powerpoint/2010/main" val="3444451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lipse08_scatter_with_mariginals.png"/>
          <p:cNvPicPr>
            <a:picLocks noChangeAspect="1"/>
          </p:cNvPicPr>
          <p:nvPr/>
        </p:nvPicPr>
        <p:blipFill rotWithShape="1">
          <a:blip r:embed="rId2" cstate="print">
            <a:extLst>
              <a:ext uri="{28A0092B-C50C-407E-A947-70E740481C1C}">
                <a14:useLocalDpi xmlns:a14="http://schemas.microsoft.com/office/drawing/2010/main" val="0"/>
              </a:ext>
            </a:extLst>
          </a:blip>
          <a:srcRect l="7732" t="16571" r="16664"/>
          <a:stretch/>
        </p:blipFill>
        <p:spPr>
          <a:xfrm>
            <a:off x="0" y="1683885"/>
            <a:ext cx="9144000" cy="5174115"/>
          </a:xfrm>
          <a:prstGeom prst="rect">
            <a:avLst/>
          </a:prstGeom>
        </p:spPr>
      </p:pic>
      <p:sp>
        <p:nvSpPr>
          <p:cNvPr id="5" name="Title 1"/>
          <p:cNvSpPr txBox="1">
            <a:spLocks/>
          </p:cNvSpPr>
          <p:nvPr/>
        </p:nvSpPr>
        <p:spPr>
          <a:xfrm>
            <a:off x="0" y="-337"/>
            <a:ext cx="9144000" cy="75979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Scatter plot of Emoji by word sentiment</a:t>
            </a:r>
            <a:endParaRPr lang="en-US" dirty="0"/>
          </a:p>
        </p:txBody>
      </p:sp>
      <p:sp>
        <p:nvSpPr>
          <p:cNvPr id="7" name="TextBox 6"/>
          <p:cNvSpPr txBox="1"/>
          <p:nvPr/>
        </p:nvSpPr>
        <p:spPr>
          <a:xfrm>
            <a:off x="0" y="1099109"/>
            <a:ext cx="1243859" cy="584776"/>
          </a:xfrm>
          <a:prstGeom prst="rect">
            <a:avLst/>
          </a:prstGeom>
          <a:noFill/>
        </p:spPr>
        <p:txBody>
          <a:bodyPr wrap="square" rtlCol="0">
            <a:spAutoFit/>
          </a:bodyPr>
          <a:lstStyle/>
          <a:p>
            <a:r>
              <a:rPr lang="en-US" sz="3200" dirty="0" smtClean="0"/>
              <a:t>File 8</a:t>
            </a:r>
            <a:endParaRPr lang="en-US" sz="3200" dirty="0"/>
          </a:p>
        </p:txBody>
      </p:sp>
      <p:sp>
        <p:nvSpPr>
          <p:cNvPr id="8" name="TextBox 7"/>
          <p:cNvSpPr txBox="1"/>
          <p:nvPr/>
        </p:nvSpPr>
        <p:spPr>
          <a:xfrm>
            <a:off x="5547895" y="760555"/>
            <a:ext cx="3596105" cy="923330"/>
          </a:xfrm>
          <a:prstGeom prst="rect">
            <a:avLst/>
          </a:prstGeom>
          <a:noFill/>
        </p:spPr>
        <p:txBody>
          <a:bodyPr wrap="square" rtlCol="0">
            <a:spAutoFit/>
          </a:bodyPr>
          <a:lstStyle/>
          <a:p>
            <a:r>
              <a:rPr lang="sk-SK" dirty="0"/>
              <a:t>E</a:t>
            </a:r>
            <a:r>
              <a:rPr lang="sk-SK" dirty="0" smtClean="0"/>
              <a:t>moji_mean</a:t>
            </a:r>
            <a:r>
              <a:rPr lang="sk-SK" dirty="0"/>
              <a:t>: </a:t>
            </a:r>
            <a:r>
              <a:rPr lang="sk-SK" dirty="0" smtClean="0"/>
              <a:t>5.0, </a:t>
            </a:r>
            <a:r>
              <a:rPr lang="hr-HR" dirty="0" smtClean="0"/>
              <a:t>stdev</a:t>
            </a:r>
            <a:r>
              <a:rPr lang="hr-HR" dirty="0"/>
              <a:t>: </a:t>
            </a:r>
            <a:r>
              <a:rPr lang="hr-HR" dirty="0" smtClean="0"/>
              <a:t>14.4</a:t>
            </a:r>
            <a:endParaRPr lang="hr-HR" dirty="0"/>
          </a:p>
          <a:p>
            <a:r>
              <a:rPr lang="en-US" dirty="0" err="1"/>
              <a:t>word_mean</a:t>
            </a:r>
            <a:r>
              <a:rPr lang="en-US" dirty="0"/>
              <a:t>: </a:t>
            </a:r>
            <a:r>
              <a:rPr lang="en-US" dirty="0" smtClean="0"/>
              <a:t>0.26, </a:t>
            </a:r>
            <a:r>
              <a:rPr lang="nl-NL" dirty="0" err="1" smtClean="0"/>
              <a:t>stdev</a:t>
            </a:r>
            <a:r>
              <a:rPr lang="nl-NL" dirty="0"/>
              <a:t>: </a:t>
            </a:r>
            <a:r>
              <a:rPr lang="nl-NL" dirty="0" smtClean="0"/>
              <a:t>2.29,</a:t>
            </a:r>
          </a:p>
          <a:p>
            <a:r>
              <a:rPr lang="nl-NL" dirty="0" smtClean="0"/>
              <a:t>t</a:t>
            </a:r>
            <a:r>
              <a:rPr lang="nl-NL" dirty="0"/>
              <a:t>-</a:t>
            </a:r>
            <a:r>
              <a:rPr lang="nl-NL" dirty="0" err="1"/>
              <a:t>statistic</a:t>
            </a:r>
            <a:r>
              <a:rPr lang="nl-NL" dirty="0"/>
              <a:t>: -</a:t>
            </a:r>
            <a:r>
              <a:rPr lang="nl-NL" dirty="0" smtClean="0"/>
              <a:t>24.8, </a:t>
            </a:r>
            <a:r>
              <a:rPr lang="fi-FI" dirty="0" err="1" smtClean="0"/>
              <a:t>p</a:t>
            </a:r>
            <a:r>
              <a:rPr lang="fi-FI" dirty="0" err="1"/>
              <a:t>-value</a:t>
            </a:r>
            <a:r>
              <a:rPr lang="fi-FI" dirty="0"/>
              <a:t>: </a:t>
            </a:r>
            <a:r>
              <a:rPr lang="fi-FI" dirty="0" smtClean="0"/>
              <a:t>1.86e</a:t>
            </a:r>
            <a:r>
              <a:rPr lang="fi-FI" dirty="0"/>
              <a:t>-129</a:t>
            </a:r>
            <a:endParaRPr lang="en-US" dirty="0"/>
          </a:p>
        </p:txBody>
      </p:sp>
    </p:spTree>
    <p:extLst>
      <p:ext uri="{BB962C8B-B14F-4D97-AF65-F5344CB8AC3E}">
        <p14:creationId xmlns:p14="http://schemas.microsoft.com/office/powerpoint/2010/main" val="22312066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322497"/>
            <a:ext cx="4150561" cy="369332"/>
          </a:xfrm>
          <a:prstGeom prst="rect">
            <a:avLst/>
          </a:prstGeom>
          <a:noFill/>
        </p:spPr>
        <p:txBody>
          <a:bodyPr wrap="square" rtlCol="0">
            <a:spAutoFit/>
          </a:bodyPr>
          <a:lstStyle/>
          <a:p>
            <a:r>
              <a:rPr lang="en-US" dirty="0" smtClean="0"/>
              <a:t>All Files collected: 120,898 tweets</a:t>
            </a:r>
            <a:endParaRPr lang="en-US" dirty="0"/>
          </a:p>
        </p:txBody>
      </p:sp>
      <p:pic>
        <p:nvPicPr>
          <p:cNvPr id="6" name="Picture 5" descr="Word_Vs_Emoji_All_Files_Wide.png"/>
          <p:cNvPicPr>
            <a:picLocks noChangeAspect="1"/>
          </p:cNvPicPr>
          <p:nvPr/>
        </p:nvPicPr>
        <p:blipFill rotWithShape="1">
          <a:blip r:embed="rId2" cstate="print">
            <a:extLst>
              <a:ext uri="{28A0092B-C50C-407E-A947-70E740481C1C}">
                <a14:useLocalDpi xmlns:a14="http://schemas.microsoft.com/office/drawing/2010/main" val="0"/>
              </a:ext>
            </a:extLst>
          </a:blip>
          <a:srcRect l="7017" t="15904" r="16664" b="4914"/>
          <a:stretch/>
        </p:blipFill>
        <p:spPr>
          <a:xfrm>
            <a:off x="0" y="1951171"/>
            <a:ext cx="9144000" cy="4906830"/>
          </a:xfrm>
          <a:prstGeom prst="rect">
            <a:avLst/>
          </a:prstGeom>
        </p:spPr>
      </p:pic>
      <p:sp>
        <p:nvSpPr>
          <p:cNvPr id="7" name="Title 1"/>
          <p:cNvSpPr txBox="1">
            <a:spLocks noGrp="1"/>
          </p:cNvSpPr>
          <p:nvPr>
            <p:ph type="title"/>
          </p:nvPr>
        </p:nvSpPr>
        <p:spPr>
          <a:xfrm>
            <a:off x="0" y="39688"/>
            <a:ext cx="9144000"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Scatter plot of Emoji by word sentiment</a:t>
            </a:r>
            <a:endParaRPr lang="en-US" dirty="0"/>
          </a:p>
        </p:txBody>
      </p:sp>
    </p:spTree>
    <p:extLst>
      <p:ext uri="{BB962C8B-B14F-4D97-AF65-F5344CB8AC3E}">
        <p14:creationId xmlns:p14="http://schemas.microsoft.com/office/powerpoint/2010/main" val="24151827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039"/>
            <a:ext cx="8229600" cy="615757"/>
          </a:xfrm>
        </p:spPr>
        <p:txBody>
          <a:bodyPr>
            <a:normAutofit fontScale="90000"/>
          </a:bodyPr>
          <a:lstStyle/>
          <a:p>
            <a:r>
              <a:rPr lang="en-US" dirty="0" smtClean="0"/>
              <a:t>Conclusions</a:t>
            </a:r>
            <a:endParaRPr lang="en-US" dirty="0"/>
          </a:p>
        </p:txBody>
      </p:sp>
      <p:sp>
        <p:nvSpPr>
          <p:cNvPr id="3" name="Content Placeholder 2"/>
          <p:cNvSpPr>
            <a:spLocks noGrp="1"/>
          </p:cNvSpPr>
          <p:nvPr>
            <p:ph idx="1"/>
          </p:nvPr>
        </p:nvSpPr>
        <p:spPr>
          <a:xfrm>
            <a:off x="457200" y="1021336"/>
            <a:ext cx="8229600" cy="5104828"/>
          </a:xfrm>
        </p:spPr>
        <p:txBody>
          <a:bodyPr/>
          <a:lstStyle/>
          <a:p>
            <a:r>
              <a:rPr lang="en-US" dirty="0" smtClean="0"/>
              <a:t>Emoji can give us a different perspective on the sentiment of a tweet, especially when the sentiments of words and </a:t>
            </a:r>
            <a:r>
              <a:rPr lang="en-US" dirty="0" err="1" smtClean="0"/>
              <a:t>Emoji</a:t>
            </a:r>
            <a:r>
              <a:rPr lang="en-US" dirty="0" smtClean="0"/>
              <a:t> are different.</a:t>
            </a:r>
          </a:p>
          <a:p>
            <a:endParaRPr lang="en-US" dirty="0"/>
          </a:p>
          <a:p>
            <a:r>
              <a:rPr lang="en-US" dirty="0" smtClean="0"/>
              <a:t>In 2 data sets, sentiment scores of </a:t>
            </a:r>
            <a:r>
              <a:rPr lang="en-US" dirty="0" err="1" smtClean="0"/>
              <a:t>Emoji</a:t>
            </a:r>
            <a:r>
              <a:rPr lang="en-US" dirty="0" smtClean="0"/>
              <a:t> were significantly different than word scores.</a:t>
            </a:r>
          </a:p>
          <a:p>
            <a:endParaRPr lang="en-US" dirty="0" smtClean="0"/>
          </a:p>
        </p:txBody>
      </p:sp>
    </p:spTree>
    <p:extLst>
      <p:ext uri="{BB962C8B-B14F-4D97-AF65-F5344CB8AC3E}">
        <p14:creationId xmlns:p14="http://schemas.microsoft.com/office/powerpoint/2010/main" val="74575735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Moon</a:t>
            </a:r>
            <a:endParaRPr lang="en-US" dirty="0"/>
          </a:p>
        </p:txBody>
      </p:sp>
      <p:sp>
        <p:nvSpPr>
          <p:cNvPr id="3" name="Content Placeholder 2"/>
          <p:cNvSpPr>
            <a:spLocks noGrp="1"/>
          </p:cNvSpPr>
          <p:nvPr>
            <p:ph idx="1"/>
          </p:nvPr>
        </p:nvSpPr>
        <p:spPr/>
        <p:txBody>
          <a:bodyPr/>
          <a:lstStyle/>
          <a:p>
            <a:r>
              <a:rPr lang="en-US" dirty="0" smtClean="0"/>
              <a:t>It’s been thought that it affects the behavior of animals and humans.</a:t>
            </a:r>
          </a:p>
          <a:p>
            <a:pPr lvl="1"/>
            <a:r>
              <a:rPr lang="en-US" dirty="0" smtClean="0"/>
              <a:t>Keywords:</a:t>
            </a:r>
          </a:p>
          <a:p>
            <a:pPr lvl="2"/>
            <a:r>
              <a:rPr lang="en-US" dirty="0" smtClean="0"/>
              <a:t>mood, feel, music</a:t>
            </a:r>
          </a:p>
          <a:p>
            <a:pPr lvl="2"/>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Sentiment</a:t>
            </a:r>
            <a:endParaRPr lang="en-US" dirty="0"/>
          </a:p>
        </p:txBody>
      </p:sp>
      <p:sp>
        <p:nvSpPr>
          <p:cNvPr id="3" name="Content Placeholder 2"/>
          <p:cNvSpPr>
            <a:spLocks noGrp="1"/>
          </p:cNvSpPr>
          <p:nvPr>
            <p:ph idx="1"/>
          </p:nvPr>
        </p:nvSpPr>
        <p:spPr/>
        <p:txBody>
          <a:bodyPr>
            <a:normAutofit lnSpcReduction="10000"/>
          </a:bodyPr>
          <a:lstStyle/>
          <a:p>
            <a:r>
              <a:rPr lang="en-US" dirty="0" err="1"/>
              <a:t>tweet_count</a:t>
            </a:r>
            <a:r>
              <a:rPr lang="en-US" dirty="0"/>
              <a:t>: 115822</a:t>
            </a:r>
          </a:p>
          <a:p>
            <a:r>
              <a:rPr lang="en-US" dirty="0" err="1"/>
              <a:t>sent_freq</a:t>
            </a:r>
            <a:r>
              <a:rPr lang="en-US" dirty="0"/>
              <a:t>: 58357</a:t>
            </a:r>
          </a:p>
          <a:p>
            <a:r>
              <a:rPr lang="en-US" dirty="0" err="1"/>
              <a:t>mean_level</a:t>
            </a:r>
            <a:r>
              <a:rPr lang="en-US" dirty="0"/>
              <a:t>: </a:t>
            </a:r>
            <a:r>
              <a:rPr lang="en-US" dirty="0" smtClean="0"/>
              <a:t>0.48</a:t>
            </a:r>
            <a:endParaRPr lang="en-US" dirty="0"/>
          </a:p>
          <a:p>
            <a:r>
              <a:rPr lang="en-US" dirty="0" err="1"/>
              <a:t>stdev_level</a:t>
            </a:r>
            <a:r>
              <a:rPr lang="en-US" dirty="0"/>
              <a:t>: </a:t>
            </a:r>
            <a:r>
              <a:rPr lang="en-US" dirty="0" smtClean="0"/>
              <a:t>3.18</a:t>
            </a:r>
            <a:endParaRPr lang="en-US" dirty="0"/>
          </a:p>
          <a:p>
            <a:r>
              <a:rPr lang="en-US" dirty="0" err="1"/>
              <a:t>mean_magnitude</a:t>
            </a:r>
            <a:r>
              <a:rPr lang="en-US" dirty="0"/>
              <a:t>: </a:t>
            </a:r>
            <a:r>
              <a:rPr lang="en-US" dirty="0" smtClean="0"/>
              <a:t>0.43</a:t>
            </a:r>
            <a:endParaRPr lang="en-US" dirty="0"/>
          </a:p>
          <a:p>
            <a:r>
              <a:rPr lang="en-US" dirty="0" err="1"/>
              <a:t>stdev_magnitude</a:t>
            </a:r>
            <a:r>
              <a:rPr lang="en-US" dirty="0"/>
              <a:t>: </a:t>
            </a:r>
            <a:r>
              <a:rPr lang="en-US" dirty="0" smtClean="0"/>
              <a:t>2.33</a:t>
            </a:r>
            <a:endParaRPr lang="en-US" dirty="0"/>
          </a:p>
          <a:p>
            <a:r>
              <a:rPr lang="en-US" dirty="0" err="1"/>
              <a:t>total_sentiment_level</a:t>
            </a:r>
            <a:r>
              <a:rPr lang="en-US" dirty="0"/>
              <a:t>: 55535</a:t>
            </a:r>
          </a:p>
          <a:p>
            <a:r>
              <a:rPr lang="en-US" dirty="0" err="1"/>
              <a:t>total_sentiment_magnitude</a:t>
            </a:r>
            <a:r>
              <a:rPr lang="en-US" dirty="0"/>
              <a:t>: 49646</a:t>
            </a:r>
          </a:p>
          <a:p>
            <a:endParaRPr lang="en-US" dirty="0"/>
          </a:p>
        </p:txBody>
      </p:sp>
    </p:spTree>
    <p:extLst>
      <p:ext uri="{BB962C8B-B14F-4D97-AF65-F5344CB8AC3E}">
        <p14:creationId xmlns:p14="http://schemas.microsoft.com/office/powerpoint/2010/main" val="1749119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Blood Moon Sentiment</a:t>
            </a:r>
            <a:endParaRPr lang="en-US" dirty="0"/>
          </a:p>
        </p:txBody>
      </p:sp>
      <p:sp>
        <p:nvSpPr>
          <p:cNvPr id="3" name="Content Placeholder 2"/>
          <p:cNvSpPr>
            <a:spLocks noGrp="1"/>
          </p:cNvSpPr>
          <p:nvPr>
            <p:ph idx="1"/>
          </p:nvPr>
        </p:nvSpPr>
        <p:spPr/>
        <p:txBody>
          <a:bodyPr>
            <a:normAutofit lnSpcReduction="10000"/>
          </a:bodyPr>
          <a:lstStyle/>
          <a:p>
            <a:r>
              <a:rPr lang="en-US" dirty="0" err="1"/>
              <a:t>tweet_count</a:t>
            </a:r>
            <a:r>
              <a:rPr lang="en-US" dirty="0"/>
              <a:t>: 120898</a:t>
            </a:r>
          </a:p>
          <a:p>
            <a:r>
              <a:rPr lang="en-US" dirty="0" err="1"/>
              <a:t>sent_freq</a:t>
            </a:r>
            <a:r>
              <a:rPr lang="en-US" dirty="0"/>
              <a:t>: 64446</a:t>
            </a:r>
          </a:p>
          <a:p>
            <a:r>
              <a:rPr lang="en-US" dirty="0" err="1"/>
              <a:t>mean_level</a:t>
            </a:r>
            <a:r>
              <a:rPr lang="en-US" dirty="0"/>
              <a:t>: </a:t>
            </a:r>
            <a:r>
              <a:rPr lang="en-US" dirty="0" smtClean="0"/>
              <a:t>2.17</a:t>
            </a:r>
            <a:endParaRPr lang="en-US" dirty="0"/>
          </a:p>
          <a:p>
            <a:r>
              <a:rPr lang="en-US" dirty="0" err="1"/>
              <a:t>stdev_level</a:t>
            </a:r>
            <a:r>
              <a:rPr lang="en-US" dirty="0"/>
              <a:t>: </a:t>
            </a:r>
            <a:r>
              <a:rPr lang="en-US" dirty="0" smtClean="0"/>
              <a:t>9.19</a:t>
            </a:r>
          </a:p>
          <a:p>
            <a:r>
              <a:rPr lang="en-US" dirty="0" err="1" smtClean="0"/>
              <a:t>mean_magnitude</a:t>
            </a:r>
            <a:r>
              <a:rPr lang="en-US" dirty="0"/>
              <a:t>: </a:t>
            </a:r>
            <a:r>
              <a:rPr lang="en-US" dirty="0" smtClean="0"/>
              <a:t>2.23</a:t>
            </a:r>
            <a:endParaRPr lang="en-US" dirty="0"/>
          </a:p>
          <a:p>
            <a:r>
              <a:rPr lang="en-US" dirty="0" err="1"/>
              <a:t>stdev_magnitude</a:t>
            </a:r>
            <a:r>
              <a:rPr lang="en-US" dirty="0"/>
              <a:t>: </a:t>
            </a:r>
            <a:r>
              <a:rPr lang="en-US" dirty="0" smtClean="0"/>
              <a:t>9.17</a:t>
            </a:r>
            <a:endParaRPr lang="en-US" dirty="0"/>
          </a:p>
          <a:p>
            <a:r>
              <a:rPr lang="en-US" dirty="0" err="1"/>
              <a:t>total_sentiment_level</a:t>
            </a:r>
            <a:r>
              <a:rPr lang="en-US" dirty="0"/>
              <a:t>: 261924</a:t>
            </a:r>
          </a:p>
          <a:p>
            <a:r>
              <a:rPr lang="en-US" dirty="0" err="1"/>
              <a:t>total_sentiment_magnitude</a:t>
            </a:r>
            <a:r>
              <a:rPr lang="en-US" dirty="0"/>
              <a:t>: 269316</a:t>
            </a:r>
          </a:p>
        </p:txBody>
      </p:sp>
    </p:spTree>
    <p:extLst>
      <p:ext uri="{BB962C8B-B14F-4D97-AF65-F5344CB8AC3E}">
        <p14:creationId xmlns:p14="http://schemas.microsoft.com/office/powerpoint/2010/main" val="25192596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two files have a similar tweet count; therefore, I’m looking at this data as if in relatively equal sets. The sentiment frequency is how many tweets have a sentiment.</a:t>
            </a:r>
          </a:p>
          <a:p>
            <a:endParaRPr lang="en-US" dirty="0"/>
          </a:p>
          <a:p>
            <a:r>
              <a:rPr lang="en-US" dirty="0"/>
              <a:t>The mean sentiment level is 2.17 for the blood moon and 0.48 for the normal day; that’s 4.5 times higher than a normal Saturday! This means the tweets were much more positive on the blood moon.</a:t>
            </a:r>
          </a:p>
          <a:p>
            <a:pPr marL="0" indent="0">
              <a:buNone/>
            </a:pPr>
            <a:endParaRPr lang="en-US" dirty="0"/>
          </a:p>
          <a:p>
            <a:endParaRPr lang="en-US" dirty="0"/>
          </a:p>
        </p:txBody>
      </p:sp>
    </p:spTree>
    <p:extLst>
      <p:ext uri="{BB962C8B-B14F-4D97-AF65-F5344CB8AC3E}">
        <p14:creationId xmlns:p14="http://schemas.microsoft.com/office/powerpoint/2010/main" val="3059314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standard deviation is 9.2 for the blood moon and 3.2 for the normal day; that’s almost 3 times higher. This means people were much more sporadic in their tweets on the blood moon.</a:t>
            </a:r>
          </a:p>
          <a:p>
            <a:endParaRPr lang="en-US" dirty="0"/>
          </a:p>
          <a:p>
            <a:r>
              <a:rPr lang="en-US" dirty="0"/>
              <a:t>The mean for the magnitude is 2.23 for the blood moon and 0.43 for the normal day. Also, the standard deviation for the magnitude is 9.2 for the blood moon and 2.33 for the normal day. Since this is slightly larger than the mean for the blood moon (and same for the standard deviation) and less than the normal day mean (a whole level less for the standard deviation) , the normal day had less extreme tweets.</a:t>
            </a:r>
          </a:p>
          <a:p>
            <a:endParaRPr lang="en-US" dirty="0"/>
          </a:p>
        </p:txBody>
      </p:sp>
    </p:spTree>
    <p:extLst>
      <p:ext uri="{BB962C8B-B14F-4D97-AF65-F5344CB8AC3E}">
        <p14:creationId xmlns:p14="http://schemas.microsoft.com/office/powerpoint/2010/main" val="246925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Motivation</a:t>
            </a:r>
            <a:endParaRPr lang="en-US" dirty="0"/>
          </a:p>
        </p:txBody>
      </p:sp>
      <p:sp>
        <p:nvSpPr>
          <p:cNvPr id="3" name="Content Placeholder 2"/>
          <p:cNvSpPr>
            <a:spLocks noGrp="1"/>
          </p:cNvSpPr>
          <p:nvPr>
            <p:ph idx="1"/>
          </p:nvPr>
        </p:nvSpPr>
        <p:spPr/>
        <p:txBody>
          <a:bodyPr/>
          <a:lstStyle/>
          <a:p>
            <a:r>
              <a:rPr lang="en-US" dirty="0" smtClean="0"/>
              <a:t>How is it different from the assignment we’ve already done in class?</a:t>
            </a:r>
          </a:p>
          <a:p>
            <a:pPr marL="971550" lvl="1" indent="-514350">
              <a:buFont typeface="+mj-lt"/>
              <a:buAutoNum type="arabicPeriod"/>
            </a:pPr>
            <a:r>
              <a:rPr lang="en-US" dirty="0" err="1" smtClean="0"/>
              <a:t>Emoji</a:t>
            </a:r>
            <a:endParaRPr lang="en-US" dirty="0" smtClean="0"/>
          </a:p>
          <a:p>
            <a:pPr marL="971550" lvl="1" indent="-514350">
              <a:buFont typeface="+mj-lt"/>
              <a:buAutoNum type="arabicPeriod"/>
            </a:pPr>
            <a:r>
              <a:rPr lang="en-US" dirty="0" smtClean="0"/>
              <a:t>Full Moon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The total sentiment level (all sentiments added up) for the blood moon is 261924 and for the normal day is 55535. The blood moon sentiment is 4.7 times that of the normal Saturday! I was expecting the outcome to be the same, but to find the magnitude significant. Instead, the tweets are obviously much more positive on the eclipse.</a:t>
            </a:r>
          </a:p>
          <a:p>
            <a:endParaRPr lang="en-US" dirty="0"/>
          </a:p>
          <a:p>
            <a:r>
              <a:rPr lang="en-US" dirty="0"/>
              <a:t>The total sentiment magnitude for the blood moon is 269316; comparing that to its sentiment of 261924, there’s not many large negative tweets. The total sentiment magnitude for the normal day is 69646; comparing that to its sentiment of 55535, there’s also not many large negative tweets. Dividing the levels by the magnitudes, 0.97 for the blood moon and 0.8 for normal day, we see that the magnitude is most different for the normal day. </a:t>
            </a:r>
            <a:r>
              <a:rPr lang="en-US"/>
              <a:t>Meaning, if anything, there’s more extreme negative tweets on the normal day and much more positive tweets on the blood </a:t>
            </a:r>
            <a:r>
              <a:rPr lang="en-US"/>
              <a:t>moon</a:t>
            </a:r>
            <a:r>
              <a:rPr lang="en-US" smtClean="0"/>
              <a:t>!</a:t>
            </a:r>
            <a:endParaRPr lang="en-US"/>
          </a:p>
        </p:txBody>
      </p:sp>
    </p:spTree>
    <p:extLst>
      <p:ext uri="{BB962C8B-B14F-4D97-AF65-F5344CB8AC3E}">
        <p14:creationId xmlns:p14="http://schemas.microsoft.com/office/powerpoint/2010/main" val="3692953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There are a lot of </a:t>
            </a:r>
            <a:r>
              <a:rPr lang="en-US" dirty="0" err="1" smtClean="0"/>
              <a:t>emojis</a:t>
            </a:r>
            <a:endParaRPr lang="en-US" dirty="0"/>
          </a:p>
        </p:txBody>
      </p:sp>
      <p:pic>
        <p:nvPicPr>
          <p:cNvPr id="13" name="Content Placeholder 12" descr="emoji_1.png"/>
          <p:cNvPicPr>
            <a:picLocks noGrp="1" noChangeAspect="1"/>
          </p:cNvPicPr>
          <p:nvPr>
            <p:ph sz="half" idx="1"/>
          </p:nvPr>
        </p:nvPicPr>
        <p:blipFill>
          <a:blip r:embed="rId2" cstate="print"/>
          <a:stretch>
            <a:fillRect/>
          </a:stretch>
        </p:blipFill>
        <p:spPr>
          <a:xfrm>
            <a:off x="457200" y="1843881"/>
            <a:ext cx="4038600" cy="4038600"/>
          </a:xfrm>
        </p:spPr>
      </p:pic>
      <p:pic>
        <p:nvPicPr>
          <p:cNvPr id="14" name="Content Placeholder 13" descr="emoji_2.png"/>
          <p:cNvPicPr>
            <a:picLocks noGrp="1" noChangeAspect="1"/>
          </p:cNvPicPr>
          <p:nvPr>
            <p:ph sz="half" idx="2"/>
          </p:nvPr>
        </p:nvPicPr>
        <p:blipFill>
          <a:blip r:embed="rId3" cstate="print"/>
          <a:stretch>
            <a:fillRect/>
          </a:stretch>
        </p:blipFill>
        <p:spPr>
          <a:xfrm>
            <a:off x="4691054" y="1886735"/>
            <a:ext cx="3952892" cy="3952892"/>
          </a:xfrm>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oji_figure_02.png"/>
          <p:cNvPicPr>
            <a:picLocks noGrp="1" noChangeAspect="1"/>
          </p:cNvPicPr>
          <p:nvPr>
            <p:ph idx="1"/>
          </p:nvPr>
        </p:nvPicPr>
        <p:blipFill>
          <a:blip r:embed="rId2" cstate="print"/>
          <a:stretch>
            <a:fillRect/>
          </a:stretch>
        </p:blipFill>
        <p:spPr>
          <a:xfrm>
            <a:off x="-874644" y="864705"/>
            <a:ext cx="10402711" cy="5851525"/>
          </a:xfrm>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Mood Dictionaries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fr-FR" dirty="0" err="1"/>
              <a:t>sad_dict</a:t>
            </a:r>
            <a:r>
              <a:rPr lang="fr-FR" dirty="0"/>
              <a:t> = {</a:t>
            </a:r>
            <a:r>
              <a:rPr lang="fr-FR" dirty="0"/>
              <a:t>'😭'</a:t>
            </a:r>
            <a:r>
              <a:rPr lang="fr-FR" dirty="0"/>
              <a:t>: -</a:t>
            </a:r>
            <a:r>
              <a:rPr lang="fr-FR" dirty="0"/>
              <a:t>2, '😔'</a:t>
            </a:r>
            <a:r>
              <a:rPr lang="fr-FR" dirty="0"/>
              <a:t>: -</a:t>
            </a:r>
            <a:r>
              <a:rPr lang="fr-FR" dirty="0"/>
              <a:t>1, '💔'</a:t>
            </a:r>
            <a:r>
              <a:rPr lang="fr-FR" dirty="0"/>
              <a:t>: -</a:t>
            </a:r>
            <a:r>
              <a:rPr lang="fr-FR" dirty="0"/>
              <a:t>2, '😩'</a:t>
            </a:r>
            <a:r>
              <a:rPr lang="fr-FR" dirty="0"/>
              <a:t>: -</a:t>
            </a:r>
            <a:r>
              <a:rPr lang="fr-FR" dirty="0"/>
              <a:t>2, '😢'</a:t>
            </a:r>
            <a:r>
              <a:rPr lang="fr-FR" dirty="0"/>
              <a:t>: -</a:t>
            </a:r>
            <a:r>
              <a:rPr lang="fr-FR" dirty="0"/>
              <a:t>2, '😕'</a:t>
            </a:r>
            <a:r>
              <a:rPr lang="fr-FR" dirty="0"/>
              <a:t>: -</a:t>
            </a:r>
            <a:r>
              <a:rPr lang="fr-FR" dirty="0"/>
              <a:t>1, '😟'</a:t>
            </a:r>
            <a:r>
              <a:rPr lang="fr-FR" dirty="0"/>
              <a:t>: -</a:t>
            </a:r>
            <a:r>
              <a:rPr lang="fr-FR" dirty="0"/>
              <a:t>1,</a:t>
            </a:r>
            <a:br>
              <a:rPr lang="fr-FR" dirty="0"/>
            </a:br>
            <a:r>
              <a:rPr lang="fr-FR" dirty="0"/>
              <a:t>            '😰'</a:t>
            </a:r>
            <a:r>
              <a:rPr lang="fr-FR" dirty="0"/>
              <a:t>: -</a:t>
            </a:r>
            <a:r>
              <a:rPr lang="fr-FR" dirty="0"/>
              <a:t>1, '😝'</a:t>
            </a:r>
            <a:r>
              <a:rPr lang="fr-FR" dirty="0"/>
              <a:t>: -</a:t>
            </a:r>
            <a:r>
              <a:rPr lang="fr-FR" dirty="0"/>
              <a:t>1, '😣'</a:t>
            </a:r>
            <a:r>
              <a:rPr lang="fr-FR" dirty="0"/>
              <a:t>: -</a:t>
            </a:r>
            <a:r>
              <a:rPr lang="fr-FR" dirty="0"/>
              <a:t>1, '😪'</a:t>
            </a:r>
            <a:r>
              <a:rPr lang="fr-FR" dirty="0"/>
              <a:t>: -</a:t>
            </a:r>
            <a:r>
              <a:rPr lang="fr-FR" dirty="0"/>
              <a:t>1, '💤'</a:t>
            </a:r>
            <a:r>
              <a:rPr lang="fr-FR" dirty="0"/>
              <a:t>: -</a:t>
            </a:r>
            <a:r>
              <a:rPr lang="fr-FR" dirty="0"/>
              <a:t>1</a:t>
            </a:r>
            <a:r>
              <a:rPr lang="fr-FR" dirty="0"/>
              <a:t>}</a:t>
            </a:r>
            <a:br>
              <a:rPr lang="fr-FR" dirty="0"/>
            </a:br>
            <a:r>
              <a:rPr lang="fr-FR" dirty="0"/>
              <a:t/>
            </a:r>
            <a:br>
              <a:rPr lang="fr-FR" dirty="0"/>
            </a:br>
            <a:r>
              <a:rPr lang="fr-FR" dirty="0" err="1"/>
              <a:t>anger_dict</a:t>
            </a:r>
            <a:r>
              <a:rPr lang="fr-FR" dirty="0"/>
              <a:t> = {</a:t>
            </a:r>
            <a:r>
              <a:rPr lang="fr-FR" dirty="0"/>
              <a:t>'😤'</a:t>
            </a:r>
            <a:r>
              <a:rPr lang="fr-FR" dirty="0"/>
              <a:t>: -</a:t>
            </a:r>
            <a:r>
              <a:rPr lang="fr-FR" dirty="0"/>
              <a:t>2, '😡'</a:t>
            </a:r>
            <a:r>
              <a:rPr lang="fr-FR" dirty="0"/>
              <a:t>: -</a:t>
            </a:r>
            <a:r>
              <a:rPr lang="fr-FR" dirty="0"/>
              <a:t>2, '😠'</a:t>
            </a:r>
            <a:r>
              <a:rPr lang="fr-FR" dirty="0"/>
              <a:t>: -</a:t>
            </a:r>
            <a:r>
              <a:rPr lang="fr-FR" dirty="0"/>
              <a:t>1, '😈'</a:t>
            </a:r>
            <a:r>
              <a:rPr lang="fr-FR" dirty="0"/>
              <a:t>: -</a:t>
            </a:r>
            <a:r>
              <a:rPr lang="fr-FR" dirty="0"/>
              <a:t>1, '💀'</a:t>
            </a:r>
            <a:r>
              <a:rPr lang="fr-FR" dirty="0"/>
              <a:t>: -</a:t>
            </a:r>
            <a:r>
              <a:rPr lang="fr-FR" dirty="0"/>
              <a:t>3, '👊'</a:t>
            </a:r>
            <a:r>
              <a:rPr lang="fr-FR" dirty="0"/>
              <a:t>: -</a:t>
            </a:r>
            <a:r>
              <a:rPr lang="fr-FR" dirty="0"/>
              <a:t>1, '🔥'</a:t>
            </a:r>
            <a:r>
              <a:rPr lang="fr-FR" dirty="0"/>
              <a:t>: -</a:t>
            </a:r>
            <a:r>
              <a:rPr lang="fr-FR" dirty="0"/>
              <a:t>2,</a:t>
            </a:r>
            <a:br>
              <a:rPr lang="fr-FR" dirty="0"/>
            </a:br>
            <a:r>
              <a:rPr lang="fr-FR" dirty="0"/>
              <a:t>              '😾'</a:t>
            </a:r>
            <a:r>
              <a:rPr lang="fr-FR" dirty="0"/>
              <a:t>: -</a:t>
            </a:r>
            <a:r>
              <a:rPr lang="fr-FR" dirty="0"/>
              <a:t>2,  '💣'</a:t>
            </a:r>
            <a:r>
              <a:rPr lang="fr-FR" dirty="0"/>
              <a:t>: -</a:t>
            </a:r>
            <a:r>
              <a:rPr lang="fr-FR" dirty="0"/>
              <a:t>2, '😼'</a:t>
            </a:r>
            <a:r>
              <a:rPr lang="fr-FR" dirty="0"/>
              <a:t>: -</a:t>
            </a:r>
            <a:r>
              <a:rPr lang="fr-FR" dirty="0"/>
              <a:t>1</a:t>
            </a:r>
            <a:r>
              <a:rPr lang="fr-FR" dirty="0"/>
              <a:t>}</a:t>
            </a:r>
            <a:br>
              <a:rPr lang="fr-FR" dirty="0"/>
            </a:br>
            <a:r>
              <a:rPr lang="fr-FR" dirty="0"/>
              <a:t/>
            </a:r>
            <a:br>
              <a:rPr lang="fr-FR" dirty="0"/>
            </a:br>
            <a:r>
              <a:rPr lang="fr-FR" dirty="0" err="1"/>
              <a:t>fear_dict</a:t>
            </a:r>
            <a:r>
              <a:rPr lang="fr-FR" dirty="0"/>
              <a:t> = {</a:t>
            </a:r>
            <a:r>
              <a:rPr lang="fr-FR" dirty="0"/>
              <a:t>'😌'</a:t>
            </a:r>
            <a:r>
              <a:rPr lang="fr-FR" dirty="0"/>
              <a:t>: </a:t>
            </a:r>
            <a:r>
              <a:rPr lang="fr-FR" dirty="0"/>
              <a:t>1, '🙈'</a:t>
            </a:r>
            <a:r>
              <a:rPr lang="fr-FR" dirty="0"/>
              <a:t>: -</a:t>
            </a:r>
            <a:r>
              <a:rPr lang="fr-FR" dirty="0"/>
              <a:t>1, '😓'</a:t>
            </a:r>
            <a:r>
              <a:rPr lang="fr-FR" dirty="0"/>
              <a:t>: -</a:t>
            </a:r>
            <a:r>
              <a:rPr lang="fr-FR" dirty="0"/>
              <a:t>1, '😁'</a:t>
            </a:r>
            <a:r>
              <a:rPr lang="fr-FR" dirty="0"/>
              <a:t>: -</a:t>
            </a:r>
            <a:r>
              <a:rPr lang="fr-FR" dirty="0"/>
              <a:t>2, '😖'</a:t>
            </a:r>
            <a:r>
              <a:rPr lang="fr-FR" dirty="0"/>
              <a:t>: -</a:t>
            </a:r>
            <a:r>
              <a:rPr lang="fr-FR" dirty="0"/>
              <a:t>2, '😮'</a:t>
            </a:r>
            <a:r>
              <a:rPr lang="fr-FR" dirty="0"/>
              <a:t>: -</a:t>
            </a:r>
            <a:r>
              <a:rPr lang="fr-FR" dirty="0"/>
              <a:t>1, '😱'</a:t>
            </a:r>
            <a:r>
              <a:rPr lang="fr-FR" dirty="0"/>
              <a:t>: -</a:t>
            </a:r>
            <a:r>
              <a:rPr lang="fr-FR" dirty="0"/>
              <a:t>1,</a:t>
            </a:r>
            <a:br>
              <a:rPr lang="fr-FR" dirty="0"/>
            </a:br>
            <a:r>
              <a:rPr lang="fr-FR" dirty="0"/>
              <a:t>             '😒'</a:t>
            </a:r>
            <a:r>
              <a:rPr lang="fr-FR" dirty="0"/>
              <a:t>: -</a:t>
            </a:r>
            <a:r>
              <a:rPr lang="fr-FR" dirty="0"/>
              <a:t>1, '😐'</a:t>
            </a:r>
            <a:r>
              <a:rPr lang="fr-FR" dirty="0"/>
              <a:t>: -</a:t>
            </a:r>
            <a:r>
              <a:rPr lang="fr-FR" dirty="0"/>
              <a:t>1, '🙉'</a:t>
            </a:r>
            <a:r>
              <a:rPr lang="fr-FR" dirty="0"/>
              <a:t>: -</a:t>
            </a:r>
            <a:r>
              <a:rPr lang="fr-FR" dirty="0"/>
              <a:t>1, '🙀'</a:t>
            </a:r>
            <a:r>
              <a:rPr lang="fr-FR" dirty="0"/>
              <a:t>: -</a:t>
            </a:r>
            <a:r>
              <a:rPr lang="fr-FR" dirty="0"/>
              <a:t>1, '😶'</a:t>
            </a:r>
            <a:r>
              <a:rPr lang="fr-FR" dirty="0"/>
              <a:t>: -</a:t>
            </a:r>
            <a:r>
              <a:rPr lang="fr-FR" dirty="0"/>
              <a:t>1, '😨'</a:t>
            </a:r>
            <a:r>
              <a:rPr lang="fr-FR" dirty="0"/>
              <a:t>: -</a:t>
            </a:r>
            <a:r>
              <a:rPr lang="fr-FR" dirty="0"/>
              <a:t>1, '😳'</a:t>
            </a:r>
            <a:r>
              <a:rPr lang="fr-FR" dirty="0"/>
              <a:t>: -</a:t>
            </a:r>
            <a:r>
              <a:rPr lang="fr-FR" dirty="0"/>
              <a:t>1,</a:t>
            </a:r>
            <a:br>
              <a:rPr lang="fr-FR" dirty="0"/>
            </a:br>
            <a:r>
              <a:rPr lang="fr-FR" dirty="0"/>
              <a:t>             '😷'</a:t>
            </a:r>
            <a:r>
              <a:rPr lang="fr-FR" dirty="0"/>
              <a:t>: -</a:t>
            </a:r>
            <a:r>
              <a:rPr lang="fr-FR" dirty="0"/>
              <a:t>3, '🙊'</a:t>
            </a:r>
            <a:r>
              <a:rPr lang="fr-FR" dirty="0"/>
              <a:t>: -</a:t>
            </a:r>
            <a:r>
              <a:rPr lang="fr-FR" dirty="0"/>
              <a:t>1</a:t>
            </a:r>
            <a:r>
              <a:rPr lang="fr-FR" dirty="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1 (early in morning)</a:t>
            </a:r>
            <a:endParaRPr lang="en-US" dirty="0"/>
          </a:p>
        </p:txBody>
      </p:sp>
      <p:sp>
        <p:nvSpPr>
          <p:cNvPr id="5" name="Text Placeholder 4"/>
          <p:cNvSpPr>
            <a:spLocks noGrp="1"/>
          </p:cNvSpPr>
          <p:nvPr>
            <p:ph type="body" idx="1"/>
          </p:nvPr>
        </p:nvSpPr>
        <p:spPr/>
        <p:txBody>
          <a:bodyPr/>
          <a:lstStyle/>
          <a:p>
            <a:r>
              <a:rPr lang="en-US" dirty="0" smtClean="0"/>
              <a:t>Distribution on count</a:t>
            </a:r>
            <a:endParaRPr lang="en-US" dirty="0"/>
          </a:p>
        </p:txBody>
      </p:sp>
      <p:sp>
        <p:nvSpPr>
          <p:cNvPr id="7" name="Text Placeholder 6"/>
          <p:cNvSpPr>
            <a:spLocks noGrp="1"/>
          </p:cNvSpPr>
          <p:nvPr>
            <p:ph type="body" sz="quarter" idx="3"/>
          </p:nvPr>
        </p:nvSpPr>
        <p:spPr/>
        <p:txBody>
          <a:bodyPr/>
          <a:lstStyle/>
          <a:p>
            <a:r>
              <a:rPr lang="en-US" dirty="0" smtClean="0"/>
              <a:t>Distribution on Score</a:t>
            </a:r>
            <a:endParaRPr lang="en-US" dirty="0"/>
          </a:p>
        </p:txBody>
      </p:sp>
      <p:graphicFrame>
        <p:nvGraphicFramePr>
          <p:cNvPr id="11" name="Content Placeholder 10"/>
          <p:cNvGraphicFramePr>
            <a:graphicFrameLocks noGrp="1"/>
          </p:cNvGraphicFramePr>
          <p:nvPr>
            <p:ph sz="half" idx="2"/>
          </p:nvPr>
        </p:nvGraphicFramePr>
        <p:xfrm>
          <a:off x="457200" y="2174875"/>
          <a:ext cx="4040188" cy="3951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ontent Placeholder 11"/>
          <p:cNvGraphicFramePr>
            <a:graphicFrameLocks noGrp="1"/>
          </p:cNvGraphicFramePr>
          <p:nvPr>
            <p:ph sz="quarter" idx="4"/>
          </p:nvPr>
        </p:nvGraphicFramePr>
        <p:xfrm>
          <a:off x="4645025" y="2174875"/>
          <a:ext cx="4041775" cy="39512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8 (in the evening)</a:t>
            </a:r>
            <a:endParaRPr lang="en-US" dirty="0"/>
          </a:p>
        </p:txBody>
      </p:sp>
      <p:sp>
        <p:nvSpPr>
          <p:cNvPr id="3" name="Text Placeholder 2"/>
          <p:cNvSpPr>
            <a:spLocks noGrp="1"/>
          </p:cNvSpPr>
          <p:nvPr>
            <p:ph type="body" idx="1"/>
          </p:nvPr>
        </p:nvSpPr>
        <p:spPr/>
        <p:txBody>
          <a:bodyPr/>
          <a:lstStyle/>
          <a:p>
            <a:r>
              <a:rPr lang="en-US" dirty="0" smtClean="0"/>
              <a:t>Distribution on count</a:t>
            </a:r>
            <a:endParaRPr lang="en-US" dirty="0"/>
          </a:p>
        </p:txBody>
      </p:sp>
      <p:sp>
        <p:nvSpPr>
          <p:cNvPr id="5" name="Text Placeholder 4"/>
          <p:cNvSpPr>
            <a:spLocks noGrp="1"/>
          </p:cNvSpPr>
          <p:nvPr>
            <p:ph type="body" sz="quarter" idx="3"/>
          </p:nvPr>
        </p:nvSpPr>
        <p:spPr/>
        <p:txBody>
          <a:bodyPr/>
          <a:lstStyle/>
          <a:p>
            <a:r>
              <a:rPr lang="en-US" dirty="0" smtClean="0"/>
              <a:t>Distribution on Score</a:t>
            </a:r>
          </a:p>
        </p:txBody>
      </p:sp>
      <p:graphicFrame>
        <p:nvGraphicFramePr>
          <p:cNvPr id="8" name="Content Placeholder 7"/>
          <p:cNvGraphicFramePr>
            <a:graphicFrameLocks noGrp="1"/>
          </p:cNvGraphicFramePr>
          <p:nvPr>
            <p:ph sz="half" idx="2"/>
          </p:nvPr>
        </p:nvGraphicFramePr>
        <p:xfrm>
          <a:off x="457200" y="2174875"/>
          <a:ext cx="4040188" cy="3951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p:cNvGraphicFramePr>
            <a:graphicFrameLocks noGrp="1"/>
          </p:cNvGraphicFramePr>
          <p:nvPr>
            <p:ph sz="quarter" idx="4"/>
          </p:nvPr>
        </p:nvGraphicFramePr>
        <p:xfrm>
          <a:off x="4645025" y="2174875"/>
          <a:ext cx="4041775" cy="39512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Sample on full day</a:t>
            </a:r>
            <a:endParaRPr lang="en-US" dirty="0"/>
          </a:p>
        </p:txBody>
      </p:sp>
      <p:sp>
        <p:nvSpPr>
          <p:cNvPr id="9" name="Text Placeholder 8"/>
          <p:cNvSpPr>
            <a:spLocks noGrp="1"/>
          </p:cNvSpPr>
          <p:nvPr>
            <p:ph type="body" idx="1"/>
          </p:nvPr>
        </p:nvSpPr>
        <p:spPr/>
        <p:txBody>
          <a:bodyPr/>
          <a:lstStyle/>
          <a:p>
            <a:r>
              <a:rPr lang="en-US" dirty="0" smtClean="0"/>
              <a:t>Distribution on count</a:t>
            </a:r>
            <a:endParaRPr lang="en-US" dirty="0"/>
          </a:p>
        </p:txBody>
      </p:sp>
      <p:graphicFrame>
        <p:nvGraphicFramePr>
          <p:cNvPr id="7" name="Content Placeholder 6"/>
          <p:cNvGraphicFramePr>
            <a:graphicFrameLocks noGrp="1"/>
          </p:cNvGraphicFramePr>
          <p:nvPr>
            <p:ph sz="half" idx="2"/>
          </p:nvPr>
        </p:nvGraphicFramePr>
        <p:xfrm>
          <a:off x="457200" y="2174875"/>
          <a:ext cx="4040188" cy="3951288"/>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9"/>
          <p:cNvSpPr>
            <a:spLocks noGrp="1"/>
          </p:cNvSpPr>
          <p:nvPr>
            <p:ph type="body" sz="quarter" idx="3"/>
          </p:nvPr>
        </p:nvSpPr>
        <p:spPr/>
        <p:txBody>
          <a:bodyPr/>
          <a:lstStyle/>
          <a:p>
            <a:r>
              <a:rPr lang="en-US" dirty="0" smtClean="0"/>
              <a:t>Distribution on Score</a:t>
            </a:r>
          </a:p>
        </p:txBody>
      </p:sp>
      <p:graphicFrame>
        <p:nvGraphicFramePr>
          <p:cNvPr id="12" name="Content Placeholder 11"/>
          <p:cNvGraphicFramePr>
            <a:graphicFrameLocks noGrp="1"/>
          </p:cNvGraphicFramePr>
          <p:nvPr>
            <p:ph sz="quarter" idx="4"/>
          </p:nvPr>
        </p:nvGraphicFramePr>
        <p:xfrm>
          <a:off x="4645025" y="2174875"/>
          <a:ext cx="4041775" cy="39512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r>
              <a:rPr lang="en-US" dirty="0" smtClean="0"/>
              <a:t>Overwhelmingly happy</a:t>
            </a:r>
          </a:p>
          <a:p>
            <a:pPr lvl="2"/>
            <a:r>
              <a:rPr lang="en-US" dirty="0" smtClean="0"/>
              <a:t>Why?</a:t>
            </a:r>
          </a:p>
          <a:p>
            <a:pPr lvl="3"/>
            <a:r>
              <a:rPr lang="en-US" dirty="0" smtClean="0"/>
              <a:t>1) Happy focus</a:t>
            </a:r>
          </a:p>
          <a:p>
            <a:pPr lvl="3"/>
            <a:r>
              <a:rPr lang="en-US" dirty="0" smtClean="0"/>
              <a:t>2) Culture of Twitter</a:t>
            </a:r>
          </a:p>
          <a:p>
            <a:pPr lvl="4"/>
            <a:r>
              <a:rPr lang="en-US" dirty="0" smtClean="0"/>
              <a:t>Jokes or anything else to </a:t>
            </a:r>
          </a:p>
          <a:p>
            <a:pPr lvl="4"/>
            <a:r>
              <a:rPr lang="en-US" dirty="0" smtClean="0"/>
              <a:t>“</a:t>
            </a:r>
            <a:r>
              <a:rPr lang="en-US" dirty="0" err="1" smtClean="0"/>
              <a:t>spammy</a:t>
            </a:r>
            <a:r>
              <a:rPr lang="en-US" dirty="0" smtClean="0"/>
              <a:t>” amounts of </a:t>
            </a:r>
            <a:r>
              <a:rPr lang="en-US" dirty="0" err="1" smtClean="0"/>
              <a:t>emoji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Data was skewed, was this additional data useful?</a:t>
            </a:r>
          </a:p>
          <a:p>
            <a:pPr lvl="1"/>
            <a:r>
              <a:rPr lang="en-US" dirty="0" smtClean="0"/>
              <a:t>Certainly. Another layer to see how the </a:t>
            </a:r>
            <a:r>
              <a:rPr lang="en-US" dirty="0" err="1" smtClean="0"/>
              <a:t>twittersphere</a:t>
            </a:r>
            <a:r>
              <a:rPr lang="en-US" dirty="0" smtClean="0"/>
              <a:t> currently feels.</a:t>
            </a:r>
          </a:p>
          <a:p>
            <a:pPr lvl="1"/>
            <a:r>
              <a:rPr lang="en-US" dirty="0" err="1" smtClean="0"/>
              <a:t>Emoji</a:t>
            </a:r>
            <a:r>
              <a:rPr lang="en-US" dirty="0" smtClean="0"/>
              <a:t> are universal.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[1]</a:t>
            </a:r>
          </a:p>
          <a:p>
            <a:pPr lvl="1"/>
            <a:r>
              <a:rPr lang="en-US" dirty="0" smtClean="0"/>
              <a:t>https://dev.twitter.com/overview/api/counting-characters</a:t>
            </a:r>
          </a:p>
          <a:p>
            <a:r>
              <a:rPr lang="en-US" dirty="0" smtClean="0"/>
              <a:t>[2]</a:t>
            </a:r>
          </a:p>
          <a:p>
            <a:pPr lvl="1"/>
            <a:r>
              <a:rPr lang="en-US" dirty="0" smtClean="0"/>
              <a:t>http://en.wikipedia.org/wiki/Emoji#Apple_encoding</a:t>
            </a:r>
          </a:p>
          <a:p>
            <a:r>
              <a:rPr lang="en-US" dirty="0" smtClean="0"/>
              <a:t>[3]</a:t>
            </a:r>
          </a:p>
          <a:p>
            <a:pPr lvl="1"/>
            <a:r>
              <a:rPr lang="en-US" dirty="0" smtClean="0"/>
              <a:t>http://www.fileformat.info/info/emoji/list.htm</a:t>
            </a:r>
          </a:p>
          <a:p>
            <a:r>
              <a:rPr lang="en-US" dirty="0" smtClean="0"/>
              <a:t>[4]</a:t>
            </a:r>
          </a:p>
          <a:p>
            <a:pPr lvl="1"/>
            <a:r>
              <a:rPr lang="en-US" dirty="0" smtClean="0"/>
              <a:t>http://en.wikipedia.org/wiki/Lunar_effect#Human_behavior</a:t>
            </a:r>
          </a:p>
          <a:p>
            <a:r>
              <a:rPr lang="en-US" dirty="0" smtClean="0"/>
              <a:t>[5]</a:t>
            </a:r>
          </a:p>
          <a:p>
            <a:pPr lvl="1"/>
            <a:r>
              <a:rPr lang="en-US" dirty="0" smtClean="0"/>
              <a:t>http://faculty.washington.edu/chudler/moon.html</a:t>
            </a:r>
          </a:p>
          <a:p>
            <a:r>
              <a:rPr lang="en-US" dirty="0" smtClean="0"/>
              <a:t>[6]</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Emoji</a:t>
            </a:r>
            <a:endParaRPr lang="en-US" dirty="0"/>
          </a:p>
        </p:txBody>
      </p:sp>
      <p:sp>
        <p:nvSpPr>
          <p:cNvPr id="3" name="Content Placeholder 2"/>
          <p:cNvSpPr>
            <a:spLocks noGrp="1"/>
          </p:cNvSpPr>
          <p:nvPr>
            <p:ph idx="1"/>
          </p:nvPr>
        </p:nvSpPr>
        <p:spPr/>
        <p:txBody>
          <a:bodyPr/>
          <a:lstStyle/>
          <a:p>
            <a:r>
              <a:rPr lang="en-US" dirty="0" smtClean="0"/>
              <a:t>Twitter has a 140 character limit [1]. </a:t>
            </a:r>
          </a:p>
          <a:p>
            <a:r>
              <a:rPr lang="en-US" dirty="0" err="1" smtClean="0"/>
              <a:t>Emoji</a:t>
            </a:r>
            <a:r>
              <a:rPr lang="en-US" dirty="0" smtClean="0"/>
              <a:t> are the perfect way to convey a range of emotions in a small amount of space. </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2662"/>
          </a:xfrm>
        </p:spPr>
        <p:txBody>
          <a:bodyPr>
            <a:normAutofit fontScale="90000"/>
          </a:bodyPr>
          <a:lstStyle/>
          <a:p>
            <a:r>
              <a:rPr lang="en-US" dirty="0" smtClean="0"/>
              <a:t>Research Questions</a:t>
            </a:r>
            <a:endParaRPr lang="en-US" dirty="0"/>
          </a:p>
        </p:txBody>
      </p:sp>
      <p:sp>
        <p:nvSpPr>
          <p:cNvPr id="3" name="Content Placeholder 2"/>
          <p:cNvSpPr>
            <a:spLocks noGrp="1"/>
          </p:cNvSpPr>
          <p:nvPr>
            <p:ph idx="1"/>
          </p:nvPr>
        </p:nvSpPr>
        <p:spPr>
          <a:xfrm>
            <a:off x="457200" y="1414156"/>
            <a:ext cx="8229600" cy="4712007"/>
          </a:xfrm>
        </p:spPr>
        <p:txBody>
          <a:bodyPr>
            <a:normAutofit/>
          </a:bodyPr>
          <a:lstStyle/>
          <a:p>
            <a:r>
              <a:rPr lang="en-US" sz="4400" dirty="0" smtClean="0"/>
              <a:t>Do </a:t>
            </a:r>
            <a:r>
              <a:rPr lang="en-US" sz="4400" dirty="0"/>
              <a:t>E</a:t>
            </a:r>
            <a:r>
              <a:rPr lang="en-US" sz="4400" dirty="0" smtClean="0"/>
              <a:t>moji give additional information about the sentiment of tweets compared to words?</a:t>
            </a:r>
          </a:p>
          <a:p>
            <a:r>
              <a:rPr lang="en-US" sz="4400" dirty="0" smtClean="0"/>
              <a:t>How similar are the sentiments expressed in words and Emoji?</a:t>
            </a:r>
          </a:p>
        </p:txBody>
      </p:sp>
    </p:spTree>
    <p:extLst>
      <p:ext uri="{BB962C8B-B14F-4D97-AF65-F5344CB8AC3E}">
        <p14:creationId xmlns:p14="http://schemas.microsoft.com/office/powerpoint/2010/main" val="8635812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752"/>
            <a:ext cx="8229600" cy="759454"/>
          </a:xfrm>
        </p:spPr>
        <p:txBody>
          <a:bodyPr>
            <a:normAutofit fontScale="90000"/>
          </a:bodyPr>
          <a:lstStyle/>
          <a:p>
            <a:r>
              <a:rPr lang="en-US" dirty="0" smtClean="0"/>
              <a:t>Our Emoji Dictionary</a:t>
            </a:r>
            <a:endParaRPr lang="en-US" dirty="0"/>
          </a:p>
        </p:txBody>
      </p:sp>
      <p:sp>
        <p:nvSpPr>
          <p:cNvPr id="3" name="Content Placeholder 2"/>
          <p:cNvSpPr>
            <a:spLocks noGrp="1"/>
          </p:cNvSpPr>
          <p:nvPr>
            <p:ph idx="1"/>
          </p:nvPr>
        </p:nvSpPr>
        <p:spPr>
          <a:xfrm>
            <a:off x="0" y="1037157"/>
            <a:ext cx="9144000" cy="5653894"/>
          </a:xfrm>
        </p:spPr>
        <p:txBody>
          <a:bodyPr>
            <a:normAutofit fontScale="85000" lnSpcReduction="10000"/>
          </a:bodyPr>
          <a:lstStyle/>
          <a:p>
            <a:r>
              <a:rPr lang="fr-FR" dirty="0" err="1"/>
              <a:t>emoji_dict</a:t>
            </a:r>
            <a:r>
              <a:rPr lang="fr-FR" dirty="0"/>
              <a:t> = {'😌': 1, '😤': -2, '😍': 2, '😚': 2, '😭': -2, '😔': -1,</a:t>
            </a:r>
            <a:br>
              <a:rPr lang="fr-FR" dirty="0"/>
            </a:br>
            <a:r>
              <a:rPr lang="fr-FR" dirty="0"/>
              <a:t>              '🙈': -1, '😓': -1, '😃': 2, '😋': 2, '😻': 2, '😘': 2, '☺️': 2,</a:t>
            </a:r>
            <a:br>
              <a:rPr lang="fr-FR" dirty="0"/>
            </a:br>
            <a:r>
              <a:rPr lang="fr-FR" dirty="0"/>
              <a:t>              '💔': -2, '💗': 1, '💖': 1, '❤️': 1, '💕': 1, '✨': 1, '🌟': 1,</a:t>
            </a:r>
            <a:br>
              <a:rPr lang="fr-FR" dirty="0"/>
            </a:br>
            <a:r>
              <a:rPr lang="fr-FR" dirty="0"/>
              <a:t>              '😊': 1, '😁': -2, '😜': 1, '😒': -1, '🎉': 2, '😹': 1, '👏': 1,</a:t>
            </a:r>
            <a:br>
              <a:rPr lang="fr-FR" dirty="0"/>
            </a:br>
            <a:r>
              <a:rPr lang="fr-FR" dirty="0"/>
              <a:t>              '🙉': -1, '😆': 1, '🙀': -1, '💝': 1, '💋': 1, '👊': -1, '😋': 1,</a:t>
            </a:r>
            <a:br>
              <a:rPr lang="fr-FR" dirty="0"/>
            </a:br>
            <a:r>
              <a:rPr lang="fr-FR" dirty="0"/>
              <a:t>              '😎': 2, '😈': -1, '🎈': 1, '💞': 1, '💀': -3, '😩': -2, '😢': -2,</a:t>
            </a:r>
            <a:br>
              <a:rPr lang="fr-FR" dirty="0"/>
            </a:br>
            <a:r>
              <a:rPr lang="fr-FR" dirty="0"/>
              <a:t>              '💓': 1, '💍': 1, '👼': 1, '😕': -1, '😟': -1, '👍': 1, '👌': 1,</a:t>
            </a:r>
            <a:br>
              <a:rPr lang="fr-FR" dirty="0"/>
            </a:br>
            <a:r>
              <a:rPr lang="fr-FR" dirty="0"/>
              <a:t>              '💛': 1, '😐': -1, '💚': 1, '🔥': -2, '👑': 1, '😣': -1, '🙏': 1,</a:t>
            </a:r>
            <a:br>
              <a:rPr lang="fr-FR" dirty="0"/>
            </a:br>
            <a:r>
              <a:rPr lang="fr-FR" dirty="0"/>
              <a:t>              '😾': -2, '😳': -1, '✌️': 2, '☺️': 1, '😷': -3, '😨': -1, '🍫': 1,</a:t>
            </a:r>
            <a:br>
              <a:rPr lang="fr-FR" dirty="0"/>
            </a:br>
            <a:r>
              <a:rPr lang="fr-FR" dirty="0"/>
              <a:t>              '😮': -1, '😱': -1, '🍕': 1, '😼': -1, '💎': 1, '☀️': 1, '😏': 1,</a:t>
            </a:r>
            <a:br>
              <a:rPr lang="fr-FR" dirty="0"/>
            </a:br>
            <a:r>
              <a:rPr lang="fr-FR" dirty="0"/>
              <a:t>              '🙊': -1, '💙': 1, '🐱': 1, '💣': -2, '🏆': 1, '😡': -2, '💟': 1,</a:t>
            </a:r>
            <a:br>
              <a:rPr lang="fr-FR" dirty="0"/>
            </a:br>
            <a:r>
              <a:rPr lang="fr-FR" dirty="0"/>
              <a:t>              '😶': -1, '💓': 1, '🌹': 1, '😰': -1, '😖': -2, '😝': -1, '😙': 2,</a:t>
            </a:r>
            <a:br>
              <a:rPr lang="fr-FR" dirty="0"/>
            </a:br>
            <a:r>
              <a:rPr lang="fr-FR" dirty="0"/>
              <a:t>              '🎂': 1, '🎁': 1, '🎊': 1, '😛': 1, '😠': -1, '💰': 1}</a:t>
            </a:r>
            <a:endParaRPr lang="en-US" dirty="0"/>
          </a:p>
        </p:txBody>
      </p:sp>
    </p:spTree>
    <p:extLst>
      <p:ext uri="{BB962C8B-B14F-4D97-AF65-F5344CB8AC3E}">
        <p14:creationId xmlns:p14="http://schemas.microsoft.com/office/powerpoint/2010/main" val="21991075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969"/>
            <a:ext cx="8229600" cy="888446"/>
          </a:xfrm>
        </p:spPr>
        <p:txBody>
          <a:bodyPr>
            <a:normAutofit fontScale="90000"/>
          </a:bodyPr>
          <a:lstStyle/>
          <a:p>
            <a:r>
              <a:rPr lang="en-US" dirty="0" smtClean="0"/>
              <a:t>Frequencies of Emoji Sentiment Scores</a:t>
            </a:r>
            <a:endParaRPr lang="en-US" dirty="0"/>
          </a:p>
        </p:txBody>
      </p:sp>
      <p:pic>
        <p:nvPicPr>
          <p:cNvPr id="6" name="Picture 5" descr="eclipse01_hist.png"/>
          <p:cNvPicPr>
            <a:picLocks noChangeAspect="1"/>
          </p:cNvPicPr>
          <p:nvPr/>
        </p:nvPicPr>
        <p:blipFill rotWithShape="1">
          <a:blip r:embed="rId2" cstate="print">
            <a:extLst>
              <a:ext uri="{28A0092B-C50C-407E-A947-70E740481C1C}">
                <a14:useLocalDpi xmlns:a14="http://schemas.microsoft.com/office/drawing/2010/main" val="0"/>
              </a:ext>
            </a:extLst>
          </a:blip>
          <a:srcRect l="7956" t="4146" r="9006" b="3414"/>
          <a:stretch/>
        </p:blipFill>
        <p:spPr>
          <a:xfrm>
            <a:off x="0" y="907499"/>
            <a:ext cx="9144000" cy="5191441"/>
          </a:xfrm>
          <a:prstGeom prst="rect">
            <a:avLst/>
          </a:prstGeom>
        </p:spPr>
      </p:pic>
      <p:sp>
        <p:nvSpPr>
          <p:cNvPr id="7" name="TextBox 6"/>
          <p:cNvSpPr txBox="1"/>
          <p:nvPr/>
        </p:nvSpPr>
        <p:spPr>
          <a:xfrm>
            <a:off x="0" y="6098940"/>
            <a:ext cx="9144000" cy="369332"/>
          </a:xfrm>
          <a:prstGeom prst="rect">
            <a:avLst/>
          </a:prstGeom>
          <a:noFill/>
        </p:spPr>
        <p:txBody>
          <a:bodyPr wrap="square" rtlCol="0">
            <a:spAutoFit/>
          </a:bodyPr>
          <a:lstStyle/>
          <a:p>
            <a:pPr algn="ctr"/>
            <a:r>
              <a:rPr lang="en-US" dirty="0"/>
              <a:t>T</a:t>
            </a:r>
            <a:r>
              <a:rPr lang="en-US" dirty="0" smtClean="0"/>
              <a:t>weet </a:t>
            </a:r>
            <a:r>
              <a:rPr lang="en-US" dirty="0"/>
              <a:t>C</a:t>
            </a:r>
            <a:r>
              <a:rPr lang="en-US" dirty="0" smtClean="0"/>
              <a:t>ount</a:t>
            </a:r>
            <a:r>
              <a:rPr lang="en-US" dirty="0"/>
              <a:t>: </a:t>
            </a:r>
            <a:r>
              <a:rPr lang="en-US" dirty="0" smtClean="0"/>
              <a:t>3359, Sentiment Frequency: 396, mean</a:t>
            </a:r>
            <a:r>
              <a:rPr lang="en-US" dirty="0"/>
              <a:t>: </a:t>
            </a:r>
            <a:r>
              <a:rPr lang="en-US" dirty="0" smtClean="0"/>
              <a:t>0.043, Standard Deviation: 1.169</a:t>
            </a:r>
            <a:endParaRPr lang="en-US" dirty="0"/>
          </a:p>
        </p:txBody>
      </p:sp>
    </p:spTree>
    <p:extLst>
      <p:ext uri="{BB962C8B-B14F-4D97-AF65-F5344CB8AC3E}">
        <p14:creationId xmlns:p14="http://schemas.microsoft.com/office/powerpoint/2010/main" val="8629474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Emoji Sentiment Frequency (no zeros)</a:t>
            </a:r>
            <a:endParaRPr lang="en-US" dirty="0"/>
          </a:p>
        </p:txBody>
      </p:sp>
      <p:pic>
        <p:nvPicPr>
          <p:cNvPr id="5" name="Picture 4" descr="Emoji_Sent_Hist_No_Zeroes.png"/>
          <p:cNvPicPr>
            <a:picLocks noChangeAspect="1"/>
          </p:cNvPicPr>
          <p:nvPr/>
        </p:nvPicPr>
        <p:blipFill rotWithShape="1">
          <a:blip r:embed="rId2" cstate="print">
            <a:extLst>
              <a:ext uri="{28A0092B-C50C-407E-A947-70E740481C1C}">
                <a14:useLocalDpi xmlns:a14="http://schemas.microsoft.com/office/drawing/2010/main" val="0"/>
              </a:ext>
            </a:extLst>
          </a:blip>
          <a:srcRect l="8968" t="5701" r="9295" b="4009"/>
          <a:stretch/>
        </p:blipFill>
        <p:spPr>
          <a:xfrm>
            <a:off x="0" y="1417638"/>
            <a:ext cx="9144000" cy="5179527"/>
          </a:xfrm>
          <a:prstGeom prst="rect">
            <a:avLst/>
          </a:prstGeom>
        </p:spPr>
      </p:pic>
    </p:spTree>
    <p:extLst>
      <p:ext uri="{BB962C8B-B14F-4D97-AF65-F5344CB8AC3E}">
        <p14:creationId xmlns:p14="http://schemas.microsoft.com/office/powerpoint/2010/main" val="10389326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684"/>
            <a:ext cx="8229600" cy="762585"/>
          </a:xfrm>
        </p:spPr>
        <p:txBody>
          <a:bodyPr/>
          <a:lstStyle/>
          <a:p>
            <a:r>
              <a:rPr lang="en-US" dirty="0" smtClean="0"/>
              <a:t>Word Sentiment Frequency</a:t>
            </a:r>
            <a:endParaRPr lang="en-US" dirty="0"/>
          </a:p>
        </p:txBody>
      </p:sp>
      <p:sp>
        <p:nvSpPr>
          <p:cNvPr id="5" name="TextBox 4"/>
          <p:cNvSpPr txBox="1"/>
          <p:nvPr/>
        </p:nvSpPr>
        <p:spPr>
          <a:xfrm>
            <a:off x="93579" y="6283158"/>
            <a:ext cx="9050421" cy="369332"/>
          </a:xfrm>
          <a:prstGeom prst="rect">
            <a:avLst/>
          </a:prstGeom>
          <a:noFill/>
        </p:spPr>
        <p:txBody>
          <a:bodyPr wrap="square" rtlCol="0">
            <a:spAutoFit/>
          </a:bodyPr>
          <a:lstStyle/>
          <a:p>
            <a:pPr algn="ctr"/>
            <a:r>
              <a:rPr lang="en-US" dirty="0"/>
              <a:t>T</a:t>
            </a:r>
            <a:r>
              <a:rPr lang="en-US" dirty="0" smtClean="0"/>
              <a:t>weet Count</a:t>
            </a:r>
            <a:r>
              <a:rPr lang="en-US" dirty="0"/>
              <a:t>: </a:t>
            </a:r>
            <a:r>
              <a:rPr lang="en-US" dirty="0" smtClean="0"/>
              <a:t>3359, Sentiment Frequency: 1415, mean</a:t>
            </a:r>
            <a:r>
              <a:rPr lang="en-US" dirty="0"/>
              <a:t>: </a:t>
            </a:r>
            <a:r>
              <a:rPr lang="en-US" dirty="0" smtClean="0"/>
              <a:t>0.244, Standard Deviation: 2.137</a:t>
            </a:r>
            <a:endParaRPr lang="en-US" dirty="0"/>
          </a:p>
        </p:txBody>
      </p:sp>
      <p:pic>
        <p:nvPicPr>
          <p:cNvPr id="7" name="Picture 6" descr="word_sent_hist.png"/>
          <p:cNvPicPr>
            <a:picLocks noChangeAspect="1"/>
          </p:cNvPicPr>
          <p:nvPr/>
        </p:nvPicPr>
        <p:blipFill rotWithShape="1">
          <a:blip r:embed="rId2" cstate="print">
            <a:extLst>
              <a:ext uri="{28A0092B-C50C-407E-A947-70E740481C1C}">
                <a14:useLocalDpi xmlns:a14="http://schemas.microsoft.com/office/drawing/2010/main" val="0"/>
              </a:ext>
            </a:extLst>
          </a:blip>
          <a:srcRect l="3436" t="2951" r="9403"/>
          <a:stretch/>
        </p:blipFill>
        <p:spPr>
          <a:xfrm>
            <a:off x="1045028" y="875800"/>
            <a:ext cx="7063864" cy="5407358"/>
          </a:xfrm>
          <a:prstGeom prst="rect">
            <a:avLst/>
          </a:prstGeom>
        </p:spPr>
      </p:pic>
    </p:spTree>
    <p:extLst>
      <p:ext uri="{BB962C8B-B14F-4D97-AF65-F5344CB8AC3E}">
        <p14:creationId xmlns:p14="http://schemas.microsoft.com/office/powerpoint/2010/main" val="6782644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444"/>
            <a:ext cx="8229600" cy="842796"/>
          </a:xfrm>
        </p:spPr>
        <p:txBody>
          <a:bodyPr>
            <a:normAutofit fontScale="90000"/>
          </a:bodyPr>
          <a:lstStyle/>
          <a:p>
            <a:r>
              <a:rPr lang="en-US" dirty="0" smtClean="0"/>
              <a:t>Word and Emoji Combined Sentiment</a:t>
            </a:r>
            <a:endParaRPr lang="en-US" dirty="0"/>
          </a:p>
        </p:txBody>
      </p:sp>
      <p:pic>
        <p:nvPicPr>
          <p:cNvPr id="4" name="Picture 3" descr="word_emoji_sent.png"/>
          <p:cNvPicPr>
            <a:picLocks noChangeAspect="1"/>
          </p:cNvPicPr>
          <p:nvPr/>
        </p:nvPicPr>
        <p:blipFill rotWithShape="1">
          <a:blip r:embed="rId2" cstate="print">
            <a:extLst>
              <a:ext uri="{28A0092B-C50C-407E-A947-70E740481C1C}">
                <a14:useLocalDpi xmlns:a14="http://schemas.microsoft.com/office/drawing/2010/main" val="0"/>
              </a:ext>
            </a:extLst>
          </a:blip>
          <a:srcRect l="3217" t="4546" r="9247"/>
          <a:stretch/>
        </p:blipFill>
        <p:spPr>
          <a:xfrm>
            <a:off x="1192463" y="996240"/>
            <a:ext cx="6761747" cy="5069193"/>
          </a:xfrm>
          <a:prstGeom prst="rect">
            <a:avLst/>
          </a:prstGeom>
        </p:spPr>
      </p:pic>
      <p:sp>
        <p:nvSpPr>
          <p:cNvPr id="5" name="TextBox 4"/>
          <p:cNvSpPr txBox="1"/>
          <p:nvPr/>
        </p:nvSpPr>
        <p:spPr>
          <a:xfrm>
            <a:off x="0" y="6256421"/>
            <a:ext cx="9050421" cy="369332"/>
          </a:xfrm>
          <a:prstGeom prst="rect">
            <a:avLst/>
          </a:prstGeom>
          <a:noFill/>
        </p:spPr>
        <p:txBody>
          <a:bodyPr wrap="square" rtlCol="0">
            <a:spAutoFit/>
          </a:bodyPr>
          <a:lstStyle/>
          <a:p>
            <a:pPr algn="ctr"/>
            <a:r>
              <a:rPr lang="en-US" dirty="0" smtClean="0"/>
              <a:t>Tweet Count</a:t>
            </a:r>
            <a:r>
              <a:rPr lang="en-US" dirty="0"/>
              <a:t>: </a:t>
            </a:r>
            <a:r>
              <a:rPr lang="en-US" dirty="0" smtClean="0"/>
              <a:t>3359, Sentiment Frequency: 1632, mean</a:t>
            </a:r>
            <a:r>
              <a:rPr lang="en-US" dirty="0"/>
              <a:t>: </a:t>
            </a:r>
            <a:r>
              <a:rPr lang="en-US" dirty="0" smtClean="0"/>
              <a:t>0.286, Standard Deviation: 2.518</a:t>
            </a:r>
            <a:endParaRPr lang="en-US" dirty="0"/>
          </a:p>
        </p:txBody>
      </p:sp>
    </p:spTree>
    <p:extLst>
      <p:ext uri="{BB962C8B-B14F-4D97-AF65-F5344CB8AC3E}">
        <p14:creationId xmlns:p14="http://schemas.microsoft.com/office/powerpoint/2010/main" val="17065131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976</TotalTime>
  <Words>1056</Words>
  <Application>Microsoft Macintosh PowerPoint</Application>
  <PresentationFormat>On-screen Show (4:3)</PresentationFormat>
  <Paragraphs>112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 Black </vt:lpstr>
      <vt:lpstr>witter Sentiment </vt:lpstr>
      <vt:lpstr>Project Motivation</vt:lpstr>
      <vt:lpstr>Emoji</vt:lpstr>
      <vt:lpstr>Research Questions</vt:lpstr>
      <vt:lpstr>Our Emoji Dictionary</vt:lpstr>
      <vt:lpstr>Frequencies of Emoji Sentiment Scores</vt:lpstr>
      <vt:lpstr>Emoji Sentiment Frequency (no zeros)</vt:lpstr>
      <vt:lpstr>Word Sentiment Frequency</vt:lpstr>
      <vt:lpstr>Word and Emoji Combined Sentiment</vt:lpstr>
      <vt:lpstr>So, what have we learned?</vt:lpstr>
      <vt:lpstr>Scatter plot of Emoji by word sentiment</vt:lpstr>
      <vt:lpstr>PowerPoint Presentation</vt:lpstr>
      <vt:lpstr>Scatter plot of Emoji by word sentiment</vt:lpstr>
      <vt:lpstr>Conclusions</vt:lpstr>
      <vt:lpstr>Full Moon</vt:lpstr>
      <vt:lpstr>Normal Sentiment</vt:lpstr>
      <vt:lpstr>Blood Moon Sentiment</vt:lpstr>
      <vt:lpstr>PowerPoint Presentation</vt:lpstr>
      <vt:lpstr>PowerPoint Presentation</vt:lpstr>
      <vt:lpstr>PowerPoint Presentation</vt:lpstr>
      <vt:lpstr>There are a lot of emojis</vt:lpstr>
      <vt:lpstr>PowerPoint Presentation</vt:lpstr>
      <vt:lpstr>Mood Dictionaries</vt:lpstr>
      <vt:lpstr>Sample 1 (early in morning)</vt:lpstr>
      <vt:lpstr>Sample 8 (in the evening)</vt:lpstr>
      <vt:lpstr>Sample on full day</vt:lpstr>
      <vt:lpstr>PowerPoint Presentation</vt:lpstr>
      <vt:lpstr>PowerPoint Presentation</vt:lpstr>
      <vt:lpstr>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Edward Gillespie</dc:creator>
  <cp:lastModifiedBy>William Edward Gillespie</cp:lastModifiedBy>
  <cp:revision>84</cp:revision>
  <dcterms:created xsi:type="dcterms:W3CDTF">2015-04-11T17:37:27Z</dcterms:created>
  <dcterms:modified xsi:type="dcterms:W3CDTF">2015-04-15T15:55:43Z</dcterms:modified>
</cp:coreProperties>
</file>