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8" r:id="rId3"/>
    <p:sldId id="259" r:id="rId4"/>
    <p:sldId id="260" r:id="rId5"/>
    <p:sldId id="261" r:id="rId6"/>
    <p:sldId id="383" r:id="rId7"/>
    <p:sldId id="348" r:id="rId8"/>
    <p:sldId id="262" r:id="rId9"/>
    <p:sldId id="263" r:id="rId10"/>
    <p:sldId id="264" r:id="rId11"/>
    <p:sldId id="265" r:id="rId12"/>
    <p:sldId id="266"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285" r:id="rId33"/>
    <p:sldId id="374" r:id="rId34"/>
    <p:sldId id="375" r:id="rId35"/>
    <p:sldId id="376" r:id="rId36"/>
    <p:sldId id="377" r:id="rId37"/>
    <p:sldId id="378" r:id="rId38"/>
    <p:sldId id="379" r:id="rId39"/>
    <p:sldId id="380" r:id="rId40"/>
    <p:sldId id="381" r:id="rId41"/>
    <p:sldId id="382" r:id="rId42"/>
    <p:sldId id="419" r:id="rId43"/>
    <p:sldId id="421" r:id="rId44"/>
    <p:sldId id="422" r:id="rId45"/>
    <p:sldId id="425" r:id="rId46"/>
    <p:sldId id="423" r:id="rId47"/>
    <p:sldId id="424" r:id="rId48"/>
    <p:sldId id="428" r:id="rId49"/>
  </p:sldIdLst>
  <p:sldSz cx="9144000" cy="6858000" type="screen4x3"/>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96"/>
      </p:cViewPr>
      <p:guideLst>
        <p:guide orient="horz" pos="215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A786CF-859F-49EB-B47A-5C3CBA23FC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E3E42-8A70-45C7-AD7E-E9D9A78E44A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92500" lnSpcReduction="20000"/>
          </a:bodyPr>
          <a:lstStyle/>
          <a:p>
            <a:pPr>
              <a:buNone/>
            </a:pPr>
            <a:r>
              <a:rPr lang="en-US" altLang="zh-CN" b="1" dirty="0" smtClean="0"/>
              <a:t>                          </a:t>
            </a:r>
            <a:r>
              <a:rPr lang="zh-CN" altLang="en-US" b="1" dirty="0" smtClean="0"/>
              <a:t>　　</a:t>
            </a:r>
            <a:r>
              <a:rPr lang="zh-CN" altLang="zh-CN" b="1" dirty="0" smtClean="0"/>
              <a:t>虚拟语气</a:t>
            </a:r>
            <a:endParaRPr lang="zh-CN" altLang="zh-CN" b="1" dirty="0" smtClean="0"/>
          </a:p>
          <a:p>
            <a:pPr>
              <a:buNone/>
            </a:pPr>
            <a:r>
              <a:rPr lang="en-US" altLang="zh-CN" b="1" u="sng" dirty="0" smtClean="0">
                <a:solidFill>
                  <a:srgbClr val="FF0000"/>
                </a:solidFill>
              </a:rPr>
              <a:t> </a:t>
            </a:r>
            <a:r>
              <a:rPr lang="zh-CN" altLang="zh-CN" b="1" u="sng" dirty="0" smtClean="0">
                <a:solidFill>
                  <a:srgbClr val="FF0000"/>
                </a:solidFill>
              </a:rPr>
              <a:t>在</a:t>
            </a:r>
            <a:r>
              <a:rPr lang="en-US" altLang="zh-CN" b="1" u="sng" dirty="0" smtClean="0">
                <a:solidFill>
                  <a:srgbClr val="FF0000"/>
                </a:solidFill>
              </a:rPr>
              <a:t>if</a:t>
            </a:r>
            <a:r>
              <a:rPr lang="zh-CN" altLang="zh-CN" b="1" u="sng" dirty="0" smtClean="0">
                <a:solidFill>
                  <a:srgbClr val="FF0000"/>
                </a:solidFill>
              </a:rPr>
              <a:t>条件句中的使用</a:t>
            </a:r>
            <a:endParaRPr lang="zh-CN" altLang="zh-CN" b="1" dirty="0" smtClean="0">
              <a:solidFill>
                <a:srgbClr val="FF0000"/>
              </a:solidFill>
            </a:endParaRPr>
          </a:p>
          <a:p>
            <a:pPr>
              <a:buNone/>
            </a:pPr>
            <a:r>
              <a:rPr lang="en-US" altLang="zh-CN" b="1" dirty="0" smtClean="0"/>
              <a:t>         </a:t>
            </a:r>
            <a:r>
              <a:rPr lang="zh-CN" altLang="zh-CN" b="1" dirty="0" smtClean="0"/>
              <a:t>（与现在事实相反）</a:t>
            </a:r>
            <a:endParaRPr lang="zh-CN" altLang="zh-CN" b="1" dirty="0" smtClean="0"/>
          </a:p>
          <a:p>
            <a:pPr marL="0" indent="0">
              <a:buNone/>
            </a:pPr>
            <a:r>
              <a:rPr lang="en-US" altLang="zh-CN" b="1" dirty="0" smtClean="0"/>
              <a:t>1.  If I </a:t>
            </a:r>
            <a:r>
              <a:rPr lang="en-US" altLang="zh-CN" b="1" u="sng" dirty="0" smtClean="0"/>
              <a:t>____</a:t>
            </a:r>
            <a:r>
              <a:rPr lang="en-US" altLang="zh-CN" b="1" dirty="0" smtClean="0"/>
              <a:t> (be) you, I </a:t>
            </a:r>
            <a:r>
              <a:rPr lang="en-US" altLang="zh-CN" b="1" u="sng" dirty="0" smtClean="0"/>
              <a:t>would agree</a:t>
            </a:r>
            <a:r>
              <a:rPr lang="en-US" altLang="zh-CN" b="1" dirty="0" smtClean="0"/>
              <a:t> with him.</a:t>
            </a:r>
            <a:endParaRPr lang="zh-CN" altLang="zh-CN" b="1" dirty="0" smtClean="0"/>
          </a:p>
          <a:p>
            <a:pPr marL="0" indent="0">
              <a:buNone/>
            </a:pPr>
            <a:r>
              <a:rPr lang="en-US" altLang="zh-CN" b="1" dirty="0" smtClean="0"/>
              <a:t>     If I</a:t>
            </a:r>
            <a:r>
              <a:rPr lang="en-US" altLang="zh-CN" b="1" u="sng" dirty="0" smtClean="0"/>
              <a:t> had</a:t>
            </a:r>
            <a:r>
              <a:rPr lang="en-US" altLang="zh-CN" b="1" dirty="0" smtClean="0"/>
              <a:t> money, I ___(buy) the necklace.</a:t>
            </a:r>
            <a:endParaRPr lang="en-US" altLang="zh-CN" b="1" dirty="0" smtClean="0"/>
          </a:p>
          <a:p>
            <a:pPr>
              <a:buNone/>
            </a:pPr>
            <a:r>
              <a:rPr lang="en-US" altLang="zh-CN" b="1" dirty="0" smtClean="0"/>
              <a:t>         </a:t>
            </a:r>
            <a:r>
              <a:rPr lang="zh-CN" altLang="zh-CN" b="1" dirty="0" smtClean="0"/>
              <a:t>（与</a:t>
            </a:r>
            <a:r>
              <a:rPr lang="en-US" altLang="zh-CN" b="1" dirty="0" smtClean="0"/>
              <a:t> </a:t>
            </a:r>
            <a:r>
              <a:rPr lang="zh-CN" altLang="zh-CN" b="1" dirty="0" smtClean="0"/>
              <a:t>过去事实相反） </a:t>
            </a:r>
            <a:endParaRPr lang="zh-CN" altLang="zh-CN" b="1" dirty="0" smtClean="0"/>
          </a:p>
          <a:p>
            <a:r>
              <a:rPr lang="en-US" altLang="zh-CN" b="1" dirty="0" smtClean="0"/>
              <a:t>If we </a:t>
            </a:r>
            <a:r>
              <a:rPr lang="en-US" altLang="zh-CN" b="1" u="sng" dirty="0" smtClean="0"/>
              <a:t>___</a:t>
            </a:r>
            <a:r>
              <a:rPr lang="en-US" altLang="zh-CN" b="1" dirty="0" smtClean="0"/>
              <a:t>(know) </a:t>
            </a:r>
            <a:r>
              <a:rPr lang="en-US" altLang="zh-CN" b="1" dirty="0" smtClean="0"/>
              <a:t>your phone number, we </a:t>
            </a:r>
            <a:r>
              <a:rPr lang="en-US" altLang="zh-CN" b="1" u="sng" dirty="0" smtClean="0"/>
              <a:t>would have phoned</a:t>
            </a:r>
            <a:r>
              <a:rPr lang="en-US" altLang="zh-CN" b="1" dirty="0" smtClean="0"/>
              <a:t> you.</a:t>
            </a:r>
            <a:endParaRPr lang="zh-CN" altLang="zh-CN" b="1" dirty="0" smtClean="0"/>
          </a:p>
          <a:p>
            <a:pPr>
              <a:buNone/>
            </a:pPr>
            <a:r>
              <a:rPr lang="en-US" altLang="zh-CN" b="1" dirty="0" smtClean="0"/>
              <a:t>         </a:t>
            </a:r>
            <a:r>
              <a:rPr lang="zh-CN" altLang="zh-CN" b="1" dirty="0" smtClean="0"/>
              <a:t>（与将来事实可能相反）</a:t>
            </a:r>
            <a:endParaRPr lang="zh-CN" altLang="zh-CN" b="1" dirty="0" smtClean="0"/>
          </a:p>
          <a:p>
            <a:r>
              <a:rPr lang="en-US" altLang="zh-CN" b="1" dirty="0" smtClean="0"/>
              <a:t> If it _____(rain) tomorrow, we </a:t>
            </a:r>
            <a:r>
              <a:rPr lang="en-US" altLang="zh-CN" b="1" u="sng" dirty="0" smtClean="0"/>
              <a:t>would stay</a:t>
            </a:r>
            <a:r>
              <a:rPr lang="en-US" altLang="zh-CN" b="1" dirty="0" smtClean="0"/>
              <a:t> at home.</a:t>
            </a:r>
            <a:endParaRPr lang="en-US" altLang="zh-CN" b="1" dirty="0" smtClean="0"/>
          </a:p>
          <a:p>
            <a:pPr>
              <a:buNone/>
            </a:pPr>
            <a:r>
              <a:rPr lang="zh-CN" altLang="en-US" b="1" dirty="0" smtClean="0">
                <a:solidFill>
                  <a:schemeClr val="tx2"/>
                </a:solidFill>
              </a:rPr>
              <a:t>　　　　注意</a:t>
            </a:r>
            <a:r>
              <a:rPr lang="en-US" altLang="zh-CN" b="1" dirty="0" smtClean="0">
                <a:solidFill>
                  <a:schemeClr val="tx2"/>
                </a:solidFill>
              </a:rPr>
              <a:t>if</a:t>
            </a:r>
            <a:r>
              <a:rPr lang="zh-CN" altLang="en-US" b="1" dirty="0" smtClean="0">
                <a:solidFill>
                  <a:schemeClr val="tx2"/>
                </a:solidFill>
              </a:rPr>
              <a:t>省略的情况？</a:t>
            </a:r>
            <a:endParaRPr lang="zh-CN" altLang="zh-CN" b="1" dirty="0" smtClean="0">
              <a:solidFill>
                <a:schemeClr val="tx2"/>
              </a:solidFill>
            </a:endParaRPr>
          </a:p>
          <a:p>
            <a:endParaRPr lang="zh-CN" altLang="en-US" dirty="0"/>
          </a:p>
        </p:txBody>
      </p:sp>
      <p:sp>
        <p:nvSpPr>
          <p:cNvPr id="2" name="文本框 1"/>
          <p:cNvSpPr txBox="1"/>
          <p:nvPr/>
        </p:nvSpPr>
        <p:spPr>
          <a:xfrm>
            <a:off x="608330" y="5862955"/>
            <a:ext cx="7208520" cy="645160"/>
          </a:xfrm>
          <a:prstGeom prst="rect">
            <a:avLst/>
          </a:prstGeom>
          <a:noFill/>
        </p:spPr>
        <p:txBody>
          <a:bodyPr wrap="square" rtlCol="0">
            <a:spAutoFit/>
          </a:bodyPr>
          <a:p>
            <a:r>
              <a:rPr lang="en-US" altLang="zh-CN" b="1">
                <a:solidFill>
                  <a:srgbClr val="FF0000"/>
                </a:solidFill>
              </a:rPr>
              <a:t>1.were; would/ could buy        2.had known     </a:t>
            </a:r>
            <a:endParaRPr lang="en-US" altLang="zh-CN" b="1">
              <a:solidFill>
                <a:srgbClr val="FF0000"/>
              </a:solidFill>
            </a:endParaRPr>
          </a:p>
          <a:p>
            <a:r>
              <a:rPr lang="en-US" altLang="zh-CN" b="1">
                <a:solidFill>
                  <a:srgbClr val="FF0000"/>
                </a:solidFill>
              </a:rPr>
              <a:t>3.</a:t>
            </a:r>
            <a:r>
              <a:rPr lang="en-US" altLang="zh-CN" b="1" u="sng" dirty="0" smtClean="0">
                <a:solidFill>
                  <a:srgbClr val="FF0000"/>
                </a:solidFill>
                <a:sym typeface="+mn-ea"/>
              </a:rPr>
              <a:t>rained / should rain  / were to rain</a:t>
            </a:r>
            <a:r>
              <a:rPr lang="en-US" altLang="zh-CN" b="1" dirty="0" smtClean="0">
                <a:solidFill>
                  <a:srgbClr val="FF0000"/>
                </a:solidFill>
                <a:sym typeface="+mn-ea"/>
              </a:rPr>
              <a:t> </a:t>
            </a:r>
            <a:endParaRPr lang="en-US" altLang="zh-CN" b="1" dirty="0" smtClean="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5911873"/>
          </a:xfrm>
        </p:spPr>
        <p:txBody>
          <a:bodyPr>
            <a:normAutofit fontScale="75000"/>
          </a:bodyPr>
          <a:lstStyle/>
          <a:p>
            <a:pPr>
              <a:buNone/>
            </a:pPr>
            <a:r>
              <a:rPr lang="en-US" altLang="zh-CN" b="1" dirty="0" smtClean="0"/>
              <a:t>5. </a:t>
            </a:r>
            <a:r>
              <a:rPr lang="en-US" altLang="zh-CN" b="1" dirty="0" smtClean="0">
                <a:solidFill>
                  <a:srgbClr val="FF0000"/>
                </a:solidFill>
              </a:rPr>
              <a:t>Only when</a:t>
            </a:r>
            <a:r>
              <a:rPr lang="en-US" altLang="zh-CN" dirty="0" smtClean="0">
                <a:solidFill>
                  <a:srgbClr val="FF0000"/>
                </a:solidFill>
              </a:rPr>
              <a:t> </a:t>
            </a:r>
            <a:r>
              <a:rPr lang="en-US" altLang="zh-CN" dirty="0" smtClean="0"/>
              <a:t>he got home </a:t>
            </a:r>
            <a:r>
              <a:rPr lang="en-US" altLang="zh-CN" b="1" dirty="0" smtClean="0">
                <a:solidFill>
                  <a:srgbClr val="FF0000"/>
                </a:solidFill>
              </a:rPr>
              <a:t>did he find</a:t>
            </a:r>
            <a:r>
              <a:rPr lang="en-US" altLang="zh-CN" dirty="0" smtClean="0">
                <a:solidFill>
                  <a:srgbClr val="FF0000"/>
                </a:solidFill>
              </a:rPr>
              <a:t> </a:t>
            </a:r>
            <a:r>
              <a:rPr lang="en-US" altLang="zh-CN" dirty="0" smtClean="0"/>
              <a:t>that his wallet___(go).</a:t>
            </a:r>
            <a:endParaRPr lang="zh-CN" altLang="zh-CN" dirty="0" smtClean="0"/>
          </a:p>
          <a:p>
            <a:pPr>
              <a:buNone/>
            </a:pPr>
            <a:r>
              <a:rPr lang="en-US" altLang="zh-CN" b="1" dirty="0" smtClean="0"/>
              <a:t>6. _____he be</a:t>
            </a:r>
            <a:r>
              <a:rPr lang="en-US" altLang="zh-CN" dirty="0" smtClean="0"/>
              <a:t> interested in this subject, he might work hard at it. </a:t>
            </a:r>
            <a:r>
              <a:rPr lang="zh-CN" altLang="zh-CN" dirty="0" smtClean="0"/>
              <a:t>（省略</a:t>
            </a:r>
            <a:r>
              <a:rPr lang="en-US" altLang="zh-CN" dirty="0" smtClean="0"/>
              <a:t>if</a:t>
            </a:r>
            <a:r>
              <a:rPr lang="zh-CN" altLang="zh-CN" dirty="0" smtClean="0"/>
              <a:t>）</a:t>
            </a:r>
            <a:endParaRPr lang="zh-CN" altLang="zh-CN" dirty="0" smtClean="0"/>
          </a:p>
          <a:p>
            <a:pPr>
              <a:buNone/>
            </a:pPr>
            <a:r>
              <a:rPr lang="en-US" altLang="zh-CN" dirty="0" smtClean="0"/>
              <a:t>    </a:t>
            </a:r>
            <a:r>
              <a:rPr lang="en-US" altLang="zh-CN" b="1" dirty="0" smtClean="0"/>
              <a:t>Had I known</a:t>
            </a:r>
            <a:r>
              <a:rPr lang="en-US" altLang="zh-CN" dirty="0" smtClean="0"/>
              <a:t> the answer I _____(tell) you last week.</a:t>
            </a:r>
            <a:endParaRPr lang="zh-CN" altLang="zh-CN" dirty="0" smtClean="0"/>
          </a:p>
          <a:p>
            <a:pPr>
              <a:buNone/>
            </a:pPr>
            <a:r>
              <a:rPr lang="en-US" altLang="zh-CN" b="1" dirty="0" smtClean="0"/>
              <a:t>7. </a:t>
            </a:r>
            <a:r>
              <a:rPr lang="en-US" altLang="zh-CN" b="1" dirty="0" smtClean="0">
                <a:solidFill>
                  <a:srgbClr val="FF0000"/>
                </a:solidFill>
              </a:rPr>
              <a:t>______</a:t>
            </a:r>
            <a:r>
              <a:rPr lang="en-US" altLang="zh-CN" b="1" dirty="0" smtClean="0"/>
              <a:t>expensive was the car</a:t>
            </a:r>
            <a:r>
              <a:rPr lang="en-US" altLang="zh-CN" dirty="0" smtClean="0"/>
              <a:t> </a:t>
            </a:r>
            <a:r>
              <a:rPr lang="en-US" altLang="zh-CN" b="1" dirty="0" smtClean="0">
                <a:solidFill>
                  <a:srgbClr val="FF0000"/>
                </a:solidFill>
              </a:rPr>
              <a:t>that</a:t>
            </a:r>
            <a:r>
              <a:rPr lang="en-US" altLang="zh-CN" dirty="0" smtClean="0"/>
              <a:t> we did not afford it.</a:t>
            </a:r>
            <a:endParaRPr lang="zh-CN" altLang="zh-CN" dirty="0" smtClean="0"/>
          </a:p>
          <a:p>
            <a:pPr>
              <a:buNone/>
            </a:pPr>
            <a:r>
              <a:rPr lang="en-US" altLang="zh-CN" dirty="0" smtClean="0"/>
              <a:t>    </a:t>
            </a:r>
            <a:r>
              <a:rPr lang="en-US" altLang="zh-CN" dirty="0" smtClean="0">
                <a:solidFill>
                  <a:srgbClr val="FF0000"/>
                </a:solidFill>
              </a:rPr>
              <a:t> </a:t>
            </a:r>
            <a:r>
              <a:rPr lang="en-US" altLang="zh-CN" b="1" dirty="0" smtClean="0">
                <a:solidFill>
                  <a:srgbClr val="FF0000"/>
                </a:solidFill>
              </a:rPr>
              <a:t>Such </a:t>
            </a:r>
            <a:r>
              <a:rPr lang="en-US" altLang="zh-CN" b="1" dirty="0" smtClean="0"/>
              <a:t>a lovely child is he </a:t>
            </a:r>
            <a:r>
              <a:rPr lang="en-US" altLang="zh-CN" b="1" dirty="0" smtClean="0">
                <a:solidFill>
                  <a:srgbClr val="FF0000"/>
                </a:solidFill>
              </a:rPr>
              <a:t>_____</a:t>
            </a:r>
            <a:r>
              <a:rPr lang="en-US" altLang="zh-CN" dirty="0" smtClean="0"/>
              <a:t> we all like him.</a:t>
            </a:r>
            <a:endParaRPr lang="zh-CN" altLang="zh-CN" dirty="0" smtClean="0"/>
          </a:p>
          <a:p>
            <a:pPr>
              <a:buNone/>
            </a:pPr>
            <a:r>
              <a:rPr lang="en-US" altLang="zh-CN" b="1" dirty="0" smtClean="0"/>
              <a:t>8. Tired as we are, </a:t>
            </a:r>
            <a:r>
              <a:rPr lang="en-US" altLang="zh-CN" dirty="0" smtClean="0"/>
              <a:t>we come to school every day.</a:t>
            </a:r>
            <a:r>
              <a:rPr lang="zh-CN" altLang="zh-CN" b="1" dirty="0" smtClean="0"/>
              <a:t>（</a:t>
            </a:r>
            <a:r>
              <a:rPr lang="en-US" altLang="zh-CN" b="1" dirty="0" smtClean="0"/>
              <a:t>as </a:t>
            </a:r>
            <a:r>
              <a:rPr lang="zh-CN" altLang="zh-CN" b="1" dirty="0" smtClean="0"/>
              <a:t>引导的让步状从）</a:t>
            </a:r>
            <a:endParaRPr lang="zh-CN" altLang="zh-CN" dirty="0" smtClean="0"/>
          </a:p>
          <a:p>
            <a:pPr>
              <a:buNone/>
            </a:pPr>
            <a:r>
              <a:rPr lang="en-US" altLang="zh-CN" b="1" dirty="0" smtClean="0"/>
              <a:t>  Child as he is, </a:t>
            </a:r>
            <a:r>
              <a:rPr lang="en-US" altLang="zh-CN" dirty="0" smtClean="0"/>
              <a:t>he knows a lot.</a:t>
            </a:r>
            <a:endParaRPr lang="zh-CN" altLang="zh-CN" dirty="0" smtClean="0"/>
          </a:p>
          <a:p>
            <a:pPr>
              <a:buNone/>
            </a:pPr>
            <a:r>
              <a:rPr lang="en-US" altLang="zh-CN" b="1" dirty="0" smtClean="0"/>
              <a:t>  Much as I liked it, </a:t>
            </a:r>
            <a:r>
              <a:rPr lang="en-US" altLang="zh-CN" dirty="0" smtClean="0"/>
              <a:t>I didn't buy it.</a:t>
            </a:r>
            <a:endParaRPr lang="zh-CN" altLang="zh-CN" dirty="0" smtClean="0"/>
          </a:p>
          <a:p>
            <a:pPr>
              <a:buNone/>
            </a:pPr>
            <a:r>
              <a:rPr lang="en-US" altLang="zh-CN" b="1" dirty="0" smtClean="0"/>
              <a:t>  Try as she might, </a:t>
            </a:r>
            <a:r>
              <a:rPr lang="en-US" altLang="zh-CN" dirty="0" smtClean="0"/>
              <a:t>she couldn’t get the door open</a:t>
            </a:r>
            <a:r>
              <a:rPr lang="en-US" altLang="zh-CN" b="1" dirty="0" smtClean="0"/>
              <a:t>.    </a:t>
            </a:r>
            <a:endParaRPr lang="zh-CN" altLang="zh-CN" dirty="0" smtClean="0"/>
          </a:p>
          <a:p>
            <a:pPr>
              <a:buNone/>
            </a:pPr>
            <a:r>
              <a:rPr lang="en-US" altLang="zh-CN" b="1" dirty="0" smtClean="0"/>
              <a:t> </a:t>
            </a:r>
            <a:endParaRPr lang="zh-CN" altLang="zh-CN" dirty="0" smtClean="0"/>
          </a:p>
          <a:p>
            <a:endParaRPr lang="zh-CN" altLang="en-US" dirty="0"/>
          </a:p>
        </p:txBody>
      </p:sp>
      <p:sp>
        <p:nvSpPr>
          <p:cNvPr id="2" name="文本框 1"/>
          <p:cNvSpPr txBox="1"/>
          <p:nvPr/>
        </p:nvSpPr>
        <p:spPr>
          <a:xfrm>
            <a:off x="801370" y="5221605"/>
            <a:ext cx="7563485" cy="1198880"/>
          </a:xfrm>
          <a:prstGeom prst="rect">
            <a:avLst/>
          </a:prstGeom>
          <a:noFill/>
        </p:spPr>
        <p:txBody>
          <a:bodyPr wrap="square" rtlCol="0">
            <a:spAutoFit/>
          </a:bodyPr>
          <a:p>
            <a:r>
              <a:rPr lang="en-US" altLang="zh-CN" sz="2400" b="1">
                <a:solidFill>
                  <a:srgbClr val="FF0000"/>
                </a:solidFill>
              </a:rPr>
              <a:t>5.was gone     6.Should; would/could have told;</a:t>
            </a:r>
            <a:endParaRPr lang="en-US" altLang="zh-CN" sz="2400" b="1">
              <a:solidFill>
                <a:srgbClr val="FF0000"/>
              </a:solidFill>
            </a:endParaRPr>
          </a:p>
          <a:p>
            <a:r>
              <a:rPr lang="en-US" altLang="zh-CN" sz="2400" b="1">
                <a:solidFill>
                  <a:srgbClr val="FF0000"/>
                </a:solidFill>
              </a:rPr>
              <a:t>7.So;  that</a:t>
            </a:r>
            <a:endParaRPr lang="en-US" altLang="zh-CN" sz="2400" b="1">
              <a:solidFill>
                <a:srgbClr val="FF0000"/>
              </a:solidFill>
            </a:endParaRPr>
          </a:p>
          <a:p>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85750"/>
            <a:ext cx="9144000" cy="4199255"/>
          </a:xfrm>
        </p:spPr>
        <p:txBody>
          <a:bodyPr>
            <a:normAutofit lnSpcReduction="20000"/>
          </a:bodyPr>
          <a:lstStyle/>
          <a:p>
            <a:pPr>
              <a:buNone/>
            </a:pPr>
            <a:r>
              <a:rPr lang="zh-CN" altLang="en-US" b="1" dirty="0" smtClean="0"/>
              <a:t>            </a:t>
            </a:r>
            <a:r>
              <a:rPr lang="zh-CN" altLang="en-US" b="1" dirty="0" smtClean="0">
                <a:solidFill>
                  <a:srgbClr val="FF0000"/>
                </a:solidFill>
              </a:rPr>
              <a:t>和</a:t>
            </a:r>
            <a:r>
              <a:rPr lang="en-US" altLang="zh-CN" b="1" dirty="0" smtClean="0">
                <a:solidFill>
                  <a:srgbClr val="FF0000"/>
                </a:solidFill>
              </a:rPr>
              <a:t>time</a:t>
            </a:r>
            <a:r>
              <a:rPr lang="zh-CN" altLang="en-US" b="1" dirty="0" smtClean="0">
                <a:solidFill>
                  <a:srgbClr val="FF0000"/>
                </a:solidFill>
              </a:rPr>
              <a:t>有关的几个常考句型</a:t>
            </a:r>
            <a:endParaRPr lang="en-US" altLang="zh-CN" b="1" dirty="0" smtClean="0">
              <a:solidFill>
                <a:srgbClr val="FF0000"/>
              </a:solidFill>
            </a:endParaRPr>
          </a:p>
          <a:p>
            <a:pPr>
              <a:buNone/>
            </a:pPr>
            <a:r>
              <a:rPr lang="en-US" altLang="zh-CN" sz="2800" b="1" dirty="0" smtClean="0">
                <a:solidFill>
                  <a:schemeClr val="tx2"/>
                </a:solidFill>
              </a:rPr>
              <a:t>1. It (This/That) </a:t>
            </a:r>
            <a:r>
              <a:rPr lang="en-US" altLang="zh-CN" sz="2800" b="1" u="sng" dirty="0" smtClean="0">
                <a:solidFill>
                  <a:schemeClr val="tx2"/>
                </a:solidFill>
              </a:rPr>
              <a:t>is</a:t>
            </a:r>
            <a:r>
              <a:rPr lang="en-US" altLang="zh-CN" sz="2800" b="1" dirty="0" smtClean="0">
                <a:solidFill>
                  <a:schemeClr val="tx2"/>
                </a:solidFill>
              </a:rPr>
              <a:t> </a:t>
            </a:r>
            <a:r>
              <a:rPr lang="en-US" altLang="zh-CN" sz="2800" b="1" dirty="0" smtClean="0"/>
              <a:t>the second time </a:t>
            </a:r>
            <a:r>
              <a:rPr lang="en-US" altLang="zh-CN" sz="2800" b="1" dirty="0" smtClean="0">
                <a:solidFill>
                  <a:schemeClr val="tx2"/>
                </a:solidFill>
              </a:rPr>
              <a:t>that</a:t>
            </a:r>
            <a:r>
              <a:rPr lang="en-US" altLang="zh-CN" sz="2800" b="1" dirty="0" smtClean="0"/>
              <a:t> I </a:t>
            </a:r>
            <a:r>
              <a:rPr lang="en-US" altLang="zh-CN" sz="2800" b="1" u="sng" dirty="0" smtClean="0">
                <a:solidFill>
                  <a:schemeClr val="tx2"/>
                </a:solidFill>
              </a:rPr>
              <a:t>____</a:t>
            </a:r>
            <a:r>
              <a:rPr lang="en-US" altLang="zh-CN" sz="2800" b="1" dirty="0" smtClean="0">
                <a:solidFill>
                  <a:schemeClr val="tx2"/>
                </a:solidFill>
              </a:rPr>
              <a:t>(see) </a:t>
            </a:r>
            <a:r>
              <a:rPr lang="en-US" altLang="zh-CN" sz="2800" b="1" dirty="0" smtClean="0"/>
              <a:t>the film.</a:t>
            </a:r>
            <a:endParaRPr lang="en-US" altLang="zh-CN" sz="2800" b="1" dirty="0" smtClean="0"/>
          </a:p>
          <a:p>
            <a:pPr>
              <a:buNone/>
            </a:pPr>
            <a:r>
              <a:rPr lang="en-US" altLang="zh-CN" sz="2800" b="1" dirty="0" smtClean="0"/>
              <a:t>2. It (This/That) was the third time that Tom ____(meet) Tim.</a:t>
            </a:r>
            <a:endParaRPr lang="en-US" altLang="zh-CN" sz="2800" b="1" dirty="0" smtClean="0"/>
          </a:p>
          <a:p>
            <a:pPr>
              <a:buNone/>
            </a:pPr>
            <a:r>
              <a:rPr lang="en-US" altLang="zh-CN" sz="2800" b="1" dirty="0" smtClean="0"/>
              <a:t>3. It </a:t>
            </a:r>
            <a:r>
              <a:rPr lang="en-US" altLang="zh-CN" sz="2800" b="1" u="sng" dirty="0" smtClean="0"/>
              <a:t>is (has been) </a:t>
            </a:r>
            <a:r>
              <a:rPr lang="en-US" altLang="zh-CN" sz="2800" b="1" dirty="0" smtClean="0"/>
              <a:t>five years </a:t>
            </a:r>
            <a:r>
              <a:rPr lang="en-US" altLang="zh-CN" sz="2800" b="1" dirty="0" smtClean="0">
                <a:solidFill>
                  <a:schemeClr val="tx2"/>
                </a:solidFill>
              </a:rPr>
              <a:t>_____</a:t>
            </a:r>
            <a:r>
              <a:rPr lang="en-US" altLang="zh-CN" sz="2800" b="1" dirty="0" smtClean="0"/>
              <a:t> he </a:t>
            </a:r>
            <a:r>
              <a:rPr lang="en-US" altLang="zh-CN" sz="2800" b="1" u="sng" dirty="0" smtClean="0"/>
              <a:t>saw</a:t>
            </a:r>
            <a:r>
              <a:rPr lang="en-US" altLang="zh-CN" sz="2800" b="1" dirty="0" smtClean="0"/>
              <a:t> his father.</a:t>
            </a:r>
            <a:endParaRPr lang="en-US" altLang="zh-CN" sz="2800" b="1" dirty="0" smtClean="0"/>
          </a:p>
          <a:p>
            <a:pPr>
              <a:buNone/>
            </a:pPr>
            <a:r>
              <a:rPr lang="en-US" altLang="zh-CN" sz="2800" b="1" dirty="0" smtClean="0"/>
              <a:t>4. It </a:t>
            </a:r>
            <a:r>
              <a:rPr lang="en-US" altLang="zh-CN" sz="2800" b="1" u="sng" dirty="0" smtClean="0"/>
              <a:t>will be </a:t>
            </a:r>
            <a:r>
              <a:rPr lang="en-US" altLang="zh-CN" sz="2800" b="1" dirty="0" smtClean="0"/>
              <a:t>three days </a:t>
            </a:r>
            <a:r>
              <a:rPr lang="en-US" altLang="zh-CN" sz="2800" b="1" dirty="0" smtClean="0">
                <a:solidFill>
                  <a:schemeClr val="tx2"/>
                </a:solidFill>
              </a:rPr>
              <a:t>______</a:t>
            </a:r>
            <a:r>
              <a:rPr lang="en-US" altLang="zh-CN" sz="2800" b="1" dirty="0" smtClean="0"/>
              <a:t> the meeting </a:t>
            </a:r>
            <a:r>
              <a:rPr lang="en-US" altLang="zh-CN" sz="2800" b="1" dirty="0" smtClean="0">
                <a:solidFill>
                  <a:schemeClr val="tx2"/>
                </a:solidFill>
              </a:rPr>
              <a:t>begins</a:t>
            </a:r>
            <a:r>
              <a:rPr lang="en-US" altLang="zh-CN" sz="2800" b="1" dirty="0" smtClean="0"/>
              <a:t>.</a:t>
            </a:r>
            <a:endParaRPr lang="en-US" altLang="zh-CN" sz="2800" b="1" dirty="0" smtClean="0"/>
          </a:p>
          <a:p>
            <a:pPr>
              <a:buNone/>
            </a:pPr>
            <a:r>
              <a:rPr lang="en-US" altLang="zh-CN" sz="2800" b="1" dirty="0" smtClean="0"/>
              <a:t>5. It </a:t>
            </a:r>
            <a:r>
              <a:rPr lang="en-US" altLang="zh-CN" sz="2800" b="1" u="sng" dirty="0" smtClean="0"/>
              <a:t>____</a:t>
            </a:r>
            <a:r>
              <a:rPr lang="en-US" altLang="zh-CN" sz="2800" b="1" dirty="0" smtClean="0"/>
              <a:t>(be) </a:t>
            </a:r>
            <a:r>
              <a:rPr lang="en-US" altLang="zh-CN" sz="2800" b="1" dirty="0" smtClean="0"/>
              <a:t>two years </a:t>
            </a:r>
            <a:r>
              <a:rPr lang="en-US" altLang="zh-CN" sz="2800" b="1" dirty="0" smtClean="0">
                <a:solidFill>
                  <a:schemeClr val="tx2"/>
                </a:solidFill>
              </a:rPr>
              <a:t>before</a:t>
            </a:r>
            <a:r>
              <a:rPr lang="en-US" altLang="zh-CN" sz="2800" b="1" dirty="0" smtClean="0"/>
              <a:t> he </a:t>
            </a:r>
            <a:r>
              <a:rPr lang="en-US" altLang="zh-CN" sz="2800" b="1" u="sng" dirty="0" smtClean="0"/>
              <a:t>came</a:t>
            </a:r>
            <a:r>
              <a:rPr lang="en-US" altLang="zh-CN" sz="2800" b="1" dirty="0" smtClean="0"/>
              <a:t> back to his hometown.</a:t>
            </a:r>
            <a:endParaRPr lang="en-US" altLang="zh-CN" sz="2800" b="1" dirty="0" smtClean="0"/>
          </a:p>
          <a:p>
            <a:pPr>
              <a:buNone/>
            </a:pPr>
            <a:r>
              <a:rPr lang="en-US" altLang="zh-CN" sz="2800" b="1" dirty="0" smtClean="0"/>
              <a:t>6. It is (high/about) time that sb. </a:t>
            </a:r>
            <a:r>
              <a:rPr lang="en-US" altLang="zh-CN" sz="2800" b="1" u="sng" dirty="0" smtClean="0"/>
              <a:t>should do</a:t>
            </a:r>
            <a:r>
              <a:rPr lang="en-US" altLang="zh-CN" sz="2800" b="1" dirty="0" smtClean="0"/>
              <a:t>…/sb. </a:t>
            </a:r>
            <a:r>
              <a:rPr lang="en-US" altLang="zh-CN" sz="2800" b="1" u="sng" dirty="0" smtClean="0"/>
              <a:t>did</a:t>
            </a:r>
            <a:r>
              <a:rPr lang="en-US" altLang="zh-CN" sz="2800" b="1" dirty="0" smtClean="0"/>
              <a:t> …</a:t>
            </a:r>
            <a:endParaRPr lang="en-US" altLang="zh-CN" sz="2800" b="1" dirty="0" smtClean="0"/>
          </a:p>
          <a:p>
            <a:pPr>
              <a:buNone/>
            </a:pPr>
            <a:r>
              <a:rPr lang="en-US" altLang="zh-CN" sz="2800" b="1" dirty="0" smtClean="0"/>
              <a:t>7. It is time for sb. to do …</a:t>
            </a:r>
            <a:endParaRPr lang="zh-CN" altLang="en-US" sz="2800" b="1" dirty="0"/>
          </a:p>
        </p:txBody>
      </p:sp>
      <p:sp>
        <p:nvSpPr>
          <p:cNvPr id="4" name="文本框 3"/>
          <p:cNvSpPr txBox="1"/>
          <p:nvPr/>
        </p:nvSpPr>
        <p:spPr>
          <a:xfrm>
            <a:off x="358140" y="4928235"/>
            <a:ext cx="7974330" cy="829945"/>
          </a:xfrm>
          <a:prstGeom prst="rect">
            <a:avLst/>
          </a:prstGeom>
          <a:noFill/>
        </p:spPr>
        <p:txBody>
          <a:bodyPr wrap="square" rtlCol="0">
            <a:spAutoFit/>
          </a:bodyPr>
          <a:p>
            <a:r>
              <a:rPr lang="en-US" altLang="zh-CN" sz="2400" b="1">
                <a:solidFill>
                  <a:srgbClr val="FF0000"/>
                </a:solidFill>
              </a:rPr>
              <a:t>1. have seen          2. had met              3. since               4. before      </a:t>
            </a:r>
            <a:endParaRPr lang="en-US" altLang="zh-CN" sz="2400" b="1">
              <a:solidFill>
                <a:srgbClr val="FF0000"/>
              </a:solidFill>
            </a:endParaRPr>
          </a:p>
          <a:p>
            <a:r>
              <a:rPr lang="en-US" altLang="zh-CN" sz="2400" b="1">
                <a:solidFill>
                  <a:srgbClr val="FF0000"/>
                </a:solidFill>
              </a:rPr>
              <a:t>5.was</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9144000" cy="6858000"/>
          </a:xfrm>
        </p:spPr>
        <p:txBody>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        when </a:t>
            </a:r>
            <a:r>
              <a:rPr kumimoji="0" lang="zh-CN" altLang="en-US" sz="3200" b="0" i="0" u="none" strike="noStrike" kern="1200" cap="none" spc="0" normalizeH="0" baseline="0" noProof="1" dirty="0" smtClean="0">
                <a:solidFill>
                  <a:schemeClr val="tx1"/>
                </a:solidFill>
                <a:latin typeface="+mn-lt"/>
                <a:ea typeface="+mn-ea"/>
                <a:cs typeface="+mn-cs"/>
              </a:rPr>
              <a:t>（意为</a:t>
            </a:r>
            <a:r>
              <a:rPr kumimoji="0" lang="en-US" altLang="zh-CN" sz="3200" b="0" i="0" u="none" strike="noStrike" kern="1200" cap="none" spc="0" normalizeH="0" baseline="0" noProof="1" dirty="0" smtClean="0">
                <a:solidFill>
                  <a:schemeClr val="tx1"/>
                </a:solidFill>
                <a:latin typeface="+mn-lt"/>
                <a:ea typeface="+mn-ea"/>
                <a:cs typeface="+mn-cs"/>
              </a:rPr>
              <a:t>and</a:t>
            </a:r>
            <a:r>
              <a:rPr kumimoji="0" lang="zh-CN" altLang="en-US" sz="3200" b="0" i="0" u="none" strike="noStrike" kern="1200" cap="none" spc="0" normalizeH="0" baseline="0" noProof="1" dirty="0" smtClean="0">
                <a:solidFill>
                  <a:schemeClr val="tx1"/>
                </a:solidFill>
                <a:latin typeface="+mn-lt"/>
                <a:ea typeface="+mn-ea"/>
                <a:cs typeface="+mn-cs"/>
              </a:rPr>
              <a:t> </a:t>
            </a:r>
            <a:r>
              <a:rPr kumimoji="0" lang="en-US" altLang="zh-CN" sz="3200" b="0" i="0" u="none" strike="noStrike" kern="1200" cap="none" spc="0" normalizeH="0" baseline="0" noProof="1" dirty="0" smtClean="0">
                <a:solidFill>
                  <a:schemeClr val="tx1"/>
                </a:solidFill>
                <a:latin typeface="+mn-lt"/>
                <a:ea typeface="+mn-ea"/>
                <a:cs typeface="+mn-cs"/>
              </a:rPr>
              <a:t>then</a:t>
            </a:r>
            <a:r>
              <a:rPr kumimoji="0" lang="zh-CN" altLang="en-US" sz="3200" b="0" i="0" u="none" strike="noStrike" kern="1200" cap="none" spc="0" normalizeH="0" baseline="0" noProof="1" dirty="0" smtClean="0">
                <a:solidFill>
                  <a:schemeClr val="tx1"/>
                </a:solidFill>
                <a:latin typeface="+mn-lt"/>
                <a:ea typeface="+mn-ea"/>
                <a:cs typeface="+mn-cs"/>
              </a:rPr>
              <a:t>）几个句型</a:t>
            </a:r>
            <a:endParaRPr kumimoji="0" lang="en-US" altLang="zh-CN" sz="3200" b="0"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AutoNum type="arabicPeriod"/>
            </a:pPr>
            <a:r>
              <a:rPr kumimoji="0" lang="en-US" altLang="zh-CN" sz="3200" b="1" i="0" u="none" strike="noStrike" kern="1200" cap="none" spc="0" normalizeH="0" baseline="0" noProof="1" dirty="0" smtClean="0">
                <a:solidFill>
                  <a:schemeClr val="tx1"/>
                </a:solidFill>
                <a:latin typeface="+mn-lt"/>
                <a:ea typeface="+mn-ea"/>
                <a:cs typeface="+mn-cs"/>
              </a:rPr>
              <a:t>…was/were doing…when…(happened)</a:t>
            </a:r>
            <a:endParaRPr kumimoji="0" lang="en-US" altLang="zh-CN" sz="32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   </a:t>
            </a:r>
            <a:r>
              <a:rPr kumimoji="0" lang="en-US" altLang="zh-CN" sz="3200" b="0" i="0" u="none" strike="noStrike" kern="1200" cap="none" spc="0" normalizeH="0" baseline="0" noProof="1" dirty="0" err="1" smtClean="0">
                <a:solidFill>
                  <a:schemeClr val="tx1"/>
                </a:solidFill>
                <a:latin typeface="+mn-lt"/>
                <a:ea typeface="+mn-ea"/>
                <a:cs typeface="+mn-cs"/>
              </a:rPr>
              <a:t>eg</a:t>
            </a:r>
            <a:r>
              <a:rPr kumimoji="0" lang="en-US" altLang="zh-CN" sz="3200" b="0" i="0" u="none" strike="noStrike" kern="1200" cap="none" spc="0" normalizeH="0" baseline="0" noProof="1" dirty="0" smtClean="0">
                <a:solidFill>
                  <a:schemeClr val="tx1"/>
                </a:solidFill>
                <a:latin typeface="+mn-lt"/>
                <a:ea typeface="+mn-ea"/>
                <a:cs typeface="+mn-cs"/>
              </a:rPr>
              <a:t>.  Tom was reading </a:t>
            </a:r>
            <a:r>
              <a:rPr kumimoji="0" lang="en-US" altLang="zh-CN" sz="3200" b="0" i="0" u="sng" strike="noStrike" kern="1200" cap="none" spc="0" normalizeH="0" baseline="0" noProof="1" dirty="0" smtClean="0">
                <a:solidFill>
                  <a:schemeClr val="tx1"/>
                </a:solidFill>
                <a:latin typeface="+mn-lt"/>
                <a:ea typeface="+mn-ea"/>
                <a:cs typeface="+mn-cs"/>
              </a:rPr>
              <a:t>when </a:t>
            </a:r>
            <a:r>
              <a:rPr kumimoji="0" lang="en-US" altLang="zh-CN" sz="3200" b="0" i="0" u="none" strike="noStrike" kern="1200" cap="none" spc="0" normalizeH="0" baseline="0" noProof="1" dirty="0" smtClean="0">
                <a:solidFill>
                  <a:schemeClr val="tx1"/>
                </a:solidFill>
                <a:latin typeface="+mn-lt"/>
                <a:ea typeface="+mn-ea"/>
                <a:cs typeface="+mn-cs"/>
              </a:rPr>
              <a:t>someone knocked at the door.</a:t>
            </a:r>
            <a:endParaRPr kumimoji="0" lang="en-US" altLang="zh-CN" sz="3200" b="0"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2. </a:t>
            </a:r>
            <a:r>
              <a:rPr kumimoji="0" lang="en-US" altLang="zh-CN" sz="3200" b="1" i="0" u="none" strike="noStrike" kern="1200" cap="none" spc="0" normalizeH="0" baseline="0" noProof="1" dirty="0" smtClean="0">
                <a:solidFill>
                  <a:schemeClr val="tx1"/>
                </a:solidFill>
                <a:latin typeface="+mn-lt"/>
                <a:ea typeface="+mn-ea"/>
                <a:cs typeface="+mn-cs"/>
              </a:rPr>
              <a:t>…</a:t>
            </a:r>
            <a:r>
              <a:rPr kumimoji="0" lang="en-US" altLang="zh-CN" sz="3200" b="1" i="0" u="sng" strike="noStrike" kern="1200" cap="none" spc="0" normalizeH="0" baseline="0" noProof="1" dirty="0" smtClean="0">
                <a:solidFill>
                  <a:schemeClr val="tx1"/>
                </a:solidFill>
                <a:latin typeface="+mn-lt"/>
                <a:ea typeface="+mn-ea"/>
                <a:cs typeface="+mn-cs"/>
              </a:rPr>
              <a:t>be about to do</a:t>
            </a:r>
            <a:r>
              <a:rPr kumimoji="0" lang="en-US" altLang="zh-CN" sz="3200" b="1" i="0" u="none" strike="noStrike" kern="1200" cap="none" spc="0" normalizeH="0" baseline="0" noProof="1" dirty="0" smtClean="0">
                <a:solidFill>
                  <a:schemeClr val="tx1"/>
                </a:solidFill>
                <a:latin typeface="+mn-lt"/>
                <a:ea typeface="+mn-ea"/>
                <a:cs typeface="+mn-cs"/>
              </a:rPr>
              <a:t>…when …(happened)</a:t>
            </a:r>
            <a:endParaRPr kumimoji="0" lang="en-US" altLang="zh-CN" sz="32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…be</a:t>
            </a:r>
            <a:r>
              <a:rPr kumimoji="0" lang="en-US" altLang="zh-CN" sz="3200" b="1" i="0" u="sng" strike="noStrike" kern="1200" cap="none" spc="0" normalizeH="0" baseline="0" noProof="1" dirty="0" smtClean="0">
                <a:solidFill>
                  <a:schemeClr val="tx1"/>
                </a:solidFill>
                <a:latin typeface="+mn-lt"/>
                <a:ea typeface="+mn-ea"/>
                <a:cs typeface="+mn-cs"/>
              </a:rPr>
              <a:t> on (at)the point of </a:t>
            </a:r>
            <a:r>
              <a:rPr kumimoji="0" lang="en-US" altLang="zh-CN" sz="3200" b="1" i="0" u="none" strike="noStrike" kern="1200" cap="none" spc="0" normalizeH="0" baseline="0" noProof="1" dirty="0" smtClean="0">
                <a:solidFill>
                  <a:schemeClr val="tx1"/>
                </a:solidFill>
                <a:latin typeface="+mn-lt"/>
                <a:ea typeface="+mn-ea"/>
                <a:cs typeface="+mn-cs"/>
              </a:rPr>
              <a:t>doing…when …(happened)</a:t>
            </a:r>
            <a:endParaRPr kumimoji="0" lang="en-US" altLang="zh-CN" sz="32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   </a:t>
            </a:r>
            <a:r>
              <a:rPr kumimoji="0" lang="en-US" altLang="zh-CN" sz="3200" b="0" i="0" u="none" strike="noStrike" kern="1200" cap="none" spc="0" normalizeH="0" baseline="0" noProof="1" dirty="0" err="1" smtClean="0">
                <a:solidFill>
                  <a:schemeClr val="tx1"/>
                </a:solidFill>
                <a:latin typeface="+mn-lt"/>
                <a:ea typeface="+mn-ea"/>
                <a:cs typeface="+mn-cs"/>
              </a:rPr>
              <a:t>eg</a:t>
            </a:r>
            <a:r>
              <a:rPr kumimoji="0" lang="en-US" altLang="zh-CN" sz="3200" b="0" i="0" u="none" strike="noStrike" kern="1200" cap="none" spc="0" normalizeH="0" baseline="0" noProof="1" dirty="0" smtClean="0">
                <a:solidFill>
                  <a:schemeClr val="tx1"/>
                </a:solidFill>
                <a:latin typeface="+mn-lt"/>
                <a:ea typeface="+mn-ea"/>
                <a:cs typeface="+mn-cs"/>
              </a:rPr>
              <a:t>. They were about to go out </a:t>
            </a:r>
            <a:r>
              <a:rPr kumimoji="0" lang="en-US" altLang="zh-CN" sz="3200" b="0" i="0" u="sng" strike="noStrike" kern="1200" cap="none" spc="0" normalizeH="0" baseline="0" noProof="1" dirty="0" smtClean="0">
                <a:solidFill>
                  <a:schemeClr val="tx1"/>
                </a:solidFill>
                <a:latin typeface="+mn-lt"/>
                <a:ea typeface="+mn-ea"/>
                <a:cs typeface="+mn-cs"/>
              </a:rPr>
              <a:t>when</a:t>
            </a:r>
            <a:r>
              <a:rPr kumimoji="0" lang="en-US" altLang="zh-CN" sz="3200" b="0" i="0" u="none" strike="noStrike" kern="1200" cap="none" spc="0" normalizeH="0" baseline="0" noProof="1" dirty="0" smtClean="0">
                <a:solidFill>
                  <a:schemeClr val="tx1"/>
                </a:solidFill>
                <a:latin typeface="+mn-lt"/>
                <a:ea typeface="+mn-ea"/>
                <a:cs typeface="+mn-cs"/>
              </a:rPr>
              <a:t> the phone rang.</a:t>
            </a:r>
            <a:endParaRPr kumimoji="0" lang="en-US" altLang="zh-CN" sz="3200" b="0"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3.</a:t>
            </a:r>
            <a:r>
              <a:rPr kumimoji="0" lang="en-US" altLang="zh-CN" sz="3200" b="1" i="0" u="none" strike="noStrike" kern="1200" cap="none" spc="0" normalizeH="0" baseline="0" noProof="1" dirty="0" smtClean="0">
                <a:solidFill>
                  <a:schemeClr val="tx1"/>
                </a:solidFill>
                <a:latin typeface="+mn-lt"/>
                <a:ea typeface="+mn-ea"/>
                <a:cs typeface="+mn-cs"/>
              </a:rPr>
              <a:t> …had just done …when …(happened)</a:t>
            </a:r>
            <a:endParaRPr kumimoji="0" lang="en-US" altLang="zh-CN" sz="32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3200" b="0" i="0" u="none" strike="noStrike" kern="1200" cap="none" spc="0" normalizeH="0" baseline="0" noProof="1" dirty="0" smtClean="0">
                <a:solidFill>
                  <a:schemeClr val="tx1"/>
                </a:solidFill>
                <a:latin typeface="+mn-lt"/>
                <a:ea typeface="+mn-ea"/>
                <a:cs typeface="+mn-cs"/>
              </a:rPr>
              <a:t>   </a:t>
            </a:r>
            <a:r>
              <a:rPr kumimoji="0" lang="en-US" altLang="zh-CN" sz="3200" b="0" i="0" u="none" strike="noStrike" kern="1200" cap="none" spc="0" normalizeH="0" baseline="0" noProof="1" dirty="0" err="1" smtClean="0">
                <a:solidFill>
                  <a:schemeClr val="tx1"/>
                </a:solidFill>
                <a:latin typeface="+mn-lt"/>
                <a:ea typeface="+mn-ea"/>
                <a:cs typeface="+mn-cs"/>
              </a:rPr>
              <a:t>eg</a:t>
            </a:r>
            <a:r>
              <a:rPr kumimoji="0" lang="en-US" altLang="zh-CN" sz="3200" b="0" i="0" u="none" strike="noStrike" kern="1200" cap="none" spc="0" normalizeH="0" baseline="0" noProof="1" dirty="0" smtClean="0">
                <a:solidFill>
                  <a:schemeClr val="tx1"/>
                </a:solidFill>
                <a:latin typeface="+mn-lt"/>
                <a:ea typeface="+mn-ea"/>
                <a:cs typeface="+mn-cs"/>
              </a:rPr>
              <a:t>. The boy </a:t>
            </a:r>
            <a:r>
              <a:rPr kumimoji="0" lang="en-US" altLang="zh-CN" sz="3200" b="0" i="0" u="sng" strike="noStrike" kern="1200" cap="none" spc="0" normalizeH="0" baseline="0" noProof="1" dirty="0" smtClean="0">
                <a:solidFill>
                  <a:schemeClr val="tx1"/>
                </a:solidFill>
                <a:latin typeface="+mn-lt"/>
                <a:ea typeface="+mn-ea"/>
                <a:cs typeface="+mn-cs"/>
              </a:rPr>
              <a:t>had just finished</a:t>
            </a:r>
            <a:r>
              <a:rPr kumimoji="0" lang="en-US" altLang="zh-CN" sz="3200" b="0" i="0" u="none" strike="noStrike" kern="1200" cap="none" spc="0" normalizeH="0" baseline="0" noProof="1" dirty="0" smtClean="0">
                <a:solidFill>
                  <a:schemeClr val="tx1"/>
                </a:solidFill>
                <a:latin typeface="+mn-lt"/>
                <a:ea typeface="+mn-ea"/>
                <a:cs typeface="+mn-cs"/>
              </a:rPr>
              <a:t> his homework when his mother came back.</a:t>
            </a:r>
            <a:endParaRPr kumimoji="0" lang="zh-CN" altLang="en-US" sz="32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2"/>
          <p:cNvSpPr>
            <a:spLocks noGrp="1"/>
          </p:cNvSpPr>
          <p:nvPr>
            <p:ph idx="1"/>
          </p:nvPr>
        </p:nvSpPr>
        <p:spPr>
          <a:xfrm>
            <a:off x="250825" y="0"/>
            <a:ext cx="8642350" cy="6669088"/>
          </a:xfrm>
        </p:spPr>
        <p:txBody>
          <a:bodyPr anchor="t"/>
          <a:p>
            <a:pPr>
              <a:buNone/>
            </a:pPr>
            <a:r>
              <a:rPr lang="en-US" altLang="zh-CN" b="1" dirty="0"/>
              <a:t>So  +</a:t>
            </a:r>
            <a:r>
              <a:rPr lang="en-US" altLang="zh-CN" b="1" dirty="0" err="1"/>
              <a:t>adj.+a</a:t>
            </a:r>
            <a:r>
              <a:rPr lang="en-US" altLang="zh-CN" b="1" dirty="0"/>
              <a:t>/an +</a:t>
            </a:r>
            <a:r>
              <a:rPr lang="zh-CN" altLang="en-US" b="1" dirty="0"/>
              <a:t>单数名词  </a:t>
            </a:r>
            <a:endParaRPr lang="en-US" altLang="zh-CN" b="1" dirty="0"/>
          </a:p>
          <a:p>
            <a:pPr>
              <a:buNone/>
            </a:pPr>
            <a:r>
              <a:rPr lang="en-US" altLang="zh-CN" b="1" dirty="0"/>
              <a:t>how +</a:t>
            </a:r>
            <a:r>
              <a:rPr lang="en-US" altLang="zh-CN" b="1" dirty="0" err="1"/>
              <a:t>adj.+a</a:t>
            </a:r>
            <a:r>
              <a:rPr lang="en-US" altLang="zh-CN" b="1" dirty="0"/>
              <a:t>/an +</a:t>
            </a:r>
            <a:r>
              <a:rPr lang="zh-CN" altLang="en-US" b="1" dirty="0"/>
              <a:t>单数名词</a:t>
            </a:r>
            <a:endParaRPr lang="en-US" altLang="zh-CN" b="1" dirty="0"/>
          </a:p>
          <a:p>
            <a:pPr>
              <a:buNone/>
            </a:pPr>
            <a:r>
              <a:rPr lang="en-US" altLang="zh-CN" b="1" dirty="0"/>
              <a:t>as +</a:t>
            </a:r>
            <a:r>
              <a:rPr lang="en-US" altLang="zh-CN" b="1" dirty="0" err="1"/>
              <a:t>adj.+a</a:t>
            </a:r>
            <a:r>
              <a:rPr lang="en-US" altLang="zh-CN" b="1" dirty="0"/>
              <a:t>/an +</a:t>
            </a:r>
            <a:r>
              <a:rPr lang="zh-CN" altLang="en-US" b="1" dirty="0"/>
              <a:t>单数名词 </a:t>
            </a:r>
            <a:r>
              <a:rPr lang="en-US" altLang="zh-CN" b="1" dirty="0"/>
              <a:t>as</a:t>
            </a:r>
            <a:endParaRPr lang="en-US" altLang="zh-CN" b="1" dirty="0"/>
          </a:p>
          <a:p>
            <a:pPr>
              <a:buNone/>
            </a:pPr>
            <a:r>
              <a:rPr lang="en-US" altLang="zh-CN" b="1" dirty="0"/>
              <a:t>too +</a:t>
            </a:r>
            <a:r>
              <a:rPr lang="en-US" altLang="zh-CN" b="1" dirty="0" err="1"/>
              <a:t>adj.+a</a:t>
            </a:r>
            <a:r>
              <a:rPr lang="en-US" altLang="zh-CN" b="1" dirty="0"/>
              <a:t>/an +</a:t>
            </a:r>
            <a:r>
              <a:rPr lang="zh-CN" altLang="en-US" b="1" dirty="0"/>
              <a:t>单数名词 </a:t>
            </a:r>
            <a:r>
              <a:rPr lang="en-US" altLang="zh-CN" b="1" dirty="0"/>
              <a:t>to do</a:t>
            </a:r>
            <a:endParaRPr lang="en-US" altLang="zh-CN" b="1" dirty="0"/>
          </a:p>
          <a:p>
            <a:pPr>
              <a:buNone/>
            </a:pPr>
            <a:r>
              <a:rPr lang="en-US" altLang="zh-CN" dirty="0"/>
              <a:t>(so, how, as, too </a:t>
            </a:r>
            <a:r>
              <a:rPr lang="zh-CN" altLang="en-US" dirty="0"/>
              <a:t>均为副词</a:t>
            </a:r>
            <a:r>
              <a:rPr lang="en-US" altLang="zh-CN" dirty="0"/>
              <a:t>)</a:t>
            </a:r>
            <a:endParaRPr lang="en-US" altLang="zh-CN" dirty="0"/>
          </a:p>
          <a:p>
            <a:pPr>
              <a:buNone/>
            </a:pPr>
            <a:r>
              <a:rPr lang="en-US" altLang="zh-CN" dirty="0" err="1"/>
              <a:t>eg</a:t>
            </a:r>
            <a:r>
              <a:rPr lang="en-US" altLang="zh-CN" dirty="0"/>
              <a:t>. </a:t>
            </a:r>
            <a:endParaRPr lang="en-US" altLang="zh-CN" dirty="0"/>
          </a:p>
          <a:p>
            <a:pPr>
              <a:buNone/>
            </a:pPr>
            <a:r>
              <a:rPr lang="en-US" altLang="zh-CN" dirty="0"/>
              <a:t>     It is </a:t>
            </a:r>
            <a:r>
              <a:rPr lang="en-US" altLang="zh-CN" u="sng" dirty="0"/>
              <a:t>so thick a board</a:t>
            </a:r>
            <a:r>
              <a:rPr lang="en-US" altLang="zh-CN" dirty="0"/>
              <a:t>.</a:t>
            </a:r>
            <a:endParaRPr lang="en-US" altLang="zh-CN" dirty="0"/>
          </a:p>
          <a:p>
            <a:pPr>
              <a:buNone/>
            </a:pPr>
            <a:r>
              <a:rPr lang="en-US" altLang="zh-CN" dirty="0"/>
              <a:t>     </a:t>
            </a:r>
            <a:r>
              <a:rPr lang="en-US" altLang="zh-CN" u="sng" dirty="0"/>
              <a:t>How bright a classroom </a:t>
            </a:r>
            <a:r>
              <a:rPr lang="en-US" altLang="zh-CN" dirty="0"/>
              <a:t>(it is)!</a:t>
            </a:r>
            <a:endParaRPr lang="en-US" altLang="zh-CN" dirty="0"/>
          </a:p>
          <a:p>
            <a:pPr>
              <a:buNone/>
            </a:pPr>
            <a:r>
              <a:rPr lang="en-US" altLang="zh-CN" dirty="0"/>
              <a:t>    This is </a:t>
            </a:r>
            <a:r>
              <a:rPr lang="en-US" altLang="zh-CN" u="sng" dirty="0"/>
              <a:t>as big a stone as </a:t>
            </a:r>
            <a:r>
              <a:rPr lang="en-US" altLang="zh-CN" dirty="0"/>
              <a:t>that one.</a:t>
            </a:r>
            <a:endParaRPr lang="en-US" altLang="zh-CN" dirty="0"/>
          </a:p>
          <a:p>
            <a:pPr>
              <a:buNone/>
            </a:pPr>
            <a:r>
              <a:rPr lang="en-US" altLang="zh-CN" dirty="0"/>
              <a:t>     This is </a:t>
            </a:r>
            <a:r>
              <a:rPr lang="en-US" altLang="zh-CN" u="sng" dirty="0"/>
              <a:t>too heavy a stone </a:t>
            </a:r>
            <a:r>
              <a:rPr lang="en-US" altLang="zh-CN" dirty="0"/>
              <a:t>to lift.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内容占位符 2"/>
          <p:cNvSpPr>
            <a:spLocks noGrp="1"/>
          </p:cNvSpPr>
          <p:nvPr>
            <p:ph idx="1"/>
          </p:nvPr>
        </p:nvSpPr>
        <p:spPr>
          <a:xfrm>
            <a:off x="0" y="260350"/>
            <a:ext cx="8686800" cy="6408738"/>
          </a:xfrm>
        </p:spPr>
        <p:txBody>
          <a:bodyPr anchor="t"/>
          <a:p>
            <a:pPr>
              <a:lnSpc>
                <a:spcPct val="90000"/>
              </a:lnSpc>
              <a:buNone/>
            </a:pPr>
            <a:r>
              <a:rPr lang="en-US" altLang="zh-CN" b="1" dirty="0"/>
              <a:t>such +a/</a:t>
            </a:r>
            <a:r>
              <a:rPr lang="en-US" altLang="zh-CN" b="1" dirty="0" err="1"/>
              <a:t>an+adj</a:t>
            </a:r>
            <a:r>
              <a:rPr lang="en-US" altLang="zh-CN" b="1" dirty="0"/>
              <a:t>.+</a:t>
            </a:r>
            <a:r>
              <a:rPr lang="zh-CN" altLang="en-US" b="1" dirty="0"/>
              <a:t>单数名词</a:t>
            </a:r>
            <a:endParaRPr lang="en-US" altLang="zh-CN" b="1" dirty="0"/>
          </a:p>
          <a:p>
            <a:pPr>
              <a:lnSpc>
                <a:spcPct val="90000"/>
              </a:lnSpc>
              <a:buNone/>
            </a:pPr>
            <a:r>
              <a:rPr lang="en-US" altLang="zh-CN" b="1" dirty="0"/>
              <a:t>what +a/</a:t>
            </a:r>
            <a:r>
              <a:rPr lang="en-US" altLang="zh-CN" b="1" dirty="0" err="1"/>
              <a:t>an+adj</a:t>
            </a:r>
            <a:r>
              <a:rPr lang="en-US" altLang="zh-CN" b="1" dirty="0"/>
              <a:t>.+</a:t>
            </a:r>
            <a:r>
              <a:rPr lang="zh-CN" altLang="en-US" b="1" dirty="0"/>
              <a:t>单数名词</a:t>
            </a:r>
            <a:endParaRPr lang="en-US" altLang="zh-CN" b="1" dirty="0"/>
          </a:p>
          <a:p>
            <a:pPr>
              <a:lnSpc>
                <a:spcPct val="90000"/>
              </a:lnSpc>
              <a:buNone/>
            </a:pPr>
            <a:r>
              <a:rPr lang="en-US" altLang="zh-CN" dirty="0" err="1"/>
              <a:t>eg</a:t>
            </a:r>
            <a:r>
              <a:rPr lang="en-US" altLang="zh-CN" dirty="0"/>
              <a:t>. </a:t>
            </a:r>
            <a:endParaRPr lang="en-US" altLang="zh-CN" dirty="0"/>
          </a:p>
          <a:p>
            <a:pPr>
              <a:lnSpc>
                <a:spcPct val="90000"/>
              </a:lnSpc>
              <a:buNone/>
            </a:pPr>
            <a:r>
              <a:rPr lang="en-US" altLang="zh-CN" dirty="0"/>
              <a:t>It is </a:t>
            </a:r>
            <a:r>
              <a:rPr lang="en-US" altLang="zh-CN" u="sng" dirty="0"/>
              <a:t>such a hard question </a:t>
            </a:r>
            <a:r>
              <a:rPr lang="en-US" altLang="zh-CN" dirty="0"/>
              <a:t>that I can’t answer ____.</a:t>
            </a:r>
            <a:endParaRPr lang="en-US" altLang="zh-CN" dirty="0"/>
          </a:p>
          <a:p>
            <a:pPr>
              <a:lnSpc>
                <a:spcPct val="90000"/>
              </a:lnSpc>
              <a:buNone/>
            </a:pPr>
            <a:r>
              <a:rPr lang="en-US" altLang="zh-CN" u="sng" dirty="0"/>
              <a:t>What ____hard question </a:t>
            </a:r>
            <a:r>
              <a:rPr lang="en-US" altLang="zh-CN" dirty="0"/>
              <a:t>(it is)!</a:t>
            </a:r>
            <a:endParaRPr lang="en-US" altLang="zh-CN" dirty="0"/>
          </a:p>
          <a:p>
            <a:pPr>
              <a:lnSpc>
                <a:spcPct val="90000"/>
              </a:lnSpc>
              <a:buNone/>
            </a:pPr>
            <a:r>
              <a:rPr lang="en-US" altLang="zh-CN" b="1" dirty="0"/>
              <a:t>such </a:t>
            </a:r>
            <a:r>
              <a:rPr lang="zh-CN" altLang="en-US" b="1" dirty="0"/>
              <a:t>（</a:t>
            </a:r>
            <a:r>
              <a:rPr lang="en-US" altLang="zh-CN" b="1" dirty="0"/>
              <a:t>what</a:t>
            </a:r>
            <a:r>
              <a:rPr lang="zh-CN" altLang="en-US" b="1" dirty="0"/>
              <a:t>）</a:t>
            </a:r>
            <a:r>
              <a:rPr lang="en-US" altLang="zh-CN" b="1" dirty="0"/>
              <a:t>+adj.+</a:t>
            </a:r>
            <a:r>
              <a:rPr lang="zh-CN" altLang="en-US" b="1" dirty="0"/>
              <a:t>复数名词</a:t>
            </a:r>
            <a:r>
              <a:rPr lang="en-US" altLang="zh-CN" b="1" dirty="0"/>
              <a:t>/</a:t>
            </a:r>
            <a:r>
              <a:rPr lang="zh-CN" altLang="en-US" b="1" dirty="0"/>
              <a:t>不可数名词</a:t>
            </a:r>
            <a:endParaRPr lang="en-US" altLang="zh-CN" b="1" dirty="0"/>
          </a:p>
          <a:p>
            <a:pPr>
              <a:lnSpc>
                <a:spcPct val="90000"/>
              </a:lnSpc>
              <a:buNone/>
            </a:pPr>
            <a:r>
              <a:rPr lang="en-US" altLang="zh-CN" dirty="0" err="1"/>
              <a:t>eg</a:t>
            </a:r>
            <a:r>
              <a:rPr lang="en-US" altLang="zh-CN" dirty="0"/>
              <a:t>.</a:t>
            </a:r>
            <a:endParaRPr lang="en-US" altLang="zh-CN" dirty="0"/>
          </a:p>
          <a:p>
            <a:pPr>
              <a:lnSpc>
                <a:spcPct val="90000"/>
              </a:lnSpc>
              <a:buNone/>
            </a:pPr>
            <a:r>
              <a:rPr lang="en-US" altLang="zh-CN" dirty="0"/>
              <a:t>such strong boys</a:t>
            </a:r>
            <a:endParaRPr lang="en-US" altLang="zh-CN" dirty="0"/>
          </a:p>
          <a:p>
            <a:pPr>
              <a:lnSpc>
                <a:spcPct val="90000"/>
              </a:lnSpc>
              <a:buNone/>
            </a:pPr>
            <a:r>
              <a:rPr lang="en-US" altLang="zh-CN" dirty="0"/>
              <a:t>such clean water    </a:t>
            </a:r>
            <a:endParaRPr lang="en-US" altLang="zh-CN" dirty="0"/>
          </a:p>
          <a:p>
            <a:pPr>
              <a:lnSpc>
                <a:spcPct val="90000"/>
              </a:lnSpc>
              <a:buNone/>
            </a:pPr>
            <a:r>
              <a:rPr lang="en-US" altLang="zh-CN" dirty="0"/>
              <a:t>____clever girls (they are)!</a:t>
            </a:r>
            <a:endParaRPr lang="en-US" altLang="zh-CN" dirty="0"/>
          </a:p>
          <a:p>
            <a:pPr>
              <a:lnSpc>
                <a:spcPct val="90000"/>
              </a:lnSpc>
              <a:buNone/>
            </a:pPr>
            <a:r>
              <a:rPr lang="en-US" altLang="zh-CN" dirty="0"/>
              <a:t>____fresh air  (it is)! </a:t>
            </a:r>
            <a:endParaRPr lang="en-US" altLang="zh-CN" dirty="0"/>
          </a:p>
          <a:p>
            <a:pPr>
              <a:lnSpc>
                <a:spcPct val="90000"/>
              </a:lnSpc>
              <a:buNone/>
            </a:pPr>
            <a:endParaRPr lang="zh-CN" altLang="en-US" dirty="0"/>
          </a:p>
        </p:txBody>
      </p:sp>
      <p:sp>
        <p:nvSpPr>
          <p:cNvPr id="2" name="文本框 1"/>
          <p:cNvSpPr txBox="1"/>
          <p:nvPr/>
        </p:nvSpPr>
        <p:spPr>
          <a:xfrm>
            <a:off x="4552950" y="5734050"/>
            <a:ext cx="3764915" cy="460375"/>
          </a:xfrm>
          <a:prstGeom prst="rect">
            <a:avLst/>
          </a:prstGeom>
          <a:noFill/>
        </p:spPr>
        <p:txBody>
          <a:bodyPr wrap="square" rtlCol="0">
            <a:spAutoFit/>
          </a:bodyPr>
          <a:p>
            <a:r>
              <a:rPr lang="en-US" altLang="zh-CN" sz="2400" b="1">
                <a:solidFill>
                  <a:srgbClr val="FF0000"/>
                </a:solidFill>
              </a:rPr>
              <a:t>it;     a;    What;    What</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2"/>
          <p:cNvSpPr>
            <a:spLocks noGrp="1"/>
          </p:cNvSpPr>
          <p:nvPr>
            <p:ph idx="1"/>
          </p:nvPr>
        </p:nvSpPr>
        <p:spPr>
          <a:xfrm>
            <a:off x="179388" y="333375"/>
            <a:ext cx="8507412" cy="5792788"/>
          </a:xfrm>
        </p:spPr>
        <p:txBody>
          <a:bodyPr anchor="t"/>
          <a:p>
            <a:pPr>
              <a:buNone/>
            </a:pPr>
            <a:r>
              <a:rPr lang="en-US" altLang="zh-CN" b="1" dirty="0"/>
              <a:t>  so +many (few )  +</a:t>
            </a:r>
            <a:r>
              <a:rPr lang="zh-CN" altLang="en-US" b="1" dirty="0"/>
              <a:t>复数名词</a:t>
            </a:r>
            <a:endParaRPr lang="en-US" altLang="zh-CN" b="1" dirty="0"/>
          </a:p>
          <a:p>
            <a:pPr>
              <a:buNone/>
            </a:pPr>
            <a:r>
              <a:rPr lang="en-US" altLang="zh-CN" b="1" dirty="0"/>
              <a:t>  so +much (little)   +</a:t>
            </a:r>
            <a:r>
              <a:rPr lang="zh-CN" altLang="en-US" b="1" dirty="0"/>
              <a:t>不可数名词</a:t>
            </a:r>
            <a:endParaRPr lang="en-US" altLang="zh-CN" b="1" dirty="0"/>
          </a:p>
          <a:p>
            <a:pPr>
              <a:buNone/>
            </a:pPr>
            <a:r>
              <a:rPr lang="en-US" altLang="zh-CN" dirty="0" err="1"/>
              <a:t>eg</a:t>
            </a:r>
            <a:r>
              <a:rPr lang="en-US" altLang="zh-CN" dirty="0"/>
              <a:t>.</a:t>
            </a:r>
            <a:endParaRPr lang="en-US" altLang="zh-CN" dirty="0"/>
          </a:p>
          <a:p>
            <a:pPr>
              <a:buNone/>
            </a:pPr>
            <a:r>
              <a:rPr lang="en-US" altLang="zh-CN" dirty="0"/>
              <a:t>  so many books</a:t>
            </a:r>
            <a:endParaRPr lang="en-US" altLang="zh-CN" dirty="0"/>
          </a:p>
          <a:p>
            <a:pPr>
              <a:buNone/>
            </a:pPr>
            <a:r>
              <a:rPr lang="en-US" altLang="zh-CN" dirty="0"/>
              <a:t>  ____ little money            </a:t>
            </a:r>
            <a:r>
              <a:rPr lang="zh-CN" altLang="en-US" dirty="0"/>
              <a:t>注意：</a:t>
            </a:r>
            <a:r>
              <a:rPr lang="en-US" altLang="zh-CN" dirty="0">
                <a:solidFill>
                  <a:srgbClr val="FF0000"/>
                </a:solidFill>
              </a:rPr>
              <a:t>____</a:t>
            </a:r>
            <a:r>
              <a:rPr lang="en-US" altLang="zh-CN" dirty="0">
                <a:solidFill>
                  <a:srgbClr val="FF0000"/>
                </a:solidFill>
              </a:rPr>
              <a:t> little kids</a:t>
            </a:r>
            <a:endParaRPr lang="en-US" altLang="zh-CN" dirty="0">
              <a:solidFill>
                <a:srgbClr val="FF0000"/>
              </a:solidFill>
            </a:endParaRPr>
          </a:p>
        </p:txBody>
      </p:sp>
      <p:sp>
        <p:nvSpPr>
          <p:cNvPr id="2" name="文本框 1"/>
          <p:cNvSpPr txBox="1"/>
          <p:nvPr/>
        </p:nvSpPr>
        <p:spPr>
          <a:xfrm>
            <a:off x="1345565" y="3934460"/>
            <a:ext cx="4089400" cy="460375"/>
          </a:xfrm>
          <a:prstGeom prst="rect">
            <a:avLst/>
          </a:prstGeom>
          <a:noFill/>
        </p:spPr>
        <p:txBody>
          <a:bodyPr wrap="square" rtlCol="0">
            <a:spAutoFit/>
          </a:bodyPr>
          <a:p>
            <a:r>
              <a:rPr lang="en-US" altLang="zh-CN" sz="2400" b="1">
                <a:solidFill>
                  <a:srgbClr val="FF0000"/>
                </a:solidFill>
              </a:rPr>
              <a:t>so;        such</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内容占位符 2"/>
          <p:cNvSpPr>
            <a:spLocks noGrp="1"/>
          </p:cNvSpPr>
          <p:nvPr>
            <p:ph idx="1"/>
          </p:nvPr>
        </p:nvSpPr>
        <p:spPr>
          <a:xfrm>
            <a:off x="104775" y="189230"/>
            <a:ext cx="8582025" cy="5937250"/>
          </a:xfrm>
        </p:spPr>
        <p:txBody>
          <a:bodyPr anchor="t">
            <a:normAutofit lnSpcReduction="10000"/>
          </a:bodyPr>
          <a:p>
            <a:pPr>
              <a:buNone/>
            </a:pPr>
            <a:r>
              <a:rPr lang="en-US" altLang="zh-CN" dirty="0"/>
              <a:t>over (/during/ in/for) the last (/past) five (/few )years(/days/months/weeks) sb. </a:t>
            </a:r>
            <a:r>
              <a:rPr lang="en-US" altLang="zh-CN" u="sng" dirty="0"/>
              <a:t>has/have done…</a:t>
            </a:r>
            <a:r>
              <a:rPr lang="en-US" altLang="zh-CN" dirty="0"/>
              <a:t>       (</a:t>
            </a:r>
            <a:r>
              <a:rPr lang="zh-CN" altLang="en-US" dirty="0"/>
              <a:t>时态</a:t>
            </a:r>
            <a:r>
              <a:rPr lang="en-US" altLang="zh-CN" dirty="0"/>
              <a:t>)</a:t>
            </a:r>
            <a:endParaRPr lang="en-US" altLang="zh-CN" dirty="0"/>
          </a:p>
          <a:p>
            <a:pPr>
              <a:buNone/>
            </a:pPr>
            <a:endParaRPr lang="en-US" altLang="zh-CN" dirty="0"/>
          </a:p>
          <a:p>
            <a:pPr>
              <a:buNone/>
            </a:pPr>
            <a:r>
              <a:rPr lang="en-US" altLang="zh-CN" dirty="0"/>
              <a:t>We have no choice (option/ alternative) but _____(stay) here.</a:t>
            </a:r>
            <a:endParaRPr lang="en-US" altLang="zh-CN" dirty="0"/>
          </a:p>
          <a:p>
            <a:pPr>
              <a:buNone/>
            </a:pPr>
            <a:endParaRPr lang="en-US" altLang="zh-CN" dirty="0"/>
          </a:p>
          <a:p>
            <a:pPr>
              <a:buNone/>
            </a:pPr>
            <a:r>
              <a:rPr lang="en-US" altLang="zh-CN" dirty="0"/>
              <a:t>The following ____(be) </a:t>
            </a:r>
            <a:r>
              <a:rPr lang="en-US" altLang="zh-CN" u="sng" dirty="0"/>
              <a:t>my advice</a:t>
            </a:r>
            <a:r>
              <a:rPr lang="en-US" altLang="zh-CN" dirty="0"/>
              <a:t>.</a:t>
            </a:r>
            <a:endParaRPr lang="en-US" altLang="zh-CN" dirty="0"/>
          </a:p>
          <a:p>
            <a:pPr>
              <a:buNone/>
            </a:pPr>
            <a:r>
              <a:rPr lang="en-US" altLang="zh-CN" dirty="0"/>
              <a:t>The following ____(be)</a:t>
            </a:r>
            <a:r>
              <a:rPr lang="en-US" altLang="zh-CN" u="sng" dirty="0"/>
              <a:t> my suggestions</a:t>
            </a:r>
            <a:r>
              <a:rPr lang="en-US" altLang="zh-CN" dirty="0"/>
              <a:t>.</a:t>
            </a:r>
            <a:endParaRPr lang="en-US" altLang="zh-CN" dirty="0"/>
          </a:p>
          <a:p>
            <a:pPr>
              <a:buNone/>
            </a:pPr>
            <a:r>
              <a:rPr lang="en-US" altLang="zh-CN" dirty="0"/>
              <a:t>My advice </a:t>
            </a:r>
            <a:r>
              <a:rPr lang="en-US" altLang="zh-CN" u="sng" dirty="0"/>
              <a:t>goes/is  as _____(follow)</a:t>
            </a:r>
            <a:r>
              <a:rPr lang="en-US" altLang="zh-CN" dirty="0"/>
              <a:t>.</a:t>
            </a:r>
            <a:endParaRPr lang="en-US" altLang="zh-CN" dirty="0"/>
          </a:p>
          <a:p>
            <a:pPr>
              <a:buNone/>
            </a:pPr>
            <a:r>
              <a:rPr lang="en-US" altLang="zh-CN" dirty="0"/>
              <a:t>My suggestions </a:t>
            </a:r>
            <a:r>
              <a:rPr lang="en-US" altLang="zh-CN" u="sng" dirty="0"/>
              <a:t>go/are  as ______(follow)</a:t>
            </a:r>
            <a:r>
              <a:rPr lang="en-US" altLang="zh-CN" dirty="0"/>
              <a:t>.</a:t>
            </a:r>
            <a:endParaRPr lang="en-US" altLang="zh-CN" dirty="0"/>
          </a:p>
          <a:p>
            <a:pPr>
              <a:buNone/>
            </a:pPr>
            <a:endParaRPr lang="en-US" altLang="zh-CN" dirty="0"/>
          </a:p>
          <a:p>
            <a:pPr>
              <a:buNone/>
            </a:pPr>
            <a:endParaRPr lang="en-US" altLang="zh-CN" dirty="0"/>
          </a:p>
          <a:p>
            <a:pPr>
              <a:buNone/>
            </a:pPr>
            <a:endParaRPr lang="zh-CN" altLang="en-US" dirty="0"/>
          </a:p>
        </p:txBody>
      </p:sp>
      <p:sp>
        <p:nvSpPr>
          <p:cNvPr id="3" name="文本框 2"/>
          <p:cNvSpPr txBox="1"/>
          <p:nvPr/>
        </p:nvSpPr>
        <p:spPr>
          <a:xfrm>
            <a:off x="229870" y="6051550"/>
            <a:ext cx="8266430" cy="460375"/>
          </a:xfrm>
          <a:prstGeom prst="rect">
            <a:avLst/>
          </a:prstGeom>
          <a:noFill/>
        </p:spPr>
        <p:txBody>
          <a:bodyPr wrap="square" rtlCol="0">
            <a:spAutoFit/>
          </a:bodyPr>
          <a:p>
            <a:r>
              <a:rPr lang="en-US" altLang="zh-CN" sz="2400" b="1">
                <a:solidFill>
                  <a:srgbClr val="FF0000"/>
                </a:solidFill>
              </a:rPr>
              <a:t>to stay;           is;    are;    follows;    follows</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8110" y="260350"/>
            <a:ext cx="9025255" cy="6597650"/>
          </a:xfrm>
        </p:spPr>
        <p:txBody>
          <a:bodyPr>
            <a:normAutofit fontScale="72500"/>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zh-CN" altLang="en-US" sz="2800" b="1" i="0" u="none" strike="noStrike" kern="1200" cap="none" spc="0" normalizeH="0" baseline="0" noProof="1" dirty="0" smtClean="0">
                <a:solidFill>
                  <a:srgbClr val="FF0000"/>
                </a:solidFill>
                <a:latin typeface="+mn-lt"/>
                <a:ea typeface="+mn-ea"/>
                <a:cs typeface="+mn-cs"/>
              </a:rPr>
              <a:t>和</a:t>
            </a:r>
            <a:r>
              <a:rPr kumimoji="0" lang="en-US" altLang="zh-CN" sz="2800" b="1" i="0" u="none" strike="noStrike" kern="1200" cap="none" spc="0" normalizeH="0" baseline="0" noProof="1" dirty="0" smtClean="0">
                <a:solidFill>
                  <a:srgbClr val="FF0000"/>
                </a:solidFill>
                <a:latin typeface="+mn-lt"/>
                <a:ea typeface="+mn-ea"/>
                <a:cs typeface="+mn-cs"/>
              </a:rPr>
              <a:t>can </a:t>
            </a:r>
            <a:r>
              <a:rPr kumimoji="0" lang="zh-CN" altLang="en-US" sz="2800" b="1" i="0" u="none" strike="noStrike" kern="1200" cap="none" spc="0" normalizeH="0" baseline="0" noProof="1" dirty="0" smtClean="0">
                <a:solidFill>
                  <a:srgbClr val="FF0000"/>
                </a:solidFill>
                <a:latin typeface="+mn-lt"/>
                <a:ea typeface="+mn-ea"/>
                <a:cs typeface="+mn-cs"/>
              </a:rPr>
              <a:t>有关的几个句式</a:t>
            </a:r>
            <a:endParaRPr kumimoji="0" lang="en-US" altLang="zh-CN" sz="28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a:t>
            </a:r>
            <a:r>
              <a:rPr kumimoji="0" lang="en-US" altLang="zh-CN" sz="2800" b="1" i="0" u="sng" strike="noStrike" kern="1200" cap="none" spc="0" normalizeH="0" baseline="0" noProof="1" dirty="0" smtClean="0">
                <a:solidFill>
                  <a:schemeClr val="tx1"/>
                </a:solidFill>
                <a:latin typeface="+mn-lt"/>
                <a:ea typeface="+mn-ea"/>
                <a:cs typeface="+mn-cs"/>
              </a:rPr>
              <a:t>   can’t wait to do…      </a:t>
            </a:r>
            <a:r>
              <a:rPr kumimoji="0" lang="en-US" altLang="zh-CN" sz="2800" b="1" i="0" u="none" strike="noStrike" kern="1200" cap="none" spc="0" normalizeH="0" baseline="0" noProof="1" dirty="0" smtClean="0">
                <a:solidFill>
                  <a:schemeClr val="tx1"/>
                </a:solidFill>
                <a:latin typeface="+mn-lt"/>
                <a:ea typeface="+mn-ea"/>
                <a:cs typeface="+mn-cs"/>
              </a:rPr>
              <a:t>              </a:t>
            </a:r>
            <a:r>
              <a:rPr kumimoji="0" lang="zh-CN" altLang="en-US" sz="2800" b="1" i="0" u="none" strike="noStrike" kern="1200" cap="none" spc="0" normalizeH="0" baseline="0" noProof="1" dirty="0" smtClean="0">
                <a:solidFill>
                  <a:schemeClr val="tx1"/>
                </a:solidFill>
                <a:latin typeface="+mn-lt"/>
                <a:ea typeface="+mn-ea"/>
                <a:cs typeface="+mn-cs"/>
              </a:rPr>
              <a:t>迫不及待地。。。</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can’t help but do…                 </a:t>
            </a:r>
            <a:r>
              <a:rPr kumimoji="0" lang="zh-CN" altLang="en-US" sz="2800" b="1" i="0" u="none" strike="noStrike" kern="1200" cap="none" spc="0" normalizeH="0" baseline="0" noProof="1" dirty="0" smtClean="0">
                <a:solidFill>
                  <a:schemeClr val="tx1"/>
                </a:solidFill>
                <a:latin typeface="+mn-lt"/>
                <a:ea typeface="+mn-ea"/>
                <a:cs typeface="+mn-cs"/>
              </a:rPr>
              <a:t>忍不住做</a:t>
            </a:r>
            <a:r>
              <a:rPr kumimoji="0" lang="en-US" altLang="zh-CN" sz="2800" b="1" i="0" u="none" strike="noStrike" kern="1200" cap="none" spc="0" normalizeH="0" baseline="0" noProof="1" dirty="0" smtClean="0">
                <a:solidFill>
                  <a:schemeClr val="tx1"/>
                </a:solidFill>
                <a:latin typeface="+mn-lt"/>
                <a:ea typeface="+mn-ea"/>
                <a:cs typeface="+mn-cs"/>
              </a:rPr>
              <a:t>/</a:t>
            </a:r>
            <a:r>
              <a:rPr kumimoji="0" lang="zh-CN" altLang="en-US" sz="2800" b="1" i="0" u="none" strike="noStrike" kern="1200" cap="none" spc="0" normalizeH="0" baseline="0" noProof="1" dirty="0" smtClean="0">
                <a:solidFill>
                  <a:schemeClr val="tx1"/>
                </a:solidFill>
                <a:latin typeface="+mn-lt"/>
                <a:ea typeface="+mn-ea"/>
                <a:cs typeface="+mn-cs"/>
                <a:sym typeface="+mn-ea"/>
              </a:rPr>
              <a:t>不由地做</a:t>
            </a:r>
            <a:r>
              <a:rPr kumimoji="0" lang="zh-CN" altLang="en-US" sz="2800" b="1" i="0" u="none" strike="noStrike" kern="1200" cap="none" spc="0" normalizeH="0" baseline="0" noProof="1" dirty="0" smtClean="0">
                <a:solidFill>
                  <a:schemeClr val="tx1"/>
                </a:solidFill>
                <a:latin typeface="+mn-lt"/>
                <a:ea typeface="+mn-ea"/>
                <a:cs typeface="+mn-cs"/>
              </a:rPr>
              <a:t>。。。</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a:t>
            </a:r>
            <a:r>
              <a:rPr kumimoji="0" lang="en-US" altLang="zh-CN" sz="2800" b="1" i="0" u="sng" strike="noStrike" kern="1200" cap="none" spc="0" normalizeH="0" baseline="0" noProof="1" dirty="0" smtClean="0">
                <a:solidFill>
                  <a:schemeClr val="tx1"/>
                </a:solidFill>
                <a:latin typeface="+mn-lt"/>
                <a:ea typeface="+mn-ea"/>
                <a:cs typeface="+mn-cs"/>
              </a:rPr>
              <a:t> can’t help doing…   </a:t>
            </a:r>
            <a:r>
              <a:rPr kumimoji="0" lang="en-US" altLang="zh-CN" sz="2800" b="1" i="0" u="none" strike="noStrike" kern="1200" cap="none" spc="0" normalizeH="0" baseline="0" noProof="1" dirty="0" smtClean="0">
                <a:solidFill>
                  <a:schemeClr val="tx1"/>
                </a:solidFill>
                <a:latin typeface="+mn-lt"/>
                <a:ea typeface="+mn-ea"/>
                <a:cs typeface="+mn-cs"/>
              </a:rPr>
              <a:t>                </a:t>
            </a:r>
            <a:r>
              <a:rPr kumimoji="0" lang="zh-CN" altLang="en-US" sz="2800" b="1" i="0" u="none" strike="noStrike" kern="1200" cap="none" spc="0" normalizeH="0" baseline="0" noProof="1" dirty="0" smtClean="0">
                <a:solidFill>
                  <a:schemeClr val="tx1"/>
                </a:solidFill>
                <a:latin typeface="+mn-lt"/>
                <a:ea typeface="+mn-ea"/>
                <a:cs typeface="+mn-cs"/>
              </a:rPr>
              <a:t>情不自禁做。。。</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can’t help </a:t>
            </a:r>
            <a:r>
              <a:rPr kumimoji="0" lang="en-US" altLang="zh-CN" sz="2800" b="1" i="0" u="none" strike="noStrike" kern="1200" cap="none" spc="0" normalizeH="0" baseline="0" noProof="1" dirty="0" err="1" smtClean="0">
                <a:solidFill>
                  <a:schemeClr val="tx1"/>
                </a:solidFill>
                <a:latin typeface="+mn-lt"/>
                <a:ea typeface="+mn-ea"/>
                <a:cs typeface="+mn-cs"/>
              </a:rPr>
              <a:t>sb/sb’s</a:t>
            </a:r>
            <a:r>
              <a:rPr kumimoji="0" lang="en-US" altLang="zh-CN" sz="2800" b="1" i="0" u="none" strike="noStrike" kern="1200" cap="none" spc="0" normalizeH="0" baseline="0" noProof="1" dirty="0" smtClean="0">
                <a:solidFill>
                  <a:schemeClr val="tx1"/>
                </a:solidFill>
                <a:latin typeface="+mn-lt"/>
                <a:ea typeface="+mn-ea"/>
                <a:cs typeface="+mn-cs"/>
              </a:rPr>
              <a:t> doing …     </a:t>
            </a:r>
            <a:r>
              <a:rPr kumimoji="0" lang="zh-CN" altLang="en-US" sz="2800" b="1" i="0" u="none" strike="noStrike" kern="1200" cap="none" spc="0" normalizeH="0" baseline="0" noProof="1" dirty="0" smtClean="0">
                <a:solidFill>
                  <a:schemeClr val="tx1"/>
                </a:solidFill>
                <a:latin typeface="+mn-lt"/>
                <a:ea typeface="+mn-ea"/>
                <a:cs typeface="+mn-cs"/>
              </a:rPr>
              <a:t>奈何不了某人做。。。</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can’t help (to) do…                </a:t>
            </a:r>
            <a:r>
              <a:rPr kumimoji="0" lang="zh-CN" altLang="en-US" sz="2800" b="1" i="0" u="none" strike="noStrike" kern="1200" cap="none" spc="0" normalizeH="0" baseline="0" noProof="1" dirty="0" smtClean="0">
                <a:solidFill>
                  <a:schemeClr val="tx1"/>
                </a:solidFill>
                <a:latin typeface="+mn-lt"/>
                <a:ea typeface="+mn-ea"/>
                <a:cs typeface="+mn-cs"/>
              </a:rPr>
              <a:t>不能帮忙做。。。</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can do nothing but /except do ...</a:t>
            </a:r>
            <a:r>
              <a:rPr kumimoji="0" lang="zh-CN" altLang="en-US" sz="2800" b="1" i="0" u="none" strike="noStrike" kern="1200" cap="none" spc="0" normalizeH="0" baseline="0" noProof="1" dirty="0" smtClean="0">
                <a:solidFill>
                  <a:schemeClr val="tx1"/>
                </a:solidFill>
                <a:latin typeface="+mn-lt"/>
                <a:ea typeface="+mn-ea"/>
                <a:cs typeface="+mn-cs"/>
              </a:rPr>
              <a:t>（</a:t>
            </a:r>
            <a:r>
              <a:rPr kumimoji="0" lang="en-US" altLang="zh-CN" sz="2800" b="1" i="0" u="none" strike="noStrike" kern="1200" cap="none" spc="0" normalizeH="0" baseline="0" noProof="1" dirty="0" smtClean="0">
                <a:solidFill>
                  <a:schemeClr val="tx1"/>
                </a:solidFill>
                <a:latin typeface="+mn-lt"/>
                <a:ea typeface="+mn-ea"/>
                <a:cs typeface="+mn-cs"/>
              </a:rPr>
              <a:t>=can't do anything but/ except do...)</a:t>
            </a:r>
            <a:r>
              <a:rPr kumimoji="0" lang="zh-CN" altLang="zh-CN" sz="2800" b="1" i="0" u="none" strike="noStrike" kern="1200" cap="none" spc="0" normalizeH="0" baseline="0" noProof="1" dirty="0" smtClean="0">
                <a:solidFill>
                  <a:schemeClr val="tx1"/>
                </a:solidFill>
                <a:latin typeface="+mn-lt"/>
                <a:ea typeface="+mn-ea"/>
                <a:cs typeface="+mn-cs"/>
              </a:rPr>
              <a:t>只能做。。。</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can’t …</a:t>
            </a:r>
            <a:r>
              <a:rPr kumimoji="0" lang="zh-CN" altLang="en-US" sz="2800" b="1" i="0" u="none" strike="noStrike" kern="1200" cap="none" spc="0" normalizeH="0" baseline="0" noProof="1" dirty="0" smtClean="0">
                <a:solidFill>
                  <a:schemeClr val="tx1"/>
                </a:solidFill>
                <a:latin typeface="+mn-lt"/>
                <a:ea typeface="+mn-ea"/>
                <a:cs typeface="+mn-cs"/>
              </a:rPr>
              <a:t>比较级</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I  can’t agree ______(much) with you.</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The painting can’t be ______(good).</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can’t …too…     </a:t>
            </a:r>
            <a:r>
              <a:rPr kumimoji="0" lang="zh-CN" altLang="en-US" sz="2800" b="1" i="0" u="none" strike="noStrike" kern="1200" cap="none" spc="0" normalizeH="0" baseline="0" noProof="1" dirty="0" smtClean="0">
                <a:solidFill>
                  <a:schemeClr val="tx1"/>
                </a:solidFill>
                <a:latin typeface="+mn-lt"/>
                <a:ea typeface="+mn-ea"/>
                <a:cs typeface="+mn-cs"/>
              </a:rPr>
              <a:t>越。。。越好；再。。。也不为过</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You can’t be too careful when ______(cross) a road.</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I can’t thank you enough.   </a:t>
            </a:r>
            <a:r>
              <a:rPr kumimoji="0" lang="zh-CN" altLang="en-US" sz="2800" b="1" i="0" u="none" strike="noStrike" kern="1200" cap="none" spc="0" normalizeH="0" baseline="0" noProof="1" dirty="0" smtClean="0">
                <a:solidFill>
                  <a:schemeClr val="tx1"/>
                </a:solidFill>
                <a:latin typeface="+mn-lt"/>
                <a:ea typeface="+mn-ea"/>
                <a:cs typeface="+mn-cs"/>
              </a:rPr>
              <a:t>怎样都感谢不够。</a:t>
            </a: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0" lang="en-US" altLang="zh-CN" sz="28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kern="1200" cap="none" spc="0" normalizeH="0" baseline="0" noProof="1" dirty="0" smtClean="0">
                <a:solidFill>
                  <a:schemeClr val="tx1"/>
                </a:solidFill>
                <a:latin typeface="+mn-lt"/>
                <a:ea typeface="+mn-ea"/>
                <a:cs typeface="+mn-cs"/>
              </a:rPr>
              <a:t> </a:t>
            </a:r>
            <a:endParaRPr kumimoji="0" lang="en-US" altLang="zh-CN" sz="2800" b="1" i="0" u="none" strike="noStrike" kern="1200" cap="none" spc="0" normalizeH="0" baseline="0" noProof="1" dirty="0" smtClean="0">
              <a:solidFill>
                <a:schemeClr val="tx1"/>
              </a:solidFill>
              <a:latin typeface="+mn-lt"/>
              <a:ea typeface="+mn-ea"/>
              <a:cs typeface="+mn-cs"/>
            </a:endParaRPr>
          </a:p>
        </p:txBody>
      </p:sp>
      <p:sp>
        <p:nvSpPr>
          <p:cNvPr id="2" name="文本框 1"/>
          <p:cNvSpPr txBox="1"/>
          <p:nvPr/>
        </p:nvSpPr>
        <p:spPr>
          <a:xfrm>
            <a:off x="516890" y="5851525"/>
            <a:ext cx="7522210" cy="460375"/>
          </a:xfrm>
          <a:prstGeom prst="rect">
            <a:avLst/>
          </a:prstGeom>
          <a:noFill/>
        </p:spPr>
        <p:txBody>
          <a:bodyPr wrap="square" rtlCol="0">
            <a:spAutoFit/>
          </a:bodyPr>
          <a:p>
            <a:r>
              <a:rPr lang="en-US" altLang="zh-CN" sz="2400" b="1">
                <a:solidFill>
                  <a:srgbClr val="FF0000"/>
                </a:solidFill>
              </a:rPr>
              <a:t>more;       better;       crossing</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88913"/>
            <a:ext cx="9144000" cy="5937250"/>
          </a:xfrm>
        </p:spPr>
        <p:txBody>
          <a:bodyPr anchor="t">
            <a:normAutofit lnSpcReduction="10000"/>
          </a:bodyPr>
          <a:p>
            <a:pPr>
              <a:lnSpc>
                <a:spcPct val="90000"/>
              </a:lnSpc>
              <a:buNone/>
            </a:pPr>
            <a:r>
              <a:rPr lang="zh-CN" altLang="en-US" b="1" dirty="0">
                <a:solidFill>
                  <a:srgbClr val="FF0000"/>
                </a:solidFill>
              </a:rPr>
              <a:t>几个有共性的动词</a:t>
            </a:r>
            <a:endParaRPr lang="en-US" altLang="zh-CN" b="1" dirty="0">
              <a:solidFill>
                <a:srgbClr val="FF0000"/>
              </a:solidFill>
            </a:endParaRPr>
          </a:p>
          <a:p>
            <a:pPr>
              <a:lnSpc>
                <a:spcPct val="90000"/>
              </a:lnSpc>
              <a:buNone/>
            </a:pPr>
            <a:r>
              <a:rPr lang="en-US" altLang="zh-CN" dirty="0"/>
              <a:t> </a:t>
            </a:r>
            <a:r>
              <a:rPr lang="en-US" altLang="zh-CN" b="1" dirty="0"/>
              <a:t>It's </a:t>
            </a:r>
            <a:r>
              <a:rPr lang="en-US" altLang="zh-CN" sz="2800" b="1" dirty="0"/>
              <a:t>a box ________(weigh) 20 kilos.</a:t>
            </a:r>
            <a:endParaRPr lang="en-US" altLang="zh-CN" sz="2800" b="1" dirty="0"/>
          </a:p>
          <a:p>
            <a:pPr>
              <a:lnSpc>
                <a:spcPct val="90000"/>
              </a:lnSpc>
              <a:buNone/>
            </a:pPr>
            <a:r>
              <a:rPr lang="en-US" altLang="zh-CN" sz="2800" b="1" dirty="0"/>
              <a:t> That is a river _________(measure) 50 kilometers in length.</a:t>
            </a:r>
            <a:endParaRPr lang="en-US" altLang="zh-CN" sz="2800" b="1" dirty="0"/>
          </a:p>
          <a:p>
            <a:pPr>
              <a:lnSpc>
                <a:spcPct val="90000"/>
              </a:lnSpc>
              <a:buNone/>
            </a:pPr>
            <a:r>
              <a:rPr lang="en-US" altLang="zh-CN" sz="2800" b="1" dirty="0"/>
              <a:t> The suitcase _________(belong) to Lucy was bought last year.</a:t>
            </a:r>
            <a:endParaRPr lang="en-US" altLang="zh-CN" sz="2800" b="1" dirty="0"/>
          </a:p>
          <a:p>
            <a:pPr>
              <a:lnSpc>
                <a:spcPct val="90000"/>
              </a:lnSpc>
              <a:buNone/>
            </a:pPr>
            <a:r>
              <a:rPr lang="en-US" altLang="zh-CN" sz="2800" b="1" dirty="0"/>
              <a:t> He joined the club _________(consist) of 56 students.</a:t>
            </a:r>
            <a:endParaRPr lang="en-US" altLang="zh-CN" sz="2800" b="1" dirty="0"/>
          </a:p>
          <a:p>
            <a:pPr>
              <a:lnSpc>
                <a:spcPct val="90000"/>
              </a:lnSpc>
              <a:buNone/>
            </a:pPr>
            <a:r>
              <a:rPr lang="en-US" altLang="zh-CN" sz="2800" b="1" dirty="0"/>
              <a:t>    </a:t>
            </a:r>
            <a:endParaRPr lang="en-US" altLang="zh-CN" sz="2800" b="1" dirty="0"/>
          </a:p>
          <a:p>
            <a:pPr>
              <a:lnSpc>
                <a:spcPct val="90000"/>
              </a:lnSpc>
              <a:buNone/>
            </a:pPr>
            <a:r>
              <a:rPr lang="en-US" altLang="zh-CN" sz="2800" b="1" dirty="0"/>
              <a:t> The flowers _________( smell) sweet are lovely.</a:t>
            </a:r>
            <a:endParaRPr lang="en-US" altLang="zh-CN" sz="2800" b="1" dirty="0"/>
          </a:p>
          <a:p>
            <a:pPr>
              <a:lnSpc>
                <a:spcPct val="90000"/>
              </a:lnSpc>
              <a:buNone/>
            </a:pPr>
            <a:r>
              <a:rPr lang="en-US" altLang="zh-CN" sz="2800" b="1" dirty="0"/>
              <a:t> I saw an object  __________( look) like a cat.</a:t>
            </a:r>
            <a:endParaRPr lang="en-US" altLang="zh-CN" sz="2800" b="1" dirty="0"/>
          </a:p>
          <a:p>
            <a:pPr>
              <a:lnSpc>
                <a:spcPct val="90000"/>
              </a:lnSpc>
              <a:buNone/>
            </a:pPr>
            <a:r>
              <a:rPr lang="en-US" altLang="zh-CN" sz="2800" b="1" dirty="0"/>
              <a:t>                (sound/ taste/ feel)</a:t>
            </a:r>
            <a:endParaRPr lang="en-US" altLang="zh-CN" sz="2800" b="1" dirty="0"/>
          </a:p>
          <a:p>
            <a:pPr>
              <a:lnSpc>
                <a:spcPct val="90000"/>
              </a:lnSpc>
              <a:buNone/>
            </a:pPr>
            <a:r>
              <a:rPr lang="en-US" altLang="zh-CN" sz="2800" b="1" dirty="0">
                <a:solidFill>
                  <a:srgbClr val="FF0000"/>
                </a:solidFill>
              </a:rPr>
              <a:t>(weighing,   measuring, belonging,  consisting,  smelling, looking)</a:t>
            </a:r>
            <a:endParaRPr lang="en-US" altLang="zh-CN" sz="2800" b="1" dirty="0"/>
          </a:p>
          <a:p>
            <a:pPr>
              <a:lnSpc>
                <a:spcPct val="90000"/>
              </a:lnSpc>
              <a:buNone/>
            </a:pPr>
            <a:r>
              <a:rPr lang="zh-CN" altLang="en-US" sz="2800" b="1" dirty="0"/>
              <a:t>  以上改为定语从句后，怎样呈现？</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860" y="260350"/>
            <a:ext cx="8910955" cy="5866130"/>
          </a:xfrm>
        </p:spPr>
        <p:txBody>
          <a:bodyPr anchor="t">
            <a:normAutofit lnSpcReduction="10000"/>
          </a:bodyPr>
          <a:p>
            <a:pPr>
              <a:lnSpc>
                <a:spcPct val="90000"/>
              </a:lnSpc>
              <a:buNone/>
            </a:pPr>
            <a:r>
              <a:rPr lang="en-US" altLang="zh-CN" b="1" dirty="0">
                <a:solidFill>
                  <a:srgbClr val="FF0000"/>
                </a:solidFill>
              </a:rPr>
              <a:t>dress     clothe     seat        (</a:t>
            </a:r>
            <a:r>
              <a:rPr lang="en-US" altLang="zh-CN" b="1" dirty="0" err="1">
                <a:solidFill>
                  <a:srgbClr val="FF0000"/>
                </a:solidFill>
              </a:rPr>
              <a:t>vt</a:t>
            </a:r>
            <a:r>
              <a:rPr lang="en-US" altLang="zh-CN" b="1" dirty="0">
                <a:solidFill>
                  <a:srgbClr val="FF0000"/>
                </a:solidFill>
              </a:rPr>
              <a:t>.)</a:t>
            </a:r>
            <a:endParaRPr lang="en-US" altLang="zh-CN" b="1" dirty="0">
              <a:solidFill>
                <a:srgbClr val="FF0000"/>
              </a:solidFill>
            </a:endParaRPr>
          </a:p>
          <a:p>
            <a:pPr>
              <a:lnSpc>
                <a:spcPct val="90000"/>
              </a:lnSpc>
              <a:buNone/>
            </a:pPr>
            <a:r>
              <a:rPr lang="en-US" altLang="zh-CN" b="1" dirty="0"/>
              <a:t>1. A  boy _______(dress) in blue is waiting for you at the school gate.</a:t>
            </a:r>
            <a:endParaRPr lang="en-US" altLang="zh-CN" b="1" dirty="0"/>
          </a:p>
          <a:p>
            <a:pPr>
              <a:lnSpc>
                <a:spcPct val="90000"/>
              </a:lnSpc>
              <a:buNone/>
            </a:pPr>
            <a:r>
              <a:rPr lang="en-US" altLang="zh-CN" b="1" dirty="0"/>
              <a:t>2. The mother ________(dress) the boy in a lovely suit for the ceremony just now.</a:t>
            </a:r>
            <a:endParaRPr lang="en-US" altLang="zh-CN" b="1" dirty="0"/>
          </a:p>
          <a:p>
            <a:pPr>
              <a:lnSpc>
                <a:spcPct val="90000"/>
              </a:lnSpc>
              <a:buNone/>
            </a:pPr>
            <a:r>
              <a:rPr lang="en-US" altLang="zh-CN" b="1" dirty="0"/>
              <a:t>3. Have you talked with the girl ________ (seat) in Row 6 about your essay?       (sit ?)</a:t>
            </a:r>
            <a:endParaRPr lang="en-US" altLang="zh-CN" b="1" dirty="0"/>
          </a:p>
          <a:p>
            <a:pPr>
              <a:lnSpc>
                <a:spcPct val="90000"/>
              </a:lnSpc>
              <a:buNone/>
            </a:pPr>
            <a:r>
              <a:rPr lang="en-US" altLang="zh-CN" b="1" dirty="0"/>
              <a:t>4. On entering the room, Jim was asked to _______(seat) himself in a sofa.</a:t>
            </a:r>
            <a:endParaRPr lang="en-US" altLang="zh-CN" b="1" dirty="0"/>
          </a:p>
          <a:p>
            <a:pPr>
              <a:lnSpc>
                <a:spcPct val="90000"/>
              </a:lnSpc>
              <a:buNone/>
            </a:pPr>
            <a:r>
              <a:rPr lang="en-US" altLang="zh-CN" b="1" dirty="0"/>
              <a:t>5. “Please be ________( seat)!” said the host.</a:t>
            </a:r>
            <a:endParaRPr lang="en-US" altLang="zh-CN" b="1" dirty="0"/>
          </a:p>
          <a:p>
            <a:pPr>
              <a:lnSpc>
                <a:spcPct val="90000"/>
              </a:lnSpc>
              <a:buNone/>
            </a:pPr>
            <a:r>
              <a:rPr lang="en-US" altLang="zh-CN" b="1" dirty="0">
                <a:solidFill>
                  <a:srgbClr val="FF0000"/>
                </a:solidFill>
              </a:rPr>
              <a:t>1. dressed       2.  dressed        3. seated (sitting)</a:t>
            </a:r>
            <a:endParaRPr lang="en-US" altLang="zh-CN" b="1" dirty="0">
              <a:solidFill>
                <a:srgbClr val="FF0000"/>
              </a:solidFill>
            </a:endParaRPr>
          </a:p>
          <a:p>
            <a:pPr>
              <a:lnSpc>
                <a:spcPct val="90000"/>
              </a:lnSpc>
              <a:buNone/>
            </a:pPr>
            <a:r>
              <a:rPr lang="en-US" altLang="zh-CN" b="1" dirty="0">
                <a:solidFill>
                  <a:srgbClr val="FF0000"/>
                </a:solidFill>
              </a:rPr>
              <a:t>4. seat         5. seated</a:t>
            </a:r>
            <a:endParaRPr lang="en-US" altLang="zh-C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 y="199390"/>
            <a:ext cx="9063355" cy="5911850"/>
          </a:xfrm>
        </p:spPr>
        <p:txBody>
          <a:bodyPr>
            <a:normAutofit lnSpcReduction="10000"/>
          </a:bodyPr>
          <a:lstStyle/>
          <a:p>
            <a:pPr marL="0" lvl="0" indent="0">
              <a:buNone/>
            </a:pPr>
            <a:r>
              <a:rPr lang="en-US" altLang="zh-CN" b="1" dirty="0" smtClean="0"/>
              <a:t>1. If I ____(borrow) the book yesterday, I </a:t>
            </a:r>
            <a:r>
              <a:rPr lang="en-US" altLang="zh-CN" b="1" u="sng" dirty="0" smtClean="0"/>
              <a:t>would not go</a:t>
            </a:r>
            <a:r>
              <a:rPr lang="en-US" altLang="zh-CN" b="1" dirty="0" smtClean="0"/>
              <a:t> there now. </a:t>
            </a:r>
            <a:r>
              <a:rPr lang="zh-CN" altLang="zh-CN" b="1" dirty="0" smtClean="0"/>
              <a:t>（前后时间不一致）</a:t>
            </a:r>
            <a:endParaRPr lang="zh-CN" altLang="zh-CN" b="1" dirty="0" smtClean="0"/>
          </a:p>
          <a:p>
            <a:pPr lvl="0"/>
            <a:r>
              <a:rPr lang="en-US" altLang="zh-CN" b="1" dirty="0" smtClean="0"/>
              <a:t>but / otherwise  (</a:t>
            </a:r>
            <a:r>
              <a:rPr lang="zh-CN" altLang="zh-CN" b="1" dirty="0" smtClean="0"/>
              <a:t>句子的部分为虚拟语气，部分为事实</a:t>
            </a:r>
            <a:r>
              <a:rPr lang="en-US" altLang="zh-CN" b="1" dirty="0" smtClean="0"/>
              <a:t>)</a:t>
            </a:r>
            <a:endParaRPr lang="zh-CN" altLang="zh-CN" b="1" dirty="0" smtClean="0"/>
          </a:p>
          <a:p>
            <a:pPr>
              <a:buNone/>
            </a:pPr>
            <a:r>
              <a:rPr lang="en-US" altLang="zh-CN" b="1" dirty="0" smtClean="0"/>
              <a:t>2. He </a:t>
            </a:r>
            <a:r>
              <a:rPr lang="en-US" altLang="zh-CN" b="1" u="sng" dirty="0" smtClean="0"/>
              <a:t>could have been</a:t>
            </a:r>
            <a:r>
              <a:rPr lang="en-US" altLang="zh-CN" b="1" dirty="0" smtClean="0"/>
              <a:t> very rich, but he </a:t>
            </a:r>
            <a:r>
              <a:rPr lang="en-US" altLang="zh-CN" b="1" u="sng" dirty="0" smtClean="0"/>
              <a:t>____(care) </a:t>
            </a:r>
            <a:r>
              <a:rPr lang="en-US" altLang="zh-CN" b="1" dirty="0" smtClean="0"/>
              <a:t>little for money. </a:t>
            </a:r>
            <a:endParaRPr lang="zh-CN" altLang="zh-CN" b="1" dirty="0" smtClean="0"/>
          </a:p>
          <a:p>
            <a:pPr>
              <a:buNone/>
            </a:pPr>
            <a:r>
              <a:rPr lang="en-US" altLang="zh-CN" b="1" dirty="0" smtClean="0"/>
              <a:t>3. I ____(not have) enough money. Otherwise, I </a:t>
            </a:r>
            <a:r>
              <a:rPr lang="en-US" altLang="zh-CN" b="1" u="sng" dirty="0" smtClean="0"/>
              <a:t>would buy</a:t>
            </a:r>
            <a:r>
              <a:rPr lang="en-US" altLang="zh-CN" b="1" dirty="0" smtClean="0"/>
              <a:t> the necklace. </a:t>
            </a:r>
            <a:endParaRPr lang="zh-CN" altLang="zh-CN" b="1" dirty="0" smtClean="0"/>
          </a:p>
          <a:p>
            <a:pPr>
              <a:buNone/>
            </a:pPr>
            <a:r>
              <a:rPr lang="en-US" altLang="zh-CN" b="1" dirty="0" smtClean="0"/>
              <a:t>4. ---We </a:t>
            </a:r>
            <a:r>
              <a:rPr lang="en-US" altLang="zh-CN" b="1" u="sng" dirty="0" smtClean="0"/>
              <a:t>could have walked</a:t>
            </a:r>
            <a:r>
              <a:rPr lang="en-US" altLang="zh-CN" b="1" dirty="0" smtClean="0"/>
              <a:t> to the railway station. </a:t>
            </a:r>
            <a:endParaRPr lang="zh-CN" altLang="zh-CN" b="1" dirty="0" smtClean="0"/>
          </a:p>
          <a:p>
            <a:pPr>
              <a:buNone/>
            </a:pPr>
            <a:r>
              <a:rPr lang="en-US" altLang="zh-CN" b="1" dirty="0" smtClean="0"/>
              <a:t>    ---Yes, a taxi ____(not be) necessary at all. </a:t>
            </a:r>
            <a:endParaRPr lang="zh-CN" altLang="zh-CN" b="1" dirty="0" smtClean="0"/>
          </a:p>
          <a:p>
            <a:endParaRPr lang="zh-CN" altLang="en-US" dirty="0"/>
          </a:p>
        </p:txBody>
      </p:sp>
      <p:sp>
        <p:nvSpPr>
          <p:cNvPr id="2" name="文本框 1"/>
          <p:cNvSpPr txBox="1"/>
          <p:nvPr/>
        </p:nvSpPr>
        <p:spPr>
          <a:xfrm>
            <a:off x="233045" y="5650865"/>
            <a:ext cx="7973695" cy="460375"/>
          </a:xfrm>
          <a:prstGeom prst="rect">
            <a:avLst/>
          </a:prstGeom>
          <a:noFill/>
        </p:spPr>
        <p:txBody>
          <a:bodyPr wrap="square" rtlCol="0">
            <a:spAutoFit/>
          </a:bodyPr>
          <a:p>
            <a:r>
              <a:rPr lang="en-US" altLang="zh-CN" sz="2400" b="1">
                <a:solidFill>
                  <a:srgbClr val="FF0000"/>
                </a:solidFill>
              </a:rPr>
              <a:t>1. had known          2.cared       3.don't have          4.was not</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250825" y="260350"/>
            <a:ext cx="8569325" cy="6597650"/>
          </a:xfrm>
        </p:spPr>
        <p:txBody>
          <a:bodyPr anchor="t">
            <a:normAutofit lnSpcReduction="20000"/>
          </a:bodyPr>
          <a:p>
            <a:pPr>
              <a:buNone/>
            </a:pPr>
            <a:r>
              <a:rPr lang="en-US" altLang="zh-CN" sz="2800" b="1" dirty="0">
                <a:solidFill>
                  <a:srgbClr val="FF0000"/>
                </a:solidFill>
              </a:rPr>
              <a:t>_____is know</a:t>
            </a:r>
            <a:r>
              <a:rPr lang="en-US" altLang="zh-CN" sz="2800" b="1" u="sng" dirty="0">
                <a:solidFill>
                  <a:srgbClr val="FF0000"/>
                </a:solidFill>
              </a:rPr>
              <a:t>n</a:t>
            </a:r>
            <a:r>
              <a:rPr lang="en-US" altLang="zh-CN" sz="2800" b="1" dirty="0"/>
              <a:t>, knowledge is power.</a:t>
            </a:r>
            <a:endParaRPr lang="en-US" altLang="zh-CN" sz="2800" b="1" dirty="0"/>
          </a:p>
          <a:p>
            <a:pPr>
              <a:buNone/>
            </a:pPr>
            <a:r>
              <a:rPr lang="en-US" altLang="zh-CN" sz="2800" b="1" dirty="0">
                <a:solidFill>
                  <a:srgbClr val="FF0000"/>
                </a:solidFill>
              </a:rPr>
              <a:t>_____is known that </a:t>
            </a:r>
            <a:r>
              <a:rPr lang="en-US" altLang="zh-CN" sz="2800" b="1" dirty="0"/>
              <a:t>knowledge is power.</a:t>
            </a:r>
            <a:endParaRPr lang="en-US" altLang="zh-CN" sz="2800" b="1" dirty="0"/>
          </a:p>
          <a:p>
            <a:pPr>
              <a:buNone/>
            </a:pPr>
            <a:r>
              <a:rPr lang="en-US" altLang="zh-CN" sz="2800" b="1" dirty="0">
                <a:solidFill>
                  <a:srgbClr val="FF0000"/>
                </a:solidFill>
              </a:rPr>
              <a:t>_____is known </a:t>
            </a:r>
            <a:r>
              <a:rPr lang="en-US" altLang="zh-CN" sz="2800" b="1" dirty="0"/>
              <a:t>is </a:t>
            </a:r>
            <a:r>
              <a:rPr lang="en-US" altLang="zh-CN" sz="2800" b="1" u="sng" dirty="0"/>
              <a:t>that</a:t>
            </a:r>
            <a:r>
              <a:rPr lang="en-US" altLang="zh-CN" sz="2800" b="1" dirty="0"/>
              <a:t> knowledge is power.</a:t>
            </a:r>
            <a:endParaRPr lang="en-US" altLang="zh-CN" sz="2800" b="1" dirty="0"/>
          </a:p>
          <a:p>
            <a:pPr>
              <a:buNone/>
            </a:pPr>
            <a:endParaRPr lang="zh-CN" altLang="en-US" sz="2800" b="1" dirty="0"/>
          </a:p>
          <a:p>
            <a:pPr>
              <a:buNone/>
            </a:pPr>
            <a:endParaRPr lang="zh-CN" altLang="en-US" sz="2800" b="1" dirty="0"/>
          </a:p>
          <a:p>
            <a:pPr>
              <a:buNone/>
            </a:pPr>
            <a:r>
              <a:rPr lang="zh-CN" altLang="en-US" sz="2800" b="1" dirty="0"/>
              <a:t>以上各句中从句的类型？</a:t>
            </a:r>
            <a:endParaRPr lang="en-US" altLang="zh-CN" sz="2800" b="1" dirty="0"/>
          </a:p>
          <a:p>
            <a:pPr>
              <a:buNone/>
            </a:pPr>
            <a:r>
              <a:rPr lang="en-US" altLang="zh-CN" sz="2800" b="1" dirty="0"/>
              <a:t>need /want/require doing (to be done)</a:t>
            </a:r>
            <a:endParaRPr lang="en-US" altLang="zh-CN" sz="2800" b="1" dirty="0"/>
          </a:p>
          <a:p>
            <a:pPr>
              <a:buNone/>
            </a:pPr>
            <a:r>
              <a:rPr lang="en-US" altLang="zh-CN" sz="2800" b="1" dirty="0"/>
              <a:t>deserve doing  (to be done)</a:t>
            </a:r>
            <a:endParaRPr lang="en-US" altLang="zh-CN" sz="2800" b="1" dirty="0"/>
          </a:p>
          <a:p>
            <a:pPr>
              <a:buNone/>
            </a:pPr>
            <a:endParaRPr lang="en-US" altLang="zh-CN" sz="2800" b="1" dirty="0"/>
          </a:p>
          <a:p>
            <a:pPr>
              <a:buNone/>
            </a:pPr>
            <a:r>
              <a:rPr lang="en-US" altLang="zh-CN" sz="2800" b="1" dirty="0" err="1"/>
              <a:t>Sth</a:t>
            </a:r>
            <a:r>
              <a:rPr lang="en-US" altLang="zh-CN" sz="2800" b="1" dirty="0"/>
              <a:t> be worth doing.         (It is worth doing …)</a:t>
            </a:r>
            <a:endParaRPr lang="en-US" altLang="zh-CN" sz="2800" b="1" dirty="0"/>
          </a:p>
          <a:p>
            <a:pPr>
              <a:buNone/>
            </a:pPr>
            <a:r>
              <a:rPr lang="en-US" altLang="zh-CN" sz="2800" b="1" dirty="0" err="1"/>
              <a:t>Sth</a:t>
            </a:r>
            <a:r>
              <a:rPr lang="en-US" altLang="zh-CN" sz="2800" b="1" dirty="0"/>
              <a:t> be worthy of being done.</a:t>
            </a:r>
            <a:endParaRPr lang="en-US" altLang="zh-CN" sz="2800" b="1" dirty="0"/>
          </a:p>
          <a:p>
            <a:pPr>
              <a:buNone/>
            </a:pPr>
            <a:r>
              <a:rPr lang="en-US" altLang="zh-CN" sz="2800" b="1" dirty="0" err="1"/>
              <a:t>Sth</a:t>
            </a:r>
            <a:r>
              <a:rPr lang="en-US" altLang="zh-CN" sz="2800" b="1" dirty="0"/>
              <a:t> be worthy to be done.</a:t>
            </a:r>
            <a:endParaRPr lang="en-US" altLang="zh-CN" sz="2800" b="1" dirty="0"/>
          </a:p>
          <a:p>
            <a:pPr>
              <a:buNone/>
            </a:pPr>
            <a:r>
              <a:rPr lang="en-US" altLang="zh-CN" sz="2800" b="1" dirty="0"/>
              <a:t>It be worthwhile doing </a:t>
            </a:r>
            <a:r>
              <a:rPr lang="en-US" altLang="zh-CN" sz="2800" b="1" dirty="0" err="1"/>
              <a:t>sth</a:t>
            </a:r>
            <a:r>
              <a:rPr lang="en-US" altLang="zh-CN" sz="2800" b="1" dirty="0"/>
              <a:t>/ to do </a:t>
            </a:r>
            <a:r>
              <a:rPr lang="en-US" altLang="zh-CN" sz="2800" b="1" dirty="0" err="1"/>
              <a:t>sth.</a:t>
            </a:r>
            <a:endParaRPr lang="en-US" altLang="zh-CN" sz="2800" b="1" dirty="0"/>
          </a:p>
          <a:p>
            <a:pPr>
              <a:buNone/>
            </a:pPr>
            <a:endParaRPr lang="zh-CN" altLang="en-US" dirty="0"/>
          </a:p>
        </p:txBody>
      </p:sp>
      <p:sp>
        <p:nvSpPr>
          <p:cNvPr id="2" name="文本框 1"/>
          <p:cNvSpPr txBox="1"/>
          <p:nvPr/>
        </p:nvSpPr>
        <p:spPr>
          <a:xfrm>
            <a:off x="530860" y="1794510"/>
            <a:ext cx="2954020" cy="460375"/>
          </a:xfrm>
          <a:prstGeom prst="rect">
            <a:avLst/>
          </a:prstGeom>
          <a:noFill/>
        </p:spPr>
        <p:txBody>
          <a:bodyPr wrap="square" rtlCol="0">
            <a:spAutoFit/>
          </a:bodyPr>
          <a:p>
            <a:r>
              <a:rPr lang="en-US" altLang="zh-CN" sz="2400" b="1">
                <a:solidFill>
                  <a:srgbClr val="FF0000"/>
                </a:solidFill>
              </a:rPr>
              <a:t>As ;       It;        What</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nvPr>
        </p:nvSpPr>
        <p:spPr>
          <a:xfrm>
            <a:off x="181610" y="365760"/>
            <a:ext cx="8780780" cy="6126480"/>
          </a:xfrm>
        </p:spPr>
        <p:txBody>
          <a:bodyPr anchor="t">
            <a:normAutofit fontScale="90000" lnSpcReduction="20000"/>
          </a:bodyPr>
          <a:p>
            <a:pPr>
              <a:buNone/>
            </a:pPr>
            <a:endParaRPr lang="en-US" altLang="zh-CN" dirty="0"/>
          </a:p>
          <a:p>
            <a:pPr>
              <a:buNone/>
            </a:pPr>
            <a:r>
              <a:rPr lang="en-US" altLang="zh-CN" b="1" dirty="0"/>
              <a:t>A +v.+ </a:t>
            </a:r>
            <a:r>
              <a:rPr lang="zh-CN" altLang="en-US" b="1" dirty="0"/>
              <a:t>数 </a:t>
            </a:r>
            <a:r>
              <a:rPr lang="en-US" altLang="zh-CN" b="1" dirty="0"/>
              <a:t>times as </a:t>
            </a:r>
            <a:r>
              <a:rPr lang="zh-CN" altLang="en-US" b="1" dirty="0"/>
              <a:t>原级 </a:t>
            </a:r>
            <a:r>
              <a:rPr lang="en-US" altLang="zh-CN" b="1" dirty="0"/>
              <a:t>as +B.</a:t>
            </a:r>
            <a:endParaRPr lang="en-US" altLang="zh-CN" b="1" dirty="0"/>
          </a:p>
          <a:p>
            <a:pPr>
              <a:buNone/>
            </a:pPr>
            <a:r>
              <a:rPr lang="en-US" altLang="zh-CN" b="1" dirty="0"/>
              <a:t>A +v.+ </a:t>
            </a:r>
            <a:r>
              <a:rPr lang="zh-CN" altLang="en-US" b="1" dirty="0"/>
              <a:t>数 </a:t>
            </a:r>
            <a:r>
              <a:rPr lang="en-US" altLang="zh-CN" b="1" dirty="0"/>
              <a:t>times </a:t>
            </a:r>
            <a:r>
              <a:rPr lang="zh-CN" altLang="en-US" b="1" dirty="0"/>
              <a:t>比较级 </a:t>
            </a:r>
            <a:r>
              <a:rPr lang="en-US" altLang="zh-CN" b="1" dirty="0"/>
              <a:t>than +B.</a:t>
            </a:r>
            <a:endParaRPr lang="en-US" altLang="zh-CN" b="1" dirty="0"/>
          </a:p>
          <a:p>
            <a:pPr>
              <a:buNone/>
            </a:pPr>
            <a:r>
              <a:rPr lang="en-US" altLang="zh-CN" b="1" dirty="0"/>
              <a:t>A +v.+ </a:t>
            </a:r>
            <a:r>
              <a:rPr lang="zh-CN" altLang="en-US" b="1" dirty="0"/>
              <a:t>数 </a:t>
            </a:r>
            <a:r>
              <a:rPr lang="en-US" altLang="zh-CN" b="1" dirty="0"/>
              <a:t>times the size (</a:t>
            </a:r>
            <a:r>
              <a:rPr lang="en-US" altLang="zh-CN" b="1" dirty="0">
                <a:solidFill>
                  <a:srgbClr val="FF0000"/>
                </a:solidFill>
              </a:rPr>
              <a:t>height/ depth/ weight/</a:t>
            </a:r>
            <a:endParaRPr lang="en-US" altLang="zh-CN" b="1" dirty="0">
              <a:solidFill>
                <a:srgbClr val="FF0000"/>
              </a:solidFill>
            </a:endParaRPr>
          </a:p>
          <a:p>
            <a:pPr>
              <a:buNone/>
            </a:pPr>
            <a:r>
              <a:rPr lang="en-US" altLang="zh-CN" b="1" dirty="0">
                <a:solidFill>
                  <a:srgbClr val="FF0000"/>
                </a:solidFill>
              </a:rPr>
              <a:t>                           thickness/ width/ breadth</a:t>
            </a:r>
            <a:r>
              <a:rPr lang="en-US" altLang="zh-CN" b="1" dirty="0"/>
              <a:t>) of B.</a:t>
            </a:r>
            <a:endParaRPr lang="en-US" altLang="zh-CN" b="1" dirty="0"/>
          </a:p>
          <a:p>
            <a:pPr>
              <a:buNone/>
            </a:pPr>
            <a:r>
              <a:rPr lang="en-US" altLang="zh-CN" b="1" dirty="0"/>
              <a:t>A +v.+ </a:t>
            </a:r>
            <a:r>
              <a:rPr lang="zh-CN" altLang="en-US" b="1" dirty="0"/>
              <a:t>数 </a:t>
            </a:r>
            <a:r>
              <a:rPr lang="en-US" altLang="zh-CN" b="1" dirty="0"/>
              <a:t>times </a:t>
            </a:r>
            <a:r>
              <a:rPr lang="en-US" altLang="zh-CN" b="1" dirty="0">
                <a:solidFill>
                  <a:srgbClr val="FF0000"/>
                </a:solidFill>
              </a:rPr>
              <a:t>what </a:t>
            </a:r>
            <a:r>
              <a:rPr lang="en-US" altLang="zh-CN" b="1" dirty="0"/>
              <a:t>it was (it used to be) </a:t>
            </a:r>
            <a:r>
              <a:rPr lang="en-US" altLang="zh-CN" b="1" u="sng" dirty="0"/>
              <a:t>in (</a:t>
            </a:r>
            <a:r>
              <a:rPr lang="en-US" altLang="zh-CN" b="1" u="sng" dirty="0">
                <a:solidFill>
                  <a:srgbClr val="FF0000"/>
                </a:solidFill>
              </a:rPr>
              <a:t>weight/ height/size/width/length/depth</a:t>
            </a:r>
            <a:r>
              <a:rPr lang="en-US" altLang="zh-CN" b="1" u="sng" dirty="0"/>
              <a:t>)</a:t>
            </a:r>
            <a:r>
              <a:rPr lang="en-US" altLang="zh-CN" b="1" dirty="0"/>
              <a:t>.</a:t>
            </a:r>
            <a:endParaRPr lang="en-US" altLang="zh-CN" b="1" dirty="0"/>
          </a:p>
          <a:p>
            <a:pPr>
              <a:buNone/>
            </a:pPr>
            <a:endParaRPr lang="en-US" altLang="zh-CN" b="1" dirty="0"/>
          </a:p>
          <a:p>
            <a:pPr>
              <a:buNone/>
            </a:pPr>
            <a:r>
              <a:rPr lang="en-US" altLang="zh-CN" b="1" dirty="0">
                <a:solidFill>
                  <a:srgbClr val="FF0000"/>
                </a:solidFill>
              </a:rPr>
              <a:t> </a:t>
            </a:r>
            <a:r>
              <a:rPr lang="zh-CN" altLang="en-US" b="1" dirty="0">
                <a:solidFill>
                  <a:srgbClr val="FF0000"/>
                </a:solidFill>
              </a:rPr>
              <a:t>对比以下两句的句意</a:t>
            </a:r>
            <a:endParaRPr lang="en-US" altLang="zh-CN" b="1" dirty="0">
              <a:solidFill>
                <a:srgbClr val="FF0000"/>
              </a:solidFill>
            </a:endParaRPr>
          </a:p>
          <a:p>
            <a:pPr>
              <a:buNone/>
            </a:pPr>
            <a:r>
              <a:rPr lang="en-US" altLang="zh-CN" b="1" dirty="0"/>
              <a:t> A …</a:t>
            </a:r>
            <a:r>
              <a:rPr lang="en-US" altLang="zh-CN" b="1" dirty="0">
                <a:solidFill>
                  <a:srgbClr val="FF0000"/>
                </a:solidFill>
              </a:rPr>
              <a:t>not </a:t>
            </a:r>
            <a:r>
              <a:rPr lang="zh-CN" altLang="en-US" b="1" dirty="0"/>
              <a:t>比较级 </a:t>
            </a:r>
            <a:r>
              <a:rPr lang="en-US" altLang="zh-CN" b="1" dirty="0"/>
              <a:t>than B.</a:t>
            </a:r>
            <a:endParaRPr lang="en-US" altLang="zh-CN" b="1" dirty="0"/>
          </a:p>
          <a:p>
            <a:pPr>
              <a:buNone/>
            </a:pPr>
            <a:r>
              <a:rPr lang="en-US" altLang="zh-CN" b="1" dirty="0"/>
              <a:t>Tom is not taller than Billy.</a:t>
            </a:r>
            <a:endParaRPr lang="en-US" altLang="zh-CN" b="1" dirty="0"/>
          </a:p>
          <a:p>
            <a:pPr>
              <a:buNone/>
            </a:pPr>
            <a:r>
              <a:rPr lang="en-US" altLang="zh-CN" b="1" dirty="0"/>
              <a:t> A …</a:t>
            </a:r>
            <a:r>
              <a:rPr lang="en-US" altLang="zh-CN" b="1" dirty="0">
                <a:solidFill>
                  <a:srgbClr val="FF0000"/>
                </a:solidFill>
              </a:rPr>
              <a:t>no</a:t>
            </a:r>
            <a:r>
              <a:rPr lang="en-US" altLang="zh-CN" b="1" dirty="0"/>
              <a:t> </a:t>
            </a:r>
            <a:r>
              <a:rPr lang="zh-CN" altLang="en-US" b="1" dirty="0"/>
              <a:t>比较级 </a:t>
            </a:r>
            <a:r>
              <a:rPr lang="en-US" altLang="zh-CN" b="1" dirty="0"/>
              <a:t>than B.</a:t>
            </a:r>
            <a:endParaRPr lang="en-US" altLang="zh-CN" b="1" dirty="0"/>
          </a:p>
          <a:p>
            <a:pPr>
              <a:buNone/>
            </a:pPr>
            <a:r>
              <a:rPr lang="en-US" altLang="zh-CN" b="1" dirty="0"/>
              <a:t>Tom is no taller than Billy.</a:t>
            </a:r>
            <a:endParaRPr lang="en-US" altLang="zh-C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xfrm>
            <a:off x="354013" y="808038"/>
            <a:ext cx="8435975" cy="5241925"/>
          </a:xfrm>
        </p:spPr>
        <p:txBody>
          <a:bodyPr anchor="ctr">
            <a:normAutofit fontScale="90000"/>
          </a:bodyPr>
          <a:p>
            <a:pPr algn="l"/>
            <a:r>
              <a:rPr lang="en-US" altLang="zh-CN" sz="3600" b="1" dirty="0"/>
              <a:t>____the man said, “Practice makes perfect.”</a:t>
            </a:r>
            <a:br>
              <a:rPr lang="en-US" altLang="zh-CN" sz="3600" b="1" dirty="0"/>
            </a:br>
            <a:r>
              <a:rPr lang="en-US" altLang="zh-CN" sz="3600" b="1" dirty="0"/>
              <a:t>____the man </a:t>
            </a:r>
            <a:r>
              <a:rPr lang="en-US" altLang="zh-CN" sz="3600" b="1" dirty="0">
                <a:solidFill>
                  <a:srgbClr val="FF0000"/>
                </a:solidFill>
              </a:rPr>
              <a:t>put ____</a:t>
            </a:r>
            <a:r>
              <a:rPr lang="en-US" altLang="zh-CN" sz="3600" b="1" dirty="0"/>
              <a:t>, “Practice makes perfect.”</a:t>
            </a:r>
            <a:br>
              <a:rPr lang="en-US" altLang="zh-CN" sz="3600" b="1" dirty="0"/>
            </a:br>
            <a:br>
              <a:rPr lang="en-US" altLang="zh-CN" sz="3600" b="1" dirty="0"/>
            </a:br>
            <a:r>
              <a:rPr lang="en-US" altLang="zh-CN" sz="3600" b="1" u="sng" dirty="0"/>
              <a:t>Congratulation</a:t>
            </a:r>
            <a:r>
              <a:rPr lang="en-US" altLang="zh-CN" sz="3600" b="1" u="sng" dirty="0">
                <a:solidFill>
                  <a:srgbClr val="FF0000"/>
                </a:solidFill>
              </a:rPr>
              <a:t>s____</a:t>
            </a:r>
            <a:r>
              <a:rPr lang="en-US" altLang="zh-CN" sz="3600" b="1" dirty="0"/>
              <a:t>sb. on(for) </a:t>
            </a:r>
            <a:r>
              <a:rPr lang="en-US" altLang="zh-CN" sz="3600" b="1" dirty="0" err="1"/>
              <a:t>sth</a:t>
            </a:r>
            <a:r>
              <a:rPr lang="en-US" altLang="zh-CN" sz="3600" b="1" dirty="0"/>
              <a:t>.</a:t>
            </a:r>
            <a:br>
              <a:rPr lang="en-US" altLang="zh-CN" sz="3600" b="1" dirty="0"/>
            </a:br>
            <a:r>
              <a:rPr lang="en-US" altLang="zh-CN" sz="3600" b="1" dirty="0"/>
              <a:t>Congratulate sb. on (for) </a:t>
            </a:r>
            <a:r>
              <a:rPr lang="en-US" altLang="zh-CN" sz="3600" b="1" dirty="0" err="1"/>
              <a:t>sth</a:t>
            </a:r>
            <a:r>
              <a:rPr lang="en-US" altLang="zh-CN" sz="3600" b="1" dirty="0"/>
              <a:t>.</a:t>
            </a:r>
            <a:br>
              <a:rPr lang="en-US" altLang="zh-CN" sz="3600" b="1" dirty="0"/>
            </a:br>
            <a:br>
              <a:rPr lang="en-US" altLang="zh-CN" sz="3600" b="1" dirty="0"/>
            </a:br>
            <a:br>
              <a:rPr lang="en-US" altLang="zh-CN" sz="3600" b="1" dirty="0"/>
            </a:br>
            <a:br>
              <a:rPr lang="en-US" altLang="zh-CN" sz="3600" b="1" dirty="0"/>
            </a:br>
            <a:r>
              <a:rPr lang="en-US" altLang="zh-CN" sz="3600" b="1" dirty="0">
                <a:solidFill>
                  <a:schemeClr val="tx1"/>
                </a:solidFill>
                <a:latin typeface="Times New Roman" panose="02020603050405020304" pitchFamily="18" charset="0"/>
              </a:rPr>
              <a:t>Reading is to him ____ football is to other boys. </a:t>
            </a:r>
            <a:br>
              <a:rPr lang="en-US" altLang="zh-CN" sz="3600" b="1" dirty="0">
                <a:solidFill>
                  <a:schemeClr val="tx1"/>
                </a:solidFill>
                <a:latin typeface="Times New Roman" panose="02020603050405020304" pitchFamily="18" charset="0"/>
              </a:rPr>
            </a:br>
            <a:r>
              <a:rPr lang="en-US" altLang="zh-CN" sz="3600" b="1" dirty="0">
                <a:latin typeface="Times New Roman" panose="02020603050405020304" pitchFamily="18" charset="0"/>
              </a:rPr>
              <a:t>                            (</a:t>
            </a:r>
            <a:r>
              <a:rPr lang="en-US" altLang="zh-CN" sz="3600" b="1" dirty="0">
                <a:solidFill>
                  <a:srgbClr val="FF0000"/>
                </a:solidFill>
                <a:latin typeface="Times New Roman" panose="02020603050405020304" pitchFamily="18" charset="0"/>
              </a:rPr>
              <a:t>A is to B </a:t>
            </a:r>
            <a:r>
              <a:rPr lang="en-US" altLang="zh-CN" sz="3600" b="1" u="sng" dirty="0">
                <a:solidFill>
                  <a:srgbClr val="FF0000"/>
                </a:solidFill>
                <a:latin typeface="Times New Roman" panose="02020603050405020304" pitchFamily="18" charset="0"/>
              </a:rPr>
              <a:t>what</a:t>
            </a:r>
            <a:r>
              <a:rPr lang="en-US" altLang="zh-CN" sz="3600" b="1" dirty="0">
                <a:solidFill>
                  <a:srgbClr val="FF0000"/>
                </a:solidFill>
                <a:latin typeface="Times New Roman" panose="02020603050405020304" pitchFamily="18" charset="0"/>
              </a:rPr>
              <a:t> C is to D</a:t>
            </a:r>
            <a:r>
              <a:rPr lang="en-US" altLang="zh-CN" sz="3600" b="1" dirty="0">
                <a:latin typeface="Times New Roman" panose="02020603050405020304" pitchFamily="18" charset="0"/>
              </a:rPr>
              <a:t>.)</a:t>
            </a:r>
            <a:br>
              <a:rPr lang="en-US" altLang="zh-CN" b="1" dirty="0">
                <a:solidFill>
                  <a:schemeClr val="tx1"/>
                </a:solidFill>
              </a:rPr>
            </a:br>
            <a:endParaRPr lang="zh-CN" altLang="en-US" b="1" dirty="0"/>
          </a:p>
        </p:txBody>
      </p:sp>
      <p:sp>
        <p:nvSpPr>
          <p:cNvPr id="2" name="文本框 1"/>
          <p:cNvSpPr txBox="1"/>
          <p:nvPr/>
        </p:nvSpPr>
        <p:spPr>
          <a:xfrm>
            <a:off x="632460" y="3477895"/>
            <a:ext cx="6602730" cy="521970"/>
          </a:xfrm>
          <a:prstGeom prst="rect">
            <a:avLst/>
          </a:prstGeom>
          <a:noFill/>
        </p:spPr>
        <p:txBody>
          <a:bodyPr wrap="square" rtlCol="0">
            <a:spAutoFit/>
          </a:bodyPr>
          <a:p>
            <a:r>
              <a:rPr lang="en-US" altLang="zh-CN" sz="2800" b="1">
                <a:solidFill>
                  <a:srgbClr val="FF0000"/>
                </a:solidFill>
              </a:rPr>
              <a:t>As;           As;  it ;             to</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1"/>
          <p:cNvSpPr/>
          <p:nvPr/>
        </p:nvSpPr>
        <p:spPr>
          <a:xfrm>
            <a:off x="182880" y="88900"/>
            <a:ext cx="9144000" cy="5400675"/>
          </a:xfrm>
          <a:prstGeom prst="rect">
            <a:avLst/>
          </a:prstGeom>
          <a:noFill/>
          <a:ln w="9525">
            <a:noFill/>
          </a:ln>
        </p:spPr>
        <p:txBody>
          <a:bodyPr wrap="square" lIns="380880" tIns="45720" rIns="91440" bIns="0" anchor="ctr">
            <a:spAutoFit/>
          </a:bodyPr>
          <a:p>
            <a:pPr indent="533400" defTabSz="914400">
              <a:buSzTx/>
              <a:tabLst>
                <a:tab pos="533400" algn="l"/>
              </a:tabLst>
            </a:pPr>
            <a:r>
              <a:rPr lang="zh-CN" altLang="en-US" sz="3600" b="1" dirty="0">
                <a:solidFill>
                  <a:srgbClr val="FF0000"/>
                </a:solidFill>
                <a:latin typeface="Arial" panose="020B0604020202020204" pitchFamily="34" charset="0"/>
                <a:ea typeface="宋体" panose="02010600030101010101" pitchFamily="2" charset="-122"/>
              </a:rPr>
              <a:t>介词 </a:t>
            </a:r>
            <a:endParaRPr lang="zh-CN" altLang="en-US" sz="2800" b="1" dirty="0">
              <a:latin typeface="Arial" panose="020B0604020202020204" pitchFamily="34"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1. _______9 o</a:t>
            </a:r>
            <a:r>
              <a:rPr lang="en-US" altLang="zh-CN" sz="2400" b="1" dirty="0">
                <a:latin typeface="Arial" panose="020B0604020202020204"/>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clock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_______night/noon/midday/midnight      	________sunset/sunrise/Christmas</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2. ______May, 2005</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______May 1</a:t>
            </a:r>
            <a:r>
              <a:rPr lang="en-US" altLang="zh-CN" sz="2400" b="1" baseline="30000" dirty="0">
                <a:latin typeface="Times New Roman" panose="02020603050405020304" pitchFamily="18" charset="0"/>
                <a:ea typeface="宋体" panose="02010600030101010101" pitchFamily="2" charset="-122"/>
              </a:rPr>
              <a:t>st</a:t>
            </a:r>
            <a:r>
              <a:rPr lang="en-US" altLang="zh-CN" sz="2400" b="1" dirty="0">
                <a:latin typeface="Times New Roman" panose="02020603050405020304" pitchFamily="18" charset="0"/>
                <a:ea typeface="宋体" panose="02010600030101010101" pitchFamily="2" charset="-122"/>
              </a:rPr>
              <a:t> 2012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_______ the morning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3. _______the afternoon of June 1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_______a cold/ summer night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________a December evening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________ Monday morning  </a:t>
            </a:r>
            <a:endParaRPr lang="en-US" altLang="zh-CN" sz="2400" b="1" dirty="0">
              <a:latin typeface="Times New Roman" panose="02020603050405020304" pitchFamily="18"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Times New Roman" panose="02020603050405020304" pitchFamily="18" charset="0"/>
                <a:ea typeface="宋体" panose="02010600030101010101" pitchFamily="2" charset="-122"/>
              </a:rPr>
              <a:t> 4. _________</a:t>
            </a:r>
            <a:r>
              <a:rPr lang="en-US" altLang="zh-CN" sz="2400" b="1" dirty="0">
                <a:latin typeface="Arial" panose="020B0604020202020204" pitchFamily="34" charset="0"/>
                <a:ea typeface="宋体" panose="02010600030101010101" pitchFamily="2" charset="-122"/>
              </a:rPr>
              <a:t> Christmas Day          _______ Christmas</a:t>
            </a:r>
            <a:endParaRPr lang="en-US" altLang="zh-CN" sz="2400" b="1" dirty="0">
              <a:latin typeface="Arial" panose="020B0604020202020204" pitchFamily="34" charset="0"/>
              <a:ea typeface="宋体" panose="02010600030101010101" pitchFamily="2" charset="-122"/>
            </a:endParaRPr>
          </a:p>
          <a:p>
            <a:pPr indent="0" defTabSz="914400" eaLnBrk="0" hangingPunct="0">
              <a:buClrTx/>
              <a:buSzTx/>
              <a:buFontTx/>
              <a:buNone/>
              <a:tabLst>
                <a:tab pos="533400" algn="l"/>
              </a:tabLst>
            </a:pPr>
            <a:r>
              <a:rPr lang="en-US" altLang="zh-CN" sz="2400" b="1" dirty="0">
                <a:latin typeface="Arial" panose="020B0604020202020204" pitchFamily="34" charset="0"/>
                <a:ea typeface="宋体" panose="02010600030101010101" pitchFamily="2" charset="-122"/>
              </a:rPr>
              <a:t> 5.  the day before yesterday</a:t>
            </a:r>
            <a:r>
              <a:rPr lang="en-US" altLang="zh-CN" sz="2400" b="1" dirty="0">
                <a:solidFill>
                  <a:srgbClr val="FF0000"/>
                </a:solidFill>
                <a:latin typeface="Arial" panose="020B0604020202020204" pitchFamily="34" charset="0"/>
                <a:ea typeface="宋体" panose="02010600030101010101" pitchFamily="2" charset="-122"/>
              </a:rPr>
              <a:t> _____</a:t>
            </a:r>
            <a:r>
              <a:rPr lang="en-US" altLang="zh-CN" sz="2400" b="1" dirty="0">
                <a:latin typeface="Arial" panose="020B0604020202020204" pitchFamily="34" charset="0"/>
                <a:ea typeface="宋体" panose="02010600030101010101" pitchFamily="2" charset="-122"/>
              </a:rPr>
              <a:t>the morning</a:t>
            </a:r>
            <a:endParaRPr lang="en-US" altLang="zh-CN" sz="2400" b="1" dirty="0">
              <a:latin typeface="Arial" panose="020B0604020202020204" pitchFamily="34" charset="0"/>
              <a:ea typeface="宋体" panose="02010600030101010101" pitchFamily="2" charset="-122"/>
            </a:endParaRPr>
          </a:p>
          <a:p>
            <a:pPr indent="533400" defTabSz="914400" eaLnBrk="0" hangingPunct="0">
              <a:buSzTx/>
              <a:tabLst>
                <a:tab pos="533400" algn="l"/>
              </a:tabLst>
            </a:pPr>
            <a:r>
              <a:rPr lang="en-US" altLang="zh-CN" sz="2400" b="1" dirty="0">
                <a:latin typeface="Arial" panose="020B0604020202020204" pitchFamily="34" charset="0"/>
                <a:ea typeface="宋体" panose="02010600030101010101" pitchFamily="2" charset="-122"/>
              </a:rPr>
              <a:t>the day after tomorrow _____ the evening</a:t>
            </a:r>
            <a:endParaRPr lang="en-US" altLang="zh-CN" sz="2400" b="1" dirty="0">
              <a:latin typeface="Arial" panose="020B0604020202020204" pitchFamily="34" charset="0"/>
              <a:ea typeface="宋体" panose="02010600030101010101" pitchFamily="2" charset="-122"/>
            </a:endParaRPr>
          </a:p>
        </p:txBody>
      </p:sp>
      <p:sp>
        <p:nvSpPr>
          <p:cNvPr id="2" name="文本框 1"/>
          <p:cNvSpPr txBox="1"/>
          <p:nvPr/>
        </p:nvSpPr>
        <p:spPr>
          <a:xfrm>
            <a:off x="511810" y="5871845"/>
            <a:ext cx="6916420" cy="645160"/>
          </a:xfrm>
          <a:prstGeom prst="rect">
            <a:avLst/>
          </a:prstGeom>
          <a:noFill/>
        </p:spPr>
        <p:txBody>
          <a:bodyPr wrap="square" rtlCol="0">
            <a:spAutoFit/>
          </a:bodyPr>
          <a:p>
            <a:r>
              <a:rPr lang="en-US" altLang="zh-CN" b="1">
                <a:solidFill>
                  <a:srgbClr val="FF0000"/>
                </a:solidFill>
              </a:rPr>
              <a:t>1. at;  at;  at                2. in;   on;  in              3.on;  on ; on ; on  </a:t>
            </a:r>
            <a:endParaRPr lang="en-US" altLang="zh-CN" b="1">
              <a:solidFill>
                <a:srgbClr val="FF0000"/>
              </a:solidFill>
            </a:endParaRPr>
          </a:p>
          <a:p>
            <a:r>
              <a:rPr lang="en-US" altLang="zh-CN" b="1">
                <a:solidFill>
                  <a:srgbClr val="FF0000"/>
                </a:solidFill>
              </a:rPr>
              <a:t>4. on;   at                5. in ;   in </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1"/>
          <p:cNvSpPr/>
          <p:nvPr/>
        </p:nvSpPr>
        <p:spPr>
          <a:xfrm>
            <a:off x="301943" y="372269"/>
            <a:ext cx="8286750" cy="4154170"/>
          </a:xfrm>
          <a:prstGeom prst="rect">
            <a:avLst/>
          </a:prstGeom>
          <a:noFill/>
          <a:ln w="9525">
            <a:noFill/>
          </a:ln>
        </p:spPr>
        <p:txBody>
          <a:bodyPr wrap="square" lIns="91440" tIns="45720" rIns="91440" bIns="45720" anchor="ctr">
            <a:spAutoFit/>
          </a:bodyPr>
          <a:p>
            <a:pPr defTabSz="914400">
              <a:buSzTx/>
              <a:tabLst>
                <a:tab pos="266700" algn="l"/>
                <a:tab pos="533400" algn="l"/>
                <a:tab pos="1466850" algn="l"/>
                <a:tab pos="2667000" algn="l"/>
                <a:tab pos="3867150" algn="l"/>
                <a:tab pos="4800600" algn="l"/>
              </a:tabLst>
            </a:pPr>
            <a:r>
              <a:rPr lang="en-US" altLang="zh-CN" sz="2400" b="1" u="sng" dirty="0">
                <a:latin typeface="Times New Roman" panose="02020603050405020304" pitchFamily="18" charset="0"/>
                <a:ea typeface="宋体" panose="02010600030101010101" pitchFamily="2" charset="-122"/>
              </a:rPr>
              <a:t>1._______</a:t>
            </a:r>
            <a:r>
              <a:rPr lang="en-US" altLang="zh-CN" sz="2400" b="1" dirty="0">
                <a:latin typeface="Times New Roman" panose="02020603050405020304" pitchFamily="18" charset="0"/>
                <a:ea typeface="宋体" panose="02010600030101010101" pitchFamily="2" charset="-122"/>
              </a:rPr>
              <a:t> two exams to worry about, I have to work really hard this weekend. </a:t>
            </a:r>
            <a:endParaRPr lang="en-US" altLang="zh-CN" sz="2400" b="1" dirty="0">
              <a:latin typeface="Arial" panose="020B0604020202020204" pitchFamily="34" charset="0"/>
              <a:ea typeface="宋体" panose="02010600030101010101" pitchFamily="2" charset="-122"/>
            </a:endParaRPr>
          </a:p>
          <a:p>
            <a:pPr defTabSz="914400" eaLnBrk="0" hangingPunct="0">
              <a:buSzTx/>
              <a:tabLst>
                <a:tab pos="266700" algn="l"/>
                <a:tab pos="533400" algn="l"/>
                <a:tab pos="1466850" algn="l"/>
                <a:tab pos="2667000" algn="l"/>
                <a:tab pos="3867150" algn="l"/>
                <a:tab pos="4800600" algn="l"/>
              </a:tabLst>
            </a:pPr>
            <a:r>
              <a:rPr lang="en-US" altLang="zh-CN" sz="2400" b="1" dirty="0">
                <a:latin typeface="Times New Roman" panose="02020603050405020304" pitchFamily="18" charset="0"/>
                <a:ea typeface="宋体" panose="02010600030101010101" pitchFamily="2" charset="-122"/>
              </a:rPr>
              <a:t>2.The accident is reported ______(occur)</a:t>
            </a:r>
            <a:r>
              <a:rPr lang="en-US" altLang="zh-CN" sz="2400" b="1" u="sng" dirty="0">
                <a:latin typeface="Times New Roman" panose="02020603050405020304" pitchFamily="18" charset="0"/>
                <a:ea typeface="宋体" panose="02010600030101010101" pitchFamily="2" charset="-122"/>
              </a:rPr>
              <a:t> on </a:t>
            </a:r>
            <a:r>
              <a:rPr lang="en-US" altLang="zh-CN" sz="2400" b="1" dirty="0">
                <a:latin typeface="Times New Roman" panose="02020603050405020304" pitchFamily="18" charset="0"/>
                <a:ea typeface="宋体" panose="02010600030101010101" pitchFamily="2" charset="-122"/>
              </a:rPr>
              <a:t>the first Sunday in February.  </a:t>
            </a:r>
            <a:endParaRPr lang="en-US" altLang="zh-CN" sz="2400" b="1" dirty="0">
              <a:latin typeface="Arial" panose="020B0604020202020204" pitchFamily="34" charset="0"/>
              <a:ea typeface="宋体" panose="02010600030101010101" pitchFamily="2" charset="-122"/>
            </a:endParaRPr>
          </a:p>
          <a:p>
            <a:pPr defTabSz="914400" eaLnBrk="0" hangingPunct="0">
              <a:buSzTx/>
              <a:tabLst>
                <a:tab pos="266700" algn="l"/>
                <a:tab pos="533400" algn="l"/>
                <a:tab pos="1466850" algn="l"/>
                <a:tab pos="2667000" algn="l"/>
                <a:tab pos="3867150" algn="l"/>
                <a:tab pos="4800600" algn="l"/>
              </a:tabLst>
            </a:pPr>
            <a:r>
              <a:rPr lang="en-US" altLang="zh-CN" sz="2400" b="1" dirty="0">
                <a:latin typeface="Times New Roman" panose="02020603050405020304" pitchFamily="18" charset="0"/>
                <a:ea typeface="宋体" panose="02010600030101010101" pitchFamily="2" charset="-122"/>
              </a:rPr>
              <a:t>3.I feel that one of my main duties </a:t>
            </a:r>
            <a:r>
              <a:rPr lang="en-US" altLang="zh-CN" sz="2400" b="1" u="sng" dirty="0">
                <a:latin typeface="Times New Roman" panose="02020603050405020304" pitchFamily="18" charset="0"/>
                <a:ea typeface="宋体" panose="02010600030101010101" pitchFamily="2" charset="-122"/>
              </a:rPr>
              <a:t>________</a:t>
            </a:r>
            <a:r>
              <a:rPr lang="en-US" altLang="zh-CN" sz="2400" b="1" dirty="0">
                <a:latin typeface="Times New Roman" panose="02020603050405020304" pitchFamily="18" charset="0"/>
                <a:ea typeface="宋体" panose="02010600030101010101" pitchFamily="2" charset="-122"/>
              </a:rPr>
              <a:t> a teacher is to help the students to become better learners. </a:t>
            </a:r>
            <a:endParaRPr lang="en-US" altLang="zh-CN" sz="2400" b="1" dirty="0">
              <a:latin typeface="Arial" panose="020B0604020202020204" pitchFamily="34" charset="0"/>
              <a:ea typeface="宋体" panose="02010600030101010101" pitchFamily="2" charset="-122"/>
            </a:endParaRPr>
          </a:p>
          <a:p>
            <a:pPr defTabSz="914400" eaLnBrk="0" hangingPunct="0">
              <a:buSzTx/>
              <a:tabLst>
                <a:tab pos="266700" algn="l"/>
                <a:tab pos="533400" algn="l"/>
                <a:tab pos="1466850" algn="l"/>
                <a:tab pos="2667000" algn="l"/>
                <a:tab pos="3867150" algn="l"/>
                <a:tab pos="4800600" algn="l"/>
              </a:tabLst>
            </a:pPr>
            <a:r>
              <a:rPr lang="en-US" altLang="zh-CN" sz="2400" b="1" dirty="0">
                <a:latin typeface="Times New Roman" panose="02020603050405020304" pitchFamily="18" charset="0"/>
                <a:ea typeface="宋体" panose="02010600030101010101" pitchFamily="2" charset="-122"/>
              </a:rPr>
              <a:t>4. I</a:t>
            </a:r>
            <a:r>
              <a:rPr lang="en-US" altLang="zh-CN" sz="2400" b="1" dirty="0">
                <a:latin typeface="Arial" panose="020B0604020202020204"/>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 like to buy a house</a:t>
            </a:r>
            <a:r>
              <a:rPr lang="en-US" altLang="zh-CN" sz="2400" b="1" dirty="0">
                <a:latin typeface="Arial" panose="020B0604020202020204"/>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modern, comfortable, and_____ in a quiet neighborhood. </a:t>
            </a:r>
            <a:endParaRPr lang="en-US" altLang="zh-CN" sz="2400" b="1" dirty="0">
              <a:latin typeface="Arial" panose="020B0604020202020204" pitchFamily="34" charset="0"/>
              <a:ea typeface="宋体" panose="02010600030101010101" pitchFamily="2" charset="-122"/>
            </a:endParaRPr>
          </a:p>
          <a:p>
            <a:pPr defTabSz="914400" eaLnBrk="0" hangingPunct="0">
              <a:buSzTx/>
              <a:tabLst>
                <a:tab pos="266700" algn="l"/>
                <a:tab pos="533400" algn="l"/>
                <a:tab pos="1466850" algn="l"/>
                <a:tab pos="2667000" algn="l"/>
                <a:tab pos="3867150" algn="l"/>
                <a:tab pos="4800600" algn="l"/>
              </a:tabLst>
            </a:pPr>
            <a:r>
              <a:rPr lang="en-US" altLang="zh-CN" sz="2400" b="1" dirty="0">
                <a:latin typeface="Times New Roman" panose="02020603050405020304" pitchFamily="18" charset="0"/>
                <a:ea typeface="宋体" panose="02010600030101010101" pitchFamily="2" charset="-122"/>
              </a:rPr>
              <a:t>A. in all.   B. above all   C. after all  D. at all	(B)</a:t>
            </a:r>
            <a:endParaRPr lang="en-US" altLang="zh-CN" sz="2400" b="1" dirty="0">
              <a:latin typeface="Arial" panose="020B0604020202020204" pitchFamily="34" charset="0"/>
              <a:ea typeface="宋体" panose="02010600030101010101" pitchFamily="2" charset="-122"/>
            </a:endParaRPr>
          </a:p>
          <a:p>
            <a:pPr defTabSz="914400" eaLnBrk="0" hangingPunct="0">
              <a:buSzTx/>
              <a:tabLst>
                <a:tab pos="266700" algn="l"/>
                <a:tab pos="533400" algn="l"/>
                <a:tab pos="1466850" algn="l"/>
                <a:tab pos="2667000" algn="l"/>
                <a:tab pos="3867150" algn="l"/>
                <a:tab pos="4800600" algn="l"/>
              </a:tabLst>
            </a:pPr>
            <a:r>
              <a:rPr lang="en-US" altLang="zh-CN" sz="2400" b="1" dirty="0">
                <a:latin typeface="Times New Roman" panose="02020603050405020304" pitchFamily="18" charset="0"/>
                <a:ea typeface="宋体" panose="02010600030101010101" pitchFamily="2" charset="-122"/>
              </a:rPr>
              <a:t>5.You can't wear a blue jacket </a:t>
            </a:r>
            <a:r>
              <a:rPr lang="en-US" altLang="zh-CN" sz="2400" b="1" u="sng" dirty="0">
                <a:latin typeface="Times New Roman" panose="02020603050405020304" pitchFamily="18" charset="0"/>
                <a:ea typeface="宋体" panose="02010600030101010101" pitchFamily="2" charset="-122"/>
              </a:rPr>
              <a:t>over</a:t>
            </a:r>
            <a:r>
              <a:rPr lang="en-US" altLang="zh-CN" sz="2400" b="1" dirty="0">
                <a:latin typeface="Times New Roman" panose="02020603050405020304" pitchFamily="18" charset="0"/>
                <a:ea typeface="宋体" panose="02010600030101010101" pitchFamily="2" charset="-122"/>
              </a:rPr>
              <a:t> that shirt </a:t>
            </a:r>
            <a:r>
              <a:rPr lang="en-US" altLang="zh-CN" sz="2400" b="1" dirty="0">
                <a:latin typeface="Arial" panose="020B0604020202020204"/>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it'll look terrible.  </a:t>
            </a:r>
            <a:endParaRPr lang="en-US" altLang="zh-CN" sz="2400" b="1" dirty="0">
              <a:latin typeface="Arial" panose="020B0604020202020204" pitchFamily="34" charset="0"/>
              <a:ea typeface="宋体" panose="02010600030101010101" pitchFamily="2" charset="-122"/>
            </a:endParaRPr>
          </a:p>
        </p:txBody>
      </p:sp>
      <p:sp>
        <p:nvSpPr>
          <p:cNvPr id="2" name="文本框 1"/>
          <p:cNvSpPr txBox="1"/>
          <p:nvPr/>
        </p:nvSpPr>
        <p:spPr>
          <a:xfrm>
            <a:off x="600710" y="5104765"/>
            <a:ext cx="7766050" cy="368300"/>
          </a:xfrm>
          <a:prstGeom prst="rect">
            <a:avLst/>
          </a:prstGeom>
          <a:noFill/>
        </p:spPr>
        <p:txBody>
          <a:bodyPr wrap="square" rtlCol="0">
            <a:spAutoFit/>
          </a:bodyPr>
          <a:p>
            <a:r>
              <a:rPr lang="en-US" altLang="zh-CN" b="1">
                <a:solidFill>
                  <a:srgbClr val="FF0000"/>
                </a:solidFill>
              </a:rPr>
              <a:t>1. With         2.to have occurred                3.as</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内容占位符 2"/>
          <p:cNvSpPr>
            <a:spLocks noGrp="1"/>
          </p:cNvSpPr>
          <p:nvPr>
            <p:ph idx="1"/>
          </p:nvPr>
        </p:nvSpPr>
        <p:spPr>
          <a:xfrm>
            <a:off x="52388" y="282575"/>
            <a:ext cx="9091612" cy="5665788"/>
          </a:xfrm>
        </p:spPr>
        <p:txBody>
          <a:bodyPr anchor="t"/>
          <a:p>
            <a:pPr marL="0" indent="0">
              <a:buNone/>
            </a:pPr>
            <a:r>
              <a:rPr lang="zh-CN" altLang="en-US" sz="4000" b="1">
                <a:solidFill>
                  <a:srgbClr val="FF0000"/>
                </a:solidFill>
                <a:sym typeface="宋体" panose="02010600030101010101" pitchFamily="2" charset="-122"/>
              </a:rPr>
              <a:t>几个特殊句式</a:t>
            </a:r>
            <a:endParaRPr lang="zh-CN" altLang="en-US"/>
          </a:p>
          <a:p>
            <a:pPr marL="0" indent="0">
              <a:buNone/>
            </a:pPr>
            <a:r>
              <a:rPr lang="en-US" altLang="zh-CN" b="1"/>
              <a:t> have no choice/ option/ alternative </a:t>
            </a:r>
            <a:r>
              <a:rPr lang="en-US" altLang="zh-CN" b="1">
                <a:solidFill>
                  <a:srgbClr val="FF0000"/>
                </a:solidFill>
              </a:rPr>
              <a:t>but to do...</a:t>
            </a:r>
            <a:endParaRPr lang="en-US" altLang="zh-CN" b="1">
              <a:solidFill>
                <a:srgbClr val="FF0000"/>
              </a:solidFill>
            </a:endParaRPr>
          </a:p>
          <a:p>
            <a:pPr marL="0" indent="0">
              <a:buNone/>
            </a:pPr>
            <a:r>
              <a:rPr lang="zh-CN" altLang="en-US" b="1">
                <a:solidFill>
                  <a:srgbClr val="FF0000"/>
                </a:solidFill>
              </a:rPr>
              <a:t>别无选择只能做。。。</a:t>
            </a:r>
            <a:endParaRPr lang="zh-CN" altLang="en-US" b="1">
              <a:solidFill>
                <a:srgbClr val="FF0000"/>
              </a:solidFill>
            </a:endParaRPr>
          </a:p>
          <a:p>
            <a:pPr marL="0" indent="0">
              <a:buNone/>
            </a:pPr>
            <a:endParaRPr lang="zh-CN" altLang="en-US" b="1">
              <a:solidFill>
                <a:srgbClr val="FF0000"/>
              </a:solidFill>
            </a:endParaRPr>
          </a:p>
          <a:p>
            <a:pPr marL="0" indent="0">
              <a:buNone/>
            </a:pPr>
            <a:r>
              <a:rPr lang="en-US" altLang="zh-CN" b="1">
                <a:solidFill>
                  <a:srgbClr val="FF0000"/>
                </a:solidFill>
              </a:rPr>
              <a:t>can't /won't have sb. doing sth.</a:t>
            </a:r>
            <a:endParaRPr lang="en-US" altLang="zh-CN" b="1">
              <a:solidFill>
                <a:srgbClr val="FF0000"/>
              </a:solidFill>
            </a:endParaRPr>
          </a:p>
          <a:p>
            <a:pPr marL="0" indent="0">
              <a:buNone/>
            </a:pPr>
            <a:r>
              <a:rPr lang="zh-CN" altLang="en-US" b="1">
                <a:solidFill>
                  <a:srgbClr val="FF0000"/>
                </a:solidFill>
              </a:rPr>
              <a:t>不允许。。。做。。。</a:t>
            </a:r>
            <a:endParaRPr lang="zh-CN" altLang="en-US" b="1">
              <a:solidFill>
                <a:srgbClr val="FF0000"/>
              </a:solidFill>
            </a:endParaRPr>
          </a:p>
          <a:p>
            <a:pPr marL="0" indent="0">
              <a:buNone/>
            </a:pPr>
            <a:endParaRPr lang="zh-CN" altLang="en-US" b="1">
              <a:solidFill>
                <a:srgbClr val="FF0000"/>
              </a:solidFill>
            </a:endParaRPr>
          </a:p>
          <a:p>
            <a:pPr marL="0" indent="0">
              <a:buNone/>
            </a:pPr>
            <a:r>
              <a:rPr lang="en-US" altLang="zh-CN" b="1"/>
              <a:t>Word came that ...       </a:t>
            </a:r>
            <a:r>
              <a:rPr lang="zh-CN" altLang="en-US" b="1"/>
              <a:t>有消息传来说。。。</a:t>
            </a:r>
            <a:endParaRPr lang="en-US" altLang="zh-CN" b="1"/>
          </a:p>
          <a:p>
            <a:pPr marL="0" indent="0">
              <a:buNone/>
            </a:pPr>
            <a:r>
              <a:rPr lang="en-US" altLang="zh-CN" b="1"/>
              <a:t>Word has</a:t>
            </a:r>
            <a:r>
              <a:rPr lang="en-US" altLang="zh-CN" b="1" u="sng"/>
              <a:t> it </a:t>
            </a:r>
            <a:r>
              <a:rPr lang="en-US" altLang="zh-CN" b="1"/>
              <a:t>that ...       </a:t>
            </a:r>
            <a:r>
              <a:rPr lang="zh-CN" altLang="en-US" b="1"/>
              <a:t>据说 。。。</a:t>
            </a:r>
            <a:endParaRPr lang="zh-CN" altLang="en-US" b="1"/>
          </a:p>
          <a:p>
            <a:pPr marL="0" indent="0">
              <a:buNone/>
            </a:pPr>
            <a:endParaRPr lang="zh-CN" altLang="en-US" b="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1125" y="214313"/>
            <a:ext cx="8805863" cy="6446837"/>
          </a:xfrm>
        </p:spPr>
        <p:txBody>
          <a:bodyPr anchor="t"/>
          <a:p>
            <a:pPr marL="0" indent="0">
              <a:buNone/>
            </a:pPr>
            <a:r>
              <a:rPr lang="zh-CN" altLang="en-US" b="1">
                <a:solidFill>
                  <a:srgbClr val="FF0000"/>
                </a:solidFill>
              </a:rPr>
              <a:t>几个形式易错的词</a:t>
            </a:r>
            <a:endParaRPr lang="zh-CN" altLang="en-US"/>
          </a:p>
          <a:p>
            <a:pPr marL="0" indent="0">
              <a:buNone/>
            </a:pPr>
            <a:r>
              <a:rPr lang="en-US" altLang="zh-CN" sz="2400" b="1"/>
              <a:t>1.He was too tired to walk _____(straight).</a:t>
            </a:r>
            <a:endParaRPr lang="en-US" altLang="zh-CN" sz="2400" b="1"/>
          </a:p>
          <a:p>
            <a:pPr marL="0" indent="0">
              <a:buNone/>
            </a:pPr>
            <a:r>
              <a:rPr lang="en-US" altLang="zh-CN" sz="2400" b="1"/>
              <a:t>2.The boat was sailing in a _____(straight) line.</a:t>
            </a:r>
            <a:endParaRPr lang="en-US" altLang="zh-CN" sz="2400" b="1"/>
          </a:p>
          <a:p>
            <a:pPr marL="0" indent="0">
              <a:buNone/>
            </a:pPr>
            <a:r>
              <a:rPr lang="en-US" altLang="zh-CN" sz="2400" b="1"/>
              <a:t>3. Papers had been _____ (spread) out on the desk.</a:t>
            </a:r>
            <a:endParaRPr lang="en-US" altLang="zh-CN" sz="2400" b="1"/>
          </a:p>
          <a:p>
            <a:pPr marL="0" indent="0">
              <a:buNone/>
            </a:pPr>
            <a:r>
              <a:rPr lang="en-US" altLang="zh-CN" sz="2400" b="1"/>
              <a:t>4. They took measures to prevent the _____</a:t>
            </a:r>
            <a:endParaRPr lang="en-US" altLang="zh-CN" sz="2400" b="1"/>
          </a:p>
          <a:p>
            <a:pPr marL="0" indent="0">
              <a:buNone/>
            </a:pPr>
            <a:r>
              <a:rPr lang="en-US" altLang="zh-CN" sz="2400" b="1"/>
              <a:t>    (spread) of the disease.</a:t>
            </a:r>
            <a:endParaRPr lang="en-US" altLang="zh-CN" sz="2400" b="1"/>
          </a:p>
          <a:p>
            <a:pPr marL="0" indent="0">
              <a:buNone/>
            </a:pPr>
            <a:r>
              <a:rPr lang="en-US" altLang="zh-CN" sz="2400" b="1"/>
              <a:t>5. He was ______(hit) on the head with her umbrella.</a:t>
            </a:r>
            <a:endParaRPr lang="en-US" altLang="zh-CN" sz="2400" b="1"/>
          </a:p>
          <a:p>
            <a:pPr marL="0" indent="0">
              <a:buNone/>
            </a:pPr>
            <a:r>
              <a:rPr lang="en-US" altLang="zh-CN" sz="2400" b="1"/>
              <a:t>6. She has the _____ (potential) to become a champion.</a:t>
            </a:r>
            <a:endParaRPr lang="en-US" altLang="zh-CN" sz="2400" b="1"/>
          </a:p>
          <a:p>
            <a:pPr marL="0" indent="0">
              <a:buNone/>
            </a:pPr>
            <a:r>
              <a:rPr lang="en-US" altLang="zh-CN" sz="2400" b="1"/>
              <a:t>7. This is a ______(potential) dangerous situation.</a:t>
            </a:r>
            <a:endParaRPr lang="en-US" altLang="zh-CN" sz="2400" b="1"/>
          </a:p>
          <a:p>
            <a:pPr marL="0" indent="0">
              <a:buNone/>
            </a:pPr>
            <a:r>
              <a:rPr lang="en-US" altLang="zh-CN" sz="2400" b="1"/>
              <a:t>8. The firm should find out new ways of attracting    	______(potential) customers.</a:t>
            </a:r>
            <a:endParaRPr lang="en-US" altLang="zh-CN" sz="2400" b="1"/>
          </a:p>
          <a:p>
            <a:pPr marL="0" indent="0">
              <a:buNone/>
            </a:pPr>
            <a:r>
              <a:rPr lang="en-US" altLang="zh-CN" sz="2400" b="1">
                <a:solidFill>
                  <a:srgbClr val="7575D1"/>
                </a:solidFill>
              </a:rPr>
              <a:t>1. straight (adv.)         2. straight (adj.)        3. spread (pp)  </a:t>
            </a:r>
            <a:endParaRPr lang="en-US" altLang="zh-CN" sz="2400" b="1">
              <a:solidFill>
                <a:srgbClr val="7575D1"/>
              </a:solidFill>
            </a:endParaRPr>
          </a:p>
          <a:p>
            <a:pPr marL="0" indent="0">
              <a:buNone/>
            </a:pPr>
            <a:r>
              <a:rPr lang="en-US" altLang="zh-CN" sz="2400" b="1">
                <a:solidFill>
                  <a:srgbClr val="7575D1"/>
                </a:solidFill>
              </a:rPr>
              <a:t>4. spread (un)             5. hit (pp)                   6. potential (un)     7. potentially (adv)      8.potential (adj)</a:t>
            </a:r>
            <a:endParaRPr lang="en-US" altLang="zh-CN" sz="2400" b="1">
              <a:solidFill>
                <a:srgbClr val="7575D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470" end="540"/>
                                            </p:txEl>
                                          </p:spTgt>
                                        </p:tgtEl>
                                        <p:attrNameLst>
                                          <p:attrName>style.visibility</p:attrName>
                                        </p:attrNameLst>
                                      </p:cBhvr>
                                      <p:to>
                                        <p:strVal val="visible"/>
                                      </p:to>
                                    </p:set>
                                    <p:anim calcmode="lin" valueType="num">
                                      <p:cBhvr additive="base">
                                        <p:cTn id="7" dur="500" fill="hold"/>
                                        <p:tgtEl>
                                          <p:spTgt spid="3">
                                            <p:txEl>
                                              <p:charRg st="470" end="5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470" end="54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charRg st="540" end="663"/>
                                            </p:txEl>
                                          </p:spTgt>
                                        </p:tgtEl>
                                        <p:attrNameLst>
                                          <p:attrName>style.visibility</p:attrName>
                                        </p:attrNameLst>
                                      </p:cBhvr>
                                      <p:to>
                                        <p:strVal val="visible"/>
                                      </p:to>
                                    </p:set>
                                    <p:anim calcmode="lin" valueType="num">
                                      <p:cBhvr additive="base">
                                        <p:cTn id="11" dur="500" fill="hold"/>
                                        <p:tgtEl>
                                          <p:spTgt spid="3">
                                            <p:txEl>
                                              <p:charRg st="540" end="66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540" end="6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4163" y="184150"/>
            <a:ext cx="8850312" cy="6477000"/>
          </a:xfrm>
        </p:spPr>
        <p:txBody>
          <a:bodyPr anchor="t"/>
          <a:p>
            <a:pPr marL="0" indent="0">
              <a:buNone/>
            </a:pPr>
            <a:r>
              <a:rPr lang="en-US" altLang="zh-CN" sz="2400" b="1"/>
              <a:t>9. Yesterday was _____ (freeze) cold but today is ______(burn) hot. </a:t>
            </a:r>
            <a:endParaRPr lang="en-US" altLang="zh-CN" sz="2400" b="1"/>
          </a:p>
          <a:p>
            <a:pPr marL="0" indent="0">
              <a:buNone/>
            </a:pPr>
            <a:r>
              <a:rPr lang="en-US" altLang="zh-CN" sz="2400" b="1"/>
              <a:t>10. The temple dates back to Qing Dynasty.</a:t>
            </a:r>
            <a:endParaRPr lang="en-US" altLang="zh-CN" sz="2400" b="1"/>
          </a:p>
          <a:p>
            <a:pPr marL="0" indent="0">
              <a:buNone/>
            </a:pPr>
            <a:r>
              <a:rPr lang="en-US" altLang="zh-CN" sz="2400" b="1"/>
              <a:t>11. It __________(occur) to me that I would buy the book.</a:t>
            </a:r>
            <a:endParaRPr lang="en-US" altLang="zh-CN" sz="2400" b="1"/>
          </a:p>
          <a:p>
            <a:pPr marL="0" indent="0">
              <a:buNone/>
            </a:pPr>
            <a:r>
              <a:rPr lang="en-US" altLang="zh-CN" sz="2400" b="1"/>
              <a:t>       It __________(hit) me that I would buy the book.</a:t>
            </a:r>
            <a:endParaRPr lang="en-US" altLang="zh-CN" sz="2400" b="1"/>
          </a:p>
          <a:p>
            <a:pPr marL="0" indent="0">
              <a:buNone/>
            </a:pPr>
            <a:r>
              <a:rPr lang="en-US" altLang="zh-CN" sz="2400" b="1"/>
              <a:t>      It __________(strike) me that I would buy the book.</a:t>
            </a:r>
            <a:endParaRPr lang="en-US" altLang="zh-CN" sz="2400" b="1"/>
          </a:p>
          <a:p>
            <a:pPr marL="0" indent="0">
              <a:buNone/>
            </a:pPr>
            <a:r>
              <a:rPr lang="en-US" altLang="zh-CN" sz="2400" b="1"/>
              <a:t>      A good idea hit me.</a:t>
            </a:r>
            <a:endParaRPr lang="en-US" altLang="zh-CN" sz="2400" b="1"/>
          </a:p>
          <a:p>
            <a:pPr marL="0" indent="0">
              <a:buNone/>
            </a:pPr>
            <a:r>
              <a:rPr lang="en-US" altLang="zh-CN" sz="2400" b="1"/>
              <a:t>      I hit </a:t>
            </a:r>
            <a:r>
              <a:rPr lang="en-US" altLang="zh-CN" sz="3600" b="1">
                <a:solidFill>
                  <a:srgbClr val="FF0000"/>
                </a:solidFill>
              </a:rPr>
              <a:t>on</a:t>
            </a:r>
            <a:r>
              <a:rPr lang="en-US" altLang="zh-CN" sz="2400" b="1"/>
              <a:t> a good idea.</a:t>
            </a:r>
            <a:endParaRPr lang="en-US" altLang="zh-CN" b="1"/>
          </a:p>
          <a:p>
            <a:pPr marL="0" indent="0">
              <a:buNone/>
            </a:pPr>
            <a:endParaRPr lang="en-US" altLang="zh-CN" b="1"/>
          </a:p>
          <a:p>
            <a:pPr marL="0" indent="0">
              <a:buNone/>
            </a:pPr>
            <a:r>
              <a:rPr lang="en-US" altLang="zh-CN" sz="2400" b="1">
                <a:solidFill>
                  <a:srgbClr val="7575D1"/>
                </a:solidFill>
              </a:rPr>
              <a:t>9. freezing     burning      10. </a:t>
            </a:r>
            <a:r>
              <a:rPr lang="zh-CN" altLang="en-US" sz="2400" b="1">
                <a:solidFill>
                  <a:srgbClr val="7575D1"/>
                </a:solidFill>
              </a:rPr>
              <a:t>加</a:t>
            </a:r>
            <a:r>
              <a:rPr lang="en-US" altLang="zh-CN" sz="2400" b="1">
                <a:solidFill>
                  <a:srgbClr val="7575D1"/>
                </a:solidFill>
              </a:rPr>
              <a:t>the</a:t>
            </a:r>
            <a:endParaRPr lang="en-US" altLang="zh-CN" sz="2400" b="1">
              <a:solidFill>
                <a:srgbClr val="7575D1"/>
              </a:solidFill>
            </a:endParaRPr>
          </a:p>
          <a:p>
            <a:pPr marL="0" indent="0">
              <a:buNone/>
            </a:pPr>
            <a:r>
              <a:rPr lang="en-US" altLang="zh-CN" sz="2400" b="1">
                <a:solidFill>
                  <a:srgbClr val="7575D1"/>
                </a:solidFill>
              </a:rPr>
              <a:t>11. occu</a:t>
            </a:r>
            <a:r>
              <a:rPr lang="en-US" altLang="zh-CN" sz="3600" b="1">
                <a:solidFill>
                  <a:srgbClr val="FF0000"/>
                </a:solidFill>
              </a:rPr>
              <a:t>rr</a:t>
            </a:r>
            <a:r>
              <a:rPr lang="en-US" altLang="zh-CN" sz="2400" b="1">
                <a:solidFill>
                  <a:srgbClr val="7575D1"/>
                </a:solidFill>
              </a:rPr>
              <a:t>ed;   hit;    struck</a:t>
            </a:r>
            <a:endParaRPr lang="en-US" altLang="zh-CN" sz="2400" b="1">
              <a:solidFill>
                <a:srgbClr val="7575D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内容占位符 2"/>
          <p:cNvSpPr>
            <a:spLocks noGrp="1"/>
          </p:cNvSpPr>
          <p:nvPr>
            <p:ph idx="1"/>
          </p:nvPr>
        </p:nvSpPr>
        <p:spPr>
          <a:xfrm>
            <a:off x="217488" y="315913"/>
            <a:ext cx="8469312" cy="6051550"/>
          </a:xfrm>
        </p:spPr>
        <p:txBody>
          <a:bodyPr anchor="t">
            <a:normAutofit lnSpcReduction="10000"/>
          </a:bodyPr>
          <a:p>
            <a:pPr marL="0" indent="0">
              <a:buNone/>
            </a:pPr>
            <a:r>
              <a:rPr lang="zh-CN" altLang="en-US" sz="2800" b="1">
                <a:solidFill>
                  <a:srgbClr val="FF0000"/>
                </a:solidFill>
              </a:rPr>
              <a:t>句意辨析</a:t>
            </a:r>
            <a:endParaRPr lang="zh-CN" altLang="en-US" sz="2800" b="1"/>
          </a:p>
          <a:p>
            <a:pPr marL="0" indent="0">
              <a:buNone/>
            </a:pPr>
            <a:r>
              <a:rPr lang="en-US" altLang="zh-CN" sz="2800" b="1">
                <a:solidFill>
                  <a:srgbClr val="FF0000"/>
                </a:solidFill>
              </a:rPr>
              <a:t>have/ has yet to do...</a:t>
            </a:r>
            <a:endParaRPr lang="en-US" altLang="zh-CN" sz="2800" b="1">
              <a:solidFill>
                <a:srgbClr val="FF0000"/>
              </a:solidFill>
            </a:endParaRPr>
          </a:p>
          <a:p>
            <a:pPr marL="0" indent="0">
              <a:buNone/>
            </a:pPr>
            <a:r>
              <a:rPr lang="en-US" altLang="zh-CN" sz="2800" b="1">
                <a:solidFill>
                  <a:srgbClr val="FF0000"/>
                </a:solidFill>
              </a:rPr>
              <a:t>(haven't/ hasn't done ...yet)</a:t>
            </a:r>
            <a:endParaRPr lang="en-US" altLang="zh-CN" sz="2800" b="1">
              <a:solidFill>
                <a:srgbClr val="FF0000"/>
              </a:solidFill>
            </a:endParaRPr>
          </a:p>
          <a:p>
            <a:pPr marL="0" indent="0">
              <a:buNone/>
            </a:pPr>
            <a:r>
              <a:rPr lang="en-US" altLang="zh-CN" sz="2800" b="1"/>
              <a:t>He has yet to have breakfast.</a:t>
            </a:r>
            <a:endParaRPr lang="en-US" altLang="zh-CN" sz="2800" b="1"/>
          </a:p>
          <a:p>
            <a:pPr marL="0" indent="0">
              <a:buNone/>
            </a:pPr>
            <a:endParaRPr lang="en-US" altLang="zh-CN" sz="2800" b="1"/>
          </a:p>
          <a:p>
            <a:pPr marL="0" indent="0">
              <a:buNone/>
            </a:pPr>
            <a:r>
              <a:rPr lang="en-US" altLang="zh-CN" sz="2800" b="1"/>
              <a:t>have/has got to do ...</a:t>
            </a:r>
            <a:endParaRPr lang="en-US" altLang="zh-CN" sz="2800" b="1"/>
          </a:p>
          <a:p>
            <a:pPr marL="0" indent="0">
              <a:buNone/>
            </a:pPr>
            <a:r>
              <a:rPr lang="en-US" altLang="zh-CN" sz="2800" b="1"/>
              <a:t>(have/ has to do ...)</a:t>
            </a:r>
            <a:endParaRPr lang="en-US" altLang="zh-CN" sz="2800" b="1"/>
          </a:p>
          <a:p>
            <a:pPr marL="0" indent="0">
              <a:buNone/>
            </a:pPr>
            <a:endParaRPr lang="en-US" altLang="zh-CN" sz="2800" b="1"/>
          </a:p>
          <a:p>
            <a:pPr marL="0" indent="0">
              <a:buNone/>
            </a:pPr>
            <a:r>
              <a:rPr lang="en-US" altLang="zh-CN" sz="2800" b="1"/>
              <a:t>may/ might as well do...</a:t>
            </a:r>
            <a:endParaRPr lang="en-US" altLang="zh-CN" sz="2800" b="1"/>
          </a:p>
          <a:p>
            <a:pPr marL="0" indent="0">
              <a:buNone/>
            </a:pPr>
            <a:r>
              <a:rPr lang="en-US" altLang="zh-CN" sz="2800" b="1"/>
              <a:t>may well do ...</a:t>
            </a:r>
            <a:endParaRPr lang="en-US" altLang="zh-CN" sz="2800" b="1"/>
          </a:p>
          <a:p>
            <a:pPr marL="0" indent="0">
              <a:buNone/>
            </a:pPr>
            <a:endParaRPr lang="en-US" altLang="zh-CN" sz="2800" b="1"/>
          </a:p>
          <a:p>
            <a:pPr marL="0" indent="0">
              <a:buNone/>
            </a:pPr>
            <a:r>
              <a:rPr lang="en-US" altLang="zh-CN" sz="2800" b="1"/>
              <a:t>Just because ...doesn't mean...</a:t>
            </a:r>
            <a:endParaRPr lang="en-US" altLang="zh-CN" sz="28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9213" y="301625"/>
            <a:ext cx="9131300" cy="6642100"/>
          </a:xfrm>
        </p:spPr>
        <p:txBody>
          <a:bodyPr anchor="t"/>
          <a:p>
            <a:pPr marL="0" indent="0">
              <a:buNone/>
            </a:pPr>
            <a:r>
              <a:rPr lang="en-US" altLang="zh-CN" sz="2400" b="1"/>
              <a:t>1. He was in an old shirt, ______(look) pale  and about 	eleven.</a:t>
            </a:r>
            <a:endParaRPr lang="en-US" altLang="zh-CN" sz="2400" b="1"/>
          </a:p>
          <a:p>
            <a:pPr marL="0" indent="0">
              <a:buNone/>
            </a:pPr>
            <a:r>
              <a:rPr lang="en-US" altLang="zh-CN" sz="2400" b="1"/>
              <a:t>2. The naughty boy picked the flowers 	______(smell) 	fragrant. He picked the flowers that _____(smell) 	fragnant.</a:t>
            </a:r>
            <a:endParaRPr lang="en-US" altLang="zh-CN" sz="2400" b="1"/>
          </a:p>
          <a:p>
            <a:pPr marL="0" indent="0">
              <a:buNone/>
            </a:pPr>
            <a:r>
              <a:rPr lang="en-US" altLang="zh-CN" sz="2400" b="1"/>
              <a:t>3. Listen! The music ______(sound) nice. </a:t>
            </a:r>
            <a:endParaRPr lang="en-US" altLang="zh-CN" sz="2400" b="1"/>
          </a:p>
          <a:p>
            <a:pPr marL="0" indent="0">
              <a:buNone/>
            </a:pPr>
            <a:r>
              <a:rPr lang="en-US" altLang="zh-CN" sz="2400" b="1"/>
              <a:t>        The objects in the bag_______(feel) like stones. </a:t>
            </a:r>
            <a:endParaRPr lang="en-US" altLang="zh-CN" sz="2400" b="1"/>
          </a:p>
          <a:p>
            <a:pPr marL="0" indent="0">
              <a:buNone/>
            </a:pPr>
            <a:r>
              <a:rPr lang="en-US" altLang="zh-CN" sz="2400" b="1"/>
              <a:t>4. This kind of cloth ______(wash) ______(good). </a:t>
            </a:r>
            <a:endParaRPr lang="en-US" altLang="zh-CN" sz="2400" b="1"/>
          </a:p>
          <a:p>
            <a:pPr marL="0" indent="0">
              <a:buNone/>
            </a:pPr>
            <a:r>
              <a:rPr lang="en-US" altLang="zh-CN" sz="2400" b="1"/>
              <a:t>5. Lu Xun's books ______(sell) _____(good) in his days.</a:t>
            </a:r>
            <a:endParaRPr lang="en-US" altLang="zh-CN" sz="2400" b="1"/>
          </a:p>
          <a:p>
            <a:pPr marL="0" indent="0">
              <a:buNone/>
            </a:pPr>
            <a:r>
              <a:rPr lang="en-US" altLang="zh-CN" sz="2400" b="1"/>
              <a:t>6. That river ______(measure) 26 kilometers. </a:t>
            </a:r>
            <a:endParaRPr lang="en-US" altLang="zh-CN" sz="2400" b="1"/>
          </a:p>
          <a:p>
            <a:pPr marL="0" indent="0">
              <a:buNone/>
            </a:pPr>
            <a:r>
              <a:rPr lang="en-US" altLang="zh-CN" sz="2400" b="1"/>
              <a:t>7. On the shelf is a packet ______(weigh) 20 kilos.</a:t>
            </a:r>
            <a:endParaRPr lang="en-US" altLang="zh-CN" sz="2400" b="1"/>
          </a:p>
          <a:p>
            <a:pPr marL="0" indent="0">
              <a:buNone/>
            </a:pPr>
            <a:endParaRPr lang="en-US" altLang="zh-CN" sz="2400" b="1"/>
          </a:p>
          <a:p>
            <a:pPr marL="0" indent="0">
              <a:buNone/>
            </a:pPr>
            <a:r>
              <a:rPr lang="zh-CN" altLang="en-US" sz="2400" b="1"/>
              <a:t>以上涉及到三类</a:t>
            </a:r>
            <a:r>
              <a:rPr lang="zh-CN" altLang="en-US" sz="2400" b="1">
                <a:solidFill>
                  <a:srgbClr val="FF0000"/>
                </a:solidFill>
              </a:rPr>
              <a:t>主动表被动</a:t>
            </a:r>
            <a:r>
              <a:rPr lang="zh-CN" altLang="en-US" sz="2400" b="1"/>
              <a:t>的动词</a:t>
            </a:r>
            <a:r>
              <a:rPr lang="en-US" altLang="zh-CN" sz="2400" b="1"/>
              <a:t>,</a:t>
            </a:r>
            <a:r>
              <a:rPr lang="zh-CN" altLang="en-US" sz="2400" b="1"/>
              <a:t>你可以概括出来吗？</a:t>
            </a:r>
            <a:endParaRPr lang="zh-CN" altLang="en-US" sz="2400" b="1"/>
          </a:p>
          <a:p>
            <a:pPr marL="0" indent="0">
              <a:buNone/>
            </a:pPr>
            <a:r>
              <a:rPr lang="en-US" altLang="zh-CN" sz="2400" b="1"/>
              <a:t>1. looking     2. smelling;   smelt/ smelled     3.sounds; feel              </a:t>
            </a:r>
            <a:endParaRPr lang="en-US" altLang="zh-CN" sz="2400" b="1"/>
          </a:p>
          <a:p>
            <a:pPr marL="0" indent="0">
              <a:buNone/>
            </a:pPr>
            <a:r>
              <a:rPr lang="en-US" altLang="zh-CN" sz="2400" b="1"/>
              <a:t> 4. washes;  well    5. sold; well    6. measures   7. weighing</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730" y="428625"/>
            <a:ext cx="8785225" cy="5697855"/>
          </a:xfrm>
        </p:spPr>
        <p:txBody>
          <a:bodyPr/>
          <a:lstStyle/>
          <a:p>
            <a:pPr lvl="0">
              <a:buNone/>
            </a:pPr>
            <a:r>
              <a:rPr lang="zh-CN" altLang="en-US" dirty="0" smtClean="0"/>
              <a:t>　　　　</a:t>
            </a:r>
            <a:r>
              <a:rPr lang="en-US" altLang="zh-CN" b="1" dirty="0" smtClean="0"/>
              <a:t>but for / without  </a:t>
            </a:r>
            <a:r>
              <a:rPr lang="zh-CN" altLang="zh-CN" b="1" dirty="0" smtClean="0"/>
              <a:t>（含蓄条件句）</a:t>
            </a:r>
            <a:endParaRPr lang="zh-CN" altLang="zh-CN" b="1" dirty="0" smtClean="0"/>
          </a:p>
          <a:p>
            <a:r>
              <a:rPr lang="en-US" altLang="zh-CN" b="1" dirty="0" smtClean="0">
                <a:solidFill>
                  <a:srgbClr val="FF0000"/>
                </a:solidFill>
              </a:rPr>
              <a:t>If it were not for / if it had not been for</a:t>
            </a:r>
            <a:endParaRPr lang="zh-CN" altLang="zh-CN" b="1" dirty="0" smtClean="0">
              <a:solidFill>
                <a:srgbClr val="FF0000"/>
              </a:solidFill>
            </a:endParaRPr>
          </a:p>
          <a:p>
            <a:pPr marL="0" indent="0">
              <a:buNone/>
            </a:pPr>
            <a:r>
              <a:rPr lang="en-US" altLang="zh-CN" b="1" dirty="0" smtClean="0"/>
              <a:t>1. If it were not ___electricity, life would be 	very difficult.</a:t>
            </a:r>
            <a:endParaRPr lang="en-US" altLang="zh-CN" b="1" dirty="0" smtClean="0"/>
          </a:p>
          <a:p>
            <a:pPr marL="0" indent="0">
              <a:buNone/>
            </a:pPr>
            <a:r>
              <a:rPr lang="en-US" altLang="zh-CN" b="1" dirty="0" smtClean="0"/>
              <a:t>    ____it not been for Lucy's advice, we could not 	have solved the problem then.</a:t>
            </a:r>
            <a:endParaRPr lang="en-US" altLang="zh-CN" b="1" dirty="0" smtClean="0"/>
          </a:p>
          <a:p>
            <a:pPr marL="0" indent="0">
              <a:buNone/>
            </a:pPr>
            <a:r>
              <a:rPr lang="en-US" altLang="zh-CN" b="1" dirty="0" smtClean="0"/>
              <a:t>2. </a:t>
            </a:r>
            <a:r>
              <a:rPr lang="en-US" altLang="zh-CN" b="1" u="sng" dirty="0" smtClean="0"/>
              <a:t>But for/Without</a:t>
            </a:r>
            <a:r>
              <a:rPr lang="en-US" altLang="zh-CN" b="1" dirty="0" smtClean="0"/>
              <a:t> your help, I ____(not finish)  	the work on time last week.</a:t>
            </a:r>
            <a:endParaRPr lang="en-US" altLang="zh-CN" b="1" dirty="0" smtClean="0"/>
          </a:p>
          <a:p>
            <a:pPr marL="0" indent="0">
              <a:buNone/>
            </a:pPr>
            <a:endParaRPr lang="zh-CN" altLang="zh-CN" b="1" dirty="0" smtClean="0"/>
          </a:p>
          <a:p>
            <a:pPr>
              <a:buNone/>
            </a:pPr>
            <a:endParaRPr lang="zh-CN" altLang="en-US" b="1" dirty="0"/>
          </a:p>
        </p:txBody>
      </p:sp>
      <p:sp>
        <p:nvSpPr>
          <p:cNvPr id="2" name="文本框 1"/>
          <p:cNvSpPr txBox="1"/>
          <p:nvPr/>
        </p:nvSpPr>
        <p:spPr>
          <a:xfrm>
            <a:off x="892175" y="4886325"/>
            <a:ext cx="6442075" cy="460375"/>
          </a:xfrm>
          <a:prstGeom prst="rect">
            <a:avLst/>
          </a:prstGeom>
          <a:noFill/>
        </p:spPr>
        <p:txBody>
          <a:bodyPr wrap="none" rtlCol="0">
            <a:spAutoFit/>
          </a:bodyPr>
          <a:p>
            <a:pPr algn="l"/>
            <a:r>
              <a:rPr lang="en-US" altLang="zh-CN" sz="2400" b="1" dirty="0" smtClean="0">
                <a:solidFill>
                  <a:srgbClr val="FF0000"/>
                </a:solidFill>
                <a:sym typeface="+mn-ea"/>
              </a:rPr>
              <a:t>1. for;   Had         2. would/could not have finished</a:t>
            </a:r>
            <a:endParaRPr lang="en-US" altLang="zh-CN" sz="2400" b="1" dirty="0" smtClean="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内容占位符 2"/>
          <p:cNvSpPr>
            <a:spLocks noGrp="1"/>
          </p:cNvSpPr>
          <p:nvPr>
            <p:ph idx="1"/>
          </p:nvPr>
        </p:nvSpPr>
        <p:spPr>
          <a:xfrm>
            <a:off x="134938" y="98425"/>
            <a:ext cx="8824912" cy="6027738"/>
          </a:xfrm>
        </p:spPr>
        <p:txBody>
          <a:bodyPr anchor="t">
            <a:normAutofit lnSpcReduction="10000"/>
          </a:bodyPr>
          <a:p>
            <a:pPr marL="0" indent="0">
              <a:buNone/>
            </a:pPr>
            <a:r>
              <a:rPr lang="en-US" altLang="zh-CN" sz="2400" b="1"/>
              <a:t>1. He went to Shanghai in 1995, since _______ he has been living there.</a:t>
            </a:r>
            <a:endParaRPr lang="en-US" altLang="zh-CN" sz="2400" b="1"/>
          </a:p>
          <a:p>
            <a:pPr marL="0" indent="0">
              <a:buNone/>
            </a:pPr>
            <a:r>
              <a:rPr lang="en-US" altLang="zh-CN" sz="2400" b="1"/>
              <a:t>    He went to Shanghai </a:t>
            </a:r>
            <a:r>
              <a:rPr lang="en-US" altLang="zh-CN" sz="2400" b="1">
                <a:solidFill>
                  <a:srgbClr val="FF0000"/>
                </a:solidFill>
              </a:rPr>
              <a:t>and</a:t>
            </a:r>
            <a:r>
              <a:rPr lang="en-US" altLang="zh-CN" sz="2400" b="1"/>
              <a:t> since _______ he has been living there.</a:t>
            </a:r>
            <a:endParaRPr lang="en-US" altLang="zh-CN" sz="2400" b="1"/>
          </a:p>
          <a:p>
            <a:pPr marL="0" indent="0">
              <a:buNone/>
            </a:pPr>
            <a:r>
              <a:rPr lang="en-US" altLang="zh-CN" sz="2400" b="1"/>
              <a:t>2.The girl is standing on the top of the mountain, from _______ she can get a good view of the city.</a:t>
            </a:r>
            <a:endParaRPr lang="en-US" altLang="zh-CN" sz="2400" b="1"/>
          </a:p>
          <a:p>
            <a:pPr marL="0" indent="0">
              <a:buNone/>
            </a:pPr>
            <a:r>
              <a:rPr lang="en-US" altLang="zh-CN" sz="2400" b="1"/>
              <a:t>3. Lucy lost her pen yesterday, in ______ case she had to borrow one from her deskmate.</a:t>
            </a:r>
            <a:endParaRPr lang="en-US" altLang="zh-CN" sz="2400" b="1"/>
          </a:p>
          <a:p>
            <a:pPr marL="0" indent="0">
              <a:buNone/>
            </a:pPr>
            <a:r>
              <a:rPr lang="en-US" altLang="zh-CN" sz="2400" b="1"/>
              <a:t>    Lucy lost her pen yesterday </a:t>
            </a:r>
            <a:r>
              <a:rPr lang="en-US" altLang="zh-CN" sz="2400" b="1">
                <a:solidFill>
                  <a:srgbClr val="FF0000"/>
                </a:solidFill>
              </a:rPr>
              <a:t>and</a:t>
            </a:r>
            <a:r>
              <a:rPr lang="en-US" altLang="zh-CN" sz="2400" b="1"/>
              <a:t> in _____ case she had to borrow one from her deskmate.</a:t>
            </a:r>
            <a:endParaRPr lang="en-US" altLang="zh-CN" sz="2400" b="1"/>
          </a:p>
          <a:p>
            <a:pPr marL="0" indent="0">
              <a:buNone/>
            </a:pPr>
            <a:r>
              <a:rPr lang="en-US" altLang="zh-CN" sz="2400" b="1"/>
              <a:t>4. Lily lived alone for two years, during ______ time she taught herself English.</a:t>
            </a:r>
            <a:endParaRPr lang="en-US" altLang="zh-CN" sz="2400" b="1"/>
          </a:p>
          <a:p>
            <a:pPr marL="0" indent="0">
              <a:buNone/>
            </a:pPr>
            <a:r>
              <a:rPr lang="en-US" altLang="zh-CN" sz="2400" b="1"/>
              <a:t>5. Many programmes are shown on the website, among______ the one about a forest has been viewed many times.</a:t>
            </a:r>
            <a:endParaRPr lang="en-US" altLang="zh-CN" sz="2800" b="1"/>
          </a:p>
          <a:p>
            <a:pPr marL="0" indent="0">
              <a:buNone/>
            </a:pPr>
            <a:r>
              <a:rPr lang="en-US" altLang="zh-CN" sz="2800" b="1">
                <a:solidFill>
                  <a:srgbClr val="FF0000"/>
                </a:solidFill>
              </a:rPr>
              <a:t>1. when; then    2.where    3. which; that   4.which</a:t>
            </a:r>
            <a:endParaRPr lang="en-US" altLang="zh-CN" sz="2800" b="1">
              <a:solidFill>
                <a:srgbClr val="FF0000"/>
              </a:solidFill>
            </a:endParaRPr>
          </a:p>
          <a:p>
            <a:pPr marL="0" indent="0">
              <a:buNone/>
            </a:pPr>
            <a:r>
              <a:rPr lang="en-US" altLang="zh-CN" sz="2800" b="1">
                <a:solidFill>
                  <a:srgbClr val="FF0000"/>
                </a:solidFill>
              </a:rPr>
              <a:t>5.which</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89">
                                            <p:txEl>
                                              <p:pRg st="7" end="7"/>
                                            </p:txEl>
                                          </p:spTgt>
                                        </p:tgtEl>
                                        <p:attrNameLst>
                                          <p:attrName>style.visibility</p:attrName>
                                        </p:attrNameLst>
                                      </p:cBhvr>
                                      <p:to>
                                        <p:strVal val="visible"/>
                                      </p:to>
                                    </p:set>
                                    <p:anim calcmode="lin" valueType="num">
                                      <p:cBhvr additive="base">
                                        <p:cTn id="7" dur="500" fill="hold"/>
                                        <p:tgtEl>
                                          <p:spTgt spid="3788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89">
                                            <p:txEl>
                                              <p:pRg st="8" end="8"/>
                                            </p:txEl>
                                          </p:spTgt>
                                        </p:tgtEl>
                                        <p:attrNameLst>
                                          <p:attrName>style.visibility</p:attrName>
                                        </p:attrNameLst>
                                      </p:cBhvr>
                                      <p:to>
                                        <p:strVal val="visible"/>
                                      </p:to>
                                    </p:set>
                                    <p:anim calcmode="lin" valueType="num">
                                      <p:cBhvr additive="base">
                                        <p:cTn id="11" dur="500" fill="hold"/>
                                        <p:tgtEl>
                                          <p:spTgt spid="3788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8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42910" y="347546"/>
            <a:ext cx="8001056" cy="56927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6200" algn="l" defTabSz="914400" rtl="0" eaLnBrk="1" fontAlgn="base" latinLnBrk="0" hangingPunct="1">
              <a:lnSpc>
                <a:spcPct val="100000"/>
              </a:lnSpc>
              <a:spcBef>
                <a:spcPct val="0"/>
              </a:spcBef>
              <a:spcAft>
                <a:spcPct val="0"/>
              </a:spcAft>
              <a:buClrTx/>
              <a:buSzTx/>
              <a:buFontTx/>
              <a:buNone/>
              <a:tabLst>
                <a:tab pos="942975" algn="l"/>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常考的规则动词</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76200" algn="l" defTabSz="914400" rtl="0" eaLnBrk="0" fontAlgn="base" latinLnBrk="0" hangingPunct="0">
              <a:lnSpc>
                <a:spcPct val="100000"/>
              </a:lnSpc>
              <a:spcBef>
                <a:spcPct val="0"/>
              </a:spcBef>
              <a:spcAft>
                <a:spcPct val="0"/>
              </a:spcAft>
              <a:buClrTx/>
              <a:buSzTx/>
              <a:buFontTx/>
              <a:buNone/>
              <a:tabLst>
                <a:tab pos="942975" algn="l"/>
              </a:tabLst>
            </a:pPr>
            <a:r>
              <a:rPr lang="zh-CN" altLang="en-US" sz="2800" b="1" dirty="0" smtClean="0">
                <a:latin typeface="Arial" panose="020B0604020202020204" pitchFamily="34" charset="0"/>
                <a:ea typeface="宋体" panose="02010600030101010101" pitchFamily="2" charset="-122"/>
                <a:cs typeface="宋体" panose="02010600030101010101" pitchFamily="2" charset="-122"/>
              </a:rPr>
              <a:t>如   </a:t>
            </a:r>
            <a:r>
              <a:rPr lang="en-US" altLang="zh-CN" sz="2800" b="1" dirty="0" smtClean="0">
                <a:latin typeface="Arial" panose="020B0604020202020204" pitchFamily="34" charset="0"/>
                <a:ea typeface="宋体" panose="02010600030101010101" pitchFamily="2" charset="-122"/>
                <a:cs typeface="宋体" panose="02010600030101010101" pitchFamily="2" charset="-122"/>
              </a:rPr>
              <a:t>o</a:t>
            </a: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ccu</a:t>
            </a:r>
            <a:r>
              <a:rPr kumimoji="0" lang="en-US" altLang="zh-CN" sz="2800" b="1" i="0" u="sng"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rPr>
              <a:t>rr</a:t>
            </a: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ed       occu</a:t>
            </a:r>
            <a:r>
              <a:rPr kumimoji="0" lang="en-US" altLang="zh-CN" sz="2800" b="1" i="0" u="sng"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rPr>
              <a:t>rr</a:t>
            </a: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ing     </a:t>
            </a:r>
            <a:endPar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76200" algn="l" defTabSz="914400" rtl="0" eaLnBrk="0" fontAlgn="base" latinLnBrk="0" hangingPunct="0">
              <a:lnSpc>
                <a:spcPct val="100000"/>
              </a:lnSpc>
              <a:spcBef>
                <a:spcPct val="0"/>
              </a:spcBef>
              <a:spcAft>
                <a:spcPct val="0"/>
              </a:spcAft>
              <a:buClrTx/>
              <a:buSzTx/>
              <a:buFontTx/>
              <a:buNone/>
              <a:tabLst>
                <a:tab pos="942975" algn="l"/>
              </a:tabLst>
            </a:pPr>
            <a:endParaRPr lang="en-US" altLang="zh-CN" sz="2800" b="1" dirty="0" smtClean="0">
              <a:latin typeface="Arial" panose="020B0604020202020204" pitchFamily="34" charset="0"/>
              <a:ea typeface="宋体" panose="02010600030101010101" pitchFamily="2" charset="-122"/>
              <a:cs typeface="宋体" panose="02010600030101010101" pitchFamily="2" charset="-122"/>
            </a:endParaRPr>
          </a:p>
          <a:p>
            <a:pPr lvl="0" indent="76200" eaLnBrk="0" fontAlgn="base" hangingPunct="0">
              <a:spcBef>
                <a:spcPct val="0"/>
              </a:spcBef>
              <a:spcAft>
                <a:spcPct val="0"/>
              </a:spcAft>
              <a:tabLst>
                <a:tab pos="942975" algn="l"/>
              </a:tabLst>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refer,</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prefer, </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infer</a:t>
            </a:r>
            <a:r>
              <a:rPr lang="en-US" altLang="zh-CN" sz="2800" b="1" dirty="0" smtClean="0">
                <a:latin typeface="Arial" panose="020B0604020202020204" pitchFamily="34" charset="0"/>
                <a:ea typeface="宋体" panose="02010600030101010101" pitchFamily="2" charset="-122"/>
                <a:cs typeface="宋体" panose="02010600030101010101" pitchFamily="2" charset="-122"/>
              </a:rPr>
              <a:t>, </a:t>
            </a:r>
            <a:r>
              <a:rPr lang="en-US" altLang="zh-CN" sz="2800" b="1" dirty="0" smtClean="0">
                <a:latin typeface="Arial" panose="020B0604020202020204" pitchFamily="34" charset="0"/>
                <a:ea typeface="宋体" panose="02010600030101010101" pitchFamily="2" charset="-122"/>
                <a:cs typeface="宋体" panose="02010600030101010101" pitchFamily="2" charset="-122"/>
              </a:rPr>
              <a:t>star, </a:t>
            </a:r>
            <a:r>
              <a:rPr lang="en-US" altLang="zh-CN" sz="2800" b="1" dirty="0" smtClean="0">
                <a:latin typeface="Arial" panose="020B0604020202020204" pitchFamily="34" charset="0"/>
                <a:ea typeface="宋体" panose="02010600030101010101" pitchFamily="2" charset="-122"/>
                <a:cs typeface="宋体" panose="02010600030101010101" pitchFamily="2" charset="-122"/>
              </a:rPr>
              <a:t>admit</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submit, </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permit, equip, quiz</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quit, </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skim</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0" lang="en-US" altLang="zh-CN" sz="2800" b="1" i="0" u="none" strike="noStrike" cap="none" normalizeH="0" dirty="0" err="1"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scan,control</a:t>
            </a:r>
            <a:r>
              <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indent="76200" eaLnBrk="0" fontAlgn="base" hangingPunct="0">
              <a:spcBef>
                <a:spcPct val="0"/>
              </a:spcBef>
              <a:spcAft>
                <a:spcPct val="0"/>
              </a:spcAft>
              <a:tabLst>
                <a:tab pos="942975" algn="l"/>
              </a:tabLst>
            </a:pPr>
            <a:endPar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indent="76200" eaLnBrk="0" fontAlgn="base" hangingPunct="0">
              <a:spcBef>
                <a:spcPct val="0"/>
              </a:spcBef>
              <a:spcAft>
                <a:spcPct val="0"/>
              </a:spcAft>
              <a:tabLst>
                <a:tab pos="942975" algn="l"/>
              </a:tabLst>
            </a:pPr>
            <a:endParaRPr kumimoji="0" lang="en-US" altLang="zh-CN" sz="2800" b="1" i="0" u="none" strike="noStrike" cap="none" normalizeH="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indent="76200" defTabSz="914400" eaLnBrk="0" hangingPunct="0">
              <a:buSzTx/>
              <a:tabLst>
                <a:tab pos="942975" algn="l"/>
              </a:tabLst>
            </a:pPr>
            <a:r>
              <a:rPr lang="zh-CN" altLang="en-US" sz="2800" b="1" dirty="0">
                <a:latin typeface="Arial" panose="020B0604020202020204" pitchFamily="34" charset="0"/>
                <a:ea typeface="宋体" panose="02010600030101010101" pitchFamily="2" charset="-122"/>
                <a:sym typeface="+mn-ea"/>
              </a:rPr>
              <a:t>特例 </a:t>
            </a:r>
            <a:r>
              <a:rPr lang="en-US" altLang="zh-CN" sz="2800" b="1" dirty="0">
                <a:latin typeface="Arial" panose="020B0604020202020204" pitchFamily="34" charset="0"/>
                <a:ea typeface="宋体" panose="02010600030101010101" pitchFamily="2" charset="-122"/>
                <a:sym typeface="+mn-ea"/>
              </a:rPr>
              <a:t>quit ......qui</a:t>
            </a:r>
            <a:r>
              <a:rPr lang="en-US" altLang="zh-CN" sz="2800" b="1" dirty="0">
                <a:solidFill>
                  <a:srgbClr val="FF0000"/>
                </a:solidFill>
                <a:latin typeface="Arial" panose="020B0604020202020204" pitchFamily="34" charset="0"/>
                <a:ea typeface="宋体" panose="02010600030101010101" pitchFamily="2" charset="-122"/>
                <a:sym typeface="+mn-ea"/>
              </a:rPr>
              <a:t>tted </a:t>
            </a:r>
            <a:r>
              <a:rPr lang="en-US" altLang="zh-CN" sz="2800" b="1" dirty="0">
                <a:latin typeface="Arial" panose="020B0604020202020204" pitchFamily="34" charset="0"/>
                <a:ea typeface="宋体" panose="02010600030101010101" pitchFamily="2" charset="-122"/>
                <a:sym typeface="+mn-ea"/>
              </a:rPr>
              <a:t>/quit               qui</a:t>
            </a:r>
            <a:r>
              <a:rPr lang="en-US" altLang="zh-CN" sz="2800" b="1" dirty="0">
                <a:solidFill>
                  <a:srgbClr val="FF0000"/>
                </a:solidFill>
                <a:latin typeface="Arial" panose="020B0604020202020204" pitchFamily="34" charset="0"/>
                <a:ea typeface="宋体" panose="02010600030101010101" pitchFamily="2" charset="-122"/>
                <a:sym typeface="+mn-ea"/>
              </a:rPr>
              <a:t>tt</a:t>
            </a:r>
            <a:r>
              <a:rPr lang="en-US" altLang="zh-CN" sz="2800" b="1" dirty="0">
                <a:latin typeface="Arial" panose="020B0604020202020204" pitchFamily="34" charset="0"/>
                <a:ea typeface="宋体" panose="02010600030101010101" pitchFamily="2" charset="-122"/>
                <a:sym typeface="+mn-ea"/>
              </a:rPr>
              <a:t>ing</a:t>
            </a:r>
            <a:endParaRPr lang="en-US" altLang="zh-CN" sz="2800" b="1" dirty="0">
              <a:latin typeface="Arial" panose="020B0604020202020204" pitchFamily="34" charset="0"/>
              <a:ea typeface="宋体" panose="02010600030101010101" pitchFamily="2" charset="-122"/>
            </a:endParaRPr>
          </a:p>
          <a:p>
            <a:pPr indent="76200" defTabSz="914400" eaLnBrk="0" hangingPunct="0">
              <a:buSzTx/>
              <a:tabLst>
                <a:tab pos="942975" algn="l"/>
              </a:tabLst>
            </a:pPr>
            <a:endParaRPr lang="en-US" altLang="zh-CN" sz="2800" b="1" dirty="0">
              <a:latin typeface="Arial" panose="020B0604020202020204" pitchFamily="34" charset="0"/>
              <a:ea typeface="宋体" panose="02010600030101010101" pitchFamily="2" charset="-122"/>
            </a:endParaRPr>
          </a:p>
          <a:p>
            <a:pPr indent="76200" defTabSz="914400" eaLnBrk="0" hangingPunct="0">
              <a:buSzTx/>
              <a:tabLst>
                <a:tab pos="942975" algn="l"/>
              </a:tabLst>
            </a:pPr>
            <a:r>
              <a:rPr lang="en-US" altLang="zh-CN" sz="2800" b="1" dirty="0">
                <a:latin typeface="Arial" panose="020B0604020202020204" pitchFamily="34" charset="0"/>
                <a:ea typeface="宋体" panose="02010600030101010101" pitchFamily="2" charset="-122"/>
                <a:sym typeface="+mn-ea"/>
              </a:rPr>
              <a:t>edit .....edi</a:t>
            </a:r>
            <a:r>
              <a:rPr lang="en-US" altLang="zh-CN" sz="2800" b="1" dirty="0">
                <a:solidFill>
                  <a:srgbClr val="FF0000"/>
                </a:solidFill>
                <a:latin typeface="Arial" panose="020B0604020202020204" pitchFamily="34" charset="0"/>
                <a:ea typeface="宋体" panose="02010600030101010101" pitchFamily="2" charset="-122"/>
                <a:sym typeface="+mn-ea"/>
              </a:rPr>
              <a:t>ted</a:t>
            </a:r>
            <a:r>
              <a:rPr lang="en-US" altLang="zh-CN" sz="2800" b="1" dirty="0">
                <a:latin typeface="Arial" panose="020B0604020202020204" pitchFamily="34" charset="0"/>
                <a:ea typeface="宋体" panose="02010600030101010101" pitchFamily="2" charset="-122"/>
                <a:sym typeface="+mn-ea"/>
              </a:rPr>
              <a:t>            edit</a:t>
            </a:r>
            <a:r>
              <a:rPr lang="en-US" altLang="zh-CN" sz="2800" b="1" dirty="0">
                <a:solidFill>
                  <a:srgbClr val="FF0000"/>
                </a:solidFill>
                <a:latin typeface="Arial" panose="020B0604020202020204" pitchFamily="34" charset="0"/>
                <a:ea typeface="宋体" panose="02010600030101010101" pitchFamily="2" charset="-122"/>
                <a:sym typeface="+mn-ea"/>
              </a:rPr>
              <a:t>ing</a:t>
            </a:r>
            <a:endParaRPr lang="en-US" altLang="zh-CN" sz="2800" b="1" dirty="0">
              <a:solidFill>
                <a:srgbClr val="FF0000"/>
              </a:solidFill>
              <a:latin typeface="Arial" panose="020B0604020202020204" pitchFamily="34" charset="0"/>
              <a:ea typeface="宋体" panose="02010600030101010101" pitchFamily="2" charset="-122"/>
            </a:endParaRPr>
          </a:p>
          <a:p>
            <a:pPr indent="76200" defTabSz="914400" eaLnBrk="0" hangingPunct="0">
              <a:buSzTx/>
              <a:tabLst>
                <a:tab pos="942975" algn="l"/>
              </a:tabLst>
            </a:pPr>
            <a:r>
              <a:rPr lang="en-US" altLang="zh-CN" sz="2800" b="1" dirty="0">
                <a:latin typeface="Arial" panose="020B0604020202020204" pitchFamily="34" charset="0"/>
                <a:ea typeface="宋体" panose="02010600030101010101" pitchFamily="2" charset="-122"/>
                <a:sym typeface="+mn-ea"/>
              </a:rPr>
              <a:t>limit.....limit</a:t>
            </a:r>
            <a:r>
              <a:rPr lang="en-US" altLang="zh-CN" sz="2800" b="1" dirty="0">
                <a:solidFill>
                  <a:srgbClr val="FF0000"/>
                </a:solidFill>
                <a:latin typeface="Arial" panose="020B0604020202020204" pitchFamily="34" charset="0"/>
                <a:ea typeface="宋体" panose="02010600030101010101" pitchFamily="2" charset="-122"/>
                <a:sym typeface="+mn-ea"/>
              </a:rPr>
              <a:t>ed          </a:t>
            </a:r>
            <a:r>
              <a:rPr lang="en-US" altLang="zh-CN" sz="2800" b="1" dirty="0">
                <a:latin typeface="Arial" panose="020B0604020202020204" pitchFamily="34" charset="0"/>
                <a:ea typeface="宋体" panose="02010600030101010101" pitchFamily="2" charset="-122"/>
                <a:sym typeface="+mn-ea"/>
              </a:rPr>
              <a:t> limit</a:t>
            </a:r>
            <a:r>
              <a:rPr lang="en-US" altLang="zh-CN" sz="2800" b="1" dirty="0">
                <a:solidFill>
                  <a:srgbClr val="FF0000"/>
                </a:solidFill>
                <a:latin typeface="Arial" panose="020B0604020202020204" pitchFamily="34" charset="0"/>
                <a:ea typeface="宋体" panose="02010600030101010101" pitchFamily="2" charset="-122"/>
                <a:sym typeface="+mn-ea"/>
              </a:rPr>
              <a:t>ing</a:t>
            </a:r>
            <a:endParaRPr lang="en-US" altLang="zh-CN" sz="2800" b="1" dirty="0">
              <a:solidFill>
                <a:srgbClr val="FF0000"/>
              </a:solidFill>
              <a:latin typeface="Arial" panose="020B0604020202020204" pitchFamily="34" charset="0"/>
              <a:ea typeface="宋体" panose="02010600030101010101" pitchFamily="2" charset="-122"/>
            </a:endParaRPr>
          </a:p>
          <a:p>
            <a:pPr lvl="0" indent="76200" eaLnBrk="0" fontAlgn="base" hangingPunct="0">
              <a:spcBef>
                <a:spcPct val="0"/>
              </a:spcBef>
              <a:spcAft>
                <a:spcPct val="0"/>
              </a:spcAft>
              <a:tabLst>
                <a:tab pos="942975" algn="l"/>
              </a:tabLst>
            </a:pPr>
            <a:endPar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indent="76200" eaLnBrk="0" fontAlgn="base" hangingPunct="0">
              <a:spcBef>
                <a:spcPct val="0"/>
              </a:spcBef>
              <a:spcAft>
                <a:spcPct val="0"/>
              </a:spcAft>
              <a:tabLst>
                <a:tab pos="942975" algn="l"/>
              </a:tabLst>
            </a:pPr>
            <a:endPar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内容占位符 2"/>
          <p:cNvSpPr>
            <a:spLocks noGrp="1"/>
          </p:cNvSpPr>
          <p:nvPr>
            <p:ph idx="1"/>
          </p:nvPr>
        </p:nvSpPr>
        <p:spPr>
          <a:xfrm>
            <a:off x="179388" y="0"/>
            <a:ext cx="8507412" cy="6126163"/>
          </a:xfrm>
        </p:spPr>
        <p:txBody>
          <a:bodyPr anchor="t"/>
          <a:p>
            <a:pPr>
              <a:buNone/>
            </a:pPr>
            <a:r>
              <a:rPr lang="zh-CN" altLang="en-US" b="1" dirty="0">
                <a:solidFill>
                  <a:srgbClr val="FF0000"/>
                </a:solidFill>
              </a:rPr>
              <a:t>无论是否在前面加修饰词，总是</a:t>
            </a:r>
            <a:r>
              <a:rPr lang="zh-CN" altLang="en-US" b="1" u="sng" dirty="0">
                <a:solidFill>
                  <a:srgbClr val="FF0000"/>
                </a:solidFill>
              </a:rPr>
              <a:t>不可数</a:t>
            </a:r>
            <a:r>
              <a:rPr lang="zh-CN" altLang="en-US" b="1" dirty="0">
                <a:solidFill>
                  <a:srgbClr val="FF0000"/>
                </a:solidFill>
              </a:rPr>
              <a:t>的名词</a:t>
            </a:r>
            <a:endParaRPr lang="en-US" altLang="zh-CN" b="1" dirty="0">
              <a:solidFill>
                <a:srgbClr val="FF0000"/>
              </a:solidFill>
            </a:endParaRPr>
          </a:p>
          <a:p>
            <a:pPr>
              <a:buNone/>
            </a:pPr>
            <a:r>
              <a:rPr lang="en-US" altLang="zh-CN" b="1" dirty="0"/>
              <a:t>      baggage (luggage)               equi</a:t>
            </a:r>
            <a:r>
              <a:rPr lang="en-US" altLang="zh-CN" b="1" dirty="0">
                <a:solidFill>
                  <a:srgbClr val="FF0000"/>
                </a:solidFill>
              </a:rPr>
              <a:t>p</a:t>
            </a:r>
            <a:r>
              <a:rPr lang="en-US" altLang="zh-CN" b="1" dirty="0"/>
              <a:t>ment  </a:t>
            </a:r>
            <a:endParaRPr lang="en-US" altLang="zh-CN" b="1" dirty="0"/>
          </a:p>
          <a:p>
            <a:pPr>
              <a:buNone/>
            </a:pPr>
            <a:r>
              <a:rPr lang="en-US" altLang="zh-CN" b="1" dirty="0"/>
              <a:t>      clothing                                 jewel(le)</a:t>
            </a:r>
            <a:r>
              <a:rPr lang="en-US" altLang="zh-CN" b="1" dirty="0" err="1"/>
              <a:t>ry</a:t>
            </a:r>
            <a:endParaRPr lang="en-US" altLang="zh-CN" b="1" dirty="0"/>
          </a:p>
          <a:p>
            <a:pPr>
              <a:buNone/>
            </a:pPr>
            <a:r>
              <a:rPr lang="en-US" altLang="zh-CN" b="1" dirty="0"/>
              <a:t>      furniture                               information</a:t>
            </a:r>
            <a:endParaRPr lang="en-US" altLang="zh-CN" b="1" dirty="0"/>
          </a:p>
          <a:p>
            <a:pPr>
              <a:buNone/>
            </a:pPr>
            <a:r>
              <a:rPr lang="en-US" altLang="zh-CN" b="1" dirty="0"/>
              <a:t>      news                                      advice</a:t>
            </a:r>
            <a:endParaRPr lang="en-US" altLang="zh-CN" b="1" dirty="0"/>
          </a:p>
          <a:p>
            <a:pPr>
              <a:buNone/>
            </a:pPr>
            <a:r>
              <a:rPr lang="en-US" altLang="zh-CN" b="1" dirty="0"/>
              <a:t>      fun                                         pollution</a:t>
            </a:r>
            <a:endParaRPr lang="en-US" altLang="zh-CN" b="1" dirty="0"/>
          </a:p>
          <a:p>
            <a:pPr>
              <a:buNone/>
            </a:pPr>
            <a:r>
              <a:rPr lang="en-US" altLang="zh-CN" b="1" dirty="0"/>
              <a:t>      progress                               harm                         </a:t>
            </a:r>
            <a:endParaRPr lang="en-US" altLang="zh-CN" b="1" dirty="0"/>
          </a:p>
          <a:p>
            <a:pPr>
              <a:buNone/>
            </a:pPr>
            <a:r>
              <a:rPr lang="en-US" altLang="zh-CN" b="1" dirty="0"/>
              <a:t>      rubbish  (litter,  trash,   garbage)</a:t>
            </a:r>
            <a:endParaRPr lang="en-US" altLang="zh-CN" b="1" dirty="0"/>
          </a:p>
          <a:p>
            <a:pPr>
              <a:buNone/>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8115" y="269875"/>
            <a:ext cx="8528685" cy="5856605"/>
          </a:xfrm>
        </p:spPr>
        <p:txBody>
          <a:bodyPr/>
          <a:p>
            <a:pPr marL="0" indent="0">
              <a:buNone/>
            </a:pPr>
            <a:r>
              <a:rPr lang="zh-CN" altLang="en-US" b="1">
                <a:solidFill>
                  <a:srgbClr val="FF0000"/>
                </a:solidFill>
              </a:rPr>
              <a:t>几个</a:t>
            </a:r>
            <a:r>
              <a:rPr lang="en-US" altLang="zh-CN" b="1">
                <a:solidFill>
                  <a:srgbClr val="FF0000"/>
                </a:solidFill>
              </a:rPr>
              <a:t>cy </a:t>
            </a:r>
            <a:r>
              <a:rPr lang="zh-CN" altLang="en-US" b="1">
                <a:solidFill>
                  <a:srgbClr val="FF0000"/>
                </a:solidFill>
              </a:rPr>
              <a:t>结尾的名词及其形容词</a:t>
            </a:r>
            <a:endParaRPr lang="zh-CN" altLang="en-US" b="1">
              <a:solidFill>
                <a:srgbClr val="FF0000"/>
              </a:solidFill>
            </a:endParaRPr>
          </a:p>
          <a:p>
            <a:pPr marL="0" indent="0">
              <a:buNone/>
            </a:pPr>
            <a:r>
              <a:rPr lang="en-US" altLang="zh-CN" b="1"/>
              <a:t>    accuracy   ----------accura</a:t>
            </a:r>
            <a:r>
              <a:rPr lang="en-US" altLang="zh-CN" b="1">
                <a:solidFill>
                  <a:srgbClr val="FF0000"/>
                </a:solidFill>
              </a:rPr>
              <a:t>te</a:t>
            </a:r>
            <a:endParaRPr lang="en-US" altLang="zh-CN" b="1"/>
          </a:p>
          <a:p>
            <a:pPr marL="0" indent="0">
              <a:buNone/>
            </a:pPr>
            <a:r>
              <a:rPr lang="en-US" altLang="zh-CN" b="1"/>
              <a:t>    urgency    ---------- urgent</a:t>
            </a:r>
            <a:endParaRPr lang="en-US" altLang="zh-CN" b="1"/>
          </a:p>
          <a:p>
            <a:pPr marL="0" indent="0">
              <a:buNone/>
            </a:pPr>
            <a:r>
              <a:rPr lang="en-US" altLang="zh-CN" b="1"/>
              <a:t>    efficiency ----------efficient </a:t>
            </a:r>
            <a:endParaRPr lang="en-US" altLang="zh-CN" b="1"/>
          </a:p>
          <a:p>
            <a:pPr marL="0" indent="0">
              <a:buNone/>
            </a:pPr>
            <a:r>
              <a:rPr lang="en-US" altLang="zh-CN" b="1"/>
              <a:t>    fluency     ----------fluent</a:t>
            </a:r>
            <a:endParaRPr lang="en-US" altLang="zh-CN" b="1"/>
          </a:p>
          <a:p>
            <a:pPr marL="0" indent="0">
              <a:buNone/>
            </a:pPr>
            <a:r>
              <a:rPr lang="en-US" altLang="zh-CN" b="1"/>
              <a:t>    frequency----------frequent </a:t>
            </a:r>
            <a:endParaRPr lang="en-US" altLang="zh-CN" b="1"/>
          </a:p>
          <a:p>
            <a:pPr marL="0" indent="0">
              <a:buNone/>
            </a:pPr>
            <a:r>
              <a:rPr lang="zh-CN" altLang="en-US" b="1">
                <a:solidFill>
                  <a:srgbClr val="FF0000"/>
                </a:solidFill>
              </a:rPr>
              <a:t>几个</a:t>
            </a:r>
            <a:r>
              <a:rPr lang="en-US" altLang="zh-CN" b="1">
                <a:solidFill>
                  <a:srgbClr val="FF0000"/>
                </a:solidFill>
              </a:rPr>
              <a:t>ce</a:t>
            </a:r>
            <a:r>
              <a:rPr lang="zh-CN" altLang="en-US" b="1">
                <a:solidFill>
                  <a:srgbClr val="FF0000"/>
                </a:solidFill>
              </a:rPr>
              <a:t>结尾的名词及其形容词</a:t>
            </a:r>
            <a:endParaRPr lang="zh-CN" altLang="en-US" b="1">
              <a:solidFill>
                <a:srgbClr val="FF0000"/>
              </a:solidFill>
            </a:endParaRPr>
          </a:p>
          <a:p>
            <a:pPr marL="0" indent="0">
              <a:buNone/>
            </a:pPr>
            <a:r>
              <a:rPr lang="en-US" altLang="zh-CN" b="1"/>
              <a:t>    influence ----------influen</a:t>
            </a:r>
            <a:r>
              <a:rPr lang="en-US" altLang="zh-CN" b="1">
                <a:solidFill>
                  <a:srgbClr val="FF0000"/>
                </a:solidFill>
              </a:rPr>
              <a:t>tial </a:t>
            </a:r>
            <a:endParaRPr lang="en-US" altLang="zh-CN" b="1">
              <a:solidFill>
                <a:srgbClr val="FF0000"/>
              </a:solidFill>
            </a:endParaRPr>
          </a:p>
          <a:p>
            <a:pPr marL="0" indent="0">
              <a:buNone/>
            </a:pPr>
            <a:r>
              <a:rPr lang="en-US" altLang="zh-CN" b="1"/>
              <a:t>    essence -----------essen</a:t>
            </a:r>
            <a:r>
              <a:rPr lang="en-US" altLang="zh-CN" b="1">
                <a:solidFill>
                  <a:srgbClr val="FF0000"/>
                </a:solidFill>
              </a:rPr>
              <a:t>tial</a:t>
            </a:r>
            <a:r>
              <a:rPr lang="en-US" altLang="zh-CN" b="1"/>
              <a:t> </a:t>
            </a:r>
            <a:endParaRPr lang="en-US" altLang="zh-CN" b="1"/>
          </a:p>
          <a:p>
            <a:pPr marL="0" indent="0">
              <a:buNone/>
            </a:pPr>
            <a:endParaRPr lang="en-US" altLang="zh-CN"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8893175" cy="6858000"/>
          </a:xfrm>
        </p:spPr>
        <p:txBody>
          <a:bodyPr>
            <a:normAutofit fontScale="92500" lnSpcReduction="20000"/>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kern="1200" cap="none" spc="0" normalizeH="0" baseline="0" noProof="1" dirty="0" smtClean="0">
                <a:solidFill>
                  <a:schemeClr val="tx1"/>
                </a:solidFill>
                <a:latin typeface="+mn-lt"/>
                <a:ea typeface="+mn-ea"/>
                <a:cs typeface="+mn-cs"/>
              </a:rPr>
              <a:t>                                            几个常考词汇变形规则</a:t>
            </a:r>
            <a:endParaRPr kumimoji="0" lang="en-US" altLang="zh-CN" sz="20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AutoNum type="arabicPeriod"/>
            </a:pPr>
            <a:r>
              <a:rPr kumimoji="0" lang="en-US" altLang="zh-CN" sz="2000" b="1" i="0" u="none" strike="noStrike" kern="1200" cap="none" spc="0" normalizeH="0" baseline="0" noProof="1" dirty="0" smtClean="0">
                <a:solidFill>
                  <a:srgbClr val="FF0000"/>
                </a:solidFill>
                <a:latin typeface="+mn-lt"/>
                <a:ea typeface="+mn-ea"/>
                <a:cs typeface="+mn-cs"/>
              </a:rPr>
              <a:t>v. → n.</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prefer ----------prefer</a:t>
            </a:r>
            <a:r>
              <a:rPr kumimoji="0" lang="en-US" altLang="zh-CN" sz="2000" b="1" i="0" u="none" strike="noStrike" kern="1200" cap="none" spc="0" normalizeH="0" baseline="0" noProof="1" dirty="0" smtClean="0">
                <a:solidFill>
                  <a:srgbClr val="FF0000"/>
                </a:solidFill>
                <a:latin typeface="+mn-lt"/>
                <a:ea typeface="+mn-ea"/>
                <a:cs typeface="+mn-cs"/>
              </a:rPr>
              <a:t>ence                   </a:t>
            </a:r>
            <a:r>
              <a:rPr kumimoji="0" lang="en-US" altLang="zh-CN" sz="2000" b="1" i="0" u="none" strike="noStrike" kern="1200" cap="none" spc="0" normalizeH="0" baseline="0" noProof="1" dirty="0" smtClean="0">
                <a:solidFill>
                  <a:schemeClr val="tx1"/>
                </a:solidFill>
                <a:latin typeface="+mn-lt"/>
                <a:ea typeface="+mn-ea"/>
                <a:cs typeface="+mn-cs"/>
              </a:rPr>
              <a:t>appear------appear</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refer   ----------refer</a:t>
            </a:r>
            <a:r>
              <a:rPr kumimoji="0" lang="en-US" altLang="zh-CN" sz="2000" b="1" i="0" u="none" strike="noStrike" kern="1200" cap="none" spc="0" normalizeH="0" baseline="0" noProof="1" dirty="0" smtClean="0">
                <a:solidFill>
                  <a:srgbClr val="FF0000"/>
                </a:solidFill>
                <a:latin typeface="+mn-lt"/>
                <a:ea typeface="+mn-ea"/>
                <a:cs typeface="+mn-cs"/>
              </a:rPr>
              <a:t>ence                      </a:t>
            </a:r>
            <a:r>
              <a:rPr kumimoji="0" lang="en-US" altLang="zh-CN" sz="2000" b="1" i="0" u="none" strike="noStrike" kern="1200" cap="none" spc="0" normalizeH="0" baseline="0" noProof="1" dirty="0" smtClean="0">
                <a:solidFill>
                  <a:schemeClr val="tx1"/>
                </a:solidFill>
                <a:latin typeface="+mn-lt"/>
                <a:ea typeface="+mn-ea"/>
                <a:cs typeface="+mn-cs"/>
              </a:rPr>
              <a:t>assist--------assist</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infer   ----------infer</a:t>
            </a:r>
            <a:r>
              <a:rPr kumimoji="0" lang="en-US" altLang="zh-CN" sz="2000" b="1" i="0" u="none" strike="noStrike" kern="1200" cap="none" spc="0" normalizeH="0" baseline="0" noProof="1" dirty="0" smtClean="0">
                <a:solidFill>
                  <a:srgbClr val="FF0000"/>
                </a:solidFill>
                <a:latin typeface="+mn-lt"/>
                <a:ea typeface="+mn-ea"/>
                <a:cs typeface="+mn-cs"/>
              </a:rPr>
              <a:t>ence                       </a:t>
            </a:r>
            <a:r>
              <a:rPr kumimoji="0" lang="en-US" altLang="zh-CN" sz="2000" b="1" i="0" u="none" strike="noStrike" kern="1200" cap="none" spc="0" normalizeH="0" baseline="0" noProof="1" dirty="0" smtClean="0">
                <a:solidFill>
                  <a:schemeClr val="tx1"/>
                </a:solidFill>
                <a:latin typeface="+mn-lt"/>
                <a:ea typeface="+mn-ea"/>
                <a:cs typeface="+mn-cs"/>
              </a:rPr>
              <a:t>perform---perfor</a:t>
            </a:r>
            <a:r>
              <a:rPr kumimoji="0" lang="en-US" altLang="zh-CN" sz="2000" b="1" i="0" u="none" strike="noStrike" kern="1200" cap="none" spc="0" normalizeH="0" baseline="0" noProof="1" dirty="0" smtClean="0">
                <a:solidFill>
                  <a:srgbClr val="FF0000"/>
                </a:solidFill>
                <a:latin typeface="+mn-lt"/>
                <a:ea typeface="+mn-ea"/>
                <a:cs typeface="+mn-cs"/>
              </a:rPr>
              <a:t>mance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occur  ----------occu</a:t>
            </a:r>
            <a:r>
              <a:rPr kumimoji="0" lang="en-US" altLang="zh-CN" sz="2000" b="1" i="0" u="none" strike="noStrike" kern="1200" cap="none" spc="0" normalizeH="0" baseline="0" noProof="1" dirty="0" smtClean="0">
                <a:solidFill>
                  <a:srgbClr val="FF0000"/>
                </a:solidFill>
                <a:latin typeface="+mn-lt"/>
                <a:ea typeface="+mn-ea"/>
                <a:cs typeface="+mn-cs"/>
              </a:rPr>
              <a:t>rr</a:t>
            </a:r>
            <a:r>
              <a:rPr kumimoji="0" lang="en-US" altLang="zh-CN" sz="2000" b="1" i="0" u="none" strike="noStrike" kern="1200" cap="none" spc="0" normalizeH="0" baseline="0" noProof="1" dirty="0" smtClean="0">
                <a:solidFill>
                  <a:schemeClr val="tx1"/>
                </a:solidFill>
                <a:latin typeface="+mn-lt"/>
                <a:ea typeface="+mn-ea"/>
                <a:cs typeface="+mn-cs"/>
              </a:rPr>
              <a:t>ence                    guide-------guid</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exist  ------------exist</a:t>
            </a:r>
            <a:r>
              <a:rPr kumimoji="0" lang="en-US" altLang="zh-CN" sz="2000" b="1" i="0" u="none" strike="noStrike" kern="1200" cap="none" spc="0" normalizeH="0" baseline="0" noProof="1" dirty="0" smtClean="0">
                <a:solidFill>
                  <a:srgbClr val="FF0000"/>
                </a:solidFill>
                <a:latin typeface="+mn-lt"/>
                <a:ea typeface="+mn-ea"/>
                <a:cs typeface="+mn-cs"/>
              </a:rPr>
              <a:t>ence </a:t>
            </a:r>
            <a:r>
              <a:rPr kumimoji="0" lang="en-US" altLang="zh-CN" sz="2000" b="1" i="0" u="none" strike="noStrike" kern="1200" cap="none" spc="0" normalizeH="0" baseline="0" noProof="1" dirty="0" smtClean="0">
                <a:solidFill>
                  <a:schemeClr val="tx1"/>
                </a:solidFill>
                <a:latin typeface="+mn-lt"/>
                <a:ea typeface="+mn-ea"/>
                <a:cs typeface="+mn-cs"/>
              </a:rPr>
              <a:t>                     enter-------en</a:t>
            </a:r>
            <a:r>
              <a:rPr kumimoji="0" lang="en-US" altLang="zh-CN" sz="2000" b="1" i="0" u="sng" strike="noStrike" kern="1200" cap="none" spc="0" normalizeH="0" baseline="0" noProof="1" dirty="0" smtClean="0">
                <a:solidFill>
                  <a:schemeClr val="tx1"/>
                </a:solidFill>
                <a:latin typeface="+mn-lt"/>
                <a:ea typeface="+mn-ea"/>
                <a:cs typeface="+mn-cs"/>
              </a:rPr>
              <a:t>tr</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prepare --------prepar</a:t>
            </a:r>
            <a:r>
              <a:rPr kumimoji="0" lang="en-US" altLang="zh-CN" sz="2000" b="1" i="0" u="none" strike="noStrike" kern="1200" cap="none" spc="0" normalizeH="0" baseline="0" noProof="1" dirty="0" smtClean="0">
                <a:solidFill>
                  <a:srgbClr val="FF0000"/>
                </a:solidFill>
                <a:latin typeface="+mn-lt"/>
                <a:ea typeface="+mn-ea"/>
                <a:cs typeface="+mn-cs"/>
              </a:rPr>
              <a:t>ation                  </a:t>
            </a:r>
            <a:r>
              <a:rPr kumimoji="0" lang="en-US" altLang="zh-CN" sz="2000" b="1" i="0" u="none" strike="noStrike" kern="1200" cap="none" spc="0" normalizeH="0" baseline="0" noProof="1" dirty="0" smtClean="0">
                <a:solidFill>
                  <a:schemeClr val="tx1"/>
                </a:solidFill>
                <a:latin typeface="+mn-lt"/>
                <a:ea typeface="+mn-ea"/>
                <a:cs typeface="+mn-cs"/>
              </a:rPr>
              <a:t>insure------insur</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declare---------declar</a:t>
            </a:r>
            <a:r>
              <a:rPr kumimoji="0" lang="en-US" altLang="zh-CN" sz="2000" b="1" i="0" u="none" strike="noStrike" kern="1200" cap="none" spc="0" normalizeH="0" baseline="0" noProof="1" dirty="0" smtClean="0">
                <a:solidFill>
                  <a:srgbClr val="FF0000"/>
                </a:solidFill>
                <a:latin typeface="+mn-lt"/>
                <a:ea typeface="+mn-ea"/>
                <a:cs typeface="+mn-cs"/>
              </a:rPr>
              <a:t>ation                    </a:t>
            </a:r>
            <a:r>
              <a:rPr kumimoji="0" lang="en-US" altLang="zh-CN" sz="2000" b="1" i="0" u="none" strike="noStrike" kern="1200" cap="none" spc="0" normalizeH="0" baseline="0" noProof="1" dirty="0" smtClean="0">
                <a:solidFill>
                  <a:schemeClr val="tx1"/>
                </a:solidFill>
                <a:latin typeface="+mn-lt"/>
                <a:ea typeface="+mn-ea"/>
                <a:cs typeface="+mn-cs"/>
              </a:rPr>
              <a:t>resist ------resist</a:t>
            </a:r>
            <a:r>
              <a:rPr kumimoji="0" lang="en-US" altLang="zh-CN" sz="2000" b="1" i="0" u="none" strike="noStrike" kern="1200" cap="none" spc="0" normalizeH="0" baseline="0" noProof="1" dirty="0" smtClean="0">
                <a:solidFill>
                  <a:srgbClr val="FF0000"/>
                </a:solidFill>
                <a:latin typeface="+mn-lt"/>
                <a:ea typeface="+mn-ea"/>
                <a:cs typeface="+mn-cs"/>
              </a:rPr>
              <a:t>ance</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explore---------explor</a:t>
            </a:r>
            <a:r>
              <a:rPr kumimoji="0" lang="en-US" altLang="zh-CN" sz="2000" b="1" i="0" u="none" strike="noStrike" kern="1200" cap="none" spc="0" normalizeH="0" baseline="0" noProof="1" dirty="0" smtClean="0">
                <a:solidFill>
                  <a:srgbClr val="FF0000"/>
                </a:solidFill>
                <a:latin typeface="+mn-lt"/>
                <a:ea typeface="+mn-ea"/>
                <a:cs typeface="+mn-cs"/>
              </a:rPr>
              <a:t>ation</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rgbClr val="FF0000"/>
                </a:solidFill>
                <a:latin typeface="+mn-lt"/>
                <a:ea typeface="+mn-ea"/>
                <a:cs typeface="+mn-cs"/>
              </a:rPr>
              <a:t>      </a:t>
            </a:r>
            <a:r>
              <a:rPr kumimoji="0" lang="en-US" altLang="zh-CN" sz="2000" b="1" i="0" u="none" strike="noStrike" kern="1200" cap="none" spc="0" normalizeH="0" baseline="0" noProof="1" dirty="0" smtClean="0">
                <a:solidFill>
                  <a:schemeClr val="tx1"/>
                </a:solidFill>
                <a:latin typeface="+mn-lt"/>
                <a:ea typeface="+mn-ea"/>
                <a:cs typeface="+mn-cs"/>
              </a:rPr>
              <a:t>invite  ----------in</a:t>
            </a:r>
            <a:r>
              <a:rPr kumimoji="0" lang="en-US" altLang="zh-CN" sz="2000" b="1" i="0" u="none" strike="noStrike" kern="1200" cap="none" spc="0" normalizeH="0" baseline="0" noProof="1" dirty="0" smtClean="0">
                <a:solidFill>
                  <a:srgbClr val="FF0000"/>
                </a:solidFill>
                <a:latin typeface="+mn-lt"/>
                <a:ea typeface="+mn-ea"/>
                <a:cs typeface="+mn-cs"/>
              </a:rPr>
              <a:t>vi</a:t>
            </a:r>
            <a:r>
              <a:rPr kumimoji="0" lang="en-US" altLang="zh-CN" sz="2000" b="1" i="0" u="none" strike="noStrike" kern="1200" cap="none" spc="0" normalizeH="0" baseline="0" noProof="1" dirty="0" smtClean="0">
                <a:solidFill>
                  <a:schemeClr val="tx1"/>
                </a:solidFill>
                <a:latin typeface="+mn-lt"/>
                <a:ea typeface="+mn-ea"/>
                <a:cs typeface="+mn-cs"/>
              </a:rPr>
              <a:t>tation                          lie-------l</a:t>
            </a:r>
            <a:r>
              <a:rPr kumimoji="0" lang="en-US" altLang="zh-CN" sz="2000" b="1" i="0" u="none" strike="noStrike" kern="1200" cap="none" spc="0" normalizeH="0" baseline="0" noProof="1" dirty="0" smtClean="0">
                <a:solidFill>
                  <a:srgbClr val="FF0000"/>
                </a:solidFill>
                <a:latin typeface="+mn-lt"/>
                <a:ea typeface="+mn-ea"/>
                <a:cs typeface="+mn-cs"/>
              </a:rPr>
              <a:t>iar</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expl</a:t>
            </a:r>
            <a:r>
              <a:rPr kumimoji="0" lang="en-US" altLang="zh-CN" sz="2000" b="1" i="0" u="sng" strike="noStrike" kern="1200" cap="none" spc="0" normalizeH="0" baseline="0" noProof="1" dirty="0" smtClean="0">
                <a:solidFill>
                  <a:schemeClr val="tx1"/>
                </a:solidFill>
                <a:latin typeface="+mn-lt"/>
                <a:ea typeface="+mn-ea"/>
                <a:cs typeface="+mn-cs"/>
              </a:rPr>
              <a:t>ai</a:t>
            </a:r>
            <a:r>
              <a:rPr kumimoji="0" lang="en-US" altLang="zh-CN" sz="2000" b="1" i="0" u="none" strike="noStrike" kern="1200" cap="none" spc="0" normalizeH="0" baseline="0" noProof="1" dirty="0" smtClean="0">
                <a:solidFill>
                  <a:schemeClr val="tx1"/>
                </a:solidFill>
                <a:latin typeface="+mn-lt"/>
                <a:ea typeface="+mn-ea"/>
                <a:cs typeface="+mn-cs"/>
              </a:rPr>
              <a:t>n---------exp</a:t>
            </a:r>
            <a:r>
              <a:rPr kumimoji="0" lang="en-US" altLang="zh-CN" sz="2000" b="1" i="0" u="sng" strike="noStrike" kern="1200" cap="none" spc="0" normalizeH="0" baseline="0" noProof="1" dirty="0" smtClean="0">
                <a:solidFill>
                  <a:srgbClr val="FF0000"/>
                </a:solidFill>
                <a:latin typeface="+mn-lt"/>
                <a:ea typeface="+mn-ea"/>
                <a:cs typeface="+mn-cs"/>
              </a:rPr>
              <a:t>la</a:t>
            </a:r>
            <a:r>
              <a:rPr kumimoji="0" lang="en-US" altLang="zh-CN" sz="2000" b="1" i="0" u="none" strike="noStrike" kern="1200" cap="none" spc="0" normalizeH="0" baseline="0" noProof="1" dirty="0" smtClean="0">
                <a:solidFill>
                  <a:schemeClr val="tx1"/>
                </a:solidFill>
                <a:latin typeface="+mn-lt"/>
                <a:ea typeface="+mn-ea"/>
                <a:cs typeface="+mn-cs"/>
              </a:rPr>
              <a:t>nation                      beg-----be</a:t>
            </a:r>
            <a:r>
              <a:rPr kumimoji="0" lang="en-US" altLang="zh-CN" sz="2000" b="1" i="0" u="sng" strike="noStrike" kern="1200" cap="none" spc="0" normalizeH="0" baseline="0" noProof="1" dirty="0" smtClean="0">
                <a:solidFill>
                  <a:schemeClr val="tx1"/>
                </a:solidFill>
                <a:latin typeface="+mn-lt"/>
                <a:ea typeface="+mn-ea"/>
                <a:cs typeface="+mn-cs"/>
              </a:rPr>
              <a:t>g</a:t>
            </a:r>
            <a:r>
              <a:rPr kumimoji="0" lang="en-US" altLang="zh-CN" sz="2000" b="1" i="0" u="sng" strike="noStrike" kern="1200" cap="none" spc="0" normalizeH="0" baseline="0" noProof="1" dirty="0" smtClean="0">
                <a:solidFill>
                  <a:srgbClr val="FF0000"/>
                </a:solidFill>
                <a:latin typeface="+mn-lt"/>
                <a:ea typeface="+mn-ea"/>
                <a:cs typeface="+mn-cs"/>
              </a:rPr>
              <a:t>g</a:t>
            </a:r>
            <a:r>
              <a:rPr kumimoji="0" lang="en-US" altLang="zh-CN" sz="2000" b="1" i="0" u="none" strike="noStrike" kern="1200" cap="none" spc="0" normalizeH="0" baseline="0" noProof="1" dirty="0" smtClean="0">
                <a:solidFill>
                  <a:srgbClr val="FF0000"/>
                </a:solidFill>
                <a:latin typeface="+mn-lt"/>
                <a:ea typeface="+mn-ea"/>
                <a:cs typeface="+mn-cs"/>
              </a:rPr>
              <a:t>ar</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imagine---------imagi</a:t>
            </a:r>
            <a:r>
              <a:rPr kumimoji="0" lang="en-US" altLang="zh-CN" sz="2000" b="1" i="0" u="none" strike="noStrike" kern="1200" cap="none" spc="0" normalizeH="0" baseline="0" noProof="1" dirty="0" smtClean="0">
                <a:solidFill>
                  <a:srgbClr val="FF0000"/>
                </a:solidFill>
                <a:latin typeface="+mn-lt"/>
                <a:ea typeface="+mn-ea"/>
                <a:cs typeface="+mn-cs"/>
              </a:rPr>
              <a:t>na</a:t>
            </a:r>
            <a:r>
              <a:rPr kumimoji="0" lang="en-US" altLang="zh-CN" sz="2000" b="1" i="0" u="none" strike="noStrike" kern="1200" cap="none" spc="0" normalizeH="0" baseline="0" noProof="1" dirty="0" smtClean="0">
                <a:solidFill>
                  <a:schemeClr val="tx1"/>
                </a:solidFill>
                <a:latin typeface="+mn-lt"/>
                <a:ea typeface="+mn-ea"/>
                <a:cs typeface="+mn-cs"/>
              </a:rPr>
              <a:t>tion</a:t>
            </a:r>
            <a:endParaRPr kumimoji="0" lang="en-US" altLang="zh-CN" sz="20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organize--------organi</a:t>
            </a:r>
            <a:r>
              <a:rPr kumimoji="0" lang="en-US" altLang="zh-CN" sz="2000" b="1" i="0" u="none" strike="noStrike" kern="1200" cap="none" spc="0" normalizeH="0" baseline="0" noProof="1" dirty="0" smtClean="0">
                <a:solidFill>
                  <a:srgbClr val="FF0000"/>
                </a:solidFill>
                <a:latin typeface="+mn-lt"/>
                <a:ea typeface="+mn-ea"/>
                <a:cs typeface="+mn-cs"/>
              </a:rPr>
              <a:t>za</a:t>
            </a:r>
            <a:r>
              <a:rPr kumimoji="0" lang="en-US" altLang="zh-CN" sz="2000" b="1" i="0" u="none" strike="noStrike" kern="1200" cap="none" spc="0" normalizeH="0" baseline="0" noProof="1" dirty="0" smtClean="0">
                <a:solidFill>
                  <a:schemeClr val="tx1"/>
                </a:solidFill>
                <a:latin typeface="+mn-lt"/>
                <a:ea typeface="+mn-ea"/>
                <a:cs typeface="+mn-cs"/>
              </a:rPr>
              <a:t>tion </a:t>
            </a:r>
            <a:endParaRPr kumimoji="0" lang="en-US" altLang="zh-CN" sz="20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solve------------so</a:t>
            </a:r>
            <a:r>
              <a:rPr kumimoji="0" lang="en-US" altLang="zh-CN" sz="2000" b="1" i="0" u="none" strike="noStrike" kern="1200" cap="none" spc="0" normalizeH="0" baseline="0" noProof="1" dirty="0" smtClean="0">
                <a:solidFill>
                  <a:srgbClr val="FF0000"/>
                </a:solidFill>
                <a:latin typeface="+mn-lt"/>
                <a:ea typeface="+mn-ea"/>
                <a:cs typeface="+mn-cs"/>
              </a:rPr>
              <a:t>lu</a:t>
            </a:r>
            <a:r>
              <a:rPr kumimoji="0" lang="en-US" altLang="zh-CN" sz="2000" b="1" i="0" u="none" strike="noStrike" kern="1200" cap="none" spc="0" normalizeH="0" baseline="0" noProof="1" dirty="0" smtClean="0">
                <a:solidFill>
                  <a:schemeClr val="tx1"/>
                </a:solidFill>
                <a:latin typeface="+mn-lt"/>
                <a:ea typeface="+mn-ea"/>
                <a:cs typeface="+mn-cs"/>
              </a:rPr>
              <a:t>tion</a:t>
            </a:r>
            <a:endParaRPr kumimoji="0" lang="en-US" altLang="zh-CN" sz="20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recognize------recog</a:t>
            </a:r>
            <a:r>
              <a:rPr kumimoji="0" lang="en-US" altLang="zh-CN" sz="2000" b="1" i="0" u="none" strike="noStrike" kern="1200" cap="none" spc="0" normalizeH="0" baseline="0" noProof="1" dirty="0" smtClean="0">
                <a:solidFill>
                  <a:srgbClr val="FF0000"/>
                </a:solidFill>
                <a:latin typeface="+mn-lt"/>
                <a:ea typeface="+mn-ea"/>
                <a:cs typeface="+mn-cs"/>
              </a:rPr>
              <a:t>ni</a:t>
            </a:r>
            <a:r>
              <a:rPr kumimoji="0" lang="en-US" altLang="zh-CN" sz="2000" b="1" i="0" u="none" strike="noStrike" kern="1200" cap="none" spc="0" normalizeH="0" baseline="0" noProof="1" dirty="0" smtClean="0">
                <a:solidFill>
                  <a:schemeClr val="tx1"/>
                </a:solidFill>
                <a:latin typeface="+mn-lt"/>
                <a:ea typeface="+mn-ea"/>
                <a:cs typeface="+mn-cs"/>
              </a:rPr>
              <a:t>tion </a:t>
            </a:r>
            <a:endParaRPr kumimoji="0" lang="en-US" altLang="zh-CN" sz="20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chemeClr val="tx1"/>
                </a:solidFill>
                <a:latin typeface="+mn-lt"/>
                <a:ea typeface="+mn-ea"/>
                <a:cs typeface="+mn-cs"/>
              </a:rPr>
              <a:t>     pron</a:t>
            </a:r>
            <a:r>
              <a:rPr kumimoji="0" lang="en-US" altLang="zh-CN" sz="2000" b="1" i="0" u="sng" strike="noStrike" kern="1200" cap="none" spc="0" normalizeH="0" baseline="0" noProof="1" dirty="0" smtClean="0">
                <a:solidFill>
                  <a:schemeClr val="tx1"/>
                </a:solidFill>
                <a:latin typeface="+mn-lt"/>
                <a:ea typeface="+mn-ea"/>
                <a:cs typeface="+mn-cs"/>
              </a:rPr>
              <a:t>ounce</a:t>
            </a:r>
            <a:r>
              <a:rPr kumimoji="0" lang="en-US" altLang="zh-CN" sz="2000" b="1" i="0" u="none" strike="noStrike" kern="1200" cap="none" spc="0" normalizeH="0" baseline="0" noProof="1" dirty="0" smtClean="0">
                <a:solidFill>
                  <a:schemeClr val="tx1"/>
                </a:solidFill>
                <a:latin typeface="+mn-lt"/>
                <a:ea typeface="+mn-ea"/>
                <a:cs typeface="+mn-cs"/>
              </a:rPr>
              <a:t> ---pron</a:t>
            </a:r>
            <a:r>
              <a:rPr kumimoji="0" lang="en-US" altLang="zh-CN" sz="2000" b="1" i="0" u="sng" strike="noStrike" kern="1200" cap="none" spc="0" normalizeH="0" baseline="0" noProof="1" dirty="0" smtClean="0">
                <a:solidFill>
                  <a:schemeClr val="tx1"/>
                </a:solidFill>
                <a:latin typeface="+mn-lt"/>
                <a:ea typeface="+mn-ea"/>
                <a:cs typeface="+mn-cs"/>
              </a:rPr>
              <a:t>un</a:t>
            </a:r>
            <a:r>
              <a:rPr kumimoji="0" lang="en-US" altLang="zh-CN" sz="2000" b="1" i="0" u="none" strike="noStrike" kern="1200" cap="none" spc="0" normalizeH="0" baseline="0" noProof="1" dirty="0" smtClean="0">
                <a:solidFill>
                  <a:srgbClr val="FF0000"/>
                </a:solidFill>
                <a:latin typeface="+mn-lt"/>
                <a:ea typeface="+mn-ea"/>
                <a:cs typeface="+mn-cs"/>
              </a:rPr>
              <a:t>ciation</a:t>
            </a:r>
            <a:endParaRPr kumimoji="0" lang="en-US" altLang="zh-CN" sz="2000" b="1" i="0" u="none" strike="noStrike" kern="1200" cap="none" spc="0" normalizeH="0" baseline="0" noProof="1" dirty="0" smtClean="0">
              <a:solidFill>
                <a:srgbClr val="FF0000"/>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kern="1200" cap="none" spc="0" normalizeH="0" baseline="0" noProof="1" dirty="0" smtClean="0">
                <a:solidFill>
                  <a:srgbClr val="FF0000"/>
                </a:solidFill>
                <a:latin typeface="+mn-lt"/>
                <a:ea typeface="+mn-ea"/>
                <a:cs typeface="+mn-cs"/>
              </a:rPr>
              <a:t>     </a:t>
            </a:r>
            <a:r>
              <a:rPr kumimoji="0" lang="en-US" altLang="zh-CN" sz="2000" b="1" i="0" u="none" strike="noStrike" kern="1200" cap="none" spc="0" normalizeH="0" baseline="0" noProof="1" dirty="0" smtClean="0">
                <a:solidFill>
                  <a:schemeClr val="tx1"/>
                </a:solidFill>
                <a:latin typeface="+mn-lt"/>
                <a:ea typeface="+mn-ea"/>
                <a:cs typeface="+mn-cs"/>
              </a:rPr>
              <a:t>compose------compo</a:t>
            </a:r>
            <a:r>
              <a:rPr kumimoji="0" lang="en-US" altLang="zh-CN" sz="2000" b="1" i="0" u="sng" strike="noStrike" kern="1200" cap="none" spc="0" normalizeH="0" baseline="0" noProof="1" dirty="0" smtClean="0">
                <a:solidFill>
                  <a:schemeClr val="tx1"/>
                </a:solidFill>
                <a:latin typeface="+mn-lt"/>
                <a:ea typeface="+mn-ea"/>
                <a:cs typeface="+mn-cs"/>
              </a:rPr>
              <a:t>si</a:t>
            </a:r>
            <a:r>
              <a:rPr kumimoji="0" lang="en-US" altLang="zh-CN" sz="2000" b="1" i="0" u="none" strike="noStrike" kern="1200" cap="none" spc="0" normalizeH="0" baseline="0" noProof="1" dirty="0" smtClean="0">
                <a:solidFill>
                  <a:schemeClr val="tx1"/>
                </a:solidFill>
                <a:latin typeface="+mn-lt"/>
                <a:ea typeface="+mn-ea"/>
                <a:cs typeface="+mn-cs"/>
              </a:rPr>
              <a:t>tion</a:t>
            </a:r>
            <a:endParaRPr kumimoji="0" lang="en-US" altLang="zh-CN" sz="7400" b="1" i="0" u="none" strike="noStrike" kern="1200" cap="none" spc="0" normalizeH="0" baseline="0" noProof="1" dirty="0" smtClean="0">
              <a:solidFill>
                <a:schemeClr val="tx1"/>
              </a:solidFill>
              <a:latin typeface="+mn-lt"/>
              <a:ea typeface="+mn-ea"/>
              <a:cs typeface="+mn-cs"/>
            </a:endParaRPr>
          </a:p>
          <a:p>
            <a:pPr marL="514350" marR="0" indent="-514350" algn="l" defTabSz="914400" rtl="0" eaLnBrk="1" fontAlgn="base" latinLnBrk="0" hangingPunct="1">
              <a:lnSpc>
                <a:spcPct val="100000"/>
              </a:lnSpc>
              <a:spcBef>
                <a:spcPct val="20000"/>
              </a:spcBef>
              <a:spcAft>
                <a:spcPct val="0"/>
              </a:spcAft>
              <a:buClrTx/>
              <a:buSzTx/>
              <a:buFontTx/>
              <a:buNone/>
            </a:pPr>
            <a:r>
              <a:rPr kumimoji="0" lang="en-US" altLang="zh-CN" sz="7400" b="1" i="0" u="none" strike="noStrike" kern="1200" cap="none" spc="0" normalizeH="0" baseline="0" noProof="1" dirty="0" smtClean="0">
                <a:solidFill>
                  <a:schemeClr val="tx1"/>
                </a:solidFill>
                <a:latin typeface="+mn-lt"/>
                <a:ea typeface="+mn-ea"/>
                <a:cs typeface="+mn-cs"/>
              </a:rPr>
              <a:t>      </a:t>
            </a:r>
            <a:endParaRPr kumimoji="0" lang="en-US" altLang="zh-CN" sz="7400" b="1" i="0" u="none" strike="noStrike" kern="1200" cap="none" spc="0" normalizeH="0" baseline="0" noProof="1" dirty="0" smtClean="0">
              <a:solidFill>
                <a:schemeClr val="tx1"/>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260350"/>
            <a:ext cx="8435975" cy="5865813"/>
          </a:xfrm>
        </p:spPr>
        <p:txBody>
          <a:bodyPr>
            <a:normAutofit fontScale="92500" lnSpcReduction="10000"/>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rgbClr val="FF0000"/>
                </a:solidFill>
                <a:latin typeface="+mn-lt"/>
                <a:ea typeface="+mn-ea"/>
                <a:cs typeface="+mn-cs"/>
              </a:rPr>
              <a:t>   v. → 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permit--------permi</a:t>
            </a:r>
            <a:r>
              <a:rPr kumimoji="0" lang="en-US" altLang="zh-CN" sz="3200" b="1" i="0" u="none" strike="noStrike" kern="1200" cap="none" spc="0" normalizeH="0" baseline="0" noProof="1" dirty="0" smtClean="0">
                <a:solidFill>
                  <a:srgbClr val="FF0000"/>
                </a:solidFill>
                <a:latin typeface="+mn-lt"/>
                <a:ea typeface="+mn-ea"/>
                <a:cs typeface="+mn-cs"/>
              </a:rPr>
              <a:t>ssion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admit --------admi</a:t>
            </a:r>
            <a:r>
              <a:rPr kumimoji="0" lang="en-US" altLang="zh-CN" sz="3200" b="1" i="0" u="none" strike="noStrike" kern="1200" cap="none" spc="0" normalizeH="0" baseline="0" noProof="1" dirty="0" smtClean="0">
                <a:solidFill>
                  <a:srgbClr val="FF0000"/>
                </a:solidFill>
                <a:latin typeface="+mn-lt"/>
                <a:ea typeface="+mn-ea"/>
                <a:cs typeface="+mn-cs"/>
              </a:rPr>
              <a:t>ssion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submit--------submi</a:t>
            </a:r>
            <a:r>
              <a:rPr kumimoji="0" lang="en-US" altLang="zh-CN" sz="3200" b="1" i="0" u="none" strike="noStrike" kern="1200" cap="none" spc="0" normalizeH="0" baseline="0" noProof="1" dirty="0" smtClean="0">
                <a:solidFill>
                  <a:srgbClr val="FF0000"/>
                </a:solidFill>
                <a:latin typeface="+mn-lt"/>
                <a:ea typeface="+mn-ea"/>
                <a:cs typeface="+mn-cs"/>
              </a:rPr>
              <a:t>ssion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equip---------equi</a:t>
            </a:r>
            <a:r>
              <a:rPr kumimoji="0" lang="en-US" altLang="zh-CN" sz="3200" b="1" i="0" u="sng" strike="noStrike" kern="1200" cap="none" spc="0" normalizeH="0" baseline="0" noProof="1" dirty="0" smtClean="0">
                <a:solidFill>
                  <a:srgbClr val="FF0000"/>
                </a:solidFill>
                <a:latin typeface="+mn-lt"/>
                <a:ea typeface="+mn-ea"/>
                <a:cs typeface="+mn-cs"/>
              </a:rPr>
              <a:t>p</a:t>
            </a:r>
            <a:r>
              <a:rPr kumimoji="0" lang="en-US" altLang="zh-CN" sz="3200" b="1" i="0" u="none" strike="noStrike" kern="1200" cap="none" spc="0" normalizeH="0" baseline="0" noProof="1" dirty="0" smtClean="0">
                <a:solidFill>
                  <a:schemeClr val="tx1"/>
                </a:solidFill>
                <a:latin typeface="+mn-lt"/>
                <a:ea typeface="+mn-ea"/>
                <a:cs typeface="+mn-cs"/>
              </a:rPr>
              <a:t>ment</a:t>
            </a:r>
            <a:endParaRPr kumimoji="0" lang="en-US" altLang="zh-CN" sz="32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argue---------arg</a:t>
            </a:r>
            <a:r>
              <a:rPr kumimoji="0" lang="en-US" altLang="zh-CN" sz="3200" b="1" i="0" u="sng" strike="noStrike" kern="1200" cap="none" spc="0" normalizeH="0" baseline="0" noProof="1" dirty="0" smtClean="0">
                <a:solidFill>
                  <a:srgbClr val="FF0000"/>
                </a:solidFill>
                <a:latin typeface="+mn-lt"/>
                <a:ea typeface="+mn-ea"/>
                <a:cs typeface="+mn-cs"/>
              </a:rPr>
              <a:t>u</a:t>
            </a:r>
            <a:r>
              <a:rPr kumimoji="0" lang="en-US" altLang="zh-CN" sz="3200" b="1" i="0" u="none" strike="noStrike" kern="1200" cap="none" spc="0" normalizeH="0" baseline="0" noProof="1" dirty="0" smtClean="0">
                <a:solidFill>
                  <a:schemeClr val="tx1"/>
                </a:solidFill>
                <a:latin typeface="+mn-lt"/>
                <a:ea typeface="+mn-ea"/>
                <a:cs typeface="+mn-cs"/>
              </a:rPr>
              <a:t>ment</a:t>
            </a:r>
            <a:endParaRPr kumimoji="0" lang="en-US" altLang="zh-CN" sz="32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judge---------</a:t>
            </a:r>
            <a:r>
              <a:rPr kumimoji="0" lang="en-US" altLang="zh-CN" sz="3200" b="1" i="0" u="none" strike="noStrike" kern="1200" cap="none" spc="0" normalizeH="0" baseline="0" noProof="1" dirty="0" err="1" smtClean="0">
                <a:solidFill>
                  <a:schemeClr val="tx1"/>
                </a:solidFill>
                <a:latin typeface="+mn-lt"/>
                <a:ea typeface="+mn-ea"/>
                <a:cs typeface="+mn-cs"/>
              </a:rPr>
              <a:t>judg</a:t>
            </a:r>
            <a:r>
              <a:rPr kumimoji="0" lang="en-US" altLang="zh-CN" sz="3200" b="1" i="0" u="sng" strike="noStrike" kern="1200" cap="none" spc="0" normalizeH="0" baseline="0" noProof="1" dirty="0" smtClean="0">
                <a:solidFill>
                  <a:srgbClr val="FF0000"/>
                </a:solidFill>
                <a:latin typeface="+mn-lt"/>
                <a:ea typeface="+mn-ea"/>
                <a:cs typeface="+mn-cs"/>
              </a:rPr>
              <a:t>(e)</a:t>
            </a:r>
            <a:r>
              <a:rPr kumimoji="0" lang="en-US" altLang="zh-CN" sz="3200" b="1" i="0" u="none" strike="noStrike" kern="1200" cap="none" spc="0" normalizeH="0" baseline="0" noProof="1" dirty="0" err="1" smtClean="0">
                <a:solidFill>
                  <a:schemeClr val="tx1"/>
                </a:solidFill>
                <a:latin typeface="+mn-lt"/>
                <a:ea typeface="+mn-ea"/>
                <a:cs typeface="+mn-cs"/>
              </a:rPr>
              <a:t>ment</a:t>
            </a:r>
            <a:endParaRPr kumimoji="0" lang="en-US" altLang="zh-CN" sz="32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music--------musi</a:t>
            </a:r>
            <a:r>
              <a:rPr kumimoji="0" lang="en-US" altLang="zh-CN" sz="3200" b="1" i="0" u="none" strike="noStrike" kern="1200" cap="none" spc="0" normalizeH="0" baseline="0" noProof="1" dirty="0" smtClean="0">
                <a:solidFill>
                  <a:srgbClr val="FF0000"/>
                </a:solidFill>
                <a:latin typeface="+mn-lt"/>
                <a:ea typeface="+mn-ea"/>
                <a:cs typeface="+mn-cs"/>
              </a:rPr>
              <a:t>cian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politics------politi</a:t>
            </a:r>
            <a:r>
              <a:rPr kumimoji="0" lang="en-US" altLang="zh-CN" sz="3200" b="1" i="0" u="none" strike="noStrike" kern="1200" cap="none" spc="0" normalizeH="0" baseline="0" noProof="1" dirty="0" smtClean="0">
                <a:solidFill>
                  <a:srgbClr val="FF0000"/>
                </a:solidFill>
                <a:latin typeface="+mn-lt"/>
                <a:ea typeface="+mn-ea"/>
                <a:cs typeface="+mn-cs"/>
              </a:rPr>
              <a:t>cian</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physics------physi</a:t>
            </a:r>
            <a:r>
              <a:rPr kumimoji="0" lang="en-US" altLang="zh-CN" sz="3200" b="1" i="0" u="none" strike="noStrike" kern="1200" cap="none" spc="0" normalizeH="0" baseline="0" noProof="1" dirty="0" smtClean="0">
                <a:solidFill>
                  <a:srgbClr val="FF0000"/>
                </a:solidFill>
                <a:latin typeface="+mn-lt"/>
                <a:ea typeface="+mn-ea"/>
                <a:cs typeface="+mn-cs"/>
              </a:rPr>
              <a:t>cian</a:t>
            </a:r>
            <a:r>
              <a:rPr kumimoji="0" lang="en-US" altLang="zh-CN" sz="3200" b="1" i="0" u="none" strike="noStrike" kern="1200" cap="none" spc="0" normalizeH="0" baseline="0" noProof="1" dirty="0" smtClean="0">
                <a:solidFill>
                  <a:schemeClr val="tx1"/>
                </a:solidFill>
                <a:latin typeface="+mn-lt"/>
                <a:ea typeface="+mn-ea"/>
                <a:cs typeface="+mn-cs"/>
              </a:rPr>
              <a:t> (</a:t>
            </a:r>
            <a:r>
              <a:rPr kumimoji="0" lang="zh-CN" altLang="en-US" sz="3200" b="1" i="0" u="none" strike="noStrike" kern="1200" cap="none" spc="0" normalizeH="0" baseline="0" noProof="1" dirty="0" smtClean="0">
                <a:solidFill>
                  <a:schemeClr val="tx1"/>
                </a:solidFill>
                <a:latin typeface="+mn-lt"/>
                <a:ea typeface="+mn-ea"/>
                <a:cs typeface="+mn-cs"/>
              </a:rPr>
              <a:t>内科医师</a:t>
            </a:r>
            <a:r>
              <a:rPr kumimoji="0" lang="en-US" altLang="zh-CN" sz="3200" b="1" i="0" u="none" strike="noStrike" kern="1200" cap="none" spc="0" normalizeH="0" baseline="0" noProof="1" dirty="0" smtClean="0">
                <a:solidFill>
                  <a:schemeClr val="tx1"/>
                </a:solidFill>
                <a:latin typeface="+mn-lt"/>
                <a:ea typeface="+mn-ea"/>
                <a:cs typeface="+mn-cs"/>
              </a:rPr>
              <a:t>)</a:t>
            </a:r>
            <a:endParaRPr kumimoji="0" lang="en-US" altLang="zh-CN" sz="32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physi</a:t>
            </a:r>
            <a:r>
              <a:rPr kumimoji="0" lang="en-US" altLang="zh-CN" sz="3200" b="1" i="0" u="none" strike="noStrike" kern="1200" cap="none" spc="0" normalizeH="0" baseline="0" noProof="1" dirty="0" smtClean="0">
                <a:solidFill>
                  <a:srgbClr val="FF0000"/>
                </a:solidFill>
                <a:latin typeface="+mn-lt"/>
                <a:ea typeface="+mn-ea"/>
                <a:cs typeface="+mn-cs"/>
              </a:rPr>
              <a:t>cist</a:t>
            </a:r>
            <a:r>
              <a:rPr kumimoji="0" lang="en-US" altLang="zh-CN" sz="3200" b="1" i="0" u="none" strike="noStrike" kern="1200" cap="none" spc="0" normalizeH="0" baseline="0" noProof="1" dirty="0" smtClean="0">
                <a:solidFill>
                  <a:schemeClr val="tx1"/>
                </a:solidFill>
                <a:latin typeface="+mn-lt"/>
                <a:ea typeface="+mn-ea"/>
                <a:cs typeface="+mn-cs"/>
              </a:rPr>
              <a:t>  (</a:t>
            </a:r>
            <a:r>
              <a:rPr kumimoji="0" lang="zh-CN" altLang="en-US" sz="3200" b="1" i="0" u="none" strike="noStrike" kern="1200" cap="none" spc="0" normalizeH="0" baseline="0" noProof="1" dirty="0" smtClean="0">
                <a:solidFill>
                  <a:schemeClr val="tx1"/>
                </a:solidFill>
                <a:latin typeface="+mn-lt"/>
                <a:ea typeface="+mn-ea"/>
                <a:cs typeface="+mn-cs"/>
              </a:rPr>
              <a:t>物理学家</a:t>
            </a:r>
            <a:r>
              <a:rPr kumimoji="0" lang="en-US" altLang="zh-CN" sz="3200" b="1" i="0" u="none" strike="noStrike" kern="1200" cap="none" spc="0" normalizeH="0" baseline="0" noProof="1" dirty="0" smtClean="0">
                <a:solidFill>
                  <a:schemeClr val="tx1"/>
                </a:solidFill>
                <a:latin typeface="+mn-lt"/>
                <a:ea typeface="+mn-ea"/>
                <a:cs typeface="+mn-cs"/>
              </a:rPr>
              <a:t>)</a:t>
            </a:r>
            <a:endParaRPr kumimoji="0" lang="en-US" altLang="zh-CN" sz="32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3850" y="188913"/>
            <a:ext cx="8569325" cy="6669088"/>
          </a:xfrm>
        </p:spPr>
        <p:txBody>
          <a:bodyPr>
            <a:normAutofit fontScale="32500" lnSpcReduction="20000"/>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900" b="1" i="0" u="none" strike="noStrike" kern="1200" cap="none" spc="0" normalizeH="0" baseline="0" noProof="1" dirty="0" smtClean="0">
                <a:solidFill>
                  <a:srgbClr val="FF0000"/>
                </a:solidFill>
                <a:latin typeface="+mn-lt"/>
                <a:ea typeface="+mn-ea"/>
                <a:cs typeface="+mn-cs"/>
              </a:rPr>
              <a:t>2. adj. →n.</a:t>
            </a:r>
            <a:endParaRPr kumimoji="0" lang="en-US" altLang="zh-CN" sz="49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efficient-----efficien</a:t>
            </a:r>
            <a:r>
              <a:rPr kumimoji="0" lang="en-US" altLang="zh-CN" sz="6000" b="1" i="0" u="none" strike="noStrike" kern="1200" cap="none" spc="0" normalizeH="0" baseline="0" noProof="1" dirty="0" smtClean="0">
                <a:solidFill>
                  <a:srgbClr val="FF0000"/>
                </a:solidFill>
                <a:latin typeface="+mn-lt"/>
                <a:ea typeface="+mn-ea"/>
                <a:cs typeface="+mn-cs"/>
              </a:rPr>
              <a:t>cy                       </a:t>
            </a:r>
            <a:r>
              <a:rPr kumimoji="0" lang="en-US" altLang="zh-CN" sz="6000" b="1" i="0" u="none" strike="noStrike" kern="1200" cap="none" spc="0" normalizeH="0" baseline="0" noProof="1" dirty="0" smtClean="0">
                <a:solidFill>
                  <a:schemeClr val="tx1"/>
                </a:solidFill>
                <a:latin typeface="+mn-lt"/>
                <a:ea typeface="+mn-ea"/>
                <a:cs typeface="+mn-cs"/>
              </a:rPr>
              <a:t>  fluent  -------fluen</a:t>
            </a:r>
            <a:r>
              <a:rPr kumimoji="0" lang="en-US" altLang="zh-CN" sz="6000" b="1" i="0" u="none" strike="noStrike" kern="1200" cap="none" spc="0" normalizeH="0" baseline="0" noProof="1" dirty="0" smtClean="0">
                <a:solidFill>
                  <a:srgbClr val="FF0000"/>
                </a:solidFill>
                <a:latin typeface="+mn-lt"/>
                <a:ea typeface="+mn-ea"/>
                <a:cs typeface="+mn-cs"/>
              </a:rPr>
              <a:t>cy</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frequent-----frequen</a:t>
            </a:r>
            <a:r>
              <a:rPr kumimoji="0" lang="en-US" altLang="zh-CN" sz="6000" b="1" i="0" u="none" strike="noStrike" kern="1200" cap="none" spc="0" normalizeH="0" baseline="0" noProof="1" dirty="0" smtClean="0">
                <a:solidFill>
                  <a:srgbClr val="FF0000"/>
                </a:solidFill>
                <a:latin typeface="+mn-lt"/>
                <a:ea typeface="+mn-ea"/>
                <a:cs typeface="+mn-cs"/>
              </a:rPr>
              <a:t>cy                        </a:t>
            </a:r>
            <a:r>
              <a:rPr kumimoji="0" lang="en-US" altLang="zh-CN" sz="6000" b="1" i="0" u="none" strike="noStrike" kern="1200" cap="none" spc="0" normalizeH="0" baseline="0" noProof="1" dirty="0" smtClean="0">
                <a:solidFill>
                  <a:schemeClr val="tx1"/>
                </a:solidFill>
                <a:latin typeface="+mn-lt"/>
                <a:ea typeface="+mn-ea"/>
                <a:cs typeface="+mn-cs"/>
              </a:rPr>
              <a:t>accurate----accura</a:t>
            </a:r>
            <a:r>
              <a:rPr kumimoji="0" lang="en-US" altLang="zh-CN" sz="6000" b="1" i="0" u="none" strike="noStrike" kern="1200" cap="none" spc="0" normalizeH="0" baseline="0" noProof="1" dirty="0" smtClean="0">
                <a:solidFill>
                  <a:srgbClr val="FF0000"/>
                </a:solidFill>
                <a:latin typeface="+mn-lt"/>
                <a:ea typeface="+mn-ea"/>
                <a:cs typeface="+mn-cs"/>
              </a:rPr>
              <a:t>cy</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rgbClr val="FF0000"/>
                </a:solidFill>
                <a:latin typeface="+mn-lt"/>
                <a:ea typeface="+mn-ea"/>
                <a:cs typeface="+mn-cs"/>
              </a:rPr>
              <a:t>3. v./adj. → n.</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warm-------warm</a:t>
            </a:r>
            <a:r>
              <a:rPr kumimoji="0" lang="en-US" altLang="zh-CN" sz="6000" b="1" i="0" u="none" strike="noStrike" kern="1200" cap="none" spc="0" normalizeH="0" baseline="0" noProof="1" dirty="0" smtClean="0">
                <a:solidFill>
                  <a:srgbClr val="FF0000"/>
                </a:solidFill>
                <a:latin typeface="+mn-lt"/>
                <a:ea typeface="+mn-ea"/>
                <a:cs typeface="+mn-cs"/>
              </a:rPr>
              <a:t>th </a:t>
            </a:r>
            <a:r>
              <a:rPr kumimoji="0" lang="en-US" altLang="zh-CN" sz="6000" b="1" i="0" u="none" strike="noStrike" kern="1200" cap="none" spc="0" normalizeH="0" baseline="0" noProof="1" dirty="0" smtClean="0">
                <a:solidFill>
                  <a:schemeClr val="tx1"/>
                </a:solidFill>
                <a:latin typeface="+mn-lt"/>
                <a:ea typeface="+mn-ea"/>
                <a:cs typeface="+mn-cs"/>
              </a:rPr>
              <a:t>                          high -------h</a:t>
            </a:r>
            <a:r>
              <a:rPr kumimoji="0" lang="en-US" altLang="zh-CN" sz="6000" b="1" i="0" u="sng" strike="noStrike" kern="1200" cap="none" spc="0" normalizeH="0" baseline="0" noProof="1" dirty="0" smtClean="0">
                <a:solidFill>
                  <a:schemeClr val="tx1"/>
                </a:solidFill>
                <a:latin typeface="+mn-lt"/>
                <a:ea typeface="+mn-ea"/>
                <a:cs typeface="+mn-cs"/>
              </a:rPr>
              <a:t>ei</a:t>
            </a:r>
            <a:r>
              <a:rPr kumimoji="0" lang="en-US" altLang="zh-CN" sz="6000" b="1" i="0" u="none" strike="noStrike" kern="1200" cap="none" spc="0" normalizeH="0" baseline="0" noProof="1" dirty="0" smtClean="0">
                <a:solidFill>
                  <a:schemeClr val="tx1"/>
                </a:solidFill>
                <a:latin typeface="+mn-lt"/>
                <a:ea typeface="+mn-ea"/>
                <a:cs typeface="+mn-cs"/>
              </a:rPr>
              <a:t>ght</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grow--------grow</a:t>
            </a:r>
            <a:r>
              <a:rPr kumimoji="0" lang="en-US" altLang="zh-CN" sz="6000" b="1" i="0" u="none" strike="noStrike" kern="1200" cap="none" spc="0" normalizeH="0" baseline="0" noProof="1" dirty="0" smtClean="0">
                <a:solidFill>
                  <a:srgbClr val="FF0000"/>
                </a:solidFill>
                <a:latin typeface="+mn-lt"/>
                <a:ea typeface="+mn-ea"/>
                <a:cs typeface="+mn-cs"/>
              </a:rPr>
              <a:t>th                             </a:t>
            </a:r>
            <a:r>
              <a:rPr kumimoji="0" lang="en-US" altLang="zh-CN" sz="6000" b="1" i="0" u="none" strike="noStrike" kern="1200" cap="none" spc="0" normalizeH="0" baseline="0" noProof="1" dirty="0" smtClean="0">
                <a:solidFill>
                  <a:schemeClr val="tx1"/>
                </a:solidFill>
                <a:latin typeface="+mn-lt"/>
                <a:ea typeface="+mn-ea"/>
                <a:cs typeface="+mn-cs"/>
              </a:rPr>
              <a:t>deep-----</a:t>
            </a:r>
            <a:r>
              <a:rPr kumimoji="0" lang="en-US" altLang="zh-CN" sz="6000" b="1" i="0" u="sng" strike="noStrike" kern="1200" cap="none" spc="0" normalizeH="0" baseline="0" noProof="1" dirty="0" smtClean="0">
                <a:solidFill>
                  <a:schemeClr val="tx1"/>
                </a:solidFill>
                <a:latin typeface="+mn-lt"/>
                <a:ea typeface="+mn-ea"/>
                <a:cs typeface="+mn-cs"/>
              </a:rPr>
              <a:t>de</a:t>
            </a:r>
            <a:r>
              <a:rPr kumimoji="0" lang="en-US" altLang="zh-CN" sz="6000" b="1" i="0" u="none" strike="noStrike" kern="1200" cap="none" spc="0" normalizeH="0" baseline="0" noProof="1" dirty="0" smtClean="0">
                <a:solidFill>
                  <a:schemeClr val="tx1"/>
                </a:solidFill>
                <a:latin typeface="+mn-lt"/>
                <a:ea typeface="+mn-ea"/>
                <a:cs typeface="+mn-cs"/>
              </a:rPr>
              <a:t>pth</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true---------</a:t>
            </a:r>
            <a:r>
              <a:rPr kumimoji="0" lang="en-US" altLang="zh-CN" sz="6000" b="1" i="0" u="sng" strike="noStrike" kern="1200" cap="none" spc="0" normalizeH="0" baseline="0" noProof="1" dirty="0" smtClean="0">
                <a:solidFill>
                  <a:schemeClr val="tx1"/>
                </a:solidFill>
                <a:latin typeface="+mn-lt"/>
                <a:ea typeface="+mn-ea"/>
                <a:cs typeface="+mn-cs"/>
              </a:rPr>
              <a:t>tru</a:t>
            </a:r>
            <a:r>
              <a:rPr kumimoji="0" lang="en-US" altLang="zh-CN" sz="6000" b="1" i="0" u="none" strike="noStrike" kern="1200" cap="none" spc="0" normalizeH="0" baseline="0" noProof="1" dirty="0" smtClean="0">
                <a:solidFill>
                  <a:srgbClr val="FF0000"/>
                </a:solidFill>
                <a:latin typeface="+mn-lt"/>
                <a:ea typeface="+mn-ea"/>
                <a:cs typeface="+mn-cs"/>
              </a:rPr>
              <a:t>th                                 </a:t>
            </a:r>
            <a:r>
              <a:rPr kumimoji="0" lang="en-US" altLang="zh-CN" sz="6000" b="1" i="0" u="none" strike="noStrike" kern="1200" cap="none" spc="0" normalizeH="0" baseline="0" noProof="1" dirty="0" smtClean="0">
                <a:solidFill>
                  <a:schemeClr val="tx1"/>
                </a:solidFill>
                <a:latin typeface="+mn-lt"/>
                <a:ea typeface="+mn-ea"/>
                <a:cs typeface="+mn-cs"/>
              </a:rPr>
              <a:t>wide-----</a:t>
            </a:r>
            <a:r>
              <a:rPr kumimoji="0" lang="en-US" altLang="zh-CN" sz="6000" b="1" i="0" u="sng" strike="noStrike" kern="1200" cap="none" spc="0" normalizeH="0" baseline="0" noProof="1" dirty="0" smtClean="0">
                <a:solidFill>
                  <a:schemeClr val="tx1"/>
                </a:solidFill>
                <a:latin typeface="+mn-lt"/>
                <a:ea typeface="+mn-ea"/>
                <a:cs typeface="+mn-cs"/>
              </a:rPr>
              <a:t>wid</a:t>
            </a:r>
            <a:r>
              <a:rPr kumimoji="0" lang="en-US" altLang="zh-CN" sz="6000" b="1" i="0" u="none" strike="noStrike" kern="1200" cap="none" spc="0" normalizeH="0" baseline="0" noProof="1" dirty="0" smtClean="0">
                <a:solidFill>
                  <a:schemeClr val="tx1"/>
                </a:solidFill>
                <a:latin typeface="+mn-lt"/>
                <a:ea typeface="+mn-ea"/>
                <a:cs typeface="+mn-cs"/>
              </a:rPr>
              <a:t>th</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dead--------dea</a:t>
            </a:r>
            <a:r>
              <a:rPr kumimoji="0" lang="en-US" altLang="zh-CN" sz="6000" b="1" i="0" u="none" strike="noStrike" kern="1200" cap="none" spc="0" normalizeH="0" baseline="0" noProof="1" dirty="0" smtClean="0">
                <a:solidFill>
                  <a:srgbClr val="FF0000"/>
                </a:solidFill>
                <a:latin typeface="+mn-lt"/>
                <a:ea typeface="+mn-ea"/>
                <a:cs typeface="+mn-cs"/>
              </a:rPr>
              <a:t>th                                </a:t>
            </a:r>
            <a:r>
              <a:rPr kumimoji="0" lang="en-US" altLang="zh-CN" sz="6000" b="1" i="0" u="none" strike="noStrike" kern="1200" cap="none" spc="0" normalizeH="0" baseline="0" noProof="1" dirty="0" smtClean="0">
                <a:solidFill>
                  <a:schemeClr val="tx1"/>
                </a:solidFill>
                <a:latin typeface="+mn-lt"/>
                <a:ea typeface="+mn-ea"/>
                <a:cs typeface="+mn-cs"/>
              </a:rPr>
              <a:t>broad----br</a:t>
            </a:r>
            <a:r>
              <a:rPr kumimoji="0" lang="en-US" altLang="zh-CN" sz="6000" b="1" i="0" u="sng" strike="noStrike" kern="1200" cap="none" spc="0" normalizeH="0" baseline="0" noProof="1" dirty="0" smtClean="0">
                <a:solidFill>
                  <a:schemeClr val="tx1"/>
                </a:solidFill>
                <a:latin typeface="+mn-lt"/>
                <a:ea typeface="+mn-ea"/>
                <a:cs typeface="+mn-cs"/>
              </a:rPr>
              <a:t>ea</a:t>
            </a:r>
            <a:r>
              <a:rPr kumimoji="0" lang="en-US" altLang="zh-CN" sz="6000" b="1" i="0" u="none" strike="noStrike" kern="1200" cap="none" spc="0" normalizeH="0" baseline="0" noProof="1" dirty="0" smtClean="0">
                <a:solidFill>
                  <a:schemeClr val="tx1"/>
                </a:solidFill>
                <a:latin typeface="+mn-lt"/>
                <a:ea typeface="+mn-ea"/>
                <a:cs typeface="+mn-cs"/>
              </a:rPr>
              <a:t>dth</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strong------str</a:t>
            </a:r>
            <a:r>
              <a:rPr kumimoji="0" lang="en-US" altLang="zh-CN" sz="6000" b="1" i="0" u="sng" strike="noStrike" kern="1200" cap="none" spc="0" normalizeH="0" baseline="0" noProof="1" dirty="0" smtClean="0">
                <a:solidFill>
                  <a:schemeClr val="tx1"/>
                </a:solidFill>
                <a:latin typeface="+mn-lt"/>
                <a:ea typeface="+mn-ea"/>
                <a:cs typeface="+mn-cs"/>
              </a:rPr>
              <a:t>e</a:t>
            </a:r>
            <a:r>
              <a:rPr kumimoji="0" lang="en-US" altLang="zh-CN" sz="6000" b="1" i="0" u="none" strike="noStrike" kern="1200" cap="none" spc="0" normalizeH="0" baseline="0" noProof="1" dirty="0" smtClean="0">
                <a:solidFill>
                  <a:schemeClr val="tx1"/>
                </a:solidFill>
                <a:latin typeface="+mn-lt"/>
                <a:ea typeface="+mn-ea"/>
                <a:cs typeface="+mn-cs"/>
              </a:rPr>
              <a:t>ng</a:t>
            </a:r>
            <a:r>
              <a:rPr kumimoji="0" lang="en-US" altLang="zh-CN" sz="6000" b="1" i="0" u="none" strike="noStrike" kern="1200" cap="none" spc="0" normalizeH="0" baseline="0" noProof="1" dirty="0" smtClean="0">
                <a:solidFill>
                  <a:srgbClr val="FF0000"/>
                </a:solidFill>
                <a:latin typeface="+mn-lt"/>
                <a:ea typeface="+mn-ea"/>
                <a:cs typeface="+mn-cs"/>
              </a:rPr>
              <a:t>th                           </a:t>
            </a:r>
            <a:r>
              <a:rPr kumimoji="0" lang="en-US" altLang="zh-CN" sz="6000" b="1" i="0" u="none" strike="noStrike" kern="1200" cap="none" spc="0" normalizeH="0" baseline="0" noProof="1" dirty="0" smtClean="0">
                <a:solidFill>
                  <a:schemeClr val="tx1"/>
                </a:solidFill>
                <a:latin typeface="+mn-lt"/>
                <a:ea typeface="+mn-ea"/>
                <a:cs typeface="+mn-cs"/>
              </a:rPr>
              <a:t> long......l</a:t>
            </a:r>
            <a:r>
              <a:rPr kumimoji="0" lang="en-US" altLang="zh-CN" sz="6000" b="1" i="0" u="none" strike="noStrike" kern="1200" cap="none" spc="0" normalizeH="0" baseline="0" noProof="1" dirty="0" smtClean="0">
                <a:solidFill>
                  <a:srgbClr val="FF0000"/>
                </a:solidFill>
                <a:latin typeface="+mn-lt"/>
                <a:ea typeface="+mn-ea"/>
                <a:cs typeface="+mn-cs"/>
              </a:rPr>
              <a:t>ength</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pack-------pack</a:t>
            </a:r>
            <a:r>
              <a:rPr kumimoji="0" lang="en-US" altLang="zh-CN" sz="6000" b="1" i="0" u="none" strike="noStrike" kern="1200" cap="none" spc="0" normalizeH="0" baseline="0" noProof="1" dirty="0" smtClean="0">
                <a:solidFill>
                  <a:srgbClr val="FF0000"/>
                </a:solidFill>
                <a:latin typeface="+mn-lt"/>
                <a:ea typeface="+mn-ea"/>
                <a:cs typeface="+mn-cs"/>
              </a:rPr>
              <a:t>age </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short------short</a:t>
            </a:r>
            <a:r>
              <a:rPr kumimoji="0" lang="en-US" altLang="zh-CN" sz="6000" b="1" i="0" u="none" strike="noStrike" kern="1200" cap="none" spc="0" normalizeH="0" baseline="0" noProof="1" dirty="0" smtClean="0">
                <a:solidFill>
                  <a:srgbClr val="FF0000"/>
                </a:solidFill>
                <a:latin typeface="+mn-lt"/>
                <a:ea typeface="+mn-ea"/>
                <a:cs typeface="+mn-cs"/>
              </a:rPr>
              <a:t>age</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post-------post</a:t>
            </a:r>
            <a:r>
              <a:rPr kumimoji="0" lang="en-US" altLang="zh-CN" sz="6000" b="1" i="0" u="none" strike="noStrike" kern="1200" cap="none" spc="0" normalizeH="0" baseline="0" noProof="1" dirty="0" smtClean="0">
                <a:solidFill>
                  <a:srgbClr val="FF0000"/>
                </a:solidFill>
                <a:latin typeface="+mn-lt"/>
                <a:ea typeface="+mn-ea"/>
                <a:cs typeface="+mn-cs"/>
              </a:rPr>
              <a:t>age</a:t>
            </a:r>
            <a:endParaRPr kumimoji="0" lang="en-US" altLang="zh-CN" sz="60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store------</a:t>
            </a:r>
            <a:r>
              <a:rPr kumimoji="0" lang="en-US" altLang="zh-CN" sz="6000" b="1" i="0" u="sng" strike="noStrike" kern="1200" cap="none" spc="0" normalizeH="0" baseline="0" noProof="1" dirty="0" smtClean="0">
                <a:solidFill>
                  <a:schemeClr val="tx1"/>
                </a:solidFill>
                <a:latin typeface="+mn-lt"/>
                <a:ea typeface="+mn-ea"/>
                <a:cs typeface="+mn-cs"/>
              </a:rPr>
              <a:t>stor</a:t>
            </a:r>
            <a:r>
              <a:rPr kumimoji="0" lang="en-US" altLang="zh-CN" sz="6000" b="1" i="0" u="none" strike="noStrike" kern="1200" cap="none" spc="0" normalizeH="0" baseline="0" noProof="1" dirty="0" smtClean="0">
                <a:solidFill>
                  <a:srgbClr val="FF0000"/>
                </a:solidFill>
                <a:latin typeface="+mn-lt"/>
                <a:ea typeface="+mn-ea"/>
                <a:cs typeface="+mn-cs"/>
              </a:rPr>
              <a:t>age</a:t>
            </a:r>
            <a:endParaRPr kumimoji="0" lang="en-US" altLang="zh-CN" sz="6000" b="1" i="0" u="sng"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marry-----marr</a:t>
            </a:r>
            <a:r>
              <a:rPr kumimoji="0" lang="en-US" altLang="zh-CN" sz="6000" b="1" i="0" u="sng" strike="noStrike" kern="1200" cap="none" spc="0" normalizeH="0" baseline="0" noProof="1" dirty="0" smtClean="0">
                <a:solidFill>
                  <a:schemeClr val="tx1"/>
                </a:solidFill>
                <a:latin typeface="+mn-lt"/>
                <a:ea typeface="+mn-ea"/>
                <a:cs typeface="+mn-cs"/>
              </a:rPr>
              <a:t>i</a:t>
            </a:r>
            <a:r>
              <a:rPr kumimoji="0" lang="en-US" altLang="zh-CN" sz="6000" b="1" i="0" u="none" strike="noStrike" kern="1200" cap="none" spc="0" normalizeH="0" baseline="0" noProof="1" dirty="0" smtClean="0">
                <a:solidFill>
                  <a:srgbClr val="FF0000"/>
                </a:solidFill>
                <a:latin typeface="+mn-lt"/>
                <a:ea typeface="+mn-ea"/>
                <a:cs typeface="+mn-cs"/>
              </a:rPr>
              <a:t>age</a:t>
            </a:r>
            <a:r>
              <a:rPr kumimoji="0" lang="en-US" altLang="zh-CN" sz="6000" b="1" i="0" u="none" strike="noStrike" kern="1200" cap="none" spc="0" normalizeH="0" baseline="0" noProof="1" dirty="0" smtClean="0">
                <a:solidFill>
                  <a:schemeClr val="tx1"/>
                </a:solidFill>
                <a:latin typeface="+mn-lt"/>
                <a:ea typeface="+mn-ea"/>
                <a:cs typeface="+mn-cs"/>
              </a:rPr>
              <a:t> </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modest-----modest</a:t>
            </a:r>
            <a:r>
              <a:rPr kumimoji="0" lang="en-US" altLang="zh-CN" sz="6000" b="1" i="0" u="sng" strike="noStrike" kern="1200" cap="none" spc="0" normalizeH="0" baseline="0" noProof="1" dirty="0" smtClean="0">
                <a:solidFill>
                  <a:schemeClr val="tx1"/>
                </a:solidFill>
                <a:latin typeface="+mn-lt"/>
                <a:ea typeface="+mn-ea"/>
                <a:cs typeface="+mn-cs"/>
              </a:rPr>
              <a:t>y </a:t>
            </a:r>
            <a:r>
              <a:rPr kumimoji="0" lang="en-US" altLang="zh-CN" sz="6000" b="1" i="0" u="none" strike="noStrike" kern="1200" cap="none" spc="0" normalizeH="0" baseline="0" noProof="1" dirty="0" smtClean="0">
                <a:solidFill>
                  <a:schemeClr val="tx1"/>
                </a:solidFill>
                <a:latin typeface="+mn-lt"/>
                <a:ea typeface="+mn-ea"/>
                <a:cs typeface="+mn-cs"/>
              </a:rPr>
              <a:t>                      novel-------novel</a:t>
            </a:r>
            <a:r>
              <a:rPr kumimoji="0" lang="en-US" altLang="zh-CN" sz="6000" b="1" i="0" u="sng" strike="noStrike" kern="1200" cap="none" spc="0" normalizeH="0" baseline="0" noProof="1" dirty="0" smtClean="0">
                <a:solidFill>
                  <a:schemeClr val="tx1"/>
                </a:solidFill>
                <a:latin typeface="+mn-lt"/>
                <a:ea typeface="+mn-ea"/>
                <a:cs typeface="+mn-cs"/>
              </a:rPr>
              <a:t>ty</a:t>
            </a:r>
            <a:r>
              <a:rPr kumimoji="0" lang="en-US" altLang="zh-CN" sz="6000" b="1" i="0" u="none" strike="noStrike" kern="1200" cap="none" spc="0" normalizeH="0" baseline="0" noProof="1" dirty="0" smtClean="0">
                <a:solidFill>
                  <a:schemeClr val="tx1"/>
                </a:solidFill>
                <a:latin typeface="+mn-lt"/>
                <a:ea typeface="+mn-ea"/>
                <a:cs typeface="+mn-cs"/>
              </a:rPr>
              <a:t> (</a:t>
            </a:r>
            <a:r>
              <a:rPr kumimoji="0" lang="zh-CN" altLang="en-US" sz="6000" b="1" i="0" u="none" strike="noStrike" kern="1200" cap="none" spc="0" normalizeH="0" baseline="0" noProof="1" dirty="0" smtClean="0">
                <a:solidFill>
                  <a:schemeClr val="tx1"/>
                </a:solidFill>
                <a:latin typeface="+mn-lt"/>
                <a:ea typeface="+mn-ea"/>
                <a:cs typeface="+mn-cs"/>
              </a:rPr>
              <a:t>新颖</a:t>
            </a:r>
            <a:r>
              <a:rPr kumimoji="0" lang="en-US" altLang="zh-CN" sz="6000" b="1" i="0" u="none" strike="noStrike" kern="1200" cap="none" spc="0" normalizeH="0" baseline="0" noProof="1" dirty="0" smtClean="0">
                <a:solidFill>
                  <a:schemeClr val="tx1"/>
                </a:solidFill>
                <a:latin typeface="+mn-lt"/>
                <a:ea typeface="+mn-ea"/>
                <a:cs typeface="+mn-cs"/>
              </a:rPr>
              <a:t>)</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honest------honest</a:t>
            </a:r>
            <a:r>
              <a:rPr kumimoji="0" lang="en-US" altLang="zh-CN" sz="6000" b="1" i="0" u="sng" strike="noStrike" kern="1200" cap="none" spc="0" normalizeH="0" baseline="0" noProof="1" dirty="0" smtClean="0">
                <a:solidFill>
                  <a:schemeClr val="tx1"/>
                </a:solidFill>
                <a:latin typeface="+mn-lt"/>
                <a:ea typeface="+mn-ea"/>
                <a:cs typeface="+mn-cs"/>
              </a:rPr>
              <a:t>y </a:t>
            </a:r>
            <a:r>
              <a:rPr kumimoji="0" lang="en-US" altLang="zh-CN" sz="6000" b="1" i="0" u="none" strike="noStrike" kern="1200" cap="none" spc="0" normalizeH="0" baseline="0" noProof="1" dirty="0" smtClean="0">
                <a:solidFill>
                  <a:schemeClr val="tx1"/>
                </a:solidFill>
                <a:latin typeface="+mn-lt"/>
                <a:ea typeface="+mn-ea"/>
                <a:cs typeface="+mn-cs"/>
              </a:rPr>
              <a:t>                                        novel</a:t>
            </a:r>
            <a:r>
              <a:rPr kumimoji="0" lang="en-US" altLang="zh-CN" sz="6000" b="1" i="0" u="sng" strike="noStrike" kern="1200" cap="none" spc="0" normalizeH="0" baseline="0" noProof="1" dirty="0" smtClean="0">
                <a:solidFill>
                  <a:schemeClr val="tx1"/>
                </a:solidFill>
                <a:latin typeface="+mn-lt"/>
                <a:ea typeface="+mn-ea"/>
                <a:cs typeface="+mn-cs"/>
              </a:rPr>
              <a:t>ist</a:t>
            </a:r>
            <a:r>
              <a:rPr kumimoji="0" lang="en-US" altLang="zh-CN" sz="6000" b="1" i="0" u="none" strike="noStrike" kern="1200" cap="none" spc="0" normalizeH="0" baseline="0" noProof="1" dirty="0" smtClean="0">
                <a:solidFill>
                  <a:schemeClr val="tx1"/>
                </a:solidFill>
                <a:latin typeface="+mn-lt"/>
                <a:ea typeface="+mn-ea"/>
                <a:cs typeface="+mn-cs"/>
              </a:rPr>
              <a:t> (</a:t>
            </a:r>
            <a:r>
              <a:rPr kumimoji="0" lang="zh-CN" altLang="en-US" sz="6000" b="1" i="0" u="none" strike="noStrike" kern="1200" cap="none" spc="0" normalizeH="0" baseline="0" noProof="1" dirty="0" smtClean="0">
                <a:solidFill>
                  <a:schemeClr val="tx1"/>
                </a:solidFill>
                <a:latin typeface="+mn-lt"/>
                <a:ea typeface="+mn-ea"/>
                <a:cs typeface="+mn-cs"/>
              </a:rPr>
              <a:t>小说家）</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cruel--------cruel</a:t>
            </a:r>
            <a:r>
              <a:rPr kumimoji="0" lang="en-US" altLang="zh-CN" sz="6000" b="1" i="0" u="sng" strike="noStrike" kern="1200" cap="none" spc="0" normalizeH="0" baseline="0" noProof="1" dirty="0" smtClean="0">
                <a:solidFill>
                  <a:srgbClr val="FF0000"/>
                </a:solidFill>
                <a:latin typeface="+mn-lt"/>
                <a:ea typeface="+mn-ea"/>
                <a:cs typeface="+mn-cs"/>
              </a:rPr>
              <a:t>ty</a:t>
            </a:r>
            <a:endParaRPr kumimoji="0" lang="en-US" altLang="zh-CN" sz="6000" b="1" i="0" u="sng"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equal-------equa</a:t>
            </a:r>
            <a:r>
              <a:rPr kumimoji="0" lang="en-US" altLang="zh-CN" sz="6000" b="1" i="0" u="sng" strike="noStrike" kern="1200" cap="none" spc="0" normalizeH="0" baseline="0" noProof="1" dirty="0" smtClean="0">
                <a:solidFill>
                  <a:schemeClr val="tx1"/>
                </a:solidFill>
                <a:latin typeface="+mn-lt"/>
                <a:ea typeface="+mn-ea"/>
                <a:cs typeface="+mn-cs"/>
              </a:rPr>
              <a:t>l</a:t>
            </a:r>
            <a:r>
              <a:rPr kumimoji="0" lang="en-US" altLang="zh-CN" sz="6000" b="1" i="0" u="sng" strike="noStrike" kern="1200" cap="none" spc="0" normalizeH="0" baseline="0" noProof="1" dirty="0" smtClean="0">
                <a:solidFill>
                  <a:srgbClr val="FF0000"/>
                </a:solidFill>
                <a:latin typeface="+mn-lt"/>
                <a:ea typeface="+mn-ea"/>
                <a:cs typeface="+mn-cs"/>
              </a:rPr>
              <a:t>ity                </a:t>
            </a:r>
            <a:endParaRPr kumimoji="0" lang="en-US" altLang="zh-CN" sz="6000" b="1" i="0" u="sng"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safe-------</a:t>
            </a:r>
            <a:r>
              <a:rPr kumimoji="0" lang="en-US" altLang="zh-CN" sz="6000" b="1" i="0" u="sng" strike="noStrike" kern="1200" cap="none" spc="0" normalizeH="0" baseline="0" noProof="1" dirty="0" smtClean="0">
                <a:solidFill>
                  <a:schemeClr val="tx1"/>
                </a:solidFill>
                <a:latin typeface="+mn-lt"/>
                <a:ea typeface="+mn-ea"/>
                <a:cs typeface="+mn-cs"/>
              </a:rPr>
              <a:t>saf</a:t>
            </a:r>
            <a:r>
              <a:rPr kumimoji="0" lang="en-US" altLang="zh-CN" sz="6000" b="1" i="0" u="sng" strike="noStrike" kern="1200" cap="none" spc="0" normalizeH="0" baseline="0" noProof="1" dirty="0" smtClean="0">
                <a:solidFill>
                  <a:srgbClr val="FF0000"/>
                </a:solidFill>
                <a:latin typeface="+mn-lt"/>
                <a:ea typeface="+mn-ea"/>
                <a:cs typeface="+mn-cs"/>
              </a:rPr>
              <a:t>e</a:t>
            </a:r>
            <a:r>
              <a:rPr kumimoji="0" lang="en-US" altLang="zh-CN" sz="6000" b="1" i="0" u="none" strike="noStrike" kern="1200" cap="none" spc="0" normalizeH="0" baseline="0" noProof="1" dirty="0" smtClean="0">
                <a:solidFill>
                  <a:schemeClr val="tx1"/>
                </a:solidFill>
                <a:latin typeface="+mn-lt"/>
                <a:ea typeface="+mn-ea"/>
                <a:cs typeface="+mn-cs"/>
              </a:rPr>
              <a:t>ty                         guil</a:t>
            </a:r>
            <a:r>
              <a:rPr kumimoji="0" lang="en-US" altLang="zh-CN" sz="6000" b="1" i="0" u="none" strike="noStrike" kern="1200" cap="none" spc="0" normalizeH="0" baseline="0" noProof="1" dirty="0" smtClean="0">
                <a:solidFill>
                  <a:srgbClr val="FF0000"/>
                </a:solidFill>
                <a:latin typeface="+mn-lt"/>
                <a:ea typeface="+mn-ea"/>
                <a:cs typeface="+mn-cs"/>
              </a:rPr>
              <a:t>ty</a:t>
            </a:r>
            <a:r>
              <a:rPr kumimoji="0" lang="en-US" altLang="zh-CN" sz="6000" b="1" i="0" u="none" strike="noStrike" kern="1200" cap="none" spc="0" normalizeH="0" baseline="0" noProof="1" dirty="0" smtClean="0">
                <a:solidFill>
                  <a:schemeClr val="tx1"/>
                </a:solidFill>
                <a:latin typeface="+mn-lt"/>
                <a:ea typeface="+mn-ea"/>
                <a:cs typeface="+mn-cs"/>
              </a:rPr>
              <a:t> (adj.)......guilt (n.)            </a:t>
            </a:r>
            <a:endParaRPr kumimoji="0" lang="en-US" altLang="zh-CN" sz="6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6000" b="1" i="0" u="none" strike="noStrike" kern="1200" cap="none" spc="0" normalizeH="0" baseline="0" noProof="1" dirty="0" smtClean="0">
                <a:solidFill>
                  <a:schemeClr val="tx1"/>
                </a:solidFill>
                <a:latin typeface="+mn-lt"/>
                <a:ea typeface="+mn-ea"/>
                <a:cs typeface="+mn-cs"/>
              </a:rPr>
              <a:t>      </a:t>
            </a:r>
            <a:endParaRPr kumimoji="0" lang="zh-CN" altLang="en-US" sz="6000" b="1"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内容占位符 2"/>
          <p:cNvSpPr>
            <a:spLocks noGrp="1"/>
          </p:cNvSpPr>
          <p:nvPr>
            <p:ph idx="1"/>
          </p:nvPr>
        </p:nvSpPr>
        <p:spPr>
          <a:xfrm>
            <a:off x="635" y="189230"/>
            <a:ext cx="9064625" cy="6586855"/>
          </a:xfrm>
        </p:spPr>
        <p:txBody>
          <a:bodyPr anchor="t" anchorCtr="0">
            <a:normAutofit lnSpcReduction="10000"/>
          </a:bodyPr>
          <a:p>
            <a:pPr rtl="0">
              <a:buNone/>
            </a:pPr>
            <a:r>
              <a:rPr lang="en-US" altLang="zh-CN" sz="2000" b="1" dirty="0">
                <a:solidFill>
                  <a:srgbClr val="FF0000"/>
                </a:solidFill>
              </a:rPr>
              <a:t>4. n. → adj.</a:t>
            </a:r>
            <a:endParaRPr lang="en-US" altLang="zh-CN" sz="2000" b="1" dirty="0">
              <a:solidFill>
                <a:srgbClr val="FF0000"/>
              </a:solidFill>
            </a:endParaRPr>
          </a:p>
          <a:p>
            <a:pPr rtl="0">
              <a:buNone/>
            </a:pPr>
            <a:r>
              <a:rPr lang="en-US" altLang="zh-CN" sz="2000" b="1" dirty="0"/>
              <a:t>               hung</a:t>
            </a:r>
            <a:r>
              <a:rPr lang="en-US" altLang="zh-CN" sz="2000" b="1" dirty="0">
                <a:solidFill>
                  <a:srgbClr val="FF0000"/>
                </a:solidFill>
              </a:rPr>
              <a:t>er</a:t>
            </a:r>
            <a:r>
              <a:rPr lang="en-US" altLang="zh-CN" sz="2000" b="1" dirty="0"/>
              <a:t>-------hung</a:t>
            </a:r>
            <a:r>
              <a:rPr lang="en-US" altLang="zh-CN" sz="2000" b="1" dirty="0">
                <a:solidFill>
                  <a:srgbClr val="FF0000"/>
                </a:solidFill>
              </a:rPr>
              <a:t>ry</a:t>
            </a:r>
            <a:endParaRPr lang="en-US" altLang="zh-CN" sz="2000" b="1" dirty="0">
              <a:solidFill>
                <a:srgbClr val="FF0000"/>
              </a:solidFill>
            </a:endParaRPr>
          </a:p>
          <a:p>
            <a:pPr rtl="0">
              <a:buNone/>
            </a:pPr>
            <a:r>
              <a:rPr lang="en-US" altLang="zh-CN" sz="2000" b="1" dirty="0"/>
              <a:t>               ang</a:t>
            </a:r>
            <a:r>
              <a:rPr lang="en-US" altLang="zh-CN" sz="2000" b="1" dirty="0">
                <a:solidFill>
                  <a:srgbClr val="FF0000"/>
                </a:solidFill>
              </a:rPr>
              <a:t>er</a:t>
            </a:r>
            <a:r>
              <a:rPr lang="en-US" altLang="zh-CN" sz="2000" b="1" dirty="0"/>
              <a:t>---------ang</a:t>
            </a:r>
            <a:r>
              <a:rPr lang="en-US" altLang="zh-CN" sz="2000" b="1" dirty="0">
                <a:solidFill>
                  <a:srgbClr val="FF0000"/>
                </a:solidFill>
              </a:rPr>
              <a:t>ry</a:t>
            </a:r>
            <a:endParaRPr lang="en-US" altLang="zh-CN" sz="2000" b="1" dirty="0">
              <a:solidFill>
                <a:srgbClr val="FF0000"/>
              </a:solidFill>
            </a:endParaRPr>
          </a:p>
          <a:p>
            <a:pPr rtl="0">
              <a:buNone/>
            </a:pPr>
            <a:r>
              <a:rPr lang="en-US" altLang="zh-CN" sz="2000" b="1" dirty="0"/>
              <a:t>               nois</a:t>
            </a:r>
            <a:r>
              <a:rPr lang="en-US" altLang="zh-CN" sz="2000" b="1" dirty="0">
                <a:solidFill>
                  <a:srgbClr val="FF0000"/>
                </a:solidFill>
              </a:rPr>
              <a:t>e</a:t>
            </a:r>
            <a:r>
              <a:rPr lang="en-US" altLang="zh-CN" sz="2000" b="1" dirty="0"/>
              <a:t>---------nois</a:t>
            </a:r>
            <a:r>
              <a:rPr lang="en-US" altLang="zh-CN" sz="2000" b="1" dirty="0">
                <a:solidFill>
                  <a:srgbClr val="FF0000"/>
                </a:solidFill>
              </a:rPr>
              <a:t>y</a:t>
            </a:r>
            <a:endParaRPr lang="en-US" altLang="zh-CN" sz="2000" b="1" dirty="0">
              <a:solidFill>
                <a:srgbClr val="FF0000"/>
              </a:solidFill>
            </a:endParaRPr>
          </a:p>
          <a:p>
            <a:pPr rtl="0">
              <a:buNone/>
            </a:pPr>
            <a:r>
              <a:rPr lang="en-US" altLang="zh-CN" sz="2000" b="1" dirty="0">
                <a:solidFill>
                  <a:srgbClr val="FF0000"/>
                </a:solidFill>
              </a:rPr>
              <a:t>             </a:t>
            </a:r>
            <a:r>
              <a:rPr lang="en-US" altLang="zh-CN" sz="2000" b="1" dirty="0"/>
              <a:t>  ic</a:t>
            </a:r>
            <a:r>
              <a:rPr lang="en-US" altLang="zh-CN" sz="2000" b="1" dirty="0">
                <a:solidFill>
                  <a:srgbClr val="FF0000"/>
                </a:solidFill>
              </a:rPr>
              <a:t>e ........</a:t>
            </a:r>
            <a:r>
              <a:rPr lang="en-US" altLang="zh-CN" sz="2000" b="1" dirty="0"/>
              <a:t>.ic</a:t>
            </a:r>
            <a:r>
              <a:rPr lang="en-US" altLang="zh-CN" sz="2000" b="1" dirty="0">
                <a:solidFill>
                  <a:srgbClr val="FF0000"/>
                </a:solidFill>
              </a:rPr>
              <a:t>y</a:t>
            </a:r>
            <a:endParaRPr lang="en-US" altLang="zh-CN" sz="2000" b="1" dirty="0">
              <a:solidFill>
                <a:srgbClr val="FF0000"/>
              </a:solidFill>
            </a:endParaRPr>
          </a:p>
          <a:p>
            <a:pPr rtl="0">
              <a:buNone/>
            </a:pPr>
            <a:r>
              <a:rPr lang="en-US" altLang="zh-CN" sz="2000" b="1" dirty="0">
                <a:solidFill>
                  <a:srgbClr val="FF0000"/>
                </a:solidFill>
              </a:rPr>
              <a:t>               </a:t>
            </a:r>
            <a:r>
              <a:rPr lang="en-US" altLang="zh-CN" sz="2000" b="1" dirty="0"/>
              <a:t>nutri</a:t>
            </a:r>
            <a:r>
              <a:rPr lang="en-US" altLang="zh-CN" sz="2000" b="1" dirty="0">
                <a:solidFill>
                  <a:srgbClr val="FF0000"/>
                </a:solidFill>
              </a:rPr>
              <a:t>tion</a:t>
            </a:r>
            <a:r>
              <a:rPr lang="en-US" altLang="zh-CN" sz="2000" b="1" dirty="0"/>
              <a:t>----nutri</a:t>
            </a:r>
            <a:r>
              <a:rPr lang="en-US" altLang="zh-CN" sz="2000" b="1" dirty="0">
                <a:solidFill>
                  <a:srgbClr val="FF0000"/>
                </a:solidFill>
              </a:rPr>
              <a:t>tious</a:t>
            </a:r>
            <a:endParaRPr lang="en-US" altLang="zh-CN" sz="2000" b="1" dirty="0">
              <a:solidFill>
                <a:srgbClr val="FF0000"/>
              </a:solidFill>
            </a:endParaRPr>
          </a:p>
          <a:p>
            <a:pPr rtl="0">
              <a:buNone/>
            </a:pPr>
            <a:r>
              <a:rPr lang="en-US" altLang="zh-CN" sz="2000" b="1" dirty="0"/>
              <a:t>                ambi</a:t>
            </a:r>
            <a:r>
              <a:rPr lang="en-US" altLang="zh-CN" sz="2000" b="1" dirty="0">
                <a:solidFill>
                  <a:srgbClr val="FF0000"/>
                </a:solidFill>
              </a:rPr>
              <a:t>tion</a:t>
            </a:r>
            <a:r>
              <a:rPr lang="en-US" altLang="zh-CN" sz="2000" b="1" dirty="0"/>
              <a:t>----ambi</a:t>
            </a:r>
            <a:r>
              <a:rPr lang="en-US" altLang="zh-CN" sz="2000" b="1" dirty="0">
                <a:solidFill>
                  <a:srgbClr val="FF0000"/>
                </a:solidFill>
              </a:rPr>
              <a:t>tious</a:t>
            </a:r>
            <a:endParaRPr lang="en-US" altLang="zh-CN" sz="2000" b="1" dirty="0">
              <a:solidFill>
                <a:srgbClr val="FF0000"/>
              </a:solidFill>
            </a:endParaRPr>
          </a:p>
          <a:p>
            <a:pPr rtl="0">
              <a:buNone/>
            </a:pPr>
            <a:r>
              <a:rPr lang="en-US" altLang="zh-CN" sz="2000" b="1" dirty="0">
                <a:solidFill>
                  <a:srgbClr val="FF0000"/>
                </a:solidFill>
              </a:rPr>
              <a:t>                 </a:t>
            </a:r>
            <a:r>
              <a:rPr lang="en-US" altLang="zh-CN" sz="2000" b="1" dirty="0"/>
              <a:t>cau</a:t>
            </a:r>
            <a:r>
              <a:rPr lang="en-US" altLang="zh-CN" sz="2000" b="1" dirty="0">
                <a:solidFill>
                  <a:srgbClr val="FF0000"/>
                </a:solidFill>
              </a:rPr>
              <a:t>tion</a:t>
            </a:r>
            <a:r>
              <a:rPr lang="en-US" altLang="zh-CN" sz="2000" b="1" dirty="0"/>
              <a:t>-----cau</a:t>
            </a:r>
            <a:r>
              <a:rPr lang="en-US" altLang="zh-CN" sz="2000" b="1" dirty="0">
                <a:solidFill>
                  <a:srgbClr val="FF0000"/>
                </a:solidFill>
              </a:rPr>
              <a:t>tious</a:t>
            </a:r>
            <a:endParaRPr lang="en-US" altLang="zh-CN" sz="2000" b="1" dirty="0">
              <a:solidFill>
                <a:srgbClr val="FF0000"/>
              </a:solidFill>
            </a:endParaRPr>
          </a:p>
          <a:p>
            <a:pPr rtl="0">
              <a:buNone/>
            </a:pPr>
            <a:r>
              <a:rPr lang="en-US" altLang="zh-CN" sz="2000" b="1" dirty="0">
                <a:solidFill>
                  <a:srgbClr val="FF0000"/>
                </a:solidFill>
              </a:rPr>
              <a:t>5. adj. → adv.</a:t>
            </a:r>
            <a:endParaRPr lang="en-US" altLang="zh-CN" sz="2000" b="1" dirty="0">
              <a:solidFill>
                <a:srgbClr val="FF0000"/>
              </a:solidFill>
            </a:endParaRPr>
          </a:p>
          <a:p>
            <a:pPr rtl="0">
              <a:buNone/>
            </a:pPr>
            <a:r>
              <a:rPr lang="en-US" altLang="zh-CN" sz="2000" b="1" dirty="0">
                <a:solidFill>
                  <a:srgbClr val="FF0000"/>
                </a:solidFill>
              </a:rPr>
              <a:t>                 </a:t>
            </a:r>
            <a:r>
              <a:rPr lang="en-US" altLang="zh-CN" sz="2000" b="1" dirty="0"/>
              <a:t>true-----truly</a:t>
            </a:r>
            <a:endParaRPr lang="en-US" altLang="zh-CN" sz="2000" b="1" dirty="0"/>
          </a:p>
          <a:p>
            <a:pPr rtl="0">
              <a:buNone/>
            </a:pPr>
            <a:r>
              <a:rPr lang="en-US" altLang="zh-CN" sz="2000" b="1" dirty="0"/>
              <a:t>                 whole---wholly</a:t>
            </a:r>
            <a:endParaRPr lang="en-US" altLang="zh-CN" sz="2000" b="1" dirty="0"/>
          </a:p>
          <a:p>
            <a:pPr rtl="0">
              <a:buNone/>
            </a:pPr>
            <a:r>
              <a:rPr lang="en-US" altLang="zh-CN" sz="2000" b="1" dirty="0"/>
              <a:t>                shy-------shyly               (shy......shyness)</a:t>
            </a:r>
            <a:endParaRPr lang="en-US" altLang="zh-CN" sz="2000" b="1" dirty="0"/>
          </a:p>
          <a:p>
            <a:pPr rtl="0">
              <a:buNone/>
            </a:pPr>
            <a:r>
              <a:rPr lang="zh-CN" altLang="en-US" sz="2000" b="1" dirty="0">
                <a:solidFill>
                  <a:srgbClr val="FF0000"/>
                </a:solidFill>
              </a:rPr>
              <a:t>        以</a:t>
            </a:r>
            <a:r>
              <a:rPr lang="en-US" altLang="zh-CN" sz="2000" b="1" dirty="0" err="1">
                <a:solidFill>
                  <a:srgbClr val="FF0000"/>
                </a:solidFill>
              </a:rPr>
              <a:t>ic</a:t>
            </a:r>
            <a:r>
              <a:rPr lang="en-US" altLang="zh-CN" sz="2000" b="1" dirty="0">
                <a:solidFill>
                  <a:srgbClr val="FF0000"/>
                </a:solidFill>
              </a:rPr>
              <a:t> </a:t>
            </a:r>
            <a:r>
              <a:rPr lang="zh-CN" altLang="en-US" sz="2000" b="1" dirty="0">
                <a:solidFill>
                  <a:srgbClr val="FF0000"/>
                </a:solidFill>
              </a:rPr>
              <a:t>结尾</a:t>
            </a:r>
            <a:r>
              <a:rPr lang="en-US" altLang="zh-CN" sz="2000" b="1" dirty="0">
                <a:solidFill>
                  <a:srgbClr val="FF0000"/>
                </a:solidFill>
              </a:rPr>
              <a:t>adj. → adv.</a:t>
            </a:r>
            <a:endParaRPr lang="en-US" altLang="zh-CN" sz="2000" b="1" dirty="0">
              <a:solidFill>
                <a:srgbClr val="FF0000"/>
              </a:solidFill>
            </a:endParaRPr>
          </a:p>
          <a:p>
            <a:pPr rtl="0">
              <a:buNone/>
            </a:pPr>
            <a:r>
              <a:rPr lang="en-US" altLang="zh-CN" sz="2000" b="1" dirty="0"/>
              <a:t>                scientific-------scientific</a:t>
            </a:r>
            <a:r>
              <a:rPr lang="en-US" altLang="zh-CN" sz="2000" b="1" u="sng" dirty="0"/>
              <a:t>ally</a:t>
            </a:r>
            <a:endParaRPr lang="en-US" altLang="zh-CN" sz="2000" b="1" u="sng" dirty="0"/>
          </a:p>
          <a:p>
            <a:pPr rtl="0">
              <a:buNone/>
            </a:pPr>
            <a:r>
              <a:rPr lang="en-US" altLang="zh-CN" sz="2000" b="1" dirty="0"/>
              <a:t>                energetic------energetic</a:t>
            </a:r>
            <a:r>
              <a:rPr lang="en-US" altLang="zh-CN" sz="2000" b="1" u="sng" dirty="0"/>
              <a:t>ally</a:t>
            </a:r>
            <a:endParaRPr lang="en-US" altLang="zh-CN" sz="2000" b="1" u="sng" dirty="0"/>
          </a:p>
          <a:p>
            <a:pPr rtl="0">
              <a:buNone/>
            </a:pPr>
            <a:r>
              <a:rPr lang="en-US" altLang="zh-CN" sz="2000" b="1" dirty="0"/>
              <a:t>                economic------economic</a:t>
            </a:r>
            <a:r>
              <a:rPr lang="en-US" altLang="zh-CN" sz="2000" b="1" u="sng" dirty="0"/>
              <a:t>ally</a:t>
            </a:r>
            <a:endParaRPr lang="en-US" altLang="zh-CN" sz="2000" b="1" u="sng" dirty="0"/>
          </a:p>
          <a:p>
            <a:pPr rtl="0">
              <a:buNone/>
            </a:pPr>
            <a:r>
              <a:rPr lang="en-US" altLang="zh-CN" sz="2000" b="1" dirty="0"/>
              <a:t>                automatic-----automatic</a:t>
            </a:r>
            <a:r>
              <a:rPr lang="en-US" altLang="zh-CN" sz="2000" b="1" u="sng" dirty="0"/>
              <a:t>ally</a:t>
            </a:r>
            <a:endParaRPr lang="en-US" altLang="zh-CN" sz="2000" b="1" u="sng" dirty="0"/>
          </a:p>
          <a:p>
            <a:pPr rtl="0">
              <a:buNone/>
            </a:pPr>
            <a:r>
              <a:rPr lang="en-US" altLang="zh-CN" sz="2000" b="1" dirty="0"/>
              <a:t>                systematic-----systematic</a:t>
            </a:r>
            <a:r>
              <a:rPr lang="en-US" altLang="zh-CN" sz="2000" b="1" u="sng" dirty="0"/>
              <a:t>ally</a:t>
            </a:r>
            <a:endParaRPr lang="en-US" altLang="zh-CN" sz="2000" b="1" u="sng" dirty="0"/>
          </a:p>
          <a:p>
            <a:pPr rtl="0">
              <a:buNone/>
            </a:pPr>
            <a:r>
              <a:rPr lang="en-US" altLang="zh-CN" sz="2000" b="1" dirty="0"/>
              <a:t>                basic -----------basic</a:t>
            </a:r>
            <a:r>
              <a:rPr lang="en-US" altLang="zh-CN" sz="2000" b="1" u="sng" dirty="0"/>
              <a:t>all</a:t>
            </a:r>
            <a:r>
              <a:rPr lang="en-US" altLang="zh-CN" sz="2000" b="1" dirty="0"/>
              <a:t>y</a:t>
            </a:r>
            <a:endParaRPr lang="en-US" altLang="zh-CN" sz="2000" b="1" dirty="0"/>
          </a:p>
          <a:p>
            <a:pPr rtl="0">
              <a:buNone/>
            </a:pPr>
            <a:endParaRPr lang="en-US" altLang="zh-CN"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内容占位符 2"/>
          <p:cNvSpPr>
            <a:spLocks noGrp="1"/>
          </p:cNvSpPr>
          <p:nvPr>
            <p:ph idx="1"/>
          </p:nvPr>
        </p:nvSpPr>
        <p:spPr>
          <a:xfrm>
            <a:off x="35243" y="44768"/>
            <a:ext cx="9090025" cy="6786562"/>
          </a:xfrm>
        </p:spPr>
        <p:txBody>
          <a:bodyPr anchor="t" anchorCtr="0">
            <a:normAutofit lnSpcReduction="20000"/>
          </a:bodyPr>
          <a:p>
            <a:pPr>
              <a:buNone/>
            </a:pPr>
            <a:r>
              <a:rPr lang="en-US" altLang="zh-CN" sz="2000" b="1" dirty="0">
                <a:solidFill>
                  <a:srgbClr val="FF0000"/>
                </a:solidFill>
              </a:rPr>
              <a:t>6. </a:t>
            </a:r>
            <a:r>
              <a:rPr lang="zh-CN" altLang="en-US" sz="2000" b="1" dirty="0">
                <a:solidFill>
                  <a:srgbClr val="FF0000"/>
                </a:solidFill>
              </a:rPr>
              <a:t>不规则名词单数变复数</a:t>
            </a:r>
            <a:endParaRPr lang="en-US" altLang="zh-CN" sz="2000" b="1" dirty="0">
              <a:solidFill>
                <a:srgbClr val="FF0000"/>
              </a:solidFill>
            </a:endParaRPr>
          </a:p>
          <a:p>
            <a:pPr>
              <a:buNone/>
            </a:pPr>
            <a:r>
              <a:rPr lang="en-US" altLang="zh-CN" sz="2000" b="1" dirty="0"/>
              <a:t>  </a:t>
            </a:r>
            <a:r>
              <a:rPr lang="en-US" altLang="zh-CN" sz="2400" b="1" dirty="0"/>
              <a:t> tooth----------t</a:t>
            </a:r>
            <a:r>
              <a:rPr lang="en-US" altLang="zh-CN" sz="2400" b="1" dirty="0">
                <a:solidFill>
                  <a:srgbClr val="FF0000"/>
                </a:solidFill>
              </a:rPr>
              <a:t>ee</a:t>
            </a:r>
            <a:r>
              <a:rPr lang="en-US" altLang="zh-CN" sz="2400" b="1" dirty="0"/>
              <a:t>th                                                       goose--------g</a:t>
            </a:r>
            <a:r>
              <a:rPr lang="en-US" altLang="zh-CN" sz="2400" b="1" dirty="0">
                <a:solidFill>
                  <a:srgbClr val="FF0000"/>
                </a:solidFill>
              </a:rPr>
              <a:t>ee</a:t>
            </a:r>
            <a:r>
              <a:rPr lang="en-US" altLang="zh-CN" sz="2400" b="1" dirty="0"/>
              <a:t>se</a:t>
            </a:r>
            <a:endParaRPr lang="en-US" altLang="zh-CN" sz="2400" b="1" dirty="0"/>
          </a:p>
          <a:p>
            <a:pPr>
              <a:buNone/>
            </a:pPr>
            <a:r>
              <a:rPr lang="en-US" altLang="zh-CN" sz="2400" b="1" dirty="0"/>
              <a:t>     foot---------f</a:t>
            </a:r>
            <a:r>
              <a:rPr lang="en-US" altLang="zh-CN" sz="2400" b="1" dirty="0">
                <a:solidFill>
                  <a:srgbClr val="FF0000"/>
                </a:solidFill>
              </a:rPr>
              <a:t>ee</a:t>
            </a:r>
            <a:r>
              <a:rPr lang="en-US" altLang="zh-CN" sz="2400" b="1" dirty="0"/>
              <a:t>t                                                             man--------m</a:t>
            </a:r>
            <a:r>
              <a:rPr lang="en-US" altLang="zh-CN" sz="2400" b="1" dirty="0">
                <a:solidFill>
                  <a:srgbClr val="FF0000"/>
                </a:solidFill>
              </a:rPr>
              <a:t>e</a:t>
            </a:r>
            <a:r>
              <a:rPr lang="en-US" altLang="zh-CN" sz="2400" b="1" dirty="0"/>
              <a:t>n </a:t>
            </a:r>
            <a:endParaRPr lang="en-US" altLang="zh-CN" sz="2400" b="1" dirty="0"/>
          </a:p>
          <a:p>
            <a:pPr>
              <a:buNone/>
            </a:pPr>
            <a:r>
              <a:rPr lang="en-US" altLang="zh-CN" sz="2400" b="1" dirty="0"/>
              <a:t>    woman------wom</a:t>
            </a:r>
            <a:r>
              <a:rPr lang="en-US" altLang="zh-CN" sz="2400" b="1" dirty="0">
                <a:solidFill>
                  <a:srgbClr val="FF0000"/>
                </a:solidFill>
              </a:rPr>
              <a:t>e</a:t>
            </a:r>
            <a:r>
              <a:rPr lang="en-US" altLang="zh-CN" sz="2400" b="1" dirty="0"/>
              <a:t>n                                                      policeman----policem</a:t>
            </a:r>
            <a:r>
              <a:rPr lang="en-US" altLang="zh-CN" sz="2400" b="1" dirty="0">
                <a:solidFill>
                  <a:srgbClr val="FF0000"/>
                </a:solidFill>
              </a:rPr>
              <a:t>e</a:t>
            </a:r>
            <a:r>
              <a:rPr lang="en-US" altLang="zh-CN" sz="2400" b="1" dirty="0"/>
              <a:t>n </a:t>
            </a:r>
            <a:endParaRPr lang="en-US" altLang="zh-CN" sz="2400" b="1" dirty="0"/>
          </a:p>
          <a:p>
            <a:pPr>
              <a:buNone/>
            </a:pPr>
            <a:r>
              <a:rPr lang="en-US" altLang="zh-CN" sz="2400" b="1" dirty="0"/>
              <a:t>     man  doctor ------m</a:t>
            </a:r>
            <a:r>
              <a:rPr lang="en-US" altLang="zh-CN" sz="2400" b="1" u="sng" dirty="0"/>
              <a:t>e</a:t>
            </a:r>
            <a:r>
              <a:rPr lang="en-US" altLang="zh-CN" sz="2400" b="1" dirty="0"/>
              <a:t>n doctor</a:t>
            </a:r>
            <a:r>
              <a:rPr lang="en-US" altLang="zh-CN" sz="2400" b="1" u="sng" dirty="0"/>
              <a:t>s</a:t>
            </a:r>
            <a:endParaRPr lang="en-US" altLang="zh-CN" sz="2400" b="1" u="sng" dirty="0"/>
          </a:p>
          <a:p>
            <a:pPr>
              <a:buNone/>
            </a:pPr>
            <a:r>
              <a:rPr lang="en-US" altLang="zh-CN" sz="2400" b="1" dirty="0"/>
              <a:t>    woman  teacher----wom</a:t>
            </a:r>
            <a:r>
              <a:rPr lang="en-US" altLang="zh-CN" sz="2400" b="1" u="sng" dirty="0"/>
              <a:t>e</a:t>
            </a:r>
            <a:r>
              <a:rPr lang="en-US" altLang="zh-CN" sz="2400" b="1" dirty="0"/>
              <a:t>n  teacher</a:t>
            </a:r>
            <a:r>
              <a:rPr lang="en-US" altLang="zh-CN" sz="2400" b="1" u="sng" dirty="0"/>
              <a:t>s</a:t>
            </a:r>
            <a:endParaRPr lang="en-US" altLang="zh-CN" sz="2400" b="1" u="sng" dirty="0"/>
          </a:p>
          <a:p>
            <a:pPr>
              <a:buNone/>
            </a:pPr>
            <a:r>
              <a:rPr lang="en-US" altLang="zh-CN" sz="2400" b="1" dirty="0"/>
              <a:t>     mouse----m</a:t>
            </a:r>
            <a:r>
              <a:rPr lang="en-US" altLang="zh-CN" sz="2400" b="1" u="sng" dirty="0"/>
              <a:t>ice                                                  </a:t>
            </a:r>
            <a:endParaRPr lang="en-US" altLang="zh-CN" sz="2400" b="1" u="sng" dirty="0"/>
          </a:p>
          <a:p>
            <a:pPr>
              <a:buNone/>
            </a:pPr>
            <a:r>
              <a:rPr lang="en-US" altLang="zh-CN" sz="2400" b="1" dirty="0"/>
              <a:t>    child-------child</a:t>
            </a:r>
            <a:r>
              <a:rPr lang="en-US" altLang="zh-CN" sz="2400" b="1" u="sng" dirty="0"/>
              <a:t>ren</a:t>
            </a:r>
            <a:r>
              <a:rPr lang="en-US" altLang="zh-CN" sz="2400" b="1" dirty="0"/>
              <a:t>                                       </a:t>
            </a:r>
            <a:r>
              <a:rPr lang="zh-CN" altLang="en-US" sz="2400" b="1" dirty="0"/>
              <a:t>注意</a:t>
            </a:r>
            <a:r>
              <a:rPr lang="en-US" altLang="zh-CN" sz="2400" b="1" dirty="0"/>
              <a:t>German--------Germ</a:t>
            </a:r>
            <a:r>
              <a:rPr lang="en-US" altLang="zh-CN" sz="2400" b="1" u="sng" dirty="0"/>
              <a:t>a</a:t>
            </a:r>
            <a:r>
              <a:rPr lang="en-US" altLang="zh-CN" sz="2400" b="1" dirty="0"/>
              <a:t>n</a:t>
            </a:r>
            <a:r>
              <a:rPr lang="en-US" altLang="zh-CN" sz="2400" b="1" u="sng" dirty="0"/>
              <a:t>s </a:t>
            </a:r>
            <a:endParaRPr lang="en-US" altLang="zh-CN" sz="2400" b="1" u="sng" dirty="0"/>
          </a:p>
          <a:p>
            <a:pPr>
              <a:buNone/>
            </a:pPr>
            <a:r>
              <a:rPr lang="en-US" altLang="zh-CN" sz="2400" b="1" dirty="0"/>
              <a:t>     basis-------ba</a:t>
            </a:r>
            <a:r>
              <a:rPr lang="en-US" altLang="zh-CN" sz="2400" b="1" u="sng" dirty="0"/>
              <a:t>se</a:t>
            </a:r>
            <a:r>
              <a:rPr lang="en-US" altLang="zh-CN" sz="2400" b="1" dirty="0"/>
              <a:t>s                        analysis----analy</a:t>
            </a:r>
            <a:r>
              <a:rPr lang="en-US" altLang="zh-CN" sz="2400" b="1" u="sng" dirty="0"/>
              <a:t>ses</a:t>
            </a:r>
            <a:endParaRPr lang="en-US" altLang="zh-CN" sz="2400" b="1" u="sng" dirty="0"/>
          </a:p>
          <a:p>
            <a:pPr>
              <a:buNone/>
            </a:pPr>
            <a:r>
              <a:rPr lang="en-US" altLang="zh-CN" sz="2400" b="1" dirty="0"/>
              <a:t>   phenomen</a:t>
            </a:r>
            <a:r>
              <a:rPr lang="en-US" altLang="zh-CN" sz="2400" b="1" u="sng" dirty="0"/>
              <a:t>on</a:t>
            </a:r>
            <a:r>
              <a:rPr lang="en-US" altLang="zh-CN" sz="2400" b="1" dirty="0"/>
              <a:t>----phenomen</a:t>
            </a:r>
            <a:r>
              <a:rPr lang="en-US" altLang="zh-CN" sz="2400" b="1" u="sng" dirty="0"/>
              <a:t>a</a:t>
            </a:r>
            <a:endParaRPr lang="en-US" altLang="zh-CN" sz="2400" b="1" u="sng" dirty="0"/>
          </a:p>
          <a:p>
            <a:pPr>
              <a:buNone/>
            </a:pPr>
            <a:r>
              <a:rPr lang="en-US" altLang="zh-CN" sz="2400" b="1" dirty="0"/>
              <a:t>   </a:t>
            </a:r>
            <a:endParaRPr lang="en-US" altLang="zh-CN" sz="2400" b="1" dirty="0"/>
          </a:p>
          <a:p>
            <a:pPr>
              <a:buNone/>
            </a:pPr>
            <a:r>
              <a:rPr lang="en-US" altLang="zh-CN" sz="2400" b="1" dirty="0"/>
              <a:t>   criter</a:t>
            </a:r>
            <a:r>
              <a:rPr lang="en-US" altLang="zh-CN" sz="2400" b="1" u="sng" dirty="0"/>
              <a:t>ion</a:t>
            </a:r>
            <a:r>
              <a:rPr lang="en-US" altLang="zh-CN" sz="2400" b="1" dirty="0"/>
              <a:t>------criter</a:t>
            </a:r>
            <a:r>
              <a:rPr lang="en-US" altLang="zh-CN" sz="2400" b="1" u="sng" dirty="0"/>
              <a:t>ia</a:t>
            </a:r>
            <a:r>
              <a:rPr lang="en-US" altLang="zh-CN" sz="2400" b="1" dirty="0"/>
              <a:t>                   dat</a:t>
            </a:r>
            <a:r>
              <a:rPr lang="en-US" altLang="zh-CN" sz="2400" b="1" u="sng" dirty="0"/>
              <a:t>um</a:t>
            </a:r>
            <a:r>
              <a:rPr lang="en-US" altLang="zh-CN" sz="2400" b="1" dirty="0"/>
              <a:t>--------data</a:t>
            </a:r>
            <a:endParaRPr lang="en-US" altLang="zh-CN" sz="2400" b="1" dirty="0"/>
          </a:p>
          <a:p>
            <a:pPr>
              <a:buNone/>
            </a:pPr>
            <a:r>
              <a:rPr lang="en-US" altLang="zh-CN" sz="2400" b="1" dirty="0"/>
              <a:t>    bacter</a:t>
            </a:r>
            <a:r>
              <a:rPr lang="en-US" altLang="zh-CN" sz="2400" b="1" u="sng" dirty="0"/>
              <a:t>ium</a:t>
            </a:r>
            <a:r>
              <a:rPr lang="en-US" altLang="zh-CN" sz="2400" b="1" dirty="0"/>
              <a:t>----bacter</a:t>
            </a:r>
            <a:r>
              <a:rPr lang="en-US" altLang="zh-CN" sz="2400" b="1" u="sng" dirty="0"/>
              <a:t>ia</a:t>
            </a:r>
            <a:endParaRPr lang="en-US" altLang="zh-CN" sz="2400" b="1" u="sng" dirty="0"/>
          </a:p>
          <a:p>
            <a:pPr>
              <a:buNone/>
            </a:pPr>
            <a:endParaRPr lang="en-US" altLang="zh-CN" sz="2400" b="1" u="sng" dirty="0"/>
          </a:p>
          <a:p>
            <a:pPr>
              <a:buNone/>
            </a:pPr>
            <a:r>
              <a:rPr lang="en-US" altLang="zh-CN" sz="2400" b="1" dirty="0"/>
              <a:t>   med</a:t>
            </a:r>
            <a:r>
              <a:rPr lang="en-US" altLang="zh-CN" sz="2400" b="1" u="sng" dirty="0"/>
              <a:t>ium</a:t>
            </a:r>
            <a:r>
              <a:rPr lang="en-US" altLang="zh-CN" sz="2400" b="1" dirty="0"/>
              <a:t>------med</a:t>
            </a:r>
            <a:r>
              <a:rPr lang="en-US" altLang="zh-CN" sz="2400" b="1" u="sng" dirty="0"/>
              <a:t>ia</a:t>
            </a:r>
            <a:r>
              <a:rPr lang="en-US" altLang="zh-CN" sz="2400" b="1" dirty="0"/>
              <a:t>/ medium</a:t>
            </a:r>
            <a:r>
              <a:rPr lang="en-US" altLang="zh-CN" sz="2400" b="1" u="sng" dirty="0"/>
              <a:t>s</a:t>
            </a:r>
            <a:r>
              <a:rPr lang="en-US" altLang="zh-CN" sz="2400" b="1" dirty="0"/>
              <a:t>               stad</a:t>
            </a:r>
            <a:r>
              <a:rPr lang="en-US" altLang="zh-CN" sz="2400" b="1" u="sng" dirty="0"/>
              <a:t>ium</a:t>
            </a:r>
            <a:r>
              <a:rPr lang="en-US" altLang="zh-CN" sz="2400" b="1" dirty="0"/>
              <a:t>------stad</a:t>
            </a:r>
            <a:r>
              <a:rPr lang="en-US" altLang="zh-CN" sz="2400" b="1" u="sng" dirty="0"/>
              <a:t>ia</a:t>
            </a:r>
            <a:r>
              <a:rPr lang="en-US" altLang="zh-CN" sz="2400" b="1" dirty="0"/>
              <a:t>/  stadium</a:t>
            </a:r>
            <a:r>
              <a:rPr lang="en-US" altLang="zh-CN" sz="2400" b="1" u="sng" dirty="0"/>
              <a:t>s</a:t>
            </a:r>
            <a:endParaRPr lang="en-US" altLang="zh-CN" sz="2400" b="1" u="sng" dirty="0"/>
          </a:p>
          <a:p>
            <a:pPr>
              <a:buNone/>
            </a:pPr>
            <a:r>
              <a:rPr lang="en-US" altLang="zh-CN" sz="2400" b="1" dirty="0"/>
              <a:t>   aquar</a:t>
            </a:r>
            <a:r>
              <a:rPr lang="en-US" altLang="zh-CN" sz="2400" b="1" u="sng" dirty="0"/>
              <a:t>ium</a:t>
            </a:r>
            <a:r>
              <a:rPr lang="en-US" altLang="zh-CN" sz="2400" b="1" dirty="0"/>
              <a:t>......aquar</a:t>
            </a:r>
            <a:r>
              <a:rPr lang="en-US" altLang="zh-CN" sz="2400" b="1" u="sng" dirty="0"/>
              <a:t>ia</a:t>
            </a:r>
            <a:r>
              <a:rPr lang="en-US" altLang="zh-CN" sz="2400" b="1" dirty="0"/>
              <a:t> /aquarium</a:t>
            </a:r>
            <a:r>
              <a:rPr lang="en-US" altLang="zh-CN" sz="2400" b="1" u="sng" dirty="0"/>
              <a:t>s</a:t>
            </a:r>
            <a:endParaRPr lang="en-US" altLang="zh-CN" sz="2400" b="1" u="sng" dirty="0"/>
          </a:p>
          <a:p>
            <a:pPr>
              <a:buNone/>
            </a:pPr>
            <a:r>
              <a:rPr lang="en-US" altLang="zh-CN" sz="2400" b="1" dirty="0"/>
              <a:t>  </a:t>
            </a:r>
            <a:endParaRPr lang="en-US" altLang="zh-CN" sz="2400" b="1" u="sng" dirty="0"/>
          </a:p>
          <a:p>
            <a:pPr>
              <a:buNone/>
            </a:pP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9144000" cy="6858000"/>
          </a:xfrm>
        </p:spPr>
        <p:txBody>
          <a:bodyPr>
            <a:normAutofit fontScale="60000" lnSpcReduction="20000"/>
          </a:bodyPr>
          <a:lstStyle/>
          <a:p>
            <a:pPr marL="342900" marR="0" indent="-342900" algn="l" defTabSz="914400" rtl="0" eaLnBrk="1" fontAlgn="base" latinLnBrk="0" hangingPunct="1">
              <a:lnSpc>
                <a:spcPct val="100000"/>
              </a:lnSpc>
              <a:spcBef>
                <a:spcPct val="20000"/>
              </a:spcBef>
              <a:spcAft>
                <a:spcPct val="0"/>
              </a:spcAft>
              <a:buClrTx/>
              <a:buSzTx/>
              <a:buFontTx/>
              <a:buNone/>
            </a:pPr>
            <a:r>
              <a:rPr kumimoji="0" lang="zh-CN" altLang="en-US" sz="3200" b="1" i="0" u="none" strike="noStrike" kern="1200" cap="none" spc="0" normalizeH="0" baseline="0" noProof="1" dirty="0" smtClean="0">
                <a:solidFill>
                  <a:srgbClr val="FF0000"/>
                </a:solidFill>
                <a:latin typeface="+mn-lt"/>
                <a:ea typeface="+mn-ea"/>
                <a:cs typeface="+mn-cs"/>
              </a:rPr>
              <a:t>易错基数词</a:t>
            </a:r>
            <a:r>
              <a:rPr kumimoji="0" lang="en-US" altLang="zh-CN" sz="3200" b="1" i="0" u="none" strike="noStrike" kern="1200" cap="none" spc="0" normalizeH="0" baseline="0" noProof="1" dirty="0" smtClean="0">
                <a:solidFill>
                  <a:srgbClr val="FF0000"/>
                </a:solidFill>
                <a:latin typeface="+mn-lt"/>
                <a:ea typeface="+mn-ea"/>
                <a:cs typeface="+mn-cs"/>
              </a:rPr>
              <a:t>----</a:t>
            </a:r>
            <a:r>
              <a:rPr kumimoji="0" lang="zh-CN" altLang="en-US" sz="3200" b="1" i="0" u="none" strike="noStrike" kern="1200" cap="none" spc="0" normalizeH="0" baseline="0" noProof="1" dirty="0" smtClean="0">
                <a:solidFill>
                  <a:srgbClr val="FF0000"/>
                </a:solidFill>
                <a:latin typeface="+mn-lt"/>
                <a:ea typeface="+mn-ea"/>
                <a:cs typeface="+mn-cs"/>
              </a:rPr>
              <a:t>序数词</a:t>
            </a:r>
            <a:endParaRPr kumimoji="0" lang="en-US" altLang="zh-CN" sz="3200" b="1" i="0" u="none" strike="noStrike" kern="1200" cap="none" spc="0" normalizeH="0" baseline="0" noProof="1" dirty="0" smtClean="0">
              <a:solidFill>
                <a:srgbClr val="FF000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3200" b="1" i="0" u="none" strike="noStrike" kern="1200" cap="none" spc="0" normalizeH="0" baseline="0" noProof="1" dirty="0" smtClean="0">
                <a:solidFill>
                  <a:schemeClr val="tx1"/>
                </a:solidFill>
                <a:latin typeface="+mn-lt"/>
                <a:ea typeface="+mn-ea"/>
                <a:cs typeface="+mn-cs"/>
              </a:rPr>
              <a:t>      </a:t>
            </a:r>
            <a:r>
              <a:rPr kumimoji="0" lang="en-US" altLang="zh-CN" sz="4000" b="1" i="0" u="none" strike="noStrike" kern="1200" cap="none" spc="0" normalizeH="0" baseline="0" noProof="1" dirty="0" smtClean="0">
                <a:solidFill>
                  <a:schemeClr val="tx1"/>
                </a:solidFill>
                <a:latin typeface="+mn-lt"/>
                <a:ea typeface="+mn-ea"/>
                <a:cs typeface="+mn-cs"/>
              </a:rPr>
              <a:t> one--------first</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two-------second</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three-----third</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four------f</a:t>
            </a:r>
            <a:r>
              <a:rPr kumimoji="0" lang="en-US" altLang="zh-CN" sz="4000" b="1" i="0" u="sng" strike="noStrike" kern="1200" cap="none" spc="0" normalizeH="0" baseline="0" noProof="1" dirty="0" smtClean="0">
                <a:solidFill>
                  <a:schemeClr val="tx1"/>
                </a:solidFill>
                <a:latin typeface="+mn-lt"/>
                <a:ea typeface="+mn-ea"/>
                <a:cs typeface="+mn-cs"/>
              </a:rPr>
              <a:t>our</a:t>
            </a:r>
            <a:r>
              <a:rPr kumimoji="0" lang="en-US" altLang="zh-CN" sz="4000" b="1" i="0" u="none" strike="noStrike" kern="1200" cap="none" spc="0" normalizeH="0" baseline="0" noProof="1" dirty="0" smtClean="0">
                <a:solidFill>
                  <a:schemeClr val="tx1"/>
                </a:solidFill>
                <a:latin typeface="+mn-lt"/>
                <a:ea typeface="+mn-ea"/>
                <a:cs typeface="+mn-cs"/>
              </a:rPr>
              <a:t>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five------fi</a:t>
            </a:r>
            <a:r>
              <a:rPr kumimoji="0" lang="en-US" altLang="zh-CN" sz="4000" b="1" i="0" u="sng" strike="noStrike" kern="1200" cap="none" spc="0" normalizeH="0" baseline="0" noProof="1" dirty="0" smtClean="0">
                <a:solidFill>
                  <a:schemeClr val="tx1"/>
                </a:solidFill>
                <a:latin typeface="+mn-lt"/>
                <a:ea typeface="+mn-ea"/>
                <a:cs typeface="+mn-cs"/>
              </a:rPr>
              <a:t>f</a:t>
            </a:r>
            <a:r>
              <a:rPr kumimoji="0" lang="en-US" altLang="zh-CN" sz="4000" b="1" i="0" u="none" strike="noStrike" kern="1200" cap="none" spc="0" normalizeH="0" baseline="0" noProof="1" dirty="0" smtClean="0">
                <a:solidFill>
                  <a:schemeClr val="tx1"/>
                </a:solidFill>
                <a:latin typeface="+mn-lt"/>
                <a:ea typeface="+mn-ea"/>
                <a:cs typeface="+mn-cs"/>
              </a:rPr>
              <a:t>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eight----eighth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nine----</a:t>
            </a:r>
            <a:r>
              <a:rPr kumimoji="0" lang="en-US" altLang="zh-CN" sz="4000" b="1" i="0" u="sng" strike="noStrike" kern="1200" cap="none" spc="0" normalizeH="0" baseline="0" noProof="1" dirty="0" smtClean="0">
                <a:solidFill>
                  <a:schemeClr val="tx1"/>
                </a:solidFill>
                <a:latin typeface="+mn-lt"/>
                <a:ea typeface="+mn-ea"/>
                <a:cs typeface="+mn-cs"/>
              </a:rPr>
              <a:t>nin</a:t>
            </a:r>
            <a:r>
              <a:rPr kumimoji="0" lang="en-US" altLang="zh-CN" sz="4000" b="1" i="0" u="none" strike="noStrike" kern="1200" cap="none" spc="0" normalizeH="0" baseline="0" noProof="1" dirty="0" smtClean="0">
                <a:solidFill>
                  <a:schemeClr val="tx1"/>
                </a:solidFill>
                <a:latin typeface="+mn-lt"/>
                <a:ea typeface="+mn-ea"/>
                <a:cs typeface="+mn-cs"/>
              </a:rPr>
              <a:t>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twelve---twel</a:t>
            </a:r>
            <a:r>
              <a:rPr kumimoji="0" lang="en-US" altLang="zh-CN" sz="4000" b="1" i="0" u="sng" strike="noStrike" kern="1200" cap="none" spc="0" normalizeH="0" baseline="0" noProof="1" dirty="0" smtClean="0">
                <a:solidFill>
                  <a:schemeClr val="tx1"/>
                </a:solidFill>
                <a:latin typeface="+mn-lt"/>
                <a:ea typeface="+mn-ea"/>
                <a:cs typeface="+mn-cs"/>
              </a:rPr>
              <a:t>f</a:t>
            </a:r>
            <a:r>
              <a:rPr kumimoji="0" lang="en-US" altLang="zh-CN" sz="4000" b="1" i="0" u="none" strike="noStrike" kern="1200" cap="none" spc="0" normalizeH="0" baseline="0" noProof="1" dirty="0" smtClean="0">
                <a:solidFill>
                  <a:schemeClr val="tx1"/>
                </a:solidFill>
                <a:latin typeface="+mn-lt"/>
                <a:ea typeface="+mn-ea"/>
                <a:cs typeface="+mn-cs"/>
              </a:rPr>
              <a:t>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nineteen---</a:t>
            </a:r>
            <a:r>
              <a:rPr kumimoji="0" lang="en-US" altLang="zh-CN" sz="4000" b="1" i="0" u="sng" strike="noStrike" kern="1200" cap="none" spc="0" normalizeH="0" baseline="0" noProof="1" dirty="0" smtClean="0">
                <a:solidFill>
                  <a:schemeClr val="tx1"/>
                </a:solidFill>
                <a:latin typeface="+mn-lt"/>
                <a:ea typeface="+mn-ea"/>
                <a:cs typeface="+mn-cs"/>
              </a:rPr>
              <a:t>nine</a:t>
            </a:r>
            <a:r>
              <a:rPr kumimoji="0" lang="en-US" altLang="zh-CN" sz="4000" b="1" i="0" u="none" strike="noStrike" kern="1200" cap="none" spc="0" normalizeH="0" baseline="0" noProof="1" dirty="0" smtClean="0">
                <a:solidFill>
                  <a:schemeClr val="tx1"/>
                </a:solidFill>
                <a:latin typeface="+mn-lt"/>
                <a:ea typeface="+mn-ea"/>
                <a:cs typeface="+mn-cs"/>
              </a:rPr>
              <a:t>teenth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twent</a:t>
            </a:r>
            <a:r>
              <a:rPr kumimoji="0" lang="en-US" altLang="zh-CN" sz="4000" b="1" i="0" u="sng" strike="noStrike" kern="1200" cap="none" spc="0" normalizeH="0" baseline="0" noProof="1" dirty="0" smtClean="0">
                <a:solidFill>
                  <a:schemeClr val="tx1"/>
                </a:solidFill>
                <a:latin typeface="+mn-lt"/>
                <a:ea typeface="+mn-ea"/>
                <a:cs typeface="+mn-cs"/>
              </a:rPr>
              <a:t>y</a:t>
            </a:r>
            <a:r>
              <a:rPr kumimoji="0" lang="en-US" altLang="zh-CN" sz="4000" b="1" i="0" u="none" strike="noStrike" kern="1200" cap="none" spc="0" normalizeH="0" baseline="0" noProof="1" dirty="0" smtClean="0">
                <a:solidFill>
                  <a:schemeClr val="tx1"/>
                </a:solidFill>
                <a:latin typeface="+mn-lt"/>
                <a:ea typeface="+mn-ea"/>
                <a:cs typeface="+mn-cs"/>
              </a:rPr>
              <a:t>-----twent</a:t>
            </a:r>
            <a:r>
              <a:rPr kumimoji="0" lang="en-US" altLang="zh-CN" sz="4000" b="1" i="0" u="sng" strike="noStrike" kern="1200" cap="none" spc="0" normalizeH="0" baseline="0" noProof="1" dirty="0" smtClean="0">
                <a:solidFill>
                  <a:schemeClr val="tx1"/>
                </a:solidFill>
                <a:latin typeface="+mn-lt"/>
                <a:ea typeface="+mn-ea"/>
                <a:cs typeface="+mn-cs"/>
              </a:rPr>
              <a:t>ieth</a:t>
            </a:r>
            <a:endParaRPr kumimoji="0" lang="en-US" altLang="zh-CN" sz="4000" b="1" i="0" u="sng"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twenty-two------twenty-second</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a:t>
            </a:r>
            <a:r>
              <a:rPr kumimoji="0" lang="en-US" altLang="zh-CN" sz="4000" b="1" i="0" u="sng" strike="noStrike" kern="1200" cap="none" spc="0" normalizeH="0" baseline="0" noProof="1" dirty="0" smtClean="0">
                <a:solidFill>
                  <a:schemeClr val="tx1"/>
                </a:solidFill>
                <a:latin typeface="+mn-lt"/>
                <a:ea typeface="+mn-ea"/>
                <a:cs typeface="+mn-cs"/>
              </a:rPr>
              <a:t> for</a:t>
            </a:r>
            <a:r>
              <a:rPr kumimoji="0" lang="en-US" altLang="zh-CN" sz="4000" b="1" i="0" u="none" strike="noStrike" kern="1200" cap="none" spc="0" normalizeH="0" baseline="0" noProof="1" dirty="0" smtClean="0">
                <a:solidFill>
                  <a:schemeClr val="tx1"/>
                </a:solidFill>
                <a:latin typeface="+mn-lt"/>
                <a:ea typeface="+mn-ea"/>
                <a:cs typeface="+mn-cs"/>
              </a:rPr>
              <a:t>ty------</a:t>
            </a:r>
            <a:r>
              <a:rPr kumimoji="0" lang="en-US" altLang="zh-CN" sz="4000" b="1" i="0" u="sng" strike="noStrike" kern="1200" cap="none" spc="0" normalizeH="0" baseline="0" noProof="1" dirty="0" smtClean="0">
                <a:solidFill>
                  <a:schemeClr val="tx1"/>
                </a:solidFill>
                <a:latin typeface="+mn-lt"/>
                <a:ea typeface="+mn-ea"/>
                <a:cs typeface="+mn-cs"/>
              </a:rPr>
              <a:t>for</a:t>
            </a:r>
            <a:r>
              <a:rPr kumimoji="0" lang="en-US" altLang="zh-CN" sz="4000" b="1" i="0" u="none" strike="noStrike" kern="1200" cap="none" spc="0" normalizeH="0" baseline="0" noProof="1" dirty="0" smtClean="0">
                <a:solidFill>
                  <a:schemeClr val="tx1"/>
                </a:solidFill>
                <a:latin typeface="+mn-lt"/>
                <a:ea typeface="+mn-ea"/>
                <a:cs typeface="+mn-cs"/>
              </a:rPr>
              <a:t>tieth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fifty-------fiftieth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ninety----</a:t>
            </a:r>
            <a:r>
              <a:rPr kumimoji="0" lang="en-US" altLang="zh-CN" sz="4000" b="1" i="0" u="sng" strike="noStrike" kern="1200" cap="none" spc="0" normalizeH="0" baseline="0" noProof="1" dirty="0" smtClean="0">
                <a:solidFill>
                  <a:schemeClr val="tx1"/>
                </a:solidFill>
                <a:latin typeface="+mn-lt"/>
                <a:ea typeface="+mn-ea"/>
                <a:cs typeface="+mn-cs"/>
              </a:rPr>
              <a:t>nine</a:t>
            </a:r>
            <a:r>
              <a:rPr kumimoji="0" lang="en-US" altLang="zh-CN" sz="4000" b="1" i="0" u="none" strike="noStrike" kern="1200" cap="none" spc="0" normalizeH="0" baseline="0" noProof="1" dirty="0" smtClean="0">
                <a:solidFill>
                  <a:schemeClr val="tx1"/>
                </a:solidFill>
                <a:latin typeface="+mn-lt"/>
                <a:ea typeface="+mn-ea"/>
                <a:cs typeface="+mn-cs"/>
              </a:rPr>
              <a:t>tieth</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one hundred --------one hundred</a:t>
            </a:r>
            <a:r>
              <a:rPr kumimoji="0" lang="en-US" altLang="zh-CN" sz="4000" b="1" i="0" u="sng" strike="noStrike" kern="1200" cap="none" spc="0" normalizeH="0" baseline="0" noProof="1" dirty="0" smtClean="0">
                <a:solidFill>
                  <a:schemeClr val="tx1"/>
                </a:solidFill>
                <a:latin typeface="+mn-lt"/>
                <a:ea typeface="+mn-ea"/>
                <a:cs typeface="+mn-cs"/>
              </a:rPr>
              <a:t>th</a:t>
            </a:r>
            <a:endParaRPr kumimoji="0" lang="en-US" altLang="zh-CN" sz="4000" b="1" i="0" u="sng"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one thousand--------one   thousand</a:t>
            </a:r>
            <a:r>
              <a:rPr kumimoji="0" lang="en-US" altLang="zh-CN" sz="4000" b="1" i="0" u="sng" strike="noStrike" kern="1200" cap="none" spc="0" normalizeH="0" baseline="0" noProof="1" dirty="0" smtClean="0">
                <a:solidFill>
                  <a:schemeClr val="tx1"/>
                </a:solidFill>
                <a:latin typeface="+mn-lt"/>
                <a:ea typeface="+mn-ea"/>
                <a:cs typeface="+mn-cs"/>
              </a:rPr>
              <a:t>th </a:t>
            </a:r>
            <a:endParaRPr kumimoji="0" lang="en-US" altLang="zh-CN" sz="4000" b="1" i="0" u="sng"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r>
              <a:rPr kumimoji="0" lang="en-US" altLang="zh-CN" sz="4000" b="1" i="0" u="none" strike="noStrike" kern="1200" cap="none" spc="0" normalizeH="0" baseline="0" noProof="1" dirty="0" smtClean="0">
                <a:solidFill>
                  <a:schemeClr val="tx1"/>
                </a:solidFill>
                <a:latin typeface="+mn-lt"/>
                <a:ea typeface="+mn-ea"/>
                <a:cs typeface="+mn-cs"/>
              </a:rPr>
              <a:t>  </a:t>
            </a:r>
            <a:endParaRPr kumimoji="0" lang="en-US" altLang="zh-CN" sz="4000" b="1" i="0" u="none" strike="noStrike" kern="1200" cap="none" spc="0" normalizeH="0" baseline="0" noProof="1" dirty="0" smtClean="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None/>
            </a:pPr>
            <a:endParaRPr kumimoji="0" lang="zh-CN" altLang="en-US" sz="40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285728"/>
            <a:ext cx="8929718" cy="6357982"/>
          </a:xfrm>
        </p:spPr>
        <p:txBody>
          <a:bodyPr>
            <a:normAutofit fontScale="92500" lnSpcReduction="20000"/>
          </a:bodyPr>
          <a:lstStyle/>
          <a:p>
            <a:r>
              <a:rPr lang="zh-CN" altLang="zh-CN" b="1" u="sng" dirty="0" smtClean="0"/>
              <a:t>在其它句型中的使用</a:t>
            </a:r>
            <a:endParaRPr lang="zh-CN" altLang="zh-CN" b="1" dirty="0" smtClean="0"/>
          </a:p>
          <a:p>
            <a:pPr lvl="0"/>
            <a:r>
              <a:rPr lang="en-US" altLang="zh-CN" b="1" dirty="0" smtClean="0">
                <a:solidFill>
                  <a:srgbClr val="FF0000"/>
                </a:solidFill>
              </a:rPr>
              <a:t>insist</a:t>
            </a:r>
            <a:r>
              <a:rPr lang="en-US" altLang="zh-CN" b="1" dirty="0" smtClean="0"/>
              <a:t>, </a:t>
            </a:r>
            <a:r>
              <a:rPr lang="en-US" altLang="zh-CN" b="1" dirty="0" smtClean="0">
                <a:solidFill>
                  <a:srgbClr val="FF0000"/>
                </a:solidFill>
              </a:rPr>
              <a:t>suggest,</a:t>
            </a:r>
            <a:r>
              <a:rPr lang="en-US" altLang="zh-CN" b="1" dirty="0" smtClean="0"/>
              <a:t> </a:t>
            </a:r>
            <a:r>
              <a:rPr lang="en-US" altLang="zh-CN" b="1" dirty="0" err="1" smtClean="0"/>
              <a:t>advise,propose,recommend</a:t>
            </a:r>
            <a:r>
              <a:rPr lang="en-US" altLang="zh-CN" b="1" dirty="0" smtClean="0"/>
              <a:t>, order, command, demand, require, request, ask, urge, desire… (should do)</a:t>
            </a:r>
            <a:endParaRPr lang="zh-CN" altLang="zh-CN" b="1" dirty="0" smtClean="0"/>
          </a:p>
          <a:p>
            <a:pPr lvl="0"/>
            <a:r>
              <a:rPr lang="en-US" altLang="zh-CN" b="1" dirty="0" smtClean="0"/>
              <a:t>It’s necessary, important, strange, essential that  …  (should do)</a:t>
            </a:r>
            <a:endParaRPr lang="zh-CN" altLang="zh-CN" b="1" dirty="0" smtClean="0"/>
          </a:p>
          <a:p>
            <a:pPr lvl="0"/>
            <a:r>
              <a:rPr lang="en-US" altLang="zh-CN" b="1" dirty="0" smtClean="0"/>
              <a:t>wish / if only</a:t>
            </a:r>
            <a:endParaRPr lang="zh-CN" altLang="zh-CN" b="1" dirty="0" smtClean="0"/>
          </a:p>
          <a:p>
            <a:pPr lvl="0"/>
            <a:r>
              <a:rPr lang="en-US" altLang="zh-CN" b="1" dirty="0" smtClean="0"/>
              <a:t>as if / as though</a:t>
            </a:r>
            <a:endParaRPr lang="zh-CN" altLang="zh-CN" b="1" dirty="0" smtClean="0"/>
          </a:p>
          <a:p>
            <a:pPr lvl="0"/>
            <a:r>
              <a:rPr lang="en-US" altLang="zh-CN" b="1" u="sng" dirty="0" smtClean="0"/>
              <a:t>It is time that </a:t>
            </a:r>
            <a:r>
              <a:rPr lang="en-US" altLang="zh-CN" b="1" dirty="0" smtClean="0"/>
              <a:t>we ___(have)  a rest.</a:t>
            </a:r>
            <a:endParaRPr lang="zh-CN" altLang="zh-CN" b="1" dirty="0" smtClean="0"/>
          </a:p>
          <a:p>
            <a:pPr lvl="0"/>
            <a:r>
              <a:rPr lang="en-US" altLang="zh-CN" b="1" dirty="0" smtClean="0"/>
              <a:t>I would rather (that) you ____(do) the work now/you ____(do) the work last night.</a:t>
            </a:r>
            <a:endParaRPr lang="zh-CN" altLang="zh-CN" b="1" dirty="0" smtClean="0"/>
          </a:p>
          <a:p>
            <a:pPr lvl="0"/>
            <a:r>
              <a:rPr lang="en-US" altLang="zh-CN" b="1" dirty="0" smtClean="0"/>
              <a:t>should have done</a:t>
            </a:r>
            <a:endParaRPr lang="zh-CN" altLang="zh-CN" b="1" dirty="0" smtClean="0"/>
          </a:p>
          <a:p>
            <a:pPr lvl="0"/>
            <a:r>
              <a:rPr lang="en-US" altLang="zh-CN" b="1" dirty="0" smtClean="0"/>
              <a:t>needn’t have done</a:t>
            </a:r>
            <a:endParaRPr lang="en-US" altLang="zh-CN" b="1" dirty="0" smtClean="0"/>
          </a:p>
          <a:p>
            <a:pPr lvl="0"/>
            <a:r>
              <a:rPr lang="en-US" altLang="zh-CN" b="1" dirty="0" smtClean="0"/>
              <a:t>had intended to do =intended to have done…</a:t>
            </a:r>
            <a:endParaRPr lang="en-US" altLang="zh-CN" b="1" dirty="0" smtClean="0"/>
          </a:p>
          <a:p>
            <a:pPr lvl="0"/>
            <a:endParaRPr lang="zh-CN" altLang="zh-CN" b="1" dirty="0" smtClean="0"/>
          </a:p>
          <a:p>
            <a:endParaRPr lang="zh-CN" altLang="en-US" b="1" dirty="0"/>
          </a:p>
        </p:txBody>
      </p:sp>
      <p:sp>
        <p:nvSpPr>
          <p:cNvPr id="2" name="文本框 1"/>
          <p:cNvSpPr txBox="1"/>
          <p:nvPr/>
        </p:nvSpPr>
        <p:spPr>
          <a:xfrm>
            <a:off x="693420" y="6275705"/>
            <a:ext cx="7793990" cy="460375"/>
          </a:xfrm>
          <a:prstGeom prst="rect">
            <a:avLst/>
          </a:prstGeom>
          <a:noFill/>
        </p:spPr>
        <p:txBody>
          <a:bodyPr wrap="square" rtlCol="0">
            <a:spAutoFit/>
          </a:bodyPr>
          <a:p>
            <a:r>
              <a:rPr lang="en-US" altLang="zh-CN" sz="2400" b="1">
                <a:solidFill>
                  <a:srgbClr val="FF0000"/>
                </a:solidFill>
              </a:rPr>
              <a:t>had/ should have              did;   had done    </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3520" y="99060"/>
            <a:ext cx="8769985" cy="6633845"/>
          </a:xfrm>
        </p:spPr>
        <p:txBody>
          <a:bodyPr>
            <a:normAutofit lnSpcReduction="10000"/>
          </a:bodyPr>
          <a:p>
            <a:pPr marL="0" indent="0">
              <a:buNone/>
            </a:pPr>
            <a:r>
              <a:rPr lang="zh-CN" altLang="en-US" b="1">
                <a:solidFill>
                  <a:srgbClr val="FF0000"/>
                </a:solidFill>
              </a:rPr>
              <a:t>以</a:t>
            </a:r>
            <a:r>
              <a:rPr lang="en-US" altLang="zh-CN" b="1">
                <a:solidFill>
                  <a:srgbClr val="FF0000"/>
                </a:solidFill>
              </a:rPr>
              <a:t>f/fe </a:t>
            </a:r>
            <a:r>
              <a:rPr lang="zh-CN" altLang="en-US" b="1">
                <a:solidFill>
                  <a:srgbClr val="FF0000"/>
                </a:solidFill>
              </a:rPr>
              <a:t>结尾，变</a:t>
            </a:r>
            <a:r>
              <a:rPr lang="en-US" altLang="zh-CN" b="1">
                <a:solidFill>
                  <a:srgbClr val="FF0000"/>
                </a:solidFill>
              </a:rPr>
              <a:t>f/fe</a:t>
            </a:r>
            <a:r>
              <a:rPr lang="zh-CN" altLang="en-US" b="1">
                <a:solidFill>
                  <a:srgbClr val="FF0000"/>
                </a:solidFill>
              </a:rPr>
              <a:t>为</a:t>
            </a:r>
            <a:r>
              <a:rPr lang="en-US" altLang="zh-CN" b="1">
                <a:solidFill>
                  <a:srgbClr val="FF0000"/>
                </a:solidFill>
              </a:rPr>
              <a:t>v</a:t>
            </a:r>
            <a:r>
              <a:rPr lang="zh-CN" altLang="en-US" b="1">
                <a:solidFill>
                  <a:srgbClr val="FF0000"/>
                </a:solidFill>
              </a:rPr>
              <a:t>，再加</a:t>
            </a:r>
            <a:r>
              <a:rPr lang="en-US" altLang="zh-CN" b="1">
                <a:solidFill>
                  <a:srgbClr val="FF0000"/>
                </a:solidFill>
              </a:rPr>
              <a:t>es</a:t>
            </a:r>
            <a:r>
              <a:rPr lang="zh-CN" altLang="en-US" b="1">
                <a:solidFill>
                  <a:srgbClr val="FF0000"/>
                </a:solidFill>
              </a:rPr>
              <a:t>得到复数：</a:t>
            </a:r>
            <a:endParaRPr lang="zh-CN" altLang="en-US" b="1">
              <a:solidFill>
                <a:srgbClr val="FF0000"/>
              </a:solidFill>
            </a:endParaRPr>
          </a:p>
          <a:p>
            <a:pPr marL="0" indent="0">
              <a:buNone/>
            </a:pPr>
            <a:r>
              <a:rPr lang="en-US" altLang="zh-CN"/>
              <a:t>wolf,  wife (housewife),  thief,  shelf,  half,  leaf,  loaf, calf (</a:t>
            </a:r>
            <a:r>
              <a:rPr lang="zh-CN" altLang="en-US"/>
              <a:t>小牛</a:t>
            </a:r>
            <a:r>
              <a:rPr lang="en-US" altLang="zh-CN"/>
              <a:t>),  life.</a:t>
            </a:r>
            <a:endParaRPr lang="en-US" altLang="zh-CN"/>
          </a:p>
          <a:p>
            <a:pPr marL="0" indent="0">
              <a:buNone/>
            </a:pPr>
            <a:endParaRPr lang="en-US" altLang="zh-CN"/>
          </a:p>
          <a:p>
            <a:pPr marL="0" indent="0">
              <a:buNone/>
            </a:pPr>
            <a:r>
              <a:rPr lang="zh-CN" altLang="en-US" b="1">
                <a:solidFill>
                  <a:srgbClr val="FF0000"/>
                </a:solidFill>
              </a:rPr>
              <a:t>以</a:t>
            </a:r>
            <a:r>
              <a:rPr lang="en-US" altLang="zh-CN" b="1">
                <a:solidFill>
                  <a:srgbClr val="FF0000"/>
                </a:solidFill>
              </a:rPr>
              <a:t>f/fe</a:t>
            </a:r>
            <a:r>
              <a:rPr lang="zh-CN" altLang="en-US" b="1">
                <a:solidFill>
                  <a:srgbClr val="FF0000"/>
                </a:solidFill>
              </a:rPr>
              <a:t>结尾，但直接加</a:t>
            </a:r>
            <a:r>
              <a:rPr lang="en-US" altLang="zh-CN" b="1">
                <a:solidFill>
                  <a:srgbClr val="FF0000"/>
                </a:solidFill>
              </a:rPr>
              <a:t>s</a:t>
            </a:r>
            <a:r>
              <a:rPr lang="zh-CN" altLang="en-US" b="1">
                <a:solidFill>
                  <a:srgbClr val="FF0000"/>
                </a:solidFill>
              </a:rPr>
              <a:t>得到复数：</a:t>
            </a:r>
            <a:endParaRPr lang="zh-CN" altLang="en-US" b="1">
              <a:solidFill>
                <a:srgbClr val="FF0000"/>
              </a:solidFill>
            </a:endParaRPr>
          </a:p>
          <a:p>
            <a:pPr marL="0" indent="0">
              <a:buNone/>
            </a:pPr>
            <a:r>
              <a:rPr lang="en-US" altLang="zh-CN"/>
              <a:t>chief,    chef,   belief(信仰),   cliff (</a:t>
            </a:r>
            <a:r>
              <a:rPr lang="zh-CN" altLang="en-US"/>
              <a:t>悬崖</a:t>
            </a:r>
            <a:r>
              <a:rPr lang="en-US" altLang="zh-CN"/>
              <a:t>),   gulf (</a:t>
            </a:r>
            <a:r>
              <a:rPr lang="zh-CN" altLang="en-US"/>
              <a:t>海湾</a:t>
            </a:r>
            <a:r>
              <a:rPr lang="en-US" altLang="zh-CN"/>
              <a:t>),   reef (</a:t>
            </a:r>
            <a:r>
              <a:rPr lang="zh-CN" altLang="en-US"/>
              <a:t>礁石</a:t>
            </a:r>
            <a:r>
              <a:rPr lang="en-US" altLang="zh-CN"/>
              <a:t>),   roof,   safe (</a:t>
            </a:r>
            <a:r>
              <a:rPr lang="zh-CN" altLang="en-US"/>
              <a:t>保险箱</a:t>
            </a:r>
            <a:r>
              <a:rPr lang="en-US" altLang="zh-CN"/>
              <a:t>), proof (</a:t>
            </a:r>
            <a:r>
              <a:rPr lang="zh-CN" altLang="en-US"/>
              <a:t>证据</a:t>
            </a:r>
            <a:r>
              <a:rPr lang="en-US" altLang="zh-CN"/>
              <a:t>),   brief (</a:t>
            </a:r>
            <a:r>
              <a:rPr lang="zh-CN" altLang="en-US"/>
              <a:t>简介</a:t>
            </a:r>
            <a:r>
              <a:rPr lang="en-US" altLang="zh-CN"/>
              <a:t>).</a:t>
            </a:r>
            <a:endParaRPr lang="en-US" altLang="zh-CN"/>
          </a:p>
          <a:p>
            <a:pPr marL="0" indent="0">
              <a:buNone/>
            </a:pPr>
            <a:endParaRPr lang="en-US" altLang="zh-CN"/>
          </a:p>
          <a:p>
            <a:pPr marL="0" indent="0">
              <a:buNone/>
            </a:pPr>
            <a:r>
              <a:rPr lang="zh-CN" altLang="en-US" b="1">
                <a:solidFill>
                  <a:srgbClr val="FF0000"/>
                </a:solidFill>
              </a:rPr>
              <a:t>以</a:t>
            </a:r>
            <a:r>
              <a:rPr lang="en-US" altLang="zh-CN" b="1">
                <a:solidFill>
                  <a:srgbClr val="FF0000"/>
                </a:solidFill>
              </a:rPr>
              <a:t>f/fe</a:t>
            </a:r>
            <a:r>
              <a:rPr lang="zh-CN" altLang="en-US" b="1">
                <a:solidFill>
                  <a:srgbClr val="FF0000"/>
                </a:solidFill>
              </a:rPr>
              <a:t>结尾</a:t>
            </a:r>
            <a:r>
              <a:rPr lang="en-US" altLang="zh-CN" b="1">
                <a:solidFill>
                  <a:srgbClr val="FF0000"/>
                </a:solidFill>
              </a:rPr>
              <a:t>, </a:t>
            </a:r>
            <a:r>
              <a:rPr lang="zh-CN" altLang="en-US" b="1">
                <a:solidFill>
                  <a:srgbClr val="FF0000"/>
                </a:solidFill>
              </a:rPr>
              <a:t>既可直接加</a:t>
            </a:r>
            <a:r>
              <a:rPr lang="en-US" altLang="zh-CN" b="1">
                <a:solidFill>
                  <a:srgbClr val="FF0000"/>
                </a:solidFill>
              </a:rPr>
              <a:t>s</a:t>
            </a:r>
            <a:r>
              <a:rPr lang="zh-CN" altLang="en-US" b="1">
                <a:solidFill>
                  <a:srgbClr val="FF0000"/>
                </a:solidFill>
              </a:rPr>
              <a:t>，也可变</a:t>
            </a:r>
            <a:r>
              <a:rPr lang="en-US" altLang="zh-CN" b="1">
                <a:solidFill>
                  <a:srgbClr val="FF0000"/>
                </a:solidFill>
              </a:rPr>
              <a:t>f/fe</a:t>
            </a:r>
            <a:r>
              <a:rPr lang="zh-CN" altLang="en-US" b="1">
                <a:solidFill>
                  <a:srgbClr val="FF0000"/>
                </a:solidFill>
              </a:rPr>
              <a:t>为</a:t>
            </a:r>
            <a:r>
              <a:rPr lang="en-US" altLang="zh-CN" b="1">
                <a:solidFill>
                  <a:srgbClr val="FF0000"/>
                </a:solidFill>
              </a:rPr>
              <a:t>v</a:t>
            </a:r>
            <a:r>
              <a:rPr lang="zh-CN" altLang="en-US" b="1">
                <a:solidFill>
                  <a:srgbClr val="FF0000"/>
                </a:solidFill>
              </a:rPr>
              <a:t>，再加</a:t>
            </a:r>
            <a:r>
              <a:rPr lang="en-US" altLang="zh-CN" b="1">
                <a:solidFill>
                  <a:srgbClr val="FF0000"/>
                </a:solidFill>
              </a:rPr>
              <a:t>es</a:t>
            </a:r>
            <a:r>
              <a:rPr lang="zh-CN" altLang="en-US" b="1">
                <a:solidFill>
                  <a:srgbClr val="FF0000"/>
                </a:solidFill>
              </a:rPr>
              <a:t>得到复数：</a:t>
            </a:r>
            <a:endParaRPr lang="zh-CN" altLang="en-US" b="1">
              <a:solidFill>
                <a:srgbClr val="FF0000"/>
              </a:solidFill>
            </a:endParaRPr>
          </a:p>
          <a:p>
            <a:pPr marL="0" indent="0">
              <a:buNone/>
            </a:pPr>
            <a:r>
              <a:rPr lang="en-US" altLang="zh-CN"/>
              <a:t>wharf  /wɔːf/(</a:t>
            </a:r>
            <a:r>
              <a:rPr lang="zh-CN" altLang="en-US"/>
              <a:t>码头</a:t>
            </a:r>
            <a:r>
              <a:rPr lang="en-US" altLang="zh-CN"/>
              <a:t>),  scarf,   handkerchief</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56235" y="244475"/>
            <a:ext cx="8430895" cy="6102350"/>
          </a:xfrm>
        </p:spPr>
        <p:txBody>
          <a:bodyPr>
            <a:normAutofit fontScale="90000"/>
          </a:bodyPr>
          <a:p>
            <a:pPr algn="l"/>
            <a:r>
              <a:rPr lang="en-US" altLang="zh-CN" sz="2000" b="1"/>
              <a:t>1.  panic---panic</a:t>
            </a:r>
            <a:r>
              <a:rPr lang="en-US" altLang="zh-CN" sz="2000" b="1">
                <a:solidFill>
                  <a:srgbClr val="FF0000"/>
                </a:solidFill>
              </a:rPr>
              <a:t>k</a:t>
            </a:r>
            <a:r>
              <a:rPr lang="en-US" altLang="zh-CN" sz="2000" b="1"/>
              <a:t>ed ----panic</a:t>
            </a:r>
            <a:r>
              <a:rPr lang="en-US" altLang="zh-CN" sz="2000" b="1">
                <a:solidFill>
                  <a:srgbClr val="FF0000"/>
                </a:solidFill>
              </a:rPr>
              <a:t>k</a:t>
            </a:r>
            <a:r>
              <a:rPr lang="en-US" altLang="zh-CN" sz="2000" b="1"/>
              <a:t>ing</a:t>
            </a:r>
            <a:br>
              <a:rPr lang="en-US" altLang="zh-CN" sz="2000" b="1"/>
            </a:br>
            <a:r>
              <a:rPr lang="en-US" altLang="zh-CN" sz="2000" b="1"/>
              <a:t>      traffic---traffic</a:t>
            </a:r>
            <a:r>
              <a:rPr lang="en-US" altLang="zh-CN" sz="2000" b="1">
                <a:solidFill>
                  <a:srgbClr val="FF0000"/>
                </a:solidFill>
              </a:rPr>
              <a:t>k</a:t>
            </a:r>
            <a:r>
              <a:rPr lang="en-US" altLang="zh-CN" sz="2000" b="1"/>
              <a:t>ed-----traffic</a:t>
            </a:r>
            <a:r>
              <a:rPr lang="en-US" altLang="zh-CN" sz="2000" b="1">
                <a:solidFill>
                  <a:srgbClr val="FF0000"/>
                </a:solidFill>
              </a:rPr>
              <a:t>k</a:t>
            </a:r>
            <a:r>
              <a:rPr lang="en-US" altLang="zh-CN" sz="2000" b="1"/>
              <a:t>ing</a:t>
            </a:r>
            <a:br>
              <a:rPr lang="en-US" altLang="zh-CN" sz="2000" b="1"/>
            </a:br>
            <a:r>
              <a:rPr lang="en-US" altLang="zh-CN" sz="2000" b="1"/>
              <a:t>      picnic---picnic</a:t>
            </a:r>
            <a:r>
              <a:rPr lang="en-US" altLang="zh-CN" sz="2000" b="1">
                <a:solidFill>
                  <a:srgbClr val="FF0000"/>
                </a:solidFill>
              </a:rPr>
              <a:t>k</a:t>
            </a:r>
            <a:r>
              <a:rPr lang="en-US" altLang="zh-CN" sz="2000" b="1"/>
              <a:t>ed-----picnic</a:t>
            </a:r>
            <a:r>
              <a:rPr lang="en-US" altLang="zh-CN" sz="2000" b="1">
                <a:solidFill>
                  <a:srgbClr val="FF0000"/>
                </a:solidFill>
              </a:rPr>
              <a:t>k</a:t>
            </a:r>
            <a:r>
              <a:rPr lang="en-US" altLang="zh-CN" sz="2000" b="1"/>
              <a:t>ing</a:t>
            </a:r>
            <a:br>
              <a:rPr lang="en-US" altLang="zh-CN" sz="2000" b="1"/>
            </a:br>
            <a:br>
              <a:rPr lang="en-US" altLang="zh-CN" sz="2000" b="1"/>
            </a:br>
            <a:r>
              <a:rPr lang="zh-CN" altLang="en-US" sz="2000" b="1"/>
              <a:t>阅读理解中人物态度词汇：</a:t>
            </a:r>
            <a:r>
              <a:rPr lang="en-US" altLang="zh-CN" sz="2000" b="1"/>
              <a:t> </a:t>
            </a:r>
            <a:br>
              <a:rPr lang="en-US" altLang="zh-CN" sz="2000" b="1"/>
            </a:br>
            <a:r>
              <a:rPr lang="zh-CN" altLang="en-US" sz="2000" b="1"/>
              <a:t>一</a:t>
            </a:r>
            <a:r>
              <a:rPr lang="en-US" altLang="zh-CN" sz="2000" b="1"/>
              <a:t>. 赞同</a:t>
            </a:r>
            <a:br>
              <a:rPr lang="en-US" altLang="zh-CN" sz="2000" b="1"/>
            </a:br>
            <a:r>
              <a:rPr lang="en-US" altLang="zh-CN" sz="2000" b="1"/>
              <a:t>positive  肯定的, 实际的, 积极的, , 确实的</a:t>
            </a:r>
            <a:br>
              <a:rPr lang="en-US" altLang="zh-CN" sz="2000" b="1"/>
            </a:br>
            <a:r>
              <a:rPr lang="en-US" altLang="zh-CN" sz="2000" b="1"/>
              <a:t>favorable  赞成的, 有利的, 赞许的, 良好的</a:t>
            </a:r>
            <a:br>
              <a:rPr lang="en-US" altLang="zh-CN" sz="2000" b="1"/>
            </a:br>
            <a:r>
              <a:rPr lang="en-US" altLang="zh-CN" sz="2000" b="1"/>
              <a:t>approval  赞成, 承认, 正式批准</a:t>
            </a:r>
            <a:br>
              <a:rPr lang="en-US" altLang="zh-CN" sz="2000" b="1"/>
            </a:br>
            <a:r>
              <a:rPr lang="en-US" altLang="zh-CN" sz="2000" b="1"/>
              <a:t>supportive  支持的，支援的</a:t>
            </a:r>
            <a:br>
              <a:rPr lang="en-US" altLang="zh-CN" sz="2000" b="1"/>
            </a:br>
            <a:r>
              <a:rPr lang="en-US" altLang="zh-CN" sz="2000" b="1"/>
              <a:t>defensive  为……而辩护</a:t>
            </a:r>
            <a:br>
              <a:rPr lang="en-US" altLang="zh-CN" sz="2000" b="1"/>
            </a:br>
            <a:r>
              <a:rPr lang="en-US" altLang="zh-CN" sz="2000" b="1"/>
              <a:t>二. 否定</a:t>
            </a:r>
            <a:br>
              <a:rPr lang="en-US" altLang="zh-CN" sz="2000" b="1"/>
            </a:br>
            <a:r>
              <a:rPr lang="en-US" altLang="zh-CN" sz="2000" b="1"/>
              <a:t>negative  否定的, 消极的, 负的, 阴性的</a:t>
            </a:r>
            <a:br>
              <a:rPr lang="en-US" altLang="zh-CN" sz="2000" b="1"/>
            </a:br>
            <a:r>
              <a:rPr lang="en-US" altLang="zh-CN" sz="2000" b="1"/>
              <a:t>disapproval  不赞成</a:t>
            </a:r>
            <a:br>
              <a:rPr lang="en-US" altLang="zh-CN" sz="2000" b="1"/>
            </a:br>
            <a:r>
              <a:rPr lang="en-US" altLang="zh-CN" sz="2000" b="1"/>
              <a:t>objection  异议</a:t>
            </a:r>
            <a:br>
              <a:rPr lang="en-US" altLang="zh-CN" sz="2000" b="1"/>
            </a:br>
            <a:r>
              <a:rPr lang="en-US" altLang="zh-CN" sz="2000" b="1"/>
              <a:t>opposition  反对</a:t>
            </a:r>
            <a:br>
              <a:rPr lang="en-US" altLang="zh-CN" sz="2000" b="1"/>
            </a:br>
            <a:r>
              <a:rPr lang="en-US" altLang="zh-CN" sz="2000" b="1"/>
              <a:t>critical  批评的</a:t>
            </a:r>
            <a:br>
              <a:rPr lang="en-US" altLang="zh-CN" sz="2000" b="1"/>
            </a:br>
            <a:r>
              <a:rPr lang="en-US" altLang="zh-CN" sz="2000" b="1"/>
              <a:t>criticism   批评批判</a:t>
            </a:r>
            <a:br>
              <a:rPr lang="en-US" altLang="zh-CN" sz="2000" b="1"/>
            </a:br>
            <a:r>
              <a:rPr lang="en-US" altLang="zh-CN" sz="2000" b="1"/>
              <a:t>disgusting   令人厌恶, 令人反感vt.使作呕</a:t>
            </a:r>
            <a:br>
              <a:rPr lang="en-US" altLang="zh-CN" sz="2000" b="1"/>
            </a:br>
            <a:r>
              <a:rPr lang="en-US" altLang="zh-CN" sz="2000" b="1"/>
              <a:t>warning警告的; 告诫的; 引以为戒的</a:t>
            </a:r>
            <a:br>
              <a:rPr lang="en-US" altLang="zh-CN" sz="2000" b="1"/>
            </a:br>
            <a:r>
              <a:rPr lang="en-US" altLang="zh-CN" sz="2000" b="1"/>
              <a:t>compromising  妥协, 折衷v.妥协, 折衷</a:t>
            </a:r>
            <a:br>
              <a:rPr lang="en-US" altLang="zh-CN" sz="2000" b="1"/>
            </a:br>
            <a:r>
              <a:rPr lang="en-US" altLang="zh-CN" sz="2000" b="1"/>
              <a:t>worried      焦虑的</a:t>
            </a:r>
            <a:br>
              <a:rPr lang="en-US" altLang="zh-CN" sz="2000" b="1"/>
            </a:br>
            <a:endParaRPr lang="en-US" altLang="zh-CN" sz="20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64795" y="739140"/>
            <a:ext cx="8614410" cy="6158230"/>
          </a:xfrm>
        </p:spPr>
        <p:txBody>
          <a:bodyPr>
            <a:normAutofit fontScale="90000"/>
          </a:bodyPr>
          <a:p>
            <a:pPr algn="l"/>
            <a:r>
              <a:rPr lang="en-US" altLang="zh-CN" sz="2400" b="1">
                <a:sym typeface="+mn-ea"/>
              </a:rPr>
              <a:t>三. 怀疑</a:t>
            </a:r>
            <a:br>
              <a:rPr lang="en-US" altLang="zh-CN" sz="2400" b="1">
                <a:sym typeface="+mn-ea"/>
              </a:rPr>
            </a:br>
            <a:r>
              <a:rPr lang="en-US" altLang="zh-CN" sz="2400" b="1">
                <a:sym typeface="+mn-ea"/>
              </a:rPr>
              <a:t>suspicious (～ of)  可疑的, 怀疑的</a:t>
            </a:r>
            <a:br>
              <a:rPr lang="en-US" altLang="zh-CN" sz="2400" b="1">
                <a:sym typeface="+mn-ea"/>
              </a:rPr>
            </a:br>
            <a:r>
              <a:rPr lang="en-US" altLang="zh-CN" sz="2400" b="1">
                <a:sym typeface="+mn-ea"/>
              </a:rPr>
              <a:t>doubtful  可疑的, 不确的, 疑心的</a:t>
            </a:r>
            <a:br>
              <a:rPr lang="en-US" altLang="zh-CN" sz="2400" b="1">
                <a:sym typeface="+mn-ea"/>
              </a:rPr>
            </a:br>
            <a:r>
              <a:rPr lang="en-US" altLang="zh-CN" sz="2400" b="1">
                <a:sym typeface="+mn-ea"/>
              </a:rPr>
              <a:t>questioning 疑问</a:t>
            </a:r>
            <a:r>
              <a:rPr lang="zh-CN" altLang="en-US" sz="2400" b="1">
                <a:sym typeface="+mn-ea"/>
              </a:rPr>
              <a:t>的</a:t>
            </a:r>
            <a:r>
              <a:rPr lang="en-US" altLang="zh-CN" sz="2400" b="1">
                <a:sym typeface="+mn-ea"/>
              </a:rPr>
              <a:t>，怀疑</a:t>
            </a:r>
            <a:r>
              <a:rPr lang="zh-CN" altLang="en-US" sz="2400" b="1">
                <a:sym typeface="+mn-ea"/>
              </a:rPr>
              <a:t>的</a:t>
            </a:r>
            <a:br>
              <a:rPr lang="en-US" altLang="zh-CN" sz="2400" b="1">
                <a:sym typeface="+mn-ea"/>
              </a:rPr>
            </a:br>
            <a:r>
              <a:rPr lang="en-US" altLang="zh-CN" sz="2400" b="1">
                <a:sym typeface="+mn-ea"/>
              </a:rPr>
              <a:t>puzzling  使迷惑的, 使莫明其妙的</a:t>
            </a:r>
            <a:br>
              <a:rPr lang="en-US" altLang="zh-CN" sz="2400" b="1">
                <a:sym typeface="+mn-ea"/>
              </a:rPr>
            </a:br>
            <a:br>
              <a:rPr lang="en-US" altLang="zh-CN" sz="2400" b="1">
                <a:sym typeface="+mn-ea"/>
              </a:rPr>
            </a:br>
            <a:r>
              <a:rPr lang="en-US" altLang="zh-CN" sz="2400" b="1">
                <a:sym typeface="+mn-ea"/>
              </a:rPr>
              <a:t>四. 客观</a:t>
            </a:r>
            <a:br>
              <a:rPr lang="en-US" altLang="zh-CN" sz="2400" b="1">
                <a:sym typeface="+mn-ea"/>
              </a:rPr>
            </a:br>
            <a:r>
              <a:rPr lang="en-US" altLang="zh-CN" sz="2400" b="1">
                <a:sym typeface="+mn-ea"/>
              </a:rPr>
              <a:t>objec</a:t>
            </a:r>
            <a:r>
              <a:rPr lang="en-US" altLang="zh-CN" sz="2400" b="1">
                <a:solidFill>
                  <a:srgbClr val="FF0000"/>
                </a:solidFill>
                <a:sym typeface="+mn-ea"/>
              </a:rPr>
              <a:t>tive  </a:t>
            </a:r>
            <a:r>
              <a:rPr lang="en-US" altLang="zh-CN" sz="2400" b="1">
                <a:sym typeface="+mn-ea"/>
              </a:rPr>
              <a:t>客观的</a:t>
            </a:r>
            <a:br>
              <a:rPr lang="en-US" altLang="zh-CN" sz="2400" b="1">
                <a:sym typeface="+mn-ea"/>
              </a:rPr>
            </a:br>
            <a:r>
              <a:rPr lang="en-US" altLang="zh-CN" sz="2400" b="1">
                <a:sym typeface="+mn-ea"/>
              </a:rPr>
              <a:t>neutral  中立的</a:t>
            </a:r>
            <a:br>
              <a:rPr lang="en-US" altLang="zh-CN" sz="2400" b="1">
                <a:sym typeface="+mn-ea"/>
              </a:rPr>
            </a:br>
            <a:r>
              <a:rPr lang="en-US" altLang="zh-CN" sz="2400" b="1">
                <a:sym typeface="+mn-ea"/>
              </a:rPr>
              <a:t>impartial  公平的, 不偏不倚的</a:t>
            </a:r>
            <a:br>
              <a:rPr lang="en-US" altLang="zh-CN" sz="2400" b="1">
                <a:sym typeface="+mn-ea"/>
              </a:rPr>
            </a:br>
            <a:r>
              <a:rPr lang="en-US" altLang="zh-CN" sz="2400" b="1">
                <a:sym typeface="+mn-ea"/>
              </a:rPr>
              <a:t>disinterested  无私的</a:t>
            </a:r>
            <a:r>
              <a:rPr lang="zh-CN" altLang="en-US" sz="2400" b="1">
                <a:sym typeface="+mn-ea"/>
              </a:rPr>
              <a:t>；</a:t>
            </a:r>
            <a:r>
              <a:rPr lang="en-US" altLang="zh-CN" sz="2400" b="1">
                <a:sym typeface="+mn-ea"/>
              </a:rPr>
              <a:t>客观的；无私的；公正的</a:t>
            </a:r>
            <a:br>
              <a:rPr lang="en-US" altLang="zh-CN" sz="2400" b="1">
                <a:sym typeface="+mn-ea"/>
              </a:rPr>
            </a:br>
            <a:r>
              <a:rPr lang="en-US" altLang="zh-CN" sz="2400" b="1">
                <a:sym typeface="+mn-ea"/>
              </a:rPr>
              <a:t>unbiased  没有偏见的</a:t>
            </a:r>
            <a:br>
              <a:rPr lang="en-US" altLang="zh-CN" sz="2400" b="1">
                <a:sym typeface="+mn-ea"/>
              </a:rPr>
            </a:br>
            <a:r>
              <a:rPr lang="en-US" altLang="zh-CN" sz="2400" b="1">
                <a:sym typeface="+mn-ea"/>
              </a:rPr>
              <a:t>unprejudiced  公平的, 无偏见的, 没有成见的</a:t>
            </a:r>
            <a:br>
              <a:rPr lang="en-US" altLang="zh-CN" sz="2400" b="1">
                <a:sym typeface="+mn-ea"/>
              </a:rPr>
            </a:br>
            <a:br>
              <a:rPr lang="en-US" altLang="zh-CN" b="1">
                <a:sym typeface="+mn-ea"/>
              </a:rPr>
            </a:br>
            <a:br>
              <a:rPr lang="en-US" altLang="zh-CN" b="1"/>
            </a:b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00025" y="427355"/>
            <a:ext cx="8743315" cy="6323330"/>
          </a:xfrm>
        </p:spPr>
        <p:txBody>
          <a:bodyPr>
            <a:noAutofit/>
          </a:bodyPr>
          <a:p>
            <a:pPr algn="l">
              <a:lnSpc>
                <a:spcPct val="70000"/>
              </a:lnSpc>
            </a:pPr>
            <a:r>
              <a:rPr lang="zh-CN" altLang="en-US" sz="2400" b="1">
                <a:sym typeface="+mn-ea"/>
              </a:rPr>
              <a:t>五. 主观</a:t>
            </a:r>
            <a:br>
              <a:rPr lang="zh-CN" altLang="en-US" sz="2400" b="1">
                <a:sym typeface="+mn-ea"/>
              </a:rPr>
            </a:br>
            <a:br>
              <a:rPr lang="zh-CN" altLang="en-US" sz="2400" b="1">
                <a:sym typeface="+mn-ea"/>
              </a:rPr>
            </a:br>
            <a:r>
              <a:rPr lang="zh-CN" altLang="en-US" sz="2400" b="1">
                <a:sym typeface="+mn-ea"/>
              </a:rPr>
              <a:t>subjective  主观的, 个人的</a:t>
            </a:r>
            <a:br>
              <a:rPr lang="zh-CN" altLang="en-US" sz="2400" b="1">
                <a:sym typeface="+mn-ea"/>
              </a:rPr>
            </a:br>
            <a:br>
              <a:rPr lang="zh-CN" altLang="en-US" sz="2400" b="1">
                <a:sym typeface="+mn-ea"/>
              </a:rPr>
            </a:br>
            <a:r>
              <a:rPr lang="zh-CN" altLang="en-US" sz="2400" b="1">
                <a:sym typeface="+mn-ea"/>
              </a:rPr>
              <a:t>indifference  不关心</a:t>
            </a:r>
            <a:br>
              <a:rPr lang="zh-CN" altLang="en-US" sz="2400" b="1">
                <a:sym typeface="+mn-ea"/>
              </a:rPr>
            </a:br>
            <a:br>
              <a:rPr lang="zh-CN" altLang="en-US" sz="2400" b="1">
                <a:sym typeface="+mn-ea"/>
              </a:rPr>
            </a:br>
            <a:r>
              <a:rPr lang="zh-CN" altLang="en-US" sz="2400" b="1">
                <a:sym typeface="+mn-ea"/>
              </a:rPr>
              <a:t>tolerance  宽容，容忍，忍受</a:t>
            </a:r>
            <a:br>
              <a:rPr lang="zh-CN" altLang="en-US" sz="2400" b="1">
                <a:sym typeface="+mn-ea"/>
              </a:rPr>
            </a:br>
            <a:br>
              <a:rPr lang="zh-CN" altLang="en-US" sz="2400" b="1">
                <a:sym typeface="+mn-ea"/>
              </a:rPr>
            </a:br>
            <a:r>
              <a:rPr lang="zh-CN" altLang="en-US" sz="2400" b="1">
                <a:sym typeface="+mn-ea"/>
              </a:rPr>
              <a:t>pessimism  悲观, 悲观主义</a:t>
            </a:r>
            <a:br>
              <a:rPr lang="zh-CN" altLang="en-US" sz="2400" b="1">
                <a:sym typeface="+mn-ea"/>
              </a:rPr>
            </a:br>
            <a:br>
              <a:rPr lang="zh-CN" altLang="en-US" sz="2400" b="1">
                <a:sym typeface="+mn-ea"/>
              </a:rPr>
            </a:br>
            <a:r>
              <a:rPr lang="zh-CN" altLang="en-US" sz="2400" b="1">
                <a:sym typeface="+mn-ea"/>
              </a:rPr>
              <a:t>optimistic  乐观的</a:t>
            </a:r>
            <a:br>
              <a:rPr lang="zh-CN" altLang="en-US" sz="2400" b="1">
                <a:sym typeface="+mn-ea"/>
              </a:rPr>
            </a:br>
            <a:br>
              <a:rPr lang="zh-CN" altLang="en-US" sz="2400" b="1">
                <a:sym typeface="+mn-ea"/>
              </a:rPr>
            </a:br>
            <a:r>
              <a:rPr lang="zh-CN" altLang="en-US" sz="2400" b="1">
                <a:sym typeface="+mn-ea"/>
              </a:rPr>
              <a:t>sensitive  有感觉的, 敏感[锐]的,易受伤害的</a:t>
            </a:r>
            <a:br>
              <a:rPr lang="zh-CN" altLang="en-US" sz="2400" b="1">
                <a:sym typeface="+mn-ea"/>
              </a:rPr>
            </a:br>
            <a:br>
              <a:rPr lang="zh-CN" altLang="en-US" sz="2400" b="1">
                <a:sym typeface="+mn-ea"/>
              </a:rPr>
            </a:br>
            <a:r>
              <a:rPr lang="zh-CN" altLang="en-US" sz="2400" b="1">
                <a:sym typeface="+mn-ea"/>
              </a:rPr>
              <a:t>scared  恐惧的</a:t>
            </a:r>
            <a:br>
              <a:rPr lang="zh-CN" altLang="en-US" sz="2400" b="1">
                <a:sym typeface="+mn-ea"/>
              </a:rPr>
            </a:br>
            <a:br>
              <a:rPr lang="zh-CN" altLang="en-US" sz="2400" b="1">
                <a:sym typeface="+mn-ea"/>
              </a:rPr>
            </a:br>
            <a:r>
              <a:rPr lang="zh-CN" altLang="en-US" sz="2400" b="1">
                <a:sym typeface="+mn-ea"/>
              </a:rPr>
              <a:t>reserved  保留的, 矜持的；内向的</a:t>
            </a:r>
            <a:br>
              <a:rPr lang="zh-CN" altLang="en-US" sz="2400" b="1">
                <a:sym typeface="+mn-ea"/>
              </a:rPr>
            </a:br>
            <a:br>
              <a:rPr lang="zh-CN" altLang="en-US" sz="2400" b="1">
                <a:sym typeface="+mn-ea"/>
              </a:rPr>
            </a:br>
            <a:r>
              <a:rPr lang="zh-CN" altLang="en-US" sz="2400" b="1">
                <a:sym typeface="+mn-ea"/>
              </a:rPr>
              <a:t>radical  激进的</a:t>
            </a:r>
            <a:br>
              <a:rPr lang="zh-CN" altLang="en-US" sz="2400" b="1">
                <a:sym typeface="+mn-ea"/>
              </a:rPr>
            </a:br>
            <a:br>
              <a:rPr lang="zh-CN" altLang="en-US" sz="2400" b="1">
                <a:sym typeface="+mn-ea"/>
              </a:rPr>
            </a:br>
            <a:br>
              <a:rPr lang="zh-CN" altLang="en-US" sz="2400" b="1">
                <a:sym typeface="+mn-ea"/>
              </a:rPr>
            </a:br>
            <a:endParaRPr lang="zh-CN" altLang="en-US" sz="2400" b="1">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82575" y="827405"/>
            <a:ext cx="8357870" cy="5735955"/>
          </a:xfrm>
        </p:spPr>
        <p:txBody>
          <a:bodyPr>
            <a:normAutofit fontScale="90000"/>
          </a:bodyPr>
          <a:p>
            <a:pPr algn="l"/>
            <a:br>
              <a:rPr lang="zh-CN" altLang="en-US" sz="2000" b="1">
                <a:sym typeface="+mn-ea"/>
              </a:rPr>
            </a:br>
            <a:r>
              <a:rPr lang="zh-CN" altLang="en-US" sz="2000" b="1">
                <a:sym typeface="+mn-ea"/>
              </a:rPr>
              <a:t>moderate  中等的, 适度的, 适中的v.缓和</a:t>
            </a:r>
            <a:br>
              <a:rPr lang="zh-CN" altLang="en-US" sz="2000" b="1">
                <a:sym typeface="+mn-ea"/>
              </a:rPr>
            </a:br>
            <a:br>
              <a:rPr lang="zh-CN" altLang="en-US" sz="2000" b="1">
                <a:sym typeface="+mn-ea"/>
              </a:rPr>
            </a:br>
            <a:r>
              <a:rPr lang="zh-CN" altLang="en-US" sz="2000" b="1">
                <a:sym typeface="+mn-ea"/>
              </a:rPr>
              <a:t>mild  温和的, 温柔的, 淡味的, 轻微的, 适度的</a:t>
            </a:r>
            <a:br>
              <a:rPr lang="zh-CN" altLang="en-US" sz="2000" b="1">
                <a:sym typeface="+mn-ea"/>
              </a:rPr>
            </a:br>
            <a:br>
              <a:rPr lang="zh-CN" altLang="en-US" sz="2000" b="1">
                <a:sym typeface="+mn-ea"/>
              </a:rPr>
            </a:br>
            <a:r>
              <a:rPr lang="zh-CN" altLang="en-US" sz="2000" b="1">
                <a:sym typeface="+mn-ea"/>
              </a:rPr>
              <a:t>ironic  说反话的, 讽刺的</a:t>
            </a:r>
            <a:br>
              <a:rPr lang="zh-CN" altLang="en-US" sz="2000" b="1">
                <a:sym typeface="+mn-ea"/>
              </a:rPr>
            </a:br>
            <a:br>
              <a:rPr lang="zh-CN" altLang="en-US" sz="2000" b="1">
                <a:sym typeface="+mn-ea"/>
              </a:rPr>
            </a:br>
            <a:r>
              <a:rPr lang="zh-CN" altLang="en-US" sz="2000" b="1">
                <a:sym typeface="+mn-ea"/>
              </a:rPr>
              <a:t>confused  困惑的, 烦恼的</a:t>
            </a:r>
            <a:br>
              <a:rPr lang="zh-CN" altLang="en-US" sz="2000" b="1">
                <a:sym typeface="+mn-ea"/>
              </a:rPr>
            </a:br>
            <a:br>
              <a:rPr lang="zh-CN" altLang="en-US" sz="2000" b="1">
                <a:sym typeface="+mn-ea"/>
              </a:rPr>
            </a:br>
            <a:r>
              <a:rPr lang="zh-CN" altLang="en-US" sz="2000" b="1">
                <a:sym typeface="+mn-ea"/>
              </a:rPr>
              <a:t>amazed  吃惊的, 惊奇的</a:t>
            </a:r>
            <a:br>
              <a:rPr lang="zh-CN" altLang="en-US" sz="2000" b="1">
                <a:sym typeface="+mn-ea"/>
              </a:rPr>
            </a:br>
            <a:br>
              <a:rPr lang="zh-CN" altLang="en-US" sz="2000" b="1">
                <a:sym typeface="+mn-ea"/>
              </a:rPr>
            </a:br>
            <a:r>
              <a:rPr lang="zh-CN" altLang="en-US" sz="2000" b="1">
                <a:sym typeface="+mn-ea"/>
              </a:rPr>
              <a:t>worried 担心的</a:t>
            </a:r>
            <a:br>
              <a:rPr lang="zh-CN" altLang="en-US" sz="2000" b="1">
                <a:sym typeface="+mn-ea"/>
              </a:rPr>
            </a:br>
            <a:br>
              <a:rPr lang="zh-CN" altLang="en-US" sz="2000" b="1">
                <a:sym typeface="+mn-ea"/>
              </a:rPr>
            </a:br>
            <a:r>
              <a:rPr lang="zh-CN" altLang="en-US" sz="2000" b="1">
                <a:sym typeface="+mn-ea"/>
              </a:rPr>
              <a:t>concerned  关心的, 有关的</a:t>
            </a:r>
            <a:br>
              <a:rPr lang="zh-CN" altLang="en-US" sz="2000" b="1">
                <a:sym typeface="+mn-ea"/>
              </a:rPr>
            </a:br>
            <a:br>
              <a:rPr lang="zh-CN" altLang="en-US" sz="2000" b="1">
                <a:sym typeface="+mn-ea"/>
              </a:rPr>
            </a:br>
            <a:r>
              <a:rPr lang="zh-CN" altLang="en-US" sz="2000" b="1">
                <a:sym typeface="+mn-ea"/>
              </a:rPr>
              <a:t>mixed  喜忧参半</a:t>
            </a:r>
            <a:br>
              <a:rPr lang="zh-CN" altLang="en-US" sz="2000" b="1">
                <a:sym typeface="+mn-ea"/>
              </a:rPr>
            </a:br>
            <a:br>
              <a:rPr lang="zh-CN" altLang="en-US" sz="2000" b="1">
                <a:sym typeface="+mn-ea"/>
              </a:rPr>
            </a:br>
            <a:r>
              <a:rPr lang="zh-CN" altLang="en-US" sz="2000" b="1">
                <a:sym typeface="+mn-ea"/>
              </a:rPr>
              <a:t>biased  有偏见的</a:t>
            </a:r>
            <a:br>
              <a:rPr lang="zh-CN" altLang="en-US" sz="2000" b="1">
                <a:sym typeface="+mn-ea"/>
              </a:rPr>
            </a:br>
            <a:br>
              <a:rPr lang="zh-CN" altLang="en-US" sz="2000" b="1">
                <a:sym typeface="+mn-ea"/>
              </a:rPr>
            </a:br>
            <a:r>
              <a:rPr lang="en-US" altLang="zh-CN" sz="2000" b="1">
                <a:sym typeface="+mn-ea"/>
              </a:rPr>
              <a:t>prejudiced  </a:t>
            </a:r>
            <a:r>
              <a:rPr lang="zh-CN" altLang="en-US" sz="2000" b="1">
                <a:sym typeface="+mn-ea"/>
              </a:rPr>
              <a:t>有偏见的</a:t>
            </a:r>
            <a:br>
              <a:rPr lang="zh-CN" altLang="en-US" b="1">
                <a:sym typeface="+mn-ea"/>
              </a:rPr>
            </a:br>
            <a:br>
              <a:rPr lang="zh-CN" altLang="en-US" b="1">
                <a:sym typeface="+mn-ea"/>
              </a:rPr>
            </a:b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91770" y="243205"/>
            <a:ext cx="8797925" cy="6323965"/>
          </a:xfrm>
        </p:spPr>
        <p:txBody>
          <a:bodyPr>
            <a:normAutofit/>
          </a:bodyPr>
          <a:p>
            <a:pPr algn="l"/>
            <a:r>
              <a:rPr lang="zh-CN" altLang="en-US" sz="2000" b="1">
                <a:sym typeface="+mn-ea"/>
              </a:rPr>
              <a:t>六. 积极</a:t>
            </a:r>
            <a:br>
              <a:rPr lang="zh-CN" altLang="en-US" sz="2000" b="1">
                <a:sym typeface="+mn-ea"/>
              </a:rPr>
            </a:br>
            <a:r>
              <a:rPr lang="zh-CN" altLang="en-US" sz="2000" b="1">
                <a:sym typeface="+mn-ea"/>
              </a:rPr>
              <a:t>concerned 担心的，焦急的；关注的</a:t>
            </a:r>
            <a:br>
              <a:rPr lang="zh-CN" altLang="en-US" sz="2000" b="1">
                <a:sym typeface="+mn-ea"/>
              </a:rPr>
            </a:br>
            <a:r>
              <a:rPr lang="zh-CN" altLang="en-US" sz="2000" b="1">
                <a:sym typeface="+mn-ea"/>
              </a:rPr>
              <a:t>confident  自信的, 确信的</a:t>
            </a:r>
            <a:br>
              <a:rPr lang="zh-CN" altLang="en-US" sz="2000" b="1">
                <a:sym typeface="+mn-ea"/>
              </a:rPr>
            </a:br>
            <a:r>
              <a:rPr lang="zh-CN" altLang="en-US" sz="2000" b="1">
                <a:sym typeface="+mn-ea"/>
              </a:rPr>
              <a:t>interested  感兴趣的, 有成见的, 有权益的</a:t>
            </a:r>
            <a:br>
              <a:rPr lang="zh-CN" altLang="en-US" sz="2000" b="1">
                <a:sym typeface="+mn-ea"/>
              </a:rPr>
            </a:br>
            <a:r>
              <a:rPr lang="zh-CN" altLang="en-US" sz="2000" b="1">
                <a:sym typeface="+mn-ea"/>
              </a:rPr>
              <a:t>optimistic  乐观的</a:t>
            </a:r>
            <a:br>
              <a:rPr lang="zh-CN" altLang="en-US" sz="2000" b="1">
                <a:sym typeface="+mn-ea"/>
              </a:rPr>
            </a:br>
            <a:r>
              <a:rPr lang="zh-CN" altLang="en-US" sz="2000" b="1">
                <a:sym typeface="+mn-ea"/>
              </a:rPr>
              <a:t>positive   正面的</a:t>
            </a:r>
            <a:br>
              <a:rPr lang="zh-CN" altLang="en-US" sz="2000" b="1">
                <a:sym typeface="+mn-ea"/>
              </a:rPr>
            </a:br>
            <a:r>
              <a:rPr lang="zh-CN" altLang="en-US" sz="2000" b="1">
                <a:sym typeface="+mn-ea"/>
              </a:rPr>
              <a:t>impressive  给人深刻印象的, 感人的</a:t>
            </a:r>
            <a:br>
              <a:rPr lang="zh-CN" altLang="en-US" sz="2000" b="1">
                <a:sym typeface="+mn-ea"/>
              </a:rPr>
            </a:br>
            <a:br>
              <a:rPr lang="zh-CN" altLang="en-US" sz="2000" b="1">
                <a:sym typeface="+mn-ea"/>
              </a:rPr>
            </a:br>
            <a:r>
              <a:rPr lang="zh-CN" altLang="en-US" sz="2000" b="1">
                <a:sym typeface="+mn-ea"/>
              </a:rPr>
              <a:t>七. 中立/折中</a:t>
            </a:r>
            <a:br>
              <a:rPr lang="zh-CN" altLang="en-US" sz="2000" b="1">
                <a:sym typeface="+mn-ea"/>
              </a:rPr>
            </a:br>
            <a:r>
              <a:rPr lang="zh-CN" altLang="en-US" sz="2000" b="1">
                <a:sym typeface="+mn-ea"/>
              </a:rPr>
              <a:t>impartial  公平的, 不偏不倚的</a:t>
            </a:r>
            <a:br>
              <a:rPr lang="zh-CN" altLang="en-US" sz="2000" b="1">
                <a:sym typeface="+mn-ea"/>
              </a:rPr>
            </a:br>
            <a:r>
              <a:rPr lang="zh-CN" altLang="en-US" sz="2000" b="1">
                <a:sym typeface="+mn-ea"/>
              </a:rPr>
              <a:t>neutral  中立的</a:t>
            </a:r>
            <a:br>
              <a:rPr lang="zh-CN" altLang="en-US" sz="2000" b="1">
                <a:sym typeface="+mn-ea"/>
              </a:rPr>
            </a:br>
            <a:r>
              <a:rPr lang="zh-CN" altLang="en-US" sz="2000" b="1">
                <a:sym typeface="+mn-ea"/>
              </a:rPr>
              <a:t>impersonal  非个人的</a:t>
            </a:r>
            <a:br>
              <a:rPr lang="zh-CN" altLang="en-US" sz="2000" b="1">
                <a:sym typeface="+mn-ea"/>
              </a:rPr>
            </a:br>
            <a:r>
              <a:rPr lang="zh-CN" altLang="en-US" sz="2000" b="1">
                <a:sym typeface="+mn-ea"/>
              </a:rPr>
              <a:t>factual  事实的, 实际的,根据事实的</a:t>
            </a:r>
            <a:br>
              <a:rPr lang="zh-CN" altLang="en-US" sz="2000" b="1">
                <a:sym typeface="+mn-ea"/>
              </a:rPr>
            </a:br>
            <a:br>
              <a:rPr lang="zh-CN" altLang="en-US" sz="2000" b="1">
                <a:sym typeface="+mn-ea"/>
              </a:rPr>
            </a:br>
            <a:br>
              <a:rPr lang="zh-CN" altLang="en-US" sz="2000" b="1">
                <a:sym typeface="+mn-ea"/>
              </a:rPr>
            </a:br>
            <a:r>
              <a:rPr lang="zh-CN" altLang="en-US" sz="2000" b="1">
                <a:sym typeface="+mn-ea"/>
              </a:rPr>
              <a:t>ambiguous </a:t>
            </a:r>
            <a:r>
              <a:rPr lang="en-US" altLang="zh-CN" sz="2000" b="1">
                <a:sym typeface="+mn-ea"/>
              </a:rPr>
              <a:t>/unclear</a:t>
            </a:r>
            <a:r>
              <a:rPr lang="zh-CN" altLang="en-US" sz="2000" b="1">
                <a:sym typeface="+mn-ea"/>
              </a:rPr>
              <a:t>   模棱两可的；含混不清的</a:t>
            </a:r>
            <a:br>
              <a:rPr lang="zh-CN" altLang="en-US" sz="2000">
                <a:sym typeface="+mn-ea"/>
              </a:rPr>
            </a:br>
            <a:br>
              <a:rPr lang="zh-CN" altLang="en-US" sz="2000"/>
            </a:b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46380" y="261620"/>
            <a:ext cx="8596630" cy="6232525"/>
          </a:xfrm>
        </p:spPr>
        <p:txBody>
          <a:bodyPr>
            <a:normAutofit/>
          </a:bodyPr>
          <a:p>
            <a:pPr algn="l"/>
            <a:r>
              <a:rPr lang="zh-CN" altLang="en-US" sz="2000" b="1"/>
              <a:t>八. 消极 </a:t>
            </a:r>
            <a:br>
              <a:rPr lang="zh-CN" altLang="en-US" sz="2000" b="1"/>
            </a:br>
            <a:br>
              <a:rPr lang="zh-CN" altLang="en-US" sz="2000" b="1"/>
            </a:br>
            <a:r>
              <a:rPr lang="zh-CN" altLang="en-US" sz="2000" b="1"/>
              <a:t>negative  消极的</a:t>
            </a:r>
            <a:br>
              <a:rPr lang="zh-CN" altLang="en-US" sz="2000" b="1"/>
            </a:br>
            <a:br>
              <a:rPr lang="zh-CN" altLang="en-US" sz="2000" b="1"/>
            </a:br>
            <a:r>
              <a:rPr lang="zh-CN" altLang="en-US" sz="2000" b="1"/>
              <a:t>indifferent  漠不关心的</a:t>
            </a:r>
            <a:br>
              <a:rPr lang="zh-CN" altLang="en-US" sz="2000" b="1"/>
            </a:br>
            <a:br>
              <a:rPr lang="zh-CN" altLang="en-US" sz="2000" b="1"/>
            </a:br>
            <a:r>
              <a:rPr lang="zh-CN" altLang="en-US" sz="2000" b="1"/>
              <a:t>depressed  消沉的</a:t>
            </a:r>
            <a:br>
              <a:rPr lang="zh-CN" altLang="en-US" sz="2000" b="1"/>
            </a:br>
            <a:br>
              <a:rPr lang="zh-CN" altLang="en-US" sz="2000" b="1"/>
            </a:br>
            <a:r>
              <a:rPr lang="zh-CN" altLang="en-US" sz="2000" b="1"/>
              <a:t>subjective  主观的</a:t>
            </a:r>
            <a:br>
              <a:rPr lang="zh-CN" altLang="en-US" sz="2000" b="1"/>
            </a:br>
            <a:br>
              <a:rPr lang="zh-CN" altLang="en-US" sz="2000" b="1"/>
            </a:br>
            <a:r>
              <a:rPr lang="zh-CN" altLang="en-US" sz="2000" b="1"/>
              <a:t>pessimistic  悲观的</a:t>
            </a:r>
            <a:br>
              <a:rPr lang="zh-CN" altLang="en-US" sz="2000" b="1"/>
            </a:br>
            <a:br>
              <a:rPr lang="zh-CN" altLang="en-US" sz="2000" b="1"/>
            </a:br>
            <a:r>
              <a:rPr lang="zh-CN" altLang="en-US" sz="2000" b="1"/>
              <a:t>unconcerned  不关心的</a:t>
            </a:r>
            <a:br>
              <a:rPr lang="zh-CN" altLang="en-US" sz="2000" b="1"/>
            </a:br>
            <a:br>
              <a:rPr lang="zh-CN" altLang="en-US" sz="2000" b="1"/>
            </a:br>
            <a:r>
              <a:rPr lang="zh-CN" altLang="en-US" sz="2000" b="1"/>
              <a:t>hostile  敌对的, 敌方的</a:t>
            </a:r>
            <a:br>
              <a:rPr lang="zh-CN" altLang="en-US" sz="2000" b="1"/>
            </a:br>
            <a:br>
              <a:rPr lang="zh-CN" altLang="en-US" sz="2000" b="1"/>
            </a:br>
            <a:r>
              <a:rPr lang="zh-CN" altLang="en-US" sz="2000" b="1"/>
              <a:t>biased  片面的</a:t>
            </a:r>
            <a:endParaRPr lang="zh-CN" alt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72720" y="354330"/>
            <a:ext cx="8890000" cy="6433185"/>
          </a:xfrm>
        </p:spPr>
        <p:txBody>
          <a:bodyPr/>
          <a:p>
            <a:pPr algn="l"/>
            <a:r>
              <a:rPr lang="en-US" altLang="zh-CN"/>
              <a:t>judge</a:t>
            </a:r>
            <a:br>
              <a:rPr lang="en-US" altLang="zh-CN"/>
            </a:br>
            <a:r>
              <a:rPr lang="en-US" altLang="zh-CN"/>
              <a:t>guide</a:t>
            </a:r>
            <a:br>
              <a:rPr lang="en-US" altLang="zh-CN"/>
            </a:br>
            <a:r>
              <a:rPr lang="en-US" altLang="zh-CN"/>
              <a:t>guard</a:t>
            </a:r>
            <a:br>
              <a:rPr lang="en-US" altLang="zh-CN"/>
            </a:br>
            <a:r>
              <a:rPr lang="en-US" altLang="zh-CN"/>
              <a:t>cheat</a:t>
            </a:r>
            <a:br>
              <a:rPr lang="en-US" altLang="zh-CN"/>
            </a:br>
            <a:r>
              <a:rPr lang="en-US" altLang="zh-CN"/>
              <a:t>master</a:t>
            </a:r>
            <a:br>
              <a:rPr lang="en-US" altLang="zh-CN"/>
            </a:br>
            <a:r>
              <a:rPr lang="en-US" altLang="zh-CN"/>
              <a:t>cook                (cooker?)</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31140" y="167640"/>
            <a:ext cx="8724900" cy="6392545"/>
          </a:xfrm>
        </p:spPr>
        <p:txBody>
          <a:bodyPr/>
          <a:p>
            <a:pPr algn="l"/>
            <a:r>
              <a:rPr lang="en-US" altLang="zh-CN" sz="2400" b="1"/>
              <a:t>1. Tom suggested that the work ____(finish) immediately.</a:t>
            </a:r>
            <a:br>
              <a:rPr lang="en-US" altLang="zh-CN" sz="2400" b="1"/>
            </a:br>
            <a:r>
              <a:rPr lang="en-US" altLang="zh-CN" sz="2400" b="1"/>
              <a:t>2. It's important that the lost dog _____(find) as soon as possible.</a:t>
            </a:r>
            <a:br>
              <a:rPr lang="en-US" altLang="zh-CN" sz="2400" b="1"/>
            </a:br>
            <a:r>
              <a:rPr lang="en-US" altLang="zh-CN" sz="2400" b="1"/>
              <a:t>3. I wish I ____(see) the president tomorrow.</a:t>
            </a:r>
            <a:br>
              <a:rPr lang="en-US" altLang="zh-CN" sz="2400" b="1"/>
            </a:br>
            <a:r>
              <a:rPr lang="en-US" altLang="zh-CN" sz="2400" b="1"/>
              <a:t>     I wish we ____(stay) on an island now.</a:t>
            </a:r>
            <a:br>
              <a:rPr lang="en-US" altLang="zh-CN" sz="2400" b="1"/>
            </a:br>
            <a:r>
              <a:rPr lang="en-US" altLang="zh-CN" sz="2400" b="1"/>
              <a:t>     Tom wishes he _____(fly) like a  bird in the race last week.</a:t>
            </a:r>
            <a:br>
              <a:rPr lang="en-US" altLang="zh-CN" sz="2400" b="1"/>
            </a:br>
            <a:r>
              <a:rPr lang="en-US" altLang="zh-CN" sz="2400" b="1"/>
              <a:t>4. Only if I _____(stay) in my bedroom, can I devote myself to my studies.</a:t>
            </a:r>
            <a:br>
              <a:rPr lang="en-US" altLang="zh-CN" sz="2400" b="1"/>
            </a:br>
            <a:r>
              <a:rPr lang="en-US" altLang="zh-CN" sz="2400" b="1"/>
              <a:t>   If only I ____(be) you!</a:t>
            </a:r>
            <a:br>
              <a:rPr lang="en-US" altLang="zh-CN" sz="2400" b="1"/>
            </a:br>
            <a:r>
              <a:rPr lang="en-US" altLang="zh-CN" sz="2400" b="1"/>
              <a:t>5. He ______(repair) the tool yesterday, but he didn't because he was busy preparing for an exam.</a:t>
            </a:r>
            <a:endParaRPr lang="en-US" altLang="zh-CN" sz="2400" b="1"/>
          </a:p>
        </p:txBody>
      </p:sp>
      <p:sp>
        <p:nvSpPr>
          <p:cNvPr id="4" name="文本框 3"/>
          <p:cNvSpPr txBox="1"/>
          <p:nvPr/>
        </p:nvSpPr>
        <p:spPr>
          <a:xfrm>
            <a:off x="702310" y="5267960"/>
            <a:ext cx="7783195" cy="1198880"/>
          </a:xfrm>
          <a:prstGeom prst="rect">
            <a:avLst/>
          </a:prstGeom>
          <a:noFill/>
        </p:spPr>
        <p:txBody>
          <a:bodyPr wrap="square" rtlCol="0">
            <a:spAutoFit/>
          </a:bodyPr>
          <a:p>
            <a:r>
              <a:rPr lang="en-US" altLang="zh-CN" b="1">
                <a:solidFill>
                  <a:srgbClr val="FF0000"/>
                </a:solidFill>
              </a:rPr>
              <a:t>1. (should) be finished        2. (should) be found        </a:t>
            </a:r>
            <a:endParaRPr lang="en-US" altLang="zh-CN" b="1">
              <a:solidFill>
                <a:srgbClr val="FF0000"/>
              </a:solidFill>
            </a:endParaRPr>
          </a:p>
          <a:p>
            <a:r>
              <a:rPr lang="en-US" altLang="zh-CN" b="1">
                <a:solidFill>
                  <a:srgbClr val="FF0000"/>
                </a:solidFill>
              </a:rPr>
              <a:t> 3.would/ could see ;    stayed;    had flown</a:t>
            </a:r>
            <a:endParaRPr lang="en-US" altLang="zh-CN" b="1">
              <a:solidFill>
                <a:srgbClr val="FF0000"/>
              </a:solidFill>
            </a:endParaRPr>
          </a:p>
          <a:p>
            <a:r>
              <a:rPr lang="en-US" altLang="zh-CN" b="1">
                <a:solidFill>
                  <a:srgbClr val="FF0000"/>
                </a:solidFill>
              </a:rPr>
              <a:t>4.stay;    were </a:t>
            </a:r>
            <a:endParaRPr lang="en-US" altLang="zh-CN" b="1">
              <a:solidFill>
                <a:srgbClr val="FF0000"/>
              </a:solidFill>
            </a:endParaRPr>
          </a:p>
          <a:p>
            <a:r>
              <a:rPr lang="en-US" altLang="zh-CN" b="1">
                <a:solidFill>
                  <a:srgbClr val="FF0000"/>
                </a:solidFill>
              </a:rPr>
              <a:t>5.should/ would/ could/ might have repaired</a:t>
            </a:r>
            <a:endParaRPr lang="en-US" altLang="zh-CN"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 y="433705"/>
            <a:ext cx="9020810" cy="5692775"/>
          </a:xfrm>
        </p:spPr>
        <p:txBody>
          <a:bodyPr/>
          <a:p>
            <a:pPr marL="0" indent="0">
              <a:buNone/>
            </a:pPr>
            <a:r>
              <a:rPr lang="en-US" altLang="zh-CN">
                <a:solidFill>
                  <a:srgbClr val="FF0000"/>
                </a:solidFill>
              </a:rPr>
              <a:t>If only</a:t>
            </a:r>
            <a:r>
              <a:rPr lang="en-US" altLang="zh-CN"/>
              <a:t> </a:t>
            </a:r>
            <a:r>
              <a:rPr lang="zh-CN" altLang="en-US"/>
              <a:t>要是</a:t>
            </a:r>
            <a:r>
              <a:rPr lang="en-US" altLang="zh-CN"/>
              <a:t>...</a:t>
            </a:r>
            <a:r>
              <a:rPr lang="zh-CN" altLang="en-US"/>
              <a:t>就好了</a:t>
            </a:r>
            <a:endParaRPr lang="zh-CN" altLang="en-US"/>
          </a:p>
          <a:p>
            <a:pPr marL="0" indent="0">
              <a:buNone/>
            </a:pPr>
            <a:r>
              <a:rPr lang="en-US" altLang="zh-CN"/>
              <a:t>If only I </a:t>
            </a:r>
            <a:r>
              <a:rPr lang="en-US" altLang="zh-CN" u="sng"/>
              <a:t>could stay</a:t>
            </a:r>
            <a:r>
              <a:rPr lang="en-US" altLang="zh-CN"/>
              <a:t> at home tomorrow.</a:t>
            </a:r>
            <a:endParaRPr lang="en-US" altLang="zh-CN"/>
          </a:p>
          <a:p>
            <a:pPr marL="0" indent="0">
              <a:buNone/>
            </a:pPr>
            <a:r>
              <a:rPr lang="en-US" altLang="zh-CN"/>
              <a:t>If only I</a:t>
            </a:r>
            <a:r>
              <a:rPr lang="en-US" altLang="zh-CN" u="sng"/>
              <a:t> stayed</a:t>
            </a:r>
            <a:r>
              <a:rPr lang="en-US" altLang="zh-CN"/>
              <a:t> at home now but I ____(be) now 		at work.</a:t>
            </a:r>
            <a:endParaRPr lang="en-US" altLang="zh-CN"/>
          </a:p>
          <a:p>
            <a:pPr marL="0" indent="0">
              <a:buNone/>
            </a:pPr>
            <a:r>
              <a:rPr lang="en-US" altLang="zh-CN"/>
              <a:t>If only Tom_____(buy)</a:t>
            </a:r>
            <a:r>
              <a:rPr lang="en-US" altLang="zh-CN" u="sng"/>
              <a:t> </a:t>
            </a:r>
            <a:r>
              <a:rPr lang="en-US" altLang="zh-CN"/>
              <a:t>the book yesterday,  but 	actually he didnt.</a:t>
            </a:r>
            <a:endParaRPr lang="en-US" altLang="zh-CN"/>
          </a:p>
          <a:p>
            <a:pPr marL="0" indent="0">
              <a:buNone/>
            </a:pPr>
            <a:r>
              <a:rPr lang="en-US" altLang="zh-CN">
                <a:solidFill>
                  <a:srgbClr val="FF0000"/>
                </a:solidFill>
              </a:rPr>
              <a:t>Only if   </a:t>
            </a:r>
            <a:r>
              <a:rPr lang="zh-CN" altLang="en-US"/>
              <a:t>只有</a:t>
            </a:r>
            <a:r>
              <a:rPr lang="en-US" altLang="zh-CN"/>
              <a:t>...</a:t>
            </a:r>
            <a:endParaRPr lang="en-US" altLang="zh-CN"/>
          </a:p>
          <a:p>
            <a:pPr marL="0" indent="0">
              <a:buNone/>
            </a:pPr>
            <a:r>
              <a:rPr lang="en-US" altLang="zh-CN"/>
              <a:t>eg.    Only if he____(stay) in the classroom, </a:t>
            </a:r>
            <a:r>
              <a:rPr lang="en-US" altLang="zh-CN" u="sng"/>
              <a:t>can he  </a:t>
            </a:r>
            <a:r>
              <a:rPr lang="en-US" altLang="zh-CN"/>
              <a:t>	      	      </a:t>
            </a:r>
            <a:r>
              <a:rPr lang="en-US" altLang="zh-CN" u="sng"/>
              <a:t>devote</a:t>
            </a:r>
            <a:r>
              <a:rPr lang="en-US" altLang="zh-CN"/>
              <a:t> himself _____his studies.</a:t>
            </a:r>
            <a:endParaRPr lang="en-US" altLang="zh-CN"/>
          </a:p>
        </p:txBody>
      </p:sp>
      <p:sp>
        <p:nvSpPr>
          <p:cNvPr id="2" name="文本框 1"/>
          <p:cNvSpPr txBox="1"/>
          <p:nvPr/>
        </p:nvSpPr>
        <p:spPr>
          <a:xfrm>
            <a:off x="360045" y="5912485"/>
            <a:ext cx="7129145" cy="460375"/>
          </a:xfrm>
          <a:prstGeom prst="rect">
            <a:avLst/>
          </a:prstGeom>
          <a:noFill/>
        </p:spPr>
        <p:txBody>
          <a:bodyPr wrap="square" rtlCol="0">
            <a:spAutoFit/>
          </a:bodyPr>
          <a:p>
            <a:r>
              <a:rPr lang="en-US" altLang="zh-CN" sz="2400" b="1">
                <a:solidFill>
                  <a:srgbClr val="FF0000"/>
                </a:solidFill>
              </a:rPr>
              <a:t>am;                had bought;           stays;  to  </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8435" y="285750"/>
            <a:ext cx="8800465" cy="5840730"/>
          </a:xfrm>
        </p:spPr>
        <p:txBody>
          <a:bodyPr>
            <a:normAutofit fontScale="85000" lnSpcReduction="20000"/>
          </a:bodyPr>
          <a:lstStyle/>
          <a:p>
            <a:pPr>
              <a:buNone/>
            </a:pPr>
            <a:r>
              <a:rPr lang="en-US" altLang="zh-CN" b="1" dirty="0" smtClean="0">
                <a:solidFill>
                  <a:srgbClr val="FF0000"/>
                </a:solidFill>
              </a:rPr>
              <a:t>                                          </a:t>
            </a:r>
            <a:r>
              <a:rPr lang="zh-CN" altLang="zh-CN" b="1" dirty="0" smtClean="0">
                <a:solidFill>
                  <a:srgbClr val="FF0000"/>
                </a:solidFill>
              </a:rPr>
              <a:t>强调句型</a:t>
            </a:r>
            <a:endParaRPr lang="zh-CN" altLang="zh-CN" b="1" dirty="0" smtClean="0">
              <a:solidFill>
                <a:srgbClr val="FF0000"/>
              </a:solidFill>
            </a:endParaRPr>
          </a:p>
          <a:p>
            <a:pPr>
              <a:buNone/>
            </a:pPr>
            <a:r>
              <a:rPr lang="en-US" altLang="zh-CN" b="1" dirty="0" smtClean="0"/>
              <a:t>1. It is/was … that(who)…</a:t>
            </a:r>
            <a:endParaRPr lang="zh-CN" altLang="zh-CN" b="1" dirty="0" smtClean="0"/>
          </a:p>
          <a:p>
            <a:pPr>
              <a:buNone/>
            </a:pPr>
            <a:r>
              <a:rPr lang="en-US" altLang="zh-CN" b="1" dirty="0" smtClean="0"/>
              <a:t>    It _____  (be)   in 1949 that China was founded.</a:t>
            </a:r>
            <a:endParaRPr lang="zh-CN" altLang="zh-CN" b="1" dirty="0" smtClean="0"/>
          </a:p>
          <a:p>
            <a:pPr>
              <a:buNone/>
            </a:pPr>
            <a:r>
              <a:rPr lang="en-US" altLang="zh-CN" b="1" dirty="0" smtClean="0"/>
              <a:t>2. It was because he was ill ____ he didn’t come to school yesterday.</a:t>
            </a:r>
            <a:endParaRPr lang="zh-CN" altLang="zh-CN" b="1" dirty="0" smtClean="0"/>
          </a:p>
          <a:p>
            <a:pPr>
              <a:buNone/>
            </a:pPr>
            <a:r>
              <a:rPr lang="en-US" altLang="zh-CN" b="1" dirty="0" smtClean="0"/>
              <a:t>  It was not until the war ____(come) to an end that he returned to his hometown.</a:t>
            </a:r>
            <a:endParaRPr lang="zh-CN" altLang="zh-CN" b="1" dirty="0" smtClean="0"/>
          </a:p>
          <a:p>
            <a:pPr>
              <a:buNone/>
            </a:pPr>
            <a:r>
              <a:rPr lang="en-US" altLang="zh-CN" b="1" u="sng" dirty="0" smtClean="0"/>
              <a:t>  Not until </a:t>
            </a:r>
            <a:r>
              <a:rPr lang="en-US" altLang="zh-CN" b="1" dirty="0" smtClean="0"/>
              <a:t>the war came to an end </a:t>
            </a:r>
            <a:r>
              <a:rPr lang="en-US" altLang="zh-CN" b="1" u="sng" dirty="0" smtClean="0"/>
              <a:t>_____</a:t>
            </a:r>
            <a:r>
              <a:rPr lang="en-US" altLang="zh-CN" b="1" dirty="0" smtClean="0"/>
              <a:t>he return</a:t>
            </a:r>
            <a:r>
              <a:rPr lang="en-US" altLang="zh-CN" b="1" u="sng" dirty="0" smtClean="0"/>
              <a:t> </a:t>
            </a:r>
            <a:r>
              <a:rPr lang="en-US" altLang="zh-CN" b="1" dirty="0" smtClean="0"/>
              <a:t>to his hometown.</a:t>
            </a:r>
            <a:endParaRPr lang="zh-CN" altLang="zh-CN" b="1" dirty="0" smtClean="0"/>
          </a:p>
          <a:p>
            <a:pPr>
              <a:buNone/>
            </a:pPr>
            <a:r>
              <a:rPr lang="en-US" altLang="zh-CN" b="1" dirty="0" smtClean="0"/>
              <a:t>  He didn’t return to his hometown until the war came to an end.</a:t>
            </a:r>
            <a:endParaRPr lang="zh-CN" altLang="zh-CN" b="1" dirty="0" smtClean="0"/>
          </a:p>
          <a:p>
            <a:pPr>
              <a:buNone/>
            </a:pPr>
            <a:r>
              <a:rPr lang="en-US" altLang="zh-CN" b="1" dirty="0" smtClean="0"/>
              <a:t>3. What is_____that prevents him from telling us the truth?</a:t>
            </a:r>
            <a:endParaRPr lang="zh-CN" altLang="zh-CN" b="1" dirty="0" smtClean="0"/>
          </a:p>
          <a:p>
            <a:pPr>
              <a:buNone/>
            </a:pPr>
            <a:r>
              <a:rPr lang="en-US" altLang="zh-CN" b="1" dirty="0" smtClean="0"/>
              <a:t>   When I tried to find ____</a:t>
            </a:r>
            <a:r>
              <a:rPr lang="en-US" altLang="zh-CN" b="1" u="sng" dirty="0" smtClean="0"/>
              <a:t> </a:t>
            </a:r>
            <a:r>
              <a:rPr lang="en-US" altLang="zh-CN" b="1" u="sng" dirty="0" smtClean="0">
                <a:solidFill>
                  <a:srgbClr val="FF0000"/>
                </a:solidFill>
              </a:rPr>
              <a:t>it was</a:t>
            </a:r>
            <a:r>
              <a:rPr lang="en-US" altLang="zh-CN" b="1" u="sng" dirty="0" smtClean="0"/>
              <a:t> that prevented him from telling us the truth</a:t>
            </a:r>
            <a:r>
              <a:rPr lang="en-US" altLang="zh-CN" b="1" dirty="0" smtClean="0"/>
              <a:t>, his mother stopped me.</a:t>
            </a:r>
            <a:endParaRPr lang="zh-CN" altLang="zh-CN" b="1" dirty="0" smtClean="0"/>
          </a:p>
          <a:p>
            <a:endParaRPr lang="zh-CN" altLang="en-US" dirty="0"/>
          </a:p>
        </p:txBody>
      </p:sp>
      <p:sp>
        <p:nvSpPr>
          <p:cNvPr id="2" name="文本框 1"/>
          <p:cNvSpPr txBox="1"/>
          <p:nvPr/>
        </p:nvSpPr>
        <p:spPr>
          <a:xfrm>
            <a:off x="1299210" y="5663565"/>
            <a:ext cx="5396865" cy="829945"/>
          </a:xfrm>
          <a:prstGeom prst="rect">
            <a:avLst/>
          </a:prstGeom>
          <a:noFill/>
        </p:spPr>
        <p:txBody>
          <a:bodyPr wrap="square" rtlCol="0">
            <a:spAutoFit/>
          </a:bodyPr>
          <a:p>
            <a:r>
              <a:rPr lang="en-US" altLang="zh-CN" sz="2400" b="1">
                <a:solidFill>
                  <a:srgbClr val="FF0000"/>
                </a:solidFill>
              </a:rPr>
              <a:t>1.was     2. that;  came;    did        </a:t>
            </a:r>
            <a:endParaRPr lang="en-US" altLang="zh-CN" sz="2400" b="1">
              <a:solidFill>
                <a:srgbClr val="FF0000"/>
              </a:solidFill>
            </a:endParaRPr>
          </a:p>
          <a:p>
            <a:r>
              <a:rPr lang="en-US" altLang="zh-CN" sz="2400" b="1">
                <a:solidFill>
                  <a:srgbClr val="FF0000"/>
                </a:solidFill>
              </a:rPr>
              <a:t>3. it;  what   </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190" y="142875"/>
            <a:ext cx="8853805" cy="6286500"/>
          </a:xfrm>
        </p:spPr>
        <p:txBody>
          <a:bodyPr>
            <a:normAutofit fontScale="32500" lnSpcReduction="20000"/>
          </a:bodyPr>
          <a:lstStyle/>
          <a:p>
            <a:pPr>
              <a:buNone/>
            </a:pPr>
            <a:r>
              <a:rPr lang="en-US" altLang="zh-CN" sz="8600" b="1" dirty="0" smtClean="0">
                <a:solidFill>
                  <a:srgbClr val="FF0000"/>
                </a:solidFill>
              </a:rPr>
              <a:t>                                      </a:t>
            </a:r>
            <a:r>
              <a:rPr lang="zh-CN" altLang="zh-CN" sz="8600" b="1" dirty="0" smtClean="0">
                <a:solidFill>
                  <a:srgbClr val="FF0000"/>
                </a:solidFill>
              </a:rPr>
              <a:t>完全倒装</a:t>
            </a:r>
            <a:endParaRPr lang="zh-CN" altLang="zh-CN" sz="8600" dirty="0" smtClean="0">
              <a:solidFill>
                <a:srgbClr val="FF0000"/>
              </a:solidFill>
            </a:endParaRPr>
          </a:p>
          <a:p>
            <a:pPr>
              <a:buNone/>
            </a:pPr>
            <a:r>
              <a:rPr lang="en-US" altLang="zh-CN" sz="7400" b="1" dirty="0" smtClean="0"/>
              <a:t>1. </a:t>
            </a:r>
            <a:r>
              <a:rPr lang="en-US" altLang="zh-CN" sz="7400" b="1" u="sng" dirty="0" smtClean="0"/>
              <a:t>In front of her ____(stand) the teacher </a:t>
            </a:r>
            <a:r>
              <a:rPr lang="en-US" altLang="zh-CN" sz="7400" b="1" dirty="0" smtClean="0"/>
              <a:t>who was angry and was going to scold her.             </a:t>
            </a:r>
            <a:endParaRPr lang="zh-CN" altLang="zh-CN" sz="7400" b="1" dirty="0" smtClean="0"/>
          </a:p>
          <a:p>
            <a:pPr>
              <a:buNone/>
            </a:pPr>
            <a:r>
              <a:rPr lang="en-US" altLang="zh-CN" sz="7400" b="1" dirty="0" smtClean="0"/>
              <a:t>2. Here comes the bus.</a:t>
            </a:r>
            <a:endParaRPr lang="en-US" altLang="zh-CN" sz="7400" b="1" dirty="0" smtClean="0"/>
          </a:p>
          <a:p>
            <a:pPr>
              <a:buNone/>
            </a:pPr>
            <a:r>
              <a:rPr lang="en-US" altLang="zh-CN" sz="7400" b="1" dirty="0" smtClean="0"/>
              <a:t>3. ____(stand) on the platform is a teacher.</a:t>
            </a:r>
            <a:endParaRPr lang="en-US" altLang="zh-CN" sz="7400" b="1" dirty="0" smtClean="0"/>
          </a:p>
          <a:p>
            <a:pPr>
              <a:buNone/>
            </a:pPr>
            <a:r>
              <a:rPr lang="en-US" altLang="zh-CN" sz="7400" b="1" dirty="0" smtClean="0"/>
              <a:t>4.  Present _____the meeting was Mr. Liu, _____taught us English. </a:t>
            </a:r>
            <a:br>
              <a:rPr lang="zh-CN" altLang="en-US" sz="7000" b="1" dirty="0" smtClean="0"/>
            </a:br>
            <a:endParaRPr lang="en-US" altLang="zh-CN" sz="7000" b="1" dirty="0" smtClean="0"/>
          </a:p>
          <a:p>
            <a:pPr>
              <a:buNone/>
            </a:pPr>
            <a:r>
              <a:rPr lang="zh-CN" altLang="en-US" sz="7000" b="1" dirty="0" smtClean="0"/>
              <a:t>以</a:t>
            </a:r>
            <a:r>
              <a:rPr lang="zh-CN" altLang="en-US" sz="7000" b="1" dirty="0" smtClean="0">
                <a:solidFill>
                  <a:srgbClr val="FF0000"/>
                </a:solidFill>
              </a:rPr>
              <a:t>副词</a:t>
            </a:r>
            <a:r>
              <a:rPr lang="en-US" altLang="zh-CN" sz="7000" b="1" dirty="0" smtClean="0"/>
              <a:t>here, there, now, then, up, down, away, off ,out, in</a:t>
            </a:r>
            <a:r>
              <a:rPr lang="zh-CN" altLang="en-US" sz="7000" b="1" dirty="0" smtClean="0"/>
              <a:t>等及</a:t>
            </a:r>
            <a:r>
              <a:rPr lang="zh-CN" altLang="en-US" sz="7000" b="1" dirty="0" smtClean="0">
                <a:solidFill>
                  <a:srgbClr val="FF0000"/>
                </a:solidFill>
              </a:rPr>
              <a:t>介词短语</a:t>
            </a:r>
            <a:r>
              <a:rPr lang="zh-CN" altLang="en-US" sz="7000" b="1" dirty="0" smtClean="0"/>
              <a:t>等状语</a:t>
            </a:r>
            <a:r>
              <a:rPr lang="en-US" altLang="zh-CN" sz="7000" b="1" dirty="0" smtClean="0"/>
              <a:t> </a:t>
            </a:r>
            <a:r>
              <a:rPr lang="zh-CN" altLang="en-US" sz="7000" b="1" dirty="0" smtClean="0"/>
              <a:t>开头，后面的动词是</a:t>
            </a:r>
            <a:r>
              <a:rPr lang="en-US" altLang="zh-CN" sz="7000" b="1" dirty="0" smtClean="0"/>
              <a:t>be, come, exist, fall, follow, go, lie, remain, seem, stand ,rush, run</a:t>
            </a:r>
            <a:r>
              <a:rPr lang="zh-CN" altLang="en-US" sz="7000" b="1" dirty="0" smtClean="0"/>
              <a:t>等</a:t>
            </a:r>
            <a:r>
              <a:rPr lang="zh-CN" altLang="en-US" sz="7000" b="1" dirty="0" smtClean="0">
                <a:solidFill>
                  <a:srgbClr val="FF0000"/>
                </a:solidFill>
              </a:rPr>
              <a:t>不及物动词</a:t>
            </a:r>
            <a:r>
              <a:rPr lang="zh-CN" altLang="en-US" sz="7000" b="1" dirty="0" smtClean="0"/>
              <a:t>，而</a:t>
            </a:r>
            <a:r>
              <a:rPr lang="zh-CN" altLang="en-US" sz="7000" b="1" dirty="0" smtClean="0">
                <a:solidFill>
                  <a:srgbClr val="FF0000"/>
                </a:solidFill>
              </a:rPr>
              <a:t>主语又是名词</a:t>
            </a:r>
            <a:r>
              <a:rPr lang="zh-CN" altLang="en-US" sz="7000" b="1" dirty="0" smtClean="0"/>
              <a:t>时，构成</a:t>
            </a:r>
            <a:r>
              <a:rPr lang="zh-CN" altLang="en-US" sz="7000" b="1" dirty="0" smtClean="0">
                <a:solidFill>
                  <a:srgbClr val="FF0000"/>
                </a:solidFill>
              </a:rPr>
              <a:t>完全倒装句。</a:t>
            </a:r>
            <a:endParaRPr lang="en-US" altLang="zh-CN" sz="7000" b="1" dirty="0" smtClean="0"/>
          </a:p>
          <a:p>
            <a:pPr>
              <a:buNone/>
            </a:pPr>
            <a:r>
              <a:rPr lang="en-US" altLang="zh-CN" sz="7000" b="1" dirty="0" smtClean="0"/>
              <a:t>     Up climbed the boy when his mother came. </a:t>
            </a:r>
            <a:br>
              <a:rPr lang="en-US" altLang="zh-CN" sz="7000" b="1" dirty="0" smtClean="0"/>
            </a:br>
            <a:r>
              <a:rPr lang="en-US" altLang="zh-CN" sz="7000" b="1" dirty="0" smtClean="0"/>
              <a:t>Out rushed a missile from under the bomber.</a:t>
            </a:r>
            <a:endParaRPr lang="en-US" altLang="zh-CN" sz="7000" b="1" dirty="0" smtClean="0"/>
          </a:p>
          <a:p>
            <a:pPr>
              <a:buNone/>
            </a:pPr>
            <a:r>
              <a:rPr lang="en-US" altLang="zh-CN" sz="7000" b="1" dirty="0" smtClean="0"/>
              <a:t>             </a:t>
            </a:r>
            <a:r>
              <a:rPr lang="zh-CN" altLang="en-US" sz="7000" b="1" dirty="0" smtClean="0"/>
              <a:t>轰炸机肚底下窜出一枚导弹。   </a:t>
            </a:r>
            <a:endParaRPr lang="en-US" altLang="zh-CN" sz="7000" b="1" dirty="0" smtClean="0"/>
          </a:p>
          <a:p>
            <a:pPr>
              <a:buNone/>
            </a:pPr>
            <a:br>
              <a:rPr lang="zh-CN" altLang="en-US" sz="7000" b="1" dirty="0" smtClean="0"/>
            </a:br>
            <a:r>
              <a:rPr lang="zh-CN" altLang="en-US" sz="7000" b="1" dirty="0" smtClean="0">
                <a:solidFill>
                  <a:srgbClr val="FF0000"/>
                </a:solidFill>
              </a:rPr>
              <a:t>注意：</a:t>
            </a:r>
            <a:r>
              <a:rPr lang="zh-CN" altLang="en-US" sz="7000" b="1" dirty="0" smtClean="0"/>
              <a:t>在</a:t>
            </a:r>
            <a:r>
              <a:rPr lang="en-US" altLang="zh-CN" sz="7000" b="1" dirty="0" smtClean="0"/>
              <a:t>here, there</a:t>
            </a:r>
            <a:r>
              <a:rPr lang="zh-CN" altLang="en-US" sz="7000" b="1" dirty="0" smtClean="0"/>
              <a:t>等引出的倒装句中，当主语是普通名词时用完全倒装句，但当</a:t>
            </a:r>
            <a:r>
              <a:rPr lang="zh-CN" altLang="en-US" sz="7000" b="1" dirty="0" smtClean="0">
                <a:solidFill>
                  <a:srgbClr val="FF0000"/>
                </a:solidFill>
              </a:rPr>
              <a:t>主语是代词</a:t>
            </a:r>
            <a:r>
              <a:rPr lang="zh-CN" altLang="en-US" sz="7000" b="1" dirty="0" smtClean="0"/>
              <a:t>时，就要用</a:t>
            </a:r>
            <a:r>
              <a:rPr lang="zh-CN" altLang="en-US" sz="7000" b="1" dirty="0" smtClean="0">
                <a:solidFill>
                  <a:srgbClr val="FF0000"/>
                </a:solidFill>
              </a:rPr>
              <a:t>部分倒装</a:t>
            </a:r>
            <a:r>
              <a:rPr lang="zh-CN" altLang="en-US" sz="7000" b="1" dirty="0" smtClean="0"/>
              <a:t>句。</a:t>
            </a:r>
            <a:br>
              <a:rPr lang="zh-CN" altLang="en-US" sz="7000" b="1" dirty="0" smtClean="0"/>
            </a:br>
            <a:r>
              <a:rPr lang="en-US" altLang="zh-CN" sz="7000" b="1" dirty="0" smtClean="0"/>
              <a:t>Here comes the postman!</a:t>
            </a:r>
            <a:r>
              <a:rPr lang="zh-CN" altLang="en-US" sz="7000" b="1" dirty="0" smtClean="0"/>
              <a:t> </a:t>
            </a:r>
            <a:br>
              <a:rPr lang="zh-CN" altLang="en-US" sz="7000" b="1" dirty="0" smtClean="0"/>
            </a:br>
            <a:r>
              <a:rPr lang="en-US" altLang="zh-CN" sz="7000" b="1" dirty="0" smtClean="0"/>
              <a:t>Here we are.</a:t>
            </a:r>
            <a:endParaRPr lang="zh-CN" altLang="zh-CN" sz="7000" b="1" dirty="0" smtClean="0"/>
          </a:p>
          <a:p>
            <a:endParaRPr lang="zh-CN" altLang="en-US" dirty="0"/>
          </a:p>
        </p:txBody>
      </p:sp>
      <p:sp>
        <p:nvSpPr>
          <p:cNvPr id="2" name="文本框 1"/>
          <p:cNvSpPr txBox="1"/>
          <p:nvPr/>
        </p:nvSpPr>
        <p:spPr>
          <a:xfrm>
            <a:off x="318770" y="6061075"/>
            <a:ext cx="7641590" cy="460375"/>
          </a:xfrm>
          <a:prstGeom prst="rect">
            <a:avLst/>
          </a:prstGeom>
          <a:noFill/>
        </p:spPr>
        <p:txBody>
          <a:bodyPr wrap="square" rtlCol="0">
            <a:spAutoFit/>
          </a:bodyPr>
          <a:p>
            <a:r>
              <a:rPr lang="en-US" altLang="zh-CN" sz="2400" b="1">
                <a:solidFill>
                  <a:srgbClr val="FF0000"/>
                </a:solidFill>
              </a:rPr>
              <a:t>1. stood        3.Standing       3. at;   who</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77449"/>
            <a:ext cx="8686800" cy="5697559"/>
          </a:xfrm>
        </p:spPr>
        <p:txBody>
          <a:bodyPr>
            <a:normAutofit fontScale="85000" lnSpcReduction="10000"/>
          </a:bodyPr>
          <a:lstStyle/>
          <a:p>
            <a:pPr>
              <a:buNone/>
            </a:pPr>
            <a:r>
              <a:rPr lang="en-US" altLang="zh-CN" b="1" dirty="0" smtClean="0">
                <a:solidFill>
                  <a:srgbClr val="FF0000"/>
                </a:solidFill>
              </a:rPr>
              <a:t>                                            </a:t>
            </a:r>
            <a:r>
              <a:rPr lang="zh-CN" altLang="zh-CN" b="1" dirty="0" smtClean="0">
                <a:solidFill>
                  <a:srgbClr val="FF0000"/>
                </a:solidFill>
              </a:rPr>
              <a:t>部分倒装</a:t>
            </a:r>
            <a:endParaRPr lang="zh-CN" altLang="zh-CN" dirty="0" smtClean="0">
              <a:solidFill>
                <a:srgbClr val="FF0000"/>
              </a:solidFill>
            </a:endParaRPr>
          </a:p>
          <a:p>
            <a:pPr lvl="0">
              <a:buNone/>
            </a:pPr>
            <a:r>
              <a:rPr lang="en-US" altLang="zh-CN" dirty="0" smtClean="0"/>
              <a:t>1. I get up at seven.</a:t>
            </a:r>
            <a:r>
              <a:rPr lang="en-US" altLang="zh-CN" b="1" dirty="0" smtClean="0"/>
              <a:t> ____does my brother.</a:t>
            </a:r>
            <a:endParaRPr lang="zh-CN" altLang="zh-CN" dirty="0" smtClean="0"/>
          </a:p>
          <a:p>
            <a:pPr>
              <a:buNone/>
            </a:pPr>
            <a:r>
              <a:rPr lang="zh-CN" altLang="zh-CN" dirty="0" smtClean="0"/>
              <a:t>“</a:t>
            </a:r>
            <a:r>
              <a:rPr lang="en-US" altLang="zh-CN" dirty="0" smtClean="0"/>
              <a:t>He finished it on time.</a:t>
            </a:r>
            <a:r>
              <a:rPr lang="zh-CN" altLang="zh-CN" dirty="0" smtClean="0"/>
              <a:t>” “</a:t>
            </a:r>
            <a:r>
              <a:rPr lang="en-US" altLang="zh-CN" b="1" dirty="0" smtClean="0"/>
              <a:t>So he _____.</a:t>
            </a:r>
            <a:r>
              <a:rPr lang="zh-CN" altLang="zh-CN" dirty="0" smtClean="0"/>
              <a:t>”</a:t>
            </a:r>
            <a:r>
              <a:rPr lang="en-US" altLang="zh-CN" dirty="0" smtClean="0"/>
              <a:t>  </a:t>
            </a:r>
            <a:r>
              <a:rPr lang="zh-CN" altLang="zh-CN" dirty="0" smtClean="0"/>
              <a:t>（注意区别）</a:t>
            </a:r>
            <a:endParaRPr lang="zh-CN" altLang="zh-CN" dirty="0" smtClean="0"/>
          </a:p>
          <a:p>
            <a:pPr>
              <a:buNone/>
            </a:pPr>
            <a:r>
              <a:rPr lang="en-US" altLang="zh-CN" dirty="0" smtClean="0"/>
              <a:t>2. The boy can't skate and_____</a:t>
            </a:r>
            <a:r>
              <a:rPr lang="en-US" altLang="zh-CN" b="1" dirty="0" smtClean="0"/>
              <a:t>can the girl.</a:t>
            </a:r>
            <a:endParaRPr lang="zh-CN" altLang="zh-CN" dirty="0" smtClean="0"/>
          </a:p>
          <a:p>
            <a:pPr>
              <a:buNone/>
            </a:pPr>
            <a:r>
              <a:rPr lang="en-US" altLang="zh-CN" dirty="0" smtClean="0"/>
              <a:t>3. Tom likes singing, but he doesn't like dancing. </a:t>
            </a:r>
            <a:r>
              <a:rPr lang="en-US" altLang="zh-CN" b="1" dirty="0" smtClean="0"/>
              <a:t>So it is _____ Mary. (It is the same ____ Mary.)</a:t>
            </a:r>
            <a:endParaRPr lang="zh-CN" altLang="zh-CN" dirty="0" smtClean="0"/>
          </a:p>
          <a:p>
            <a:pPr>
              <a:buNone/>
            </a:pPr>
            <a:r>
              <a:rPr lang="en-US" altLang="zh-CN" dirty="0" smtClean="0"/>
              <a:t>4. </a:t>
            </a:r>
            <a:r>
              <a:rPr lang="en-US" altLang="zh-CN" b="1" dirty="0" smtClean="0"/>
              <a:t>Hardly (by no means/…)could</a:t>
            </a:r>
            <a:r>
              <a:rPr lang="en-US" altLang="zh-CN" dirty="0" smtClean="0"/>
              <a:t> his granny </a:t>
            </a:r>
            <a:r>
              <a:rPr lang="en-US" altLang="zh-CN" b="1" dirty="0" smtClean="0"/>
              <a:t>read and write</a:t>
            </a:r>
            <a:r>
              <a:rPr lang="en-US" altLang="zh-CN" dirty="0" smtClean="0"/>
              <a:t>.</a:t>
            </a:r>
            <a:endParaRPr lang="zh-CN" altLang="zh-CN" dirty="0" smtClean="0"/>
          </a:p>
          <a:p>
            <a:r>
              <a:rPr lang="en-US" altLang="zh-CN" dirty="0" smtClean="0"/>
              <a:t>  </a:t>
            </a:r>
            <a:r>
              <a:rPr lang="en-US" altLang="zh-CN" b="1" dirty="0" smtClean="0"/>
              <a:t>Never before _____ I </a:t>
            </a:r>
            <a:r>
              <a:rPr lang="en-US" altLang="zh-CN" dirty="0" smtClean="0"/>
              <a:t>met him.</a:t>
            </a:r>
            <a:endParaRPr lang="zh-CN" altLang="zh-CN" dirty="0" smtClean="0"/>
          </a:p>
          <a:p>
            <a:r>
              <a:rPr lang="en-US" altLang="zh-CN" dirty="0" smtClean="0"/>
              <a:t>  </a:t>
            </a:r>
            <a:r>
              <a:rPr lang="en-US" altLang="zh-CN" b="1" dirty="0" smtClean="0">
                <a:solidFill>
                  <a:srgbClr val="FF0000"/>
                </a:solidFill>
              </a:rPr>
              <a:t>Hardly </a:t>
            </a:r>
            <a:r>
              <a:rPr lang="en-US" altLang="zh-CN" b="1" u="sng" dirty="0" smtClean="0">
                <a:solidFill>
                  <a:srgbClr val="FF0000"/>
                </a:solidFill>
              </a:rPr>
              <a:t>had he entered</a:t>
            </a:r>
            <a:r>
              <a:rPr lang="en-US" altLang="zh-CN" dirty="0" smtClean="0">
                <a:solidFill>
                  <a:srgbClr val="FF0000"/>
                </a:solidFill>
              </a:rPr>
              <a:t> </a:t>
            </a:r>
            <a:r>
              <a:rPr lang="en-US" altLang="zh-CN" dirty="0" smtClean="0"/>
              <a:t>the house </a:t>
            </a:r>
            <a:r>
              <a:rPr lang="en-US" altLang="zh-CN" b="1" dirty="0" smtClean="0">
                <a:solidFill>
                  <a:srgbClr val="FF0000"/>
                </a:solidFill>
              </a:rPr>
              <a:t>______</a:t>
            </a:r>
            <a:r>
              <a:rPr lang="en-US" altLang="zh-CN" dirty="0" smtClean="0"/>
              <a:t> it </a:t>
            </a:r>
            <a:r>
              <a:rPr lang="en-US" altLang="zh-CN" b="1" dirty="0" smtClean="0"/>
              <a:t>began</a:t>
            </a:r>
            <a:r>
              <a:rPr lang="en-US" altLang="zh-CN" dirty="0" smtClean="0"/>
              <a:t> to rain. </a:t>
            </a:r>
            <a:endParaRPr lang="zh-CN" altLang="zh-CN" dirty="0" smtClean="0"/>
          </a:p>
          <a:p>
            <a:r>
              <a:rPr lang="en-US" altLang="zh-CN" dirty="0" smtClean="0">
                <a:solidFill>
                  <a:srgbClr val="FF0000"/>
                </a:solidFill>
              </a:rPr>
              <a:t>  </a:t>
            </a:r>
            <a:r>
              <a:rPr lang="en-US" altLang="zh-CN" b="1" dirty="0" smtClean="0">
                <a:solidFill>
                  <a:srgbClr val="FF0000"/>
                </a:solidFill>
              </a:rPr>
              <a:t>No sooner </a:t>
            </a:r>
            <a:r>
              <a:rPr lang="en-US" altLang="zh-CN" b="1" u="sng" dirty="0" smtClean="0">
                <a:solidFill>
                  <a:srgbClr val="FF0000"/>
                </a:solidFill>
              </a:rPr>
              <a:t>had they got </a:t>
            </a:r>
            <a:r>
              <a:rPr lang="en-US" altLang="zh-CN" dirty="0" smtClean="0"/>
              <a:t>on the train ______ it </a:t>
            </a:r>
            <a:r>
              <a:rPr lang="en-US" altLang="zh-CN" b="1" dirty="0" smtClean="0"/>
              <a:t>started.</a:t>
            </a:r>
            <a:endParaRPr lang="zh-CN" altLang="zh-CN" dirty="0" smtClean="0"/>
          </a:p>
          <a:p>
            <a:r>
              <a:rPr lang="en-US" altLang="zh-CN" b="1" dirty="0" smtClean="0"/>
              <a:t>  Not until</a:t>
            </a:r>
            <a:r>
              <a:rPr lang="en-US" altLang="zh-CN" dirty="0" smtClean="0"/>
              <a:t> school is over </a:t>
            </a:r>
            <a:r>
              <a:rPr lang="en-US" altLang="zh-CN" b="1" dirty="0" smtClean="0"/>
              <a:t>shall we go</a:t>
            </a:r>
            <a:r>
              <a:rPr lang="en-US" altLang="zh-CN" dirty="0" smtClean="0"/>
              <a:t> home.</a:t>
            </a:r>
            <a:endParaRPr lang="zh-CN" altLang="zh-CN" dirty="0" smtClean="0"/>
          </a:p>
          <a:p>
            <a:r>
              <a:rPr lang="en-US" altLang="zh-CN" b="1" dirty="0" smtClean="0"/>
              <a:t>  Not only</a:t>
            </a:r>
            <a:r>
              <a:rPr lang="en-US" altLang="zh-CN" dirty="0" smtClean="0"/>
              <a:t> </a:t>
            </a:r>
            <a:r>
              <a:rPr lang="en-US" altLang="zh-CN" b="1" dirty="0" smtClean="0"/>
              <a:t>is he</a:t>
            </a:r>
            <a:r>
              <a:rPr lang="en-US" altLang="zh-CN" dirty="0" smtClean="0"/>
              <a:t> clever </a:t>
            </a:r>
            <a:r>
              <a:rPr lang="en-US" altLang="zh-CN" b="1" dirty="0" smtClean="0"/>
              <a:t>but also </a:t>
            </a:r>
            <a:r>
              <a:rPr lang="en-US" altLang="zh-CN" dirty="0" smtClean="0"/>
              <a:t>he works hard.</a:t>
            </a:r>
            <a:endParaRPr lang="zh-CN" altLang="zh-CN" dirty="0" smtClean="0"/>
          </a:p>
          <a:p>
            <a:endParaRPr lang="zh-CN" altLang="en-US" dirty="0"/>
          </a:p>
        </p:txBody>
      </p:sp>
      <p:sp>
        <p:nvSpPr>
          <p:cNvPr id="2" name="文本框 1"/>
          <p:cNvSpPr txBox="1"/>
          <p:nvPr/>
        </p:nvSpPr>
        <p:spPr>
          <a:xfrm>
            <a:off x="461645" y="5589905"/>
            <a:ext cx="7771130" cy="829945"/>
          </a:xfrm>
          <a:prstGeom prst="rect">
            <a:avLst/>
          </a:prstGeom>
          <a:noFill/>
        </p:spPr>
        <p:txBody>
          <a:bodyPr wrap="square" rtlCol="0">
            <a:spAutoFit/>
          </a:bodyPr>
          <a:p>
            <a:r>
              <a:rPr lang="en-US" altLang="zh-CN" sz="2400" b="1">
                <a:solidFill>
                  <a:srgbClr val="FF0000"/>
                </a:solidFill>
              </a:rPr>
              <a:t>1.So;  did        2. neither/  nor              3.with;   with</a:t>
            </a:r>
            <a:endParaRPr lang="en-US" altLang="zh-CN" sz="2400" b="1">
              <a:solidFill>
                <a:srgbClr val="FF0000"/>
              </a:solidFill>
            </a:endParaRPr>
          </a:p>
          <a:p>
            <a:r>
              <a:rPr lang="en-US" altLang="zh-CN" sz="2400" b="1">
                <a:solidFill>
                  <a:srgbClr val="FF0000"/>
                </a:solidFill>
              </a:rPr>
              <a:t>4. have;   when/ before;    than </a:t>
            </a:r>
            <a:endParaRPr lang="en-US" altLang="zh-CN"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2FjNTJhNGI3ZjU3OWY5NTNiMDgyMzQ4ZjgyNWM3N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20459</Words>
  <Application>WPS 演示</Application>
  <PresentationFormat>全屏显示(4:3)</PresentationFormat>
  <Paragraphs>535</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Calibri</vt:lpstr>
      <vt:lpstr>微软雅黑</vt:lpstr>
      <vt:lpstr>Arial Unicode MS</vt:lpstr>
      <vt:lpstr>Times New Roman</vt:lpstr>
      <vt:lpstr>Arial</vt:lpstr>
      <vt:lpstr>Office 主题</vt:lpstr>
      <vt:lpstr>PowerPoint 演示文稿</vt:lpstr>
      <vt:lpstr>PowerPoint 演示文稿</vt:lpstr>
      <vt:lpstr>PowerPoint 演示文稿</vt:lpstr>
      <vt:lpstr>PowerPoint 演示文稿</vt:lpstr>
      <vt:lpstr>1. Tom suggested that the work ____(finish) immediately. 2. It's important that the lost dog _____(find) as soon as possible. 3. I wish I ____(see) the president tomorrow.      I wish we ____(stay) on an island now.      Tom wishes he _____(fly) like a  bird in the race last week. 4. Only if I _____(stay) in my bedroom, can I devote myself to my studies.    If only I ____(be) you! 5. He ______(repair) the tool yesterday, but he didn't because he was busy preparing for an exam.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____the man said, “Practice makes perfect.” ____the man put ____, “Practice makes perfect.”  Congratulations____sb. on(for) sth. Congratulate sb. on (for) sth.    Reading is to him ____ football is to other boys.                              (A is to B what C is to 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panic---panicked ----panicking       traffic---trafficked-----trafficking       picnic---picnicked-----picnicking  阅读理解中人物态度词汇：  一. 赞同 positive  肯定的, 实际的, 积极的, , 确实的 favorable  赞成的, 有利的, 赞许的, 良好的 approval  赞成, 承认, 正式批准 supportive  支持的，支援的 defensive  为……而辩护 二. 否定 negative  否定的, 消极的, 负的, 阴性的 disapproval  不赞成 objection  异议 opposition  反对 critical  批评的 criticism   批评批判 disgusting   令人厌恶, 令人反感vt.使作呕 warning警告的; 告诫的; 引以为戒的 compromising  妥协, 折衷v.妥协, 折衷 worried      焦虑的 </vt:lpstr>
      <vt:lpstr>三. 怀疑 suspicion  猜疑, 怀疑 suspicious (～ of)  可疑的, 怀疑的 doubt怀疑，疑惑 doubtful  可疑的, 不确的, 疑心的 questioning 疑问的，怀疑的 puzzling  使迷惑的, 使莫明其妙的  四. 客观 objective  客观的 neutral  中立的 impartial  公平的, 不偏不倚的 disinterested  无私的；客观的；无私的；公正的 unbiased  没有偏见的 unprejudiced  公平的, 无偏见的, 没有成见的   </vt:lpstr>
      <vt:lpstr>五. 主观  subjective  主观的, 个人的  indifference  不关心  tolerance  宽容，容忍，忍受  pessimism  悲观, 悲观主义  gloomy  黑暗的, 阴沉的, 令人沮丧的, 阴郁的  optimistic  乐观的  sensitive  有感觉的, 敏感[锐]的,易受伤害的  scared  恐惧的  reserved  保留的, 矜持的；内向的  radical  激进的   </vt:lpstr>
      <vt:lpstr> moderate  中等的, 适度的, 适中的v.缓和  mild  温和的, 温柔的, 淡味的, 轻微的, 适度的  ironic  说反话的, 讽刺的  confused  困惑的, 烦恼的  amazed  吃惊的, 惊奇的  worried 担心的  concerned  关心的, 有关的  mixed  喜忧参半  biased  有偏见的 </vt:lpstr>
      <vt:lpstr>六. 积极 concerned 担心的，焦急的；关注的 confident  自信的, 确信的 interested  感兴趣的, 有成见的, 有权益的 optimistic  乐观的 positive   正面的 impressive  给人深刻印象的, 感人的  七. 中立/折中 impartial  公平的, 不偏不倚的 neutral  中立的 impersonal  非个人的 factual  事实的, 实际的,根据事实的   ambiguous /unclear   模棱两可的；含混不清的  </vt:lpstr>
      <vt:lpstr>八. 消极   negative  消极的  indifferent  漠不关心的  depressed  消沉的  subjective  主观的  pessimistic  悲观的  unconcerned  不关心的  hostile  敌对的, 敌方的  biased  片面的</vt:lpstr>
      <vt:lpstr>judge guide guard cheat master cook                (cooker?)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115</cp:revision>
  <dcterms:created xsi:type="dcterms:W3CDTF">2014-11-05T06:37:00Z</dcterms:created>
  <dcterms:modified xsi:type="dcterms:W3CDTF">2023-12-01T09:01:36Z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y fmtid="{D5CDD505-2E9C-101B-9397-08002B2CF9AE}" pid="3" name="ICV">
    <vt:lpwstr>16B64C9487094F8DB98DF5EE21CFC211</vt:lpwstr>
  </property>
</Properties>
</file>