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2" r:id="rId3"/>
    <p:sldId id="258" r:id="rId4"/>
    <p:sldId id="259" r:id="rId5"/>
    <p:sldId id="260" r:id="rId6"/>
    <p:sldId id="261" r:id="rId8"/>
    <p:sldId id="287" r:id="rId9"/>
    <p:sldId id="288" r:id="rId10"/>
    <p:sldId id="264" r:id="rId11"/>
    <p:sldId id="295" r:id="rId12"/>
    <p:sldId id="268" r:id="rId13"/>
    <p:sldId id="269" r:id="rId14"/>
    <p:sldId id="270" r:id="rId15"/>
    <p:sldId id="271" r:id="rId16"/>
  </p:sldIdLst>
  <p:sldSz cx="12192000" cy="6858000"/>
  <p:notesSz cx="6798945" cy="99294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B489"/>
    <a:srgbClr val="046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64" autoAdjust="0"/>
  </p:normalViewPr>
  <p:slideViewPr>
    <p:cSldViewPr snapToGrid="0" showGuides="1">
      <p:cViewPr varScale="1">
        <p:scale>
          <a:sx n="83" d="100"/>
          <a:sy n="83" d="100"/>
        </p:scale>
        <p:origin x="658" y="58"/>
      </p:cViewPr>
      <p:guideLst>
        <p:guide orient="horz" pos="2160"/>
        <p:guide pos="3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9089EC1B-EE93-433F-82C8-CB0D342749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D52A760-6A67-4048-9111-26C8C504C5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 Title Slide / Endfram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605367" y="1954636"/>
            <a:ext cx="10463443" cy="813603"/>
          </a:xfrm>
        </p:spPr>
        <p:txBody>
          <a:bodyPr lIns="0" tIns="0" anchor="t">
            <a:normAutofit/>
          </a:bodyPr>
          <a:lstStyle>
            <a:lvl1pPr algn="l">
              <a:defRPr sz="4800" b="1" i="0">
                <a:solidFill>
                  <a:srgbClr val="000000"/>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r>
              <a:rPr lang="zh-CN" altLang="en-US" dirty="0" smtClean="0"/>
              <a:t>标题，方正兰亭中粗黑，</a:t>
            </a:r>
            <a:r>
              <a:rPr lang="en-US" altLang="zh-CN" dirty="0" smtClean="0"/>
              <a:t>36pt</a:t>
            </a:r>
            <a:r>
              <a:rPr lang="zh-CN" altLang="en-US" dirty="0" smtClean="0"/>
              <a:t>，黑色</a:t>
            </a:r>
            <a:endParaRPr lang="en-US" dirty="0"/>
          </a:p>
        </p:txBody>
      </p:sp>
      <p:sp>
        <p:nvSpPr>
          <p:cNvPr id="6" name="Text Placeholder 5"/>
          <p:cNvSpPr>
            <a:spLocks noGrp="1"/>
          </p:cNvSpPr>
          <p:nvPr>
            <p:ph type="body" sz="quarter" idx="12" hasCustomPrompt="1"/>
          </p:nvPr>
        </p:nvSpPr>
        <p:spPr>
          <a:xfrm>
            <a:off x="604768" y="2966477"/>
            <a:ext cx="10464800" cy="2338916"/>
          </a:xfrm>
        </p:spPr>
        <p:txBody>
          <a:bodyPr lIns="0" tIns="0">
            <a:normAutofit/>
          </a:bodyPr>
          <a:lstStyle>
            <a:lvl1pPr marL="0" indent="0">
              <a:buNone/>
              <a:defRPr sz="3200" b="1" i="0">
                <a:solidFill>
                  <a:srgbClr val="046A38"/>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pPr lvl="0"/>
            <a:r>
              <a:rPr lang="zh-CN" altLang="en-US" dirty="0" smtClean="0"/>
              <a:t>副标题，方正兰亭中粗黑，</a:t>
            </a:r>
            <a:r>
              <a:rPr lang="en-US" altLang="zh-CN" dirty="0" smtClean="0"/>
              <a:t>24pt</a:t>
            </a:r>
            <a:r>
              <a:rPr lang="zh-CN" altLang="en-US" dirty="0" smtClean="0"/>
              <a:t>，品牌绿色</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sp>
        <p:nvSpPr>
          <p:cNvPr id="5" name="TextBox 4"/>
          <p:cNvSpPr txBox="1"/>
          <p:nvPr userDrawn="1"/>
        </p:nvSpPr>
        <p:spPr>
          <a:xfrm>
            <a:off x="10460401" y="6336117"/>
            <a:ext cx="1077551" cy="256545"/>
          </a:xfrm>
          <a:prstGeom prst="rect">
            <a:avLst/>
          </a:prstGeom>
          <a:noFill/>
        </p:spPr>
        <p:txBody>
          <a:bodyPr wrap="square" rIns="0" rtlCol="0">
            <a:spAutoFit/>
          </a:bodyPr>
          <a:lstStyle/>
          <a:p>
            <a:pPr algn="r">
              <a:defRPr/>
            </a:pPr>
            <a:fld id="{9380A3BF-C42B-5B4A-8FD1-FDF44958D935}" type="slidenum">
              <a:rPr lang="en-US" sz="1065" smtClean="0">
                <a:solidFill>
                  <a:srgbClr val="000000">
                    <a:tint val="75000"/>
                  </a:srgbClr>
                </a:solidFill>
                <a:latin typeface="Myriad Pro" panose="020B0503030403020204" charset="0"/>
                <a:ea typeface="Myriad Pro" panose="020B0503030403020204" charset="0"/>
                <a:cs typeface="Myriad Pro" panose="020B0503030403020204" charset="0"/>
              </a:rPr>
            </a:fld>
            <a:endParaRPr lang="en-US" sz="1065" dirty="0">
              <a:solidFill>
                <a:srgbClr val="000000"/>
              </a:solidFill>
              <a:latin typeface="Myriad Pro" panose="020B0503030403020204" charset="0"/>
              <a:ea typeface="Myriad Pro" panose="020B0503030403020204" charset="0"/>
              <a:cs typeface="Myriad Pro" panose="020B0503030403020204" charset="0"/>
            </a:endParaRPr>
          </a:p>
        </p:txBody>
      </p:sp>
      <p:sp>
        <p:nvSpPr>
          <p:cNvPr id="4" name="Title 3"/>
          <p:cNvSpPr>
            <a:spLocks noGrp="1"/>
          </p:cNvSpPr>
          <p:nvPr>
            <p:ph type="title" hasCustomPrompt="1"/>
          </p:nvPr>
        </p:nvSpPr>
        <p:spPr>
          <a:xfrm>
            <a:off x="7309044" y="2398161"/>
            <a:ext cx="4239107" cy="1143000"/>
          </a:xfrm>
        </p:spPr>
        <p:txBody>
          <a:bodyPr tIns="0" rIns="0" bIns="0" anchor="t" anchorCtr="0">
            <a:noAutofit/>
          </a:bodyPr>
          <a:lstStyle>
            <a:lvl1pPr algn="l">
              <a:defRPr sz="4265" b="1" i="0" baseline="0">
                <a:solidFill>
                  <a:srgbClr val="046A38"/>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smtClean="0"/>
              <a:t>分页标题</a:t>
            </a:r>
            <a:r>
              <a:rPr lang="en-US" dirty="0" smtClean="0"/>
              <a:t>,</a:t>
            </a:r>
            <a:r>
              <a:rPr lang="zh-CN" altLang="en-US" dirty="0" smtClean="0"/>
              <a:t> </a:t>
            </a:r>
            <a:r>
              <a:rPr lang="en-US" altLang="zh-CN" dirty="0" smtClean="0"/>
              <a:t>32pt</a:t>
            </a:r>
            <a:endParaRPr lang="en-US" dirty="0"/>
          </a:p>
        </p:txBody>
      </p:sp>
      <p:sp>
        <p:nvSpPr>
          <p:cNvPr id="10" name="Content Placeholder 9"/>
          <p:cNvSpPr>
            <a:spLocks noGrp="1"/>
          </p:cNvSpPr>
          <p:nvPr>
            <p:ph sz="quarter" idx="10" hasCustomPrompt="1"/>
          </p:nvPr>
        </p:nvSpPr>
        <p:spPr>
          <a:xfrm>
            <a:off x="7441658" y="3114958"/>
            <a:ext cx="4106492" cy="2123809"/>
          </a:xfrm>
        </p:spPr>
        <p:txBody>
          <a:bodyPr lIns="0">
            <a:noAutofit/>
          </a:bodyPr>
          <a:lstStyle>
            <a:lvl1pPr marL="236855" marR="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2665" b="0" i="0" baseline="0">
                <a:latin typeface="方正兰亭准黑简体" panose="02000000000000000000" charset="-122"/>
                <a:ea typeface="方正兰亭准黑简体" panose="02000000000000000000" charset="-122"/>
                <a:cs typeface="方正兰亭准黑简体" panose="02000000000000000000" charset="-122"/>
              </a:defRPr>
            </a:lvl1pPr>
            <a:lvl2pPr>
              <a:defRPr sz="2665" b="0" i="0"/>
            </a:lvl2pPr>
            <a:lvl3pPr>
              <a:defRPr sz="2665" b="0" i="0"/>
            </a:lvl3pPr>
            <a:lvl4pPr>
              <a:defRPr sz="2665" b="0" i="0"/>
            </a:lvl4pPr>
            <a:lvl5pPr>
              <a:defRPr sz="2665" b="0" i="0"/>
            </a:lvl5pPr>
          </a:lstStyle>
          <a:p>
            <a:pPr lvl="0"/>
            <a:r>
              <a:rPr lang="zh-CN" altLang="en-US" dirty="0" smtClean="0"/>
              <a:t>内文，</a:t>
            </a:r>
            <a:r>
              <a:rPr lang="en-US" altLang="zh-CN" dirty="0" smtClean="0"/>
              <a:t>20pt</a:t>
            </a:r>
            <a:endParaRPr lang="en-US" altLang="zh-CN"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lvl="0"/>
            <a:endParaRPr lang="en-US" altLang="zh-CN" dirty="0" smtClean="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 1 column bullet">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09600" y="1148131"/>
            <a:ext cx="10972800" cy="524036"/>
          </a:xfrm>
        </p:spPr>
        <p:txBody>
          <a:bodyPr lIns="0">
            <a:noAutofit/>
          </a:bodyPr>
          <a:lstStyle>
            <a:lvl1pPr marL="0" indent="0">
              <a:buNone/>
              <a:defRPr sz="1865" b="1" i="0" baseline="0">
                <a:solidFill>
                  <a:srgbClr val="046A38"/>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pPr lvl="0"/>
            <a:r>
              <a:rPr lang="zh-CN" altLang="en-US" dirty="0" smtClean="0"/>
              <a:t>内页副标题，</a:t>
            </a:r>
            <a:r>
              <a:rPr lang="en-US" altLang="zh-CN" dirty="0" smtClean="0"/>
              <a:t>14pt</a:t>
            </a:r>
            <a:endParaRPr lang="en-US" dirty="0"/>
          </a:p>
        </p:txBody>
      </p:sp>
      <p:sp>
        <p:nvSpPr>
          <p:cNvPr id="19" name="Content Placeholder 4"/>
          <p:cNvSpPr>
            <a:spLocks noGrp="1"/>
          </p:cNvSpPr>
          <p:nvPr>
            <p:ph sz="quarter" idx="14" hasCustomPrompt="1"/>
          </p:nvPr>
        </p:nvSpPr>
        <p:spPr>
          <a:xfrm>
            <a:off x="609600" y="1775372"/>
            <a:ext cx="10972800" cy="4392083"/>
          </a:xfrm>
        </p:spPr>
        <p:txBody>
          <a:bodyPr lIns="0" bIns="0" numCol="1">
            <a:noAutofit/>
          </a:bodyPr>
          <a:lstStyle>
            <a:lvl1pPr marL="236855" indent="-236855">
              <a:lnSpc>
                <a:spcPct val="100000"/>
              </a:lnSpc>
              <a:spcBef>
                <a:spcPts val="0"/>
              </a:spcBef>
              <a:spcAft>
                <a:spcPts val="0"/>
              </a:spcAft>
              <a:buClr>
                <a:schemeClr val="accent1"/>
              </a:buClr>
              <a:buFont typeface="Arial" panose="020B0604020202020204"/>
              <a:buChar char="•"/>
              <a:defRPr sz="1865" normalizeH="0" baseline="0">
                <a:solidFill>
                  <a:srgbClr val="046A38"/>
                </a:solidFill>
                <a:latin typeface="方正兰亭准黑简体" panose="02000000000000000000" charset="-122"/>
                <a:ea typeface="方正兰亭准黑简体" panose="02000000000000000000" charset="-122"/>
                <a:cs typeface="方正兰亭准黑简体" panose="02000000000000000000" charset="-122"/>
              </a:defRPr>
            </a:lvl1pPr>
            <a:lvl2pPr marL="831850" marR="0"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方正兰亭准黑简体" panose="02000000000000000000" charset="-122"/>
                <a:ea typeface="方正兰亭准黑简体" panose="02000000000000000000" charset="-122"/>
                <a:cs typeface="方正兰亭准黑简体" panose="02000000000000000000" charset="-122"/>
              </a:defRPr>
            </a:lvl2pPr>
            <a:lvl3pPr marL="1437005" marR="0"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方正兰亭纤黑简体" panose="02000000000000000000" charset="-122"/>
                <a:ea typeface="方正兰亭纤黑简体" panose="02000000000000000000" charset="-122"/>
                <a:cs typeface="方正兰亭纤黑简体" panose="02000000000000000000" charset="-122"/>
              </a:defRPr>
            </a:lvl3pPr>
            <a:lvl4pPr marL="2032000" marR="0"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方正兰亭纤黑简体" panose="02000000000000000000" charset="-122"/>
                <a:ea typeface="方正兰亭纤黑简体" panose="02000000000000000000" charset="-122"/>
                <a:cs typeface="方正兰亭纤黑简体" panose="02000000000000000000" charset="-122"/>
              </a:defRPr>
            </a:lvl4pPr>
            <a:lvl5pPr marL="2626995" marR="0"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方正兰亭纤黑简体" panose="02000000000000000000" charset="-122"/>
                <a:ea typeface="方正兰亭纤黑简体" panose="02000000000000000000" charset="-122"/>
                <a:cs typeface="方正兰亭纤黑简体" panose="02000000000000000000" charset="-122"/>
              </a:defRPr>
            </a:lvl5pPr>
          </a:lstStyle>
          <a:p>
            <a:pPr lvl="0"/>
            <a:r>
              <a:rPr lang="zh-CN" altLang="en-US" dirty="0" smtClean="0"/>
              <a:t>内文，</a:t>
            </a:r>
            <a:r>
              <a:rPr lang="en-US" altLang="zh-CN" dirty="0" smtClean="0"/>
              <a:t>14pt. </a:t>
            </a:r>
            <a:endParaRPr lang="en-US" dirty="0" smtClean="0"/>
          </a:p>
          <a:p>
            <a:pPr marL="831850" marR="0" lvl="1"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1437005" marR="0" lvl="2"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032000" marR="0" lvl="3"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626995" marR="0" lvl="4"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p:txBody>
      </p:sp>
      <p:sp>
        <p:nvSpPr>
          <p:cNvPr id="7" name="Title 6"/>
          <p:cNvSpPr>
            <a:spLocks noGrp="1"/>
          </p:cNvSpPr>
          <p:nvPr>
            <p:ph type="title" hasCustomPrompt="1"/>
          </p:nvPr>
        </p:nvSpPr>
        <p:spPr>
          <a:xfrm>
            <a:off x="609600" y="564672"/>
            <a:ext cx="10972800" cy="603984"/>
          </a:xfrm>
        </p:spPr>
        <p:txBody>
          <a:bodyPr lIns="0" tIns="0" bIns="0">
            <a:noAutofit/>
          </a:bodyPr>
          <a:lstStyle>
            <a:lvl1pPr algn="l">
              <a:defRPr sz="3200" b="1" i="0">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smtClean="0"/>
              <a:t>内页标题，</a:t>
            </a:r>
            <a:r>
              <a:rPr lang="en-US" altLang="zh-CN" dirty="0" smtClean="0"/>
              <a:t>24pt</a:t>
            </a:r>
            <a:endParaRPr lang="en-US" dirty="0"/>
          </a:p>
        </p:txBody>
      </p:sp>
      <p:sp>
        <p:nvSpPr>
          <p:cNvPr id="20" name="TextBox 19"/>
          <p:cNvSpPr txBox="1"/>
          <p:nvPr userDrawn="1"/>
        </p:nvSpPr>
        <p:spPr>
          <a:xfrm>
            <a:off x="10460401" y="6336117"/>
            <a:ext cx="1077551" cy="256545"/>
          </a:xfrm>
          <a:prstGeom prst="rect">
            <a:avLst/>
          </a:prstGeom>
          <a:noFill/>
        </p:spPr>
        <p:txBody>
          <a:bodyPr wrap="square" rIns="0" rtlCol="0">
            <a:spAutoFit/>
          </a:bodyPr>
          <a:lstStyle/>
          <a:p>
            <a:pPr marL="0" marR="0" indent="0" algn="r" defTabSz="608965" rtl="0" eaLnBrk="1" fontAlgn="auto" latinLnBrk="0" hangingPunct="1">
              <a:lnSpc>
                <a:spcPct val="100000"/>
              </a:lnSpc>
              <a:spcBef>
                <a:spcPts val="0"/>
              </a:spcBef>
              <a:spcAft>
                <a:spcPts val="0"/>
              </a:spcAft>
              <a:buClrTx/>
              <a:buSzTx/>
              <a:buFontTx/>
              <a:buNone/>
              <a:defRPr/>
            </a:pPr>
            <a:fld id="{9380A3BF-C42B-5B4A-8FD1-FDF44958D935}" type="slidenum">
              <a:rPr kumimoji="0" lang="en-US" sz="1065" b="0" i="0" u="none" strike="noStrike" kern="1200" cap="none" spc="0" normalizeH="0" baseline="0" noProof="0" smtClean="0">
                <a:ln>
                  <a:noFill/>
                </a:ln>
                <a:solidFill>
                  <a:srgbClr val="000000">
                    <a:tint val="75000"/>
                  </a:srgbClr>
                </a:solidFill>
                <a:effectLst/>
                <a:uLnTx/>
                <a:uFillTx/>
                <a:latin typeface="Myriad Pro" panose="020B0503030403020204" charset="0"/>
                <a:ea typeface="Myriad Pro" panose="020B0503030403020204" charset="0"/>
                <a:cs typeface="Myriad Pro" panose="020B0503030403020204" charset="0"/>
              </a:rPr>
            </a:fld>
            <a:endParaRPr lang="en-US" sz="1065" dirty="0">
              <a:latin typeface="Myriad Pro" panose="020B0503030403020204" charset="0"/>
              <a:ea typeface="Myriad Pro" panose="020B0503030403020204" charset="0"/>
              <a:cs typeface="Myriad Pro" panose="020B050303040302020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TextBox 2"/>
          <p:cNvSpPr txBox="1"/>
          <p:nvPr userDrawn="1"/>
        </p:nvSpPr>
        <p:spPr>
          <a:xfrm>
            <a:off x="3262859" y="5743845"/>
            <a:ext cx="5666283" cy="785215"/>
          </a:xfrm>
          <a:prstGeom prst="rect">
            <a:avLst/>
          </a:prstGeom>
          <a:noFill/>
        </p:spPr>
        <p:txBody>
          <a:bodyPr wrap="square" lIns="0" tIns="0" rtlCol="0">
            <a:spAutoFit/>
          </a:bodyPr>
          <a:lstStyle/>
          <a:p>
            <a:pPr algn="ctr">
              <a:lnSpc>
                <a:spcPct val="150000"/>
              </a:lnSpc>
            </a:pPr>
            <a:r>
              <a:rPr lang="en-US" altLang="zh-TW" sz="1065" b="1" spc="133" dirty="0" smtClean="0">
                <a:solidFill>
                  <a:srgbClr val="BCC7CC"/>
                </a:solidFill>
                <a:latin typeface="方正兰亭纤黑_GBK" panose="02000000000000000000" pitchFamily="2" charset="-122"/>
                <a:ea typeface="方正兰亭纤黑_GBK" panose="02000000000000000000" pitchFamily="2" charset="-122"/>
                <a:cs typeface="Myriad Pro" panose="020B0503030403020204"/>
              </a:rPr>
              <a:t>OPPO</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panose="020B0503030403020204"/>
              </a:rPr>
              <a:t>广东移动通信有限公司</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panose="020B0503030403020204"/>
            </a:endParaRPr>
          </a:p>
          <a:p>
            <a:pPr algn="ctr">
              <a:lnSpc>
                <a:spcPct val="150000"/>
              </a:lnSpc>
            </a:pP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panose="020B0503030403020204"/>
            </a:endParaRPr>
          </a:p>
          <a:p>
            <a:pPr algn="ctr">
              <a:lnSpc>
                <a:spcPct val="150000"/>
              </a:lnSpc>
            </a:pPr>
            <a:endParaRPr lang="en-US" sz="1065" spc="133" dirty="0">
              <a:solidFill>
                <a:srgbClr val="BCC7CC"/>
              </a:solidFill>
              <a:latin typeface="方正兰亭纤黑_GBK" panose="02000000000000000000" pitchFamily="2" charset="-122"/>
              <a:ea typeface="方正兰亭纤黑_GBK" panose="02000000000000000000" pitchFamily="2" charset="-122"/>
              <a:cs typeface="Myriad Pro" panose="020B0503030403020204"/>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68C6D-2470-491E-A937-3F71A5B03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3CC24-8F9F-4A18-89C4-C7E641AE33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OPPOSans B" panose="00020600040101010101" pitchFamily="18" charset="-122"/>
                <a:ea typeface="OPPOSans B" panose="00020600040101010101" pitchFamily="18" charset="-122"/>
              </a:rPr>
              <a:t>吴广</a:t>
            </a:r>
            <a:r>
              <a:rPr lang="en-US" altLang="zh-CN" dirty="0" smtClean="0">
                <a:latin typeface="OPPOSans B" panose="00020600040101010101" pitchFamily="18" charset="-122"/>
                <a:ea typeface="OPPOSans B" panose="00020600040101010101" pitchFamily="18" charset="-122"/>
              </a:rPr>
              <a:t> </a:t>
            </a:r>
            <a:r>
              <a:rPr lang="zh-CN" altLang="en-US" dirty="0" smtClean="0">
                <a:latin typeface="OPPOSans B" panose="00020600040101010101" pitchFamily="18" charset="-122"/>
                <a:ea typeface="OPPOSans B" panose="00020600040101010101" pitchFamily="18" charset="-122"/>
              </a:rPr>
              <a:t>培养期结业答辩</a:t>
            </a:r>
            <a:endParaRPr lang="en-US" dirty="0">
              <a:latin typeface="OPPOSans B" panose="00020600040101010101" pitchFamily="18" charset="-122"/>
              <a:ea typeface="OPPOSans B" panose="00020600040101010101" pitchFamily="18" charset="-122"/>
              <a:cs typeface="方正兰亭中粗黑简体" panose="02000000000000000000" charset="-122"/>
            </a:endParaRPr>
          </a:p>
        </p:txBody>
      </p:sp>
      <p:sp>
        <p:nvSpPr>
          <p:cNvPr id="3" name="Text Placeholder 2"/>
          <p:cNvSpPr>
            <a:spLocks noGrp="1"/>
          </p:cNvSpPr>
          <p:nvPr>
            <p:ph type="body" sz="quarter" idx="12"/>
          </p:nvPr>
        </p:nvSpPr>
        <p:spPr/>
        <p:txBody>
          <a:bodyPr/>
          <a:lstStyle/>
          <a:p>
            <a:r>
              <a:rPr lang="zh-CN" altLang="en-US" b="0" dirty="0" smtClean="0">
                <a:latin typeface="OPPOSans B" panose="00020600040101010101" pitchFamily="18" charset="-122"/>
                <a:ea typeface="OPPOSans B" panose="00020600040101010101" pitchFamily="18" charset="-122"/>
              </a:rPr>
              <a:t>应用开发二部 </a:t>
            </a:r>
            <a:r>
              <a:rPr lang="en-US" altLang="zh-CN" b="0" dirty="0" smtClean="0">
                <a:latin typeface="OPPOSans B" panose="00020600040101010101" pitchFamily="18" charset="-122"/>
                <a:ea typeface="OPPOSans B" panose="00020600040101010101" pitchFamily="18" charset="-122"/>
              </a:rPr>
              <a:t>- </a:t>
            </a:r>
            <a:r>
              <a:rPr lang="zh-CN" altLang="en-US" b="0" dirty="0" smtClean="0">
                <a:latin typeface="OPPOSans B" panose="00020600040101010101" pitchFamily="18" charset="-122"/>
                <a:ea typeface="OPPOSans B" panose="00020600040101010101" pitchFamily="18" charset="-122"/>
              </a:rPr>
              <a:t>效率工具组</a:t>
            </a:r>
            <a:endParaRPr lang="zh-CN" altLang="en-US" b="0" dirty="0" smtClean="0">
              <a:latin typeface="OPPOSans B" panose="00020600040101010101" pitchFamily="18" charset="-122"/>
              <a:ea typeface="OPPOSans B" panose="00020600040101010101" pitchFamily="18" charset="-122"/>
            </a:endParaRPr>
          </a:p>
        </p:txBody>
      </p:sp>
      <p:sp>
        <p:nvSpPr>
          <p:cNvPr id="4" name="TextBox 9"/>
          <p:cNvSpPr txBox="1"/>
          <p:nvPr/>
        </p:nvSpPr>
        <p:spPr>
          <a:xfrm>
            <a:off x="8884172" y="6336604"/>
            <a:ext cx="2663979" cy="256545"/>
          </a:xfrm>
          <a:prstGeom prst="rect">
            <a:avLst/>
          </a:prstGeom>
          <a:noFill/>
        </p:spPr>
        <p:txBody>
          <a:bodyPr wrap="square" rIns="0" rtlCol="0">
            <a:spAutoFit/>
          </a:bodyPr>
          <a:lstStyle/>
          <a:p>
            <a:pPr algn="r">
              <a:defRPr/>
            </a:pP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日期，</a:t>
            </a:r>
            <a:r>
              <a:rPr lang="en-US" altLang="zh-CN" sz="1065" dirty="0" err="1">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OPPOSans</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 R</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8pt</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rPr>
              <a:t>，品牌绿色</a:t>
            </a:r>
            <a:endParaRPr lang="en-US" sz="1065" dirty="0">
              <a:solidFill>
                <a:srgbClr val="046A38"/>
              </a:solidFill>
              <a:latin typeface="方正兰亭纤黑_GBK" panose="02000000000000000000" pitchFamily="2" charset="-122"/>
              <a:ea typeface="方正兰亭纤黑_GBK" panose="02000000000000000000" pitchFamily="2" charset="-122"/>
              <a:cs typeface="Myriad Pro Light" panose="020B0403030403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1035269" y="889000"/>
            <a:ext cx="10445531" cy="603984"/>
          </a:xfrm>
          <a:prstGeom prst="rect">
            <a:avLst/>
          </a:prstGeom>
        </p:spPr>
        <p:txBody>
          <a:bodyPr vert="horz" lIns="121920" tIns="0" rIns="0" bIns="0" rtlCol="0" anchor="ctr"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2135" dirty="0">
                <a:solidFill>
                  <a:srgbClr val="000000"/>
                </a:solidFill>
                <a:latin typeface="OPPOSans R" panose="00020600040101010101" pitchFamily="18" charset="-122"/>
                <a:ea typeface="OPPOSans R" panose="00020600040101010101" pitchFamily="18" charset="-122"/>
              </a:rPr>
              <a:t>你对公司文化价值观是否存在什么困惑？</a:t>
            </a:r>
            <a:endParaRPr lang="en-US" sz="2135" dirty="0">
              <a:latin typeface="OPPOSans R" panose="00020600040101010101" pitchFamily="18" charset="-122"/>
              <a:ea typeface="OPPOSans R" panose="00020600040101010101" pitchFamily="18"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1038592"/>
            <a:ext cx="474785" cy="304800"/>
          </a:xfrm>
          <a:prstGeom prst="rect">
            <a:avLst/>
          </a:prstGeom>
        </p:spPr>
      </p:pic>
      <p:sp>
        <p:nvSpPr>
          <p:cNvPr id="2" name="文本框 1"/>
          <p:cNvSpPr txBox="1"/>
          <p:nvPr/>
        </p:nvSpPr>
        <p:spPr>
          <a:xfrm>
            <a:off x="1330325" y="2725420"/>
            <a:ext cx="9855835" cy="1407160"/>
          </a:xfrm>
          <a:prstGeom prst="rect">
            <a:avLst/>
          </a:prstGeom>
          <a:noFill/>
        </p:spPr>
        <p:txBody>
          <a:bodyPr wrap="square" rtlCol="0">
            <a:spAutoFit/>
          </a:bodyPr>
          <a:p>
            <a:pPr algn="ctr" defTabSz="457200"/>
            <a:r>
              <a:rPr lang="zh-CN" altLang="en-US" sz="2400" b="1"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rPr>
              <a:t>在必要的时候可以对追求极致的价值观妥协以达到结果导向的目的吗？</a:t>
            </a:r>
            <a:endParaRPr lang="zh-CN" altLang="en-US" sz="2400" b="1"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endParaRPr>
          </a:p>
          <a:p>
            <a:pPr algn="l" defTabSz="457200"/>
            <a:endParaRPr lang="zh-CN" altLang="en-US" sz="2400" b="1"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endParaRPr>
          </a:p>
          <a:p>
            <a:pPr algn="l" defTabSz="457200"/>
            <a:r>
              <a:rPr lang="zh-CN" altLang="en-US"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rPr>
              <a:t>eg：因各种原因100%不能按预期完成交付时，是否应该适当降低交付要求而按预期交付，还是推迟交付日期以求达到极致。</a:t>
            </a:r>
            <a:endParaRPr lang="zh-CN" altLang="en-US"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1" name="Title 3"/>
          <p:cNvSpPr txBox="1"/>
          <p:nvPr/>
        </p:nvSpPr>
        <p:spPr>
          <a:xfrm>
            <a:off x="8229601"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建议</a:t>
            </a:r>
            <a:r>
              <a:rPr lang="en-US" altLang="zh-CN" sz="1600" dirty="0">
                <a:solidFill>
                  <a:schemeClr val="bg1"/>
                </a:solidFill>
                <a:latin typeface="方正兰亭中黑_GBK" panose="02000000000000000000" pitchFamily="2" charset="-122"/>
                <a:ea typeface="方正兰亭中黑_GBK" panose="02000000000000000000" pitchFamily="2" charset="-122"/>
              </a:rPr>
              <a:t>/</a:t>
            </a:r>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对部门</a:t>
            </a:r>
            <a:r>
              <a:rPr lang="en-US" altLang="zh-CN" dirty="0">
                <a:solidFill>
                  <a:srgbClr val="000000"/>
                </a:solidFill>
                <a:latin typeface="OPPOSans B" panose="00020600040101010101" pitchFamily="18" charset="-122"/>
                <a:ea typeface="OPPOSans B" panose="00020600040101010101" pitchFamily="18" charset="-122"/>
              </a:rPr>
              <a:t>/</a:t>
            </a:r>
            <a:r>
              <a:rPr lang="zh-CN" altLang="en-US" dirty="0">
                <a:solidFill>
                  <a:srgbClr val="000000"/>
                </a:solidFill>
                <a:latin typeface="OPPOSans B" panose="00020600040101010101" pitchFamily="18" charset="-122"/>
                <a:ea typeface="OPPOSans B" panose="00020600040101010101" pitchFamily="18" charset="-122"/>
              </a:rPr>
              <a:t>团队的建议</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8" name="表格 7"/>
          <p:cNvGraphicFramePr>
            <a:graphicFrameLocks noGrp="1"/>
          </p:cNvGraphicFramePr>
          <p:nvPr/>
        </p:nvGraphicFramePr>
        <p:xfrm>
          <a:off x="1468858" y="1716713"/>
          <a:ext cx="9416844" cy="3952565"/>
        </p:xfrm>
        <a:graphic>
          <a:graphicData uri="http://schemas.openxmlformats.org/drawingml/2006/table">
            <a:tbl>
              <a:tblPr firstRow="1" bandRow="1">
                <a:tableStyleId>{93296810-A885-4BE3-A3E7-6D5BEEA58F35}</a:tableStyleId>
              </a:tblPr>
              <a:tblGrid>
                <a:gridCol w="1069457"/>
                <a:gridCol w="5208439"/>
                <a:gridCol w="3138948"/>
              </a:tblGrid>
              <a:tr h="790513">
                <a:tc>
                  <a:txBody>
                    <a:bodyPr/>
                    <a:lstStyle/>
                    <a:p>
                      <a:pPr algn="ctr"/>
                      <a:r>
                        <a:rPr lang="zh-CN" altLang="en-US" dirty="0" smtClean="0">
                          <a:latin typeface="OPPOSans R" panose="00020600040101010101" pitchFamily="18" charset="-122"/>
                          <a:ea typeface="OPPOSans R" panose="00020600040101010101" pitchFamily="18" charset="-122"/>
                        </a:rPr>
                        <a:t>序号</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algn="ctr"/>
                      <a:r>
                        <a:rPr lang="zh-CN" altLang="en-US" dirty="0" smtClean="0">
                          <a:latin typeface="OPPOSans R" panose="00020600040101010101" pitchFamily="18" charset="-122"/>
                          <a:ea typeface="OPPOSans R" panose="00020600040101010101" pitchFamily="18" charset="-122"/>
                        </a:rPr>
                        <a:t>不足</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algn="ctr"/>
                      <a:r>
                        <a:rPr lang="zh-CN" altLang="en-US" dirty="0" smtClean="0">
                          <a:latin typeface="OPPOSans R" panose="00020600040101010101" pitchFamily="18" charset="-122"/>
                          <a:ea typeface="OPPOSans R" panose="00020600040101010101" pitchFamily="18" charset="-122"/>
                        </a:rPr>
                        <a:t>改进计划</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r>
              <a:tr h="790513">
                <a:tc>
                  <a:txBody>
                    <a:bodyPr/>
                    <a:lstStyle/>
                    <a:p>
                      <a:pPr algn="ctr"/>
                      <a:r>
                        <a:rPr lang="en-US" altLang="zh-CN" dirty="0" smtClean="0">
                          <a:latin typeface="OPPOSans R" panose="00020600040101010101" pitchFamily="18" charset="-122"/>
                          <a:ea typeface="OPPOSans R" panose="00020600040101010101" pitchFamily="18" charset="-122"/>
                        </a:rPr>
                        <a:t>1</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对新人的指导路线不够清晰</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可考虑在学习地图外，制订一份关于分支管理、需求流程、代码调试等日常使用方面的文档</a:t>
                      </a:r>
                      <a:endParaRPr lang="zh-CN" altLang="en-US" sz="1400">
                        <a:latin typeface="OPPOSans R" panose="00020600040101010101" pitchFamily="18" charset="-122"/>
                        <a:ea typeface="OPPOSans R" panose="00020600040101010101" pitchFamily="18" charset="-122"/>
                      </a:endParaRPr>
                    </a:p>
                  </a:txBody>
                  <a:tcPr anchor="ctr"/>
                </a:tc>
              </a:tr>
              <a:tr h="790575">
                <a:tc>
                  <a:txBody>
                    <a:bodyPr/>
                    <a:lstStyle/>
                    <a:p>
                      <a:pPr algn="ctr"/>
                      <a:r>
                        <a:rPr lang="en-US" altLang="zh-CN" dirty="0" smtClean="0">
                          <a:latin typeface="OPPOSans R" panose="00020600040101010101" pitchFamily="18" charset="-122"/>
                          <a:ea typeface="OPPOSans R" panose="00020600040101010101" pitchFamily="18" charset="-122"/>
                        </a:rPr>
                        <a:t>2</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对部门架构</a:t>
                      </a:r>
                      <a:r>
                        <a:rPr lang="en-US" altLang="zh-CN" dirty="0">
                          <a:latin typeface="OPPOSans R" panose="00020600040101010101" pitchFamily="18" charset="-122"/>
                          <a:ea typeface="OPPOSans R" panose="00020600040101010101" pitchFamily="18" charset="-122"/>
                        </a:rPr>
                        <a:t>|</a:t>
                      </a:r>
                      <a:r>
                        <a:rPr lang="zh-CN" altLang="en-US" dirty="0">
                          <a:latin typeface="OPPOSans R" panose="00020600040101010101" pitchFamily="18" charset="-122"/>
                          <a:ea typeface="OPPOSans R" panose="00020600040101010101" pitchFamily="18" charset="-122"/>
                        </a:rPr>
                        <a:t>各岗位间的协作关系不够明确</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制订一份团队各岗位的工作说明，以及对如SE|PM|UX|部落等名词的定义</a:t>
                      </a:r>
                      <a:endParaRPr lang="zh-CN" altLang="en-US" sz="1400">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3</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对新人的内部融入引导不够丰富</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在不影响工作进度的前提下合理的增加沟通交流等活动</a:t>
                      </a:r>
                      <a:endParaRPr lang="zh-CN" altLang="en-US" sz="1400">
                        <a:latin typeface="OPPOSans R" panose="00020600040101010101" pitchFamily="18" charset="-122"/>
                        <a:ea typeface="OPPOSans R" panose="00020600040101010101" pitchFamily="18" charset="-122"/>
                      </a:endParaRP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4743795" y="2921000"/>
            <a:ext cx="36576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评委提问和点评</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4001" y="2921000"/>
            <a:ext cx="633047" cy="406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 y="2819401"/>
            <a:ext cx="12192004" cy="584775"/>
          </a:xfrm>
          <a:prstGeom prst="rect">
            <a:avLst/>
          </a:prstGeom>
          <a:noFill/>
        </p:spPr>
        <p:txBody>
          <a:bodyPr wrap="square" rtlCol="0">
            <a:spAutoFit/>
          </a:bodyPr>
          <a:lstStyle/>
          <a:p>
            <a:pPr algn="ctr"/>
            <a:r>
              <a:rPr lang="zh-CN" altLang="en-US" sz="3200" dirty="0">
                <a:latin typeface="OPPOSans R" panose="00020600040101010101" pitchFamily="18" charset="-122"/>
                <a:ea typeface="OPPOSans R" panose="00020600040101010101" pitchFamily="18" charset="-122"/>
              </a:rPr>
              <a:t>将心注入    奔跑在途</a:t>
            </a:r>
            <a:endParaRPr lang="zh-CN" altLang="en-US" sz="3200" dirty="0">
              <a:latin typeface="OPPOSans R" panose="00020600040101010101" pitchFamily="18" charset="-122"/>
              <a:ea typeface="OPPOSans R"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235200" y="1499069"/>
            <a:ext cx="8244093" cy="5181131"/>
          </a:xfrm>
          <a:prstGeom prst="rect">
            <a:avLst/>
          </a:prstGeom>
        </p:spPr>
      </p:pic>
      <p:sp>
        <p:nvSpPr>
          <p:cNvPr id="5"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答辩内容目录</a:t>
            </a:r>
            <a:endParaRPr lang="en-US" dirty="0">
              <a:latin typeface="OPPOSans B" panose="00020600040101010101" pitchFamily="18" charset="-122"/>
              <a:ea typeface="OPPOSans B" panose="00020600040101010101" pitchFamily="18"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pSp>
        <p:nvGrpSpPr>
          <p:cNvPr id="14" name="组合 13"/>
          <p:cNvGrpSpPr/>
          <p:nvPr/>
        </p:nvGrpSpPr>
        <p:grpSpPr>
          <a:xfrm>
            <a:off x="4024787" y="2006600"/>
            <a:ext cx="5424013" cy="4368800"/>
            <a:chOff x="3018590" y="1428750"/>
            <a:chExt cx="4068010" cy="3276600"/>
          </a:xfrm>
        </p:grpSpPr>
        <p:sp>
          <p:nvSpPr>
            <p:cNvPr id="3" name="Rectangle 3"/>
            <p:cNvSpPr txBox="1">
              <a:spLocks noChangeArrowheads="1"/>
            </p:cNvSpPr>
            <p:nvPr/>
          </p:nvSpPr>
          <p:spPr bwMode="auto">
            <a:xfrm>
              <a:off x="3189534" y="1428750"/>
              <a:ext cx="3897066" cy="3276600"/>
            </a:xfrm>
            <a:prstGeom prst="rect">
              <a:avLst/>
            </a:prstGeom>
            <a:noFill/>
            <a:ln w="9525">
              <a:noFill/>
              <a:miter lim="800000"/>
            </a:ln>
          </p:spPr>
          <p:txBody>
            <a:bodyPr lIns="122767" tIns="61384" rIns="122767" bIns="61384"/>
            <a:lstStyle/>
            <a:p>
              <a:pPr algn="l" eaLnBrk="1" hangingPunct="1">
                <a:lnSpc>
                  <a:spcPct val="80000"/>
                </a:lnSpc>
                <a:spcBef>
                  <a:spcPct val="50000"/>
                </a:spcBef>
                <a:defRPr/>
              </a:pPr>
              <a:endParaRPr lang="en-US" altLang="zh-CN" sz="1865" kern="0" dirty="0">
                <a:solidFill>
                  <a:srgbClr val="FF3300"/>
                </a:solidFill>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个人信息</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smtClean="0">
                  <a:latin typeface="OPPOSans R" panose="00020600040101010101" pitchFamily="18" charset="-122"/>
                  <a:ea typeface="OPPOSans R" panose="00020600040101010101" pitchFamily="18" charset="-122"/>
                </a:rPr>
                <a:t>培养</a:t>
              </a:r>
              <a:r>
                <a:rPr lang="zh-CN" altLang="en-US" sz="2135" b="1" kern="0" dirty="0">
                  <a:latin typeface="OPPOSans R" panose="00020600040101010101" pitchFamily="18" charset="-122"/>
                  <a:ea typeface="OPPOSans R" panose="00020600040101010101" pitchFamily="18" charset="-122"/>
                </a:rPr>
                <a:t>目标达成情况</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培养期间的工作业绩</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培养期间工作不足及改进计划</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对企业文化的理解与感悟</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对部门</a:t>
              </a:r>
              <a:r>
                <a:rPr lang="en-US" altLang="zh-CN" sz="2135" b="1" kern="0" dirty="0">
                  <a:latin typeface="OPPOSans R" panose="00020600040101010101" pitchFamily="18" charset="-122"/>
                  <a:ea typeface="OPPOSans R" panose="00020600040101010101" pitchFamily="18" charset="-122"/>
                </a:rPr>
                <a:t>/</a:t>
              </a:r>
              <a:r>
                <a:rPr lang="zh-CN" altLang="en-US" sz="2135" b="1" kern="0" dirty="0">
                  <a:latin typeface="OPPOSans R" panose="00020600040101010101" pitchFamily="18" charset="-122"/>
                  <a:ea typeface="OPPOSans R" panose="00020600040101010101" pitchFamily="18" charset="-122"/>
                </a:rPr>
                <a:t>团队的建议</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p:txBody>
        </p:sp>
        <p:pic>
          <p:nvPicPr>
            <p:cNvPr id="8" name="图片 7"/>
            <p:cNvPicPr>
              <a:picLocks noChangeAspect="1"/>
            </p:cNvPicPr>
            <p:nvPr/>
          </p:nvPicPr>
          <p:blipFill>
            <a:blip r:embed="rId3"/>
            <a:stretch>
              <a:fillRect/>
            </a:stretch>
          </p:blipFill>
          <p:spPr>
            <a:xfrm>
              <a:off x="3018592" y="1733550"/>
              <a:ext cx="111823" cy="111823"/>
            </a:xfrm>
            <a:prstGeom prst="rect">
              <a:avLst/>
            </a:prstGeom>
          </p:spPr>
        </p:pic>
        <p:pic>
          <p:nvPicPr>
            <p:cNvPr id="9" name="图片 8"/>
            <p:cNvPicPr>
              <a:picLocks noChangeAspect="1"/>
            </p:cNvPicPr>
            <p:nvPr/>
          </p:nvPicPr>
          <p:blipFill>
            <a:blip r:embed="rId3"/>
            <a:stretch>
              <a:fillRect/>
            </a:stretch>
          </p:blipFill>
          <p:spPr>
            <a:xfrm>
              <a:off x="3018591" y="2181906"/>
              <a:ext cx="111823" cy="111823"/>
            </a:xfrm>
            <a:prstGeom prst="rect">
              <a:avLst/>
            </a:prstGeom>
          </p:spPr>
        </p:pic>
        <p:pic>
          <p:nvPicPr>
            <p:cNvPr id="10" name="图片 9"/>
            <p:cNvPicPr>
              <a:picLocks noChangeAspect="1"/>
            </p:cNvPicPr>
            <p:nvPr/>
          </p:nvPicPr>
          <p:blipFill>
            <a:blip r:embed="rId3"/>
            <a:stretch>
              <a:fillRect/>
            </a:stretch>
          </p:blipFill>
          <p:spPr>
            <a:xfrm>
              <a:off x="3018591" y="2697371"/>
              <a:ext cx="111823" cy="111823"/>
            </a:xfrm>
            <a:prstGeom prst="rect">
              <a:avLst/>
            </a:prstGeom>
          </p:spPr>
        </p:pic>
        <p:pic>
          <p:nvPicPr>
            <p:cNvPr id="11" name="图片 10"/>
            <p:cNvPicPr>
              <a:picLocks noChangeAspect="1"/>
            </p:cNvPicPr>
            <p:nvPr/>
          </p:nvPicPr>
          <p:blipFill>
            <a:blip r:embed="rId3"/>
            <a:stretch>
              <a:fillRect/>
            </a:stretch>
          </p:blipFill>
          <p:spPr>
            <a:xfrm>
              <a:off x="3018590" y="3165245"/>
              <a:ext cx="111823" cy="111823"/>
            </a:xfrm>
            <a:prstGeom prst="rect">
              <a:avLst/>
            </a:prstGeom>
          </p:spPr>
        </p:pic>
        <p:pic>
          <p:nvPicPr>
            <p:cNvPr id="12" name="图片 11"/>
            <p:cNvPicPr>
              <a:picLocks noChangeAspect="1"/>
            </p:cNvPicPr>
            <p:nvPr/>
          </p:nvPicPr>
          <p:blipFill>
            <a:blip r:embed="rId3"/>
            <a:stretch>
              <a:fillRect/>
            </a:stretch>
          </p:blipFill>
          <p:spPr>
            <a:xfrm>
              <a:off x="3021005" y="3674144"/>
              <a:ext cx="111823" cy="111823"/>
            </a:xfrm>
            <a:prstGeom prst="rect">
              <a:avLst/>
            </a:prstGeom>
          </p:spPr>
        </p:pic>
        <p:pic>
          <p:nvPicPr>
            <p:cNvPr id="13" name="图片 12"/>
            <p:cNvPicPr>
              <a:picLocks noChangeAspect="1"/>
            </p:cNvPicPr>
            <p:nvPr/>
          </p:nvPicPr>
          <p:blipFill>
            <a:blip r:embed="rId3"/>
            <a:stretch>
              <a:fillRect/>
            </a:stretch>
          </p:blipFill>
          <p:spPr>
            <a:xfrm>
              <a:off x="3021004" y="4142018"/>
              <a:ext cx="111823" cy="111823"/>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1609300" y="2694803"/>
          <a:ext cx="9102386" cy="661045"/>
        </p:xfrm>
        <a:graphic>
          <a:graphicData uri="http://schemas.openxmlformats.org/drawingml/2006/table">
            <a:tbl>
              <a:tblPr firstRow="1" bandRow="1">
                <a:tableStyleId>{5C22544A-7EE6-4342-B048-85BDC9FD1C3A}</a:tableStyleId>
              </a:tblPr>
              <a:tblGrid>
                <a:gridCol w="988509"/>
                <a:gridCol w="3562684"/>
                <a:gridCol w="942449"/>
                <a:gridCol w="3608744"/>
              </a:tblGrid>
              <a:tr h="661045">
                <a:tc>
                  <a:txBody>
                    <a:bodyPr/>
                    <a:lstStyle/>
                    <a:p>
                      <a:pPr algn="ctr"/>
                      <a:r>
                        <a:rPr lang="zh-CN" altLang="en-US" sz="1600" dirty="0" smtClean="0">
                          <a:latin typeface="OPPOSans R" panose="00020600040101010101" pitchFamily="18" charset="-122"/>
                          <a:ea typeface="OPPOSans R" panose="00020600040101010101" pitchFamily="18" charset="-122"/>
                        </a:rPr>
                        <a:t>姓名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吴广</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工号</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en-US" altLang="zh-CN" sz="1900" dirty="0">
                          <a:latin typeface="OPPOSans R" panose="00020600040101010101" pitchFamily="18" charset="-122"/>
                          <a:ea typeface="OPPOSans R" panose="00020600040101010101" pitchFamily="18" charset="-122"/>
                        </a:rPr>
                        <a:t>80350694</a:t>
                      </a:r>
                      <a:endParaRPr lang="en-US" altLang="zh-CN" sz="19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r>
            </a:tbl>
          </a:graphicData>
        </a:graphic>
      </p:graphicFrame>
      <p:graphicFrame>
        <p:nvGraphicFramePr>
          <p:cNvPr id="14" name="表格 13"/>
          <p:cNvGraphicFramePr>
            <a:graphicFrameLocks noGrp="1"/>
          </p:cNvGraphicFramePr>
          <p:nvPr/>
        </p:nvGraphicFramePr>
        <p:xfrm>
          <a:off x="1609304" y="3319272"/>
          <a:ext cx="9102385" cy="606736"/>
        </p:xfrm>
        <a:graphic>
          <a:graphicData uri="http://schemas.openxmlformats.org/drawingml/2006/table">
            <a:tbl>
              <a:tblPr firstRow="1" bandRow="1">
                <a:tableStyleId>{5C22544A-7EE6-4342-B048-85BDC9FD1C3A}</a:tableStyleId>
              </a:tblPr>
              <a:tblGrid>
                <a:gridCol w="988509"/>
                <a:gridCol w="3562683"/>
                <a:gridCol w="944392"/>
                <a:gridCol w="3606801"/>
              </a:tblGrid>
              <a:tr h="606736">
                <a:tc>
                  <a:txBody>
                    <a:bodyPr/>
                    <a:lstStyle/>
                    <a:p>
                      <a:pPr algn="ctr"/>
                      <a:r>
                        <a:rPr lang="zh-CN" altLang="en-US" sz="1600" dirty="0" smtClean="0">
                          <a:latin typeface="OPPOSans R" panose="00020600040101010101" pitchFamily="18" charset="-122"/>
                          <a:ea typeface="OPPOSans R" panose="00020600040101010101" pitchFamily="18" charset="-122"/>
                        </a:rPr>
                        <a:t>部门</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应用开发二部 </a:t>
                      </a:r>
                      <a:r>
                        <a:rPr lang="en-US" altLang="zh-CN" sz="1600" dirty="0">
                          <a:latin typeface="OPPOSans R" panose="00020600040101010101" pitchFamily="18" charset="-122"/>
                          <a:ea typeface="OPPOSans R" panose="00020600040101010101" pitchFamily="18" charset="-122"/>
                        </a:rPr>
                        <a:t>- </a:t>
                      </a:r>
                      <a:r>
                        <a:rPr lang="zh-CN" altLang="en-US" sz="1600" dirty="0">
                          <a:latin typeface="OPPOSans R" panose="00020600040101010101" pitchFamily="18" charset="-122"/>
                          <a:ea typeface="OPPOSans R" panose="00020600040101010101" pitchFamily="18" charset="-122"/>
                        </a:rPr>
                        <a:t>效率工具组</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岗位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900" dirty="0">
                          <a:latin typeface="方正兰亭中粗黑_GBK" panose="02000000000000000000" pitchFamily="2" charset="-122"/>
                          <a:ea typeface="方正兰亭中粗黑_GBK" panose="02000000000000000000" pitchFamily="2" charset="-122"/>
                        </a:rPr>
                        <a:t>应用工程师</a:t>
                      </a:r>
                      <a:endParaRPr lang="zh-CN" altLang="en-US" sz="1900" dirty="0">
                        <a:latin typeface="方正兰亭中粗黑_GBK" panose="02000000000000000000" pitchFamily="2" charset="-122"/>
                        <a:ea typeface="方正兰亭中粗黑_GBK" panose="02000000000000000000" pitchFamily="2" charset="-122"/>
                      </a:endParaRPr>
                    </a:p>
                  </a:txBody>
                  <a:tcPr marL="107519" marR="107519" marT="53760" marB="53760" anchor="ctr">
                    <a:solidFill>
                      <a:srgbClr val="49B489"/>
                    </a:solidFill>
                  </a:tcPr>
                </a:tc>
              </a:tr>
            </a:tbl>
          </a:graphicData>
        </a:graphic>
      </p:graphicFrame>
      <p:sp>
        <p:nvSpPr>
          <p:cNvPr id="9"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a:t>
            </a:r>
            <a:endParaRPr lang="en-US" dirty="0">
              <a:latin typeface="OPPOSans B" panose="00020600040101010101" pitchFamily="18" charset="-122"/>
              <a:ea typeface="OPPOSans B" panose="00020600040101010101" pitchFamily="18"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个人信息入职培养目标达成情况</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6" name="表格 5"/>
          <p:cNvGraphicFramePr>
            <a:graphicFrameLocks noGrp="1"/>
          </p:cNvGraphicFramePr>
          <p:nvPr/>
        </p:nvGraphicFramePr>
        <p:xfrm>
          <a:off x="1387578" y="1645594"/>
          <a:ext cx="9416844" cy="3952565"/>
        </p:xfrm>
        <a:graphic>
          <a:graphicData uri="http://schemas.openxmlformats.org/drawingml/2006/table">
            <a:tbl>
              <a:tblPr firstRow="1" bandRow="1">
                <a:tableStyleId>{93296810-A885-4BE3-A3E7-6D5BEEA58F35}</a:tableStyleId>
              </a:tblPr>
              <a:tblGrid>
                <a:gridCol w="802093"/>
                <a:gridCol w="3154489"/>
                <a:gridCol w="2794000"/>
                <a:gridCol w="2666262"/>
              </a:tblGrid>
              <a:tr h="790513">
                <a:tc>
                  <a:txBody>
                    <a:bodyPr/>
                    <a:lstStyle/>
                    <a:p>
                      <a:pPr algn="ctr"/>
                      <a:r>
                        <a:rPr lang="zh-CN" altLang="en-US" dirty="0" smtClean="0">
                          <a:latin typeface="OPPOSans R" panose="00020600040101010101" pitchFamily="18" charset="-122"/>
                          <a:ea typeface="OPPOSans R" panose="00020600040101010101" pitchFamily="18" charset="-122"/>
                        </a:rPr>
                        <a:t>序号</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algn="ctr"/>
                      <a:r>
                        <a:rPr lang="zh-CN" altLang="en-US" sz="1800" dirty="0" smtClean="0">
                          <a:latin typeface="OPPOSans R" panose="00020600040101010101" pitchFamily="18" charset="-122"/>
                          <a:ea typeface="OPPOSans R" panose="00020600040101010101" pitchFamily="18" charset="-122"/>
                        </a:rPr>
                        <a:t>培养目标</a:t>
                      </a:r>
                      <a:endParaRPr lang="zh-CN" altLang="en-US" sz="1800"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800" dirty="0" smtClean="0">
                          <a:latin typeface="OPPOSans R" panose="00020600040101010101" pitchFamily="18" charset="-122"/>
                          <a:ea typeface="OPPOSans R" panose="00020600040101010101" pitchFamily="18" charset="-122"/>
                        </a:rPr>
                        <a:t>交付成果</a:t>
                      </a:r>
                      <a:endParaRPr lang="zh-CN" altLang="en-US" sz="1800" dirty="0" smtClean="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OPPOSans R" panose="00020600040101010101" pitchFamily="18" charset="-122"/>
                          <a:ea typeface="OPPOSans R" panose="00020600040101010101" pitchFamily="18" charset="-122"/>
                        </a:rPr>
                        <a:t>未完成原因检讨</a:t>
                      </a:r>
                      <a:endParaRPr lang="zh-CN" altLang="en-US" sz="1800" dirty="0" smtClean="0">
                        <a:latin typeface="OPPOSans R" panose="00020600040101010101" pitchFamily="18" charset="-122"/>
                        <a:ea typeface="OPPOSans R" panose="00020600040101010101" pitchFamily="18" charset="-122"/>
                      </a:endParaRPr>
                    </a:p>
                  </a:txBody>
                  <a:tcPr anchor="ctr">
                    <a:solidFill>
                      <a:srgbClr val="49B489"/>
                    </a:solidFill>
                  </a:tcPr>
                </a:tc>
              </a:tr>
              <a:tr h="941070">
                <a:tc>
                  <a:txBody>
                    <a:bodyPr/>
                    <a:lstStyle/>
                    <a:p>
                      <a:pPr algn="ctr"/>
                      <a:r>
                        <a:rPr lang="en-US" altLang="zh-CN" dirty="0" smtClean="0">
                          <a:latin typeface="OPPOSans R" panose="00020600040101010101" pitchFamily="18" charset="-122"/>
                          <a:ea typeface="OPPOSans R" panose="00020600040101010101" pitchFamily="18" charset="-122"/>
                        </a:rPr>
                        <a:t>1</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dirty="0">
                          <a:latin typeface="OPPOSans R" panose="00020600040101010101" pitchFamily="18" charset="-122"/>
                          <a:ea typeface="OPPOSans R" panose="00020600040101010101" pitchFamily="18" charset="-122"/>
                        </a:rPr>
                        <a:t>业务培养：基本工具使用及语言、基础知识学习</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学习了</a:t>
                      </a:r>
                      <a:r>
                        <a:rPr lang="en-US" altLang="zh-CN" sz="1400">
                          <a:latin typeface="OPPOSans R" panose="00020600040101010101" pitchFamily="18" charset="-122"/>
                          <a:ea typeface="OPPOSans R" panose="00020600040101010101" pitchFamily="18" charset="-122"/>
                        </a:rPr>
                        <a:t>G</a:t>
                      </a:r>
                      <a:r>
                        <a:rPr lang="zh-CN" altLang="en-US" sz="1400">
                          <a:latin typeface="OPPOSans R" panose="00020600040101010101" pitchFamily="18" charset="-122"/>
                          <a:ea typeface="OPPOSans R" panose="00020600040101010101" pitchFamily="18" charset="-122"/>
                        </a:rPr>
                        <a:t>it</a:t>
                      </a:r>
                      <a:r>
                        <a:rPr lang="en-US" altLang="zh-CN" sz="1400">
                          <a:latin typeface="OPPOSans R" panose="00020600040101010101" pitchFamily="18" charset="-122"/>
                          <a:ea typeface="OPPOSans R" panose="00020600040101010101" pitchFamily="18" charset="-122"/>
                        </a:rPr>
                        <a:t>|</a:t>
                      </a:r>
                      <a:r>
                        <a:rPr lang="zh-CN" altLang="en-US" sz="1400">
                          <a:latin typeface="OPPOSans R" panose="00020600040101010101" pitchFamily="18" charset="-122"/>
                          <a:ea typeface="OPPOSans R" panose="00020600040101010101" pitchFamily="18" charset="-122"/>
                        </a:rPr>
                        <a:t>AndroidStudio等工具使用、</a:t>
                      </a:r>
                      <a:r>
                        <a:rPr lang="en-US" altLang="zh-CN" sz="1400">
                          <a:latin typeface="OPPOSans R" panose="00020600040101010101" pitchFamily="18" charset="-122"/>
                          <a:ea typeface="OPPOSans R" panose="00020600040101010101" pitchFamily="18" charset="-122"/>
                          <a:sym typeface="+mn-ea"/>
                        </a:rPr>
                        <a:t>J</a:t>
                      </a:r>
                      <a:r>
                        <a:rPr lang="zh-CN" altLang="en-US" sz="1400">
                          <a:latin typeface="OPPOSans R" panose="00020600040101010101" pitchFamily="18" charset="-122"/>
                          <a:ea typeface="OPPOSans R" panose="00020600040101010101" pitchFamily="18" charset="-122"/>
                          <a:sym typeface="+mn-ea"/>
                        </a:rPr>
                        <a:t>ava和</a:t>
                      </a:r>
                      <a:r>
                        <a:rPr lang="en-US" altLang="zh-CN" sz="1400">
                          <a:latin typeface="OPPOSans R" panose="00020600040101010101" pitchFamily="18" charset="-122"/>
                          <a:ea typeface="OPPOSans R" panose="00020600040101010101" pitchFamily="18" charset="-122"/>
                          <a:sym typeface="+mn-ea"/>
                        </a:rPr>
                        <a:t>K</a:t>
                      </a:r>
                      <a:r>
                        <a:rPr lang="zh-CN" altLang="en-US" sz="1400">
                          <a:latin typeface="OPPOSans R" panose="00020600040101010101" pitchFamily="18" charset="-122"/>
                          <a:ea typeface="OPPOSans R" panose="00020600040101010101" pitchFamily="18" charset="-122"/>
                          <a:sym typeface="+mn-ea"/>
                        </a:rPr>
                        <a:t>otlin语法、Android基础知识等，各</a:t>
                      </a:r>
                      <a:r>
                        <a:rPr lang="zh-CN" altLang="en-US" sz="1400">
                          <a:latin typeface="OPPOSans R" panose="00020600040101010101" pitchFamily="18" charset="-122"/>
                          <a:ea typeface="OPPOSans R" panose="00020600040101010101" pitchFamily="18" charset="-122"/>
                        </a:rPr>
                        <a:t>输出心得一篇</a:t>
                      </a:r>
                      <a:endParaRPr lang="zh-CN" altLang="en-US" sz="1400">
                        <a:latin typeface="OPPOSans R" panose="00020600040101010101" pitchFamily="18" charset="-122"/>
                        <a:ea typeface="OPPOSans R" panose="00020600040101010101" pitchFamily="18" charset="-122"/>
                      </a:endParaRPr>
                    </a:p>
                  </a:txBody>
                  <a:tcPr anchor="ctr"/>
                </a:tc>
                <a:tc>
                  <a:txBody>
                    <a:bodyPr/>
                    <a:lstStyle/>
                    <a:p>
                      <a:pPr algn="ctr"/>
                      <a:endParaRPr lang="zh-CN" altLang="en-US">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2</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dirty="0">
                          <a:latin typeface="OPPOSans R" panose="00020600040101010101" pitchFamily="18" charset="-122"/>
                          <a:ea typeface="OPPOSans R" panose="00020600040101010101" pitchFamily="18" charset="-122"/>
                        </a:rPr>
                        <a:t>业务培养：业务项目熟悉介入</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en-US" altLang="zh-CN" sz="1400">
                          <a:latin typeface="OPPOSans R" panose="00020600040101010101" pitchFamily="18" charset="-122"/>
                          <a:ea typeface="OPPOSans R" panose="00020600040101010101" pitchFamily="18" charset="-122"/>
                        </a:rPr>
                        <a:t>1.</a:t>
                      </a:r>
                      <a:r>
                        <a:rPr lang="zh-CN" altLang="en-US" sz="1400">
                          <a:latin typeface="OPPOSans R" panose="00020600040101010101" pitchFamily="18" charset="-122"/>
                          <a:ea typeface="OPPOSans R" panose="00020600040101010101" pitchFamily="18" charset="-122"/>
                        </a:rPr>
                        <a:t>熟悉项目代码结构，输出框架逻辑总结一篇 </a:t>
                      </a:r>
                      <a:r>
                        <a:rPr lang="en-US" altLang="zh-CN" sz="1400">
                          <a:latin typeface="OPPOSans R" panose="00020600040101010101" pitchFamily="18" charset="-122"/>
                          <a:ea typeface="OPPOSans R" panose="00020600040101010101" pitchFamily="18" charset="-122"/>
                        </a:rPr>
                        <a:t>2.</a:t>
                      </a:r>
                      <a:r>
                        <a:rPr lang="zh-CN" altLang="en-US" sz="1400">
                          <a:latin typeface="OPPOSans R" panose="00020600040101010101" pitchFamily="18" charset="-122"/>
                          <a:ea typeface="OPPOSans R" panose="00020600040101010101" pitchFamily="18" charset="-122"/>
                        </a:rPr>
                        <a:t>解决部分问题 </a:t>
                      </a:r>
                      <a:r>
                        <a:rPr lang="en-US" altLang="zh-CN" sz="1400">
                          <a:latin typeface="OPPOSans R" panose="00020600040101010101" pitchFamily="18" charset="-122"/>
                          <a:ea typeface="OPPOSans R" panose="00020600040101010101" pitchFamily="18" charset="-122"/>
                        </a:rPr>
                        <a:t>3.</a:t>
                      </a:r>
                      <a:r>
                        <a:rPr lang="zh-CN" altLang="en-US" sz="1400">
                          <a:latin typeface="OPPOSans R" panose="00020600040101010101" pitchFamily="18" charset="-122"/>
                          <a:ea typeface="OPPOSans R" panose="00020600040101010101" pitchFamily="18" charset="-122"/>
                        </a:rPr>
                        <a:t>完成轻量需求</a:t>
                      </a:r>
                      <a:endParaRPr lang="zh-CN" altLang="en-US" sz="1400">
                        <a:latin typeface="OPPOSans R" panose="00020600040101010101" pitchFamily="18" charset="-122"/>
                        <a:ea typeface="OPPOSans R" panose="00020600040101010101" pitchFamily="18" charset="-122"/>
                      </a:endParaRPr>
                    </a:p>
                  </a:txBody>
                  <a:tcPr anchor="ctr"/>
                </a:tc>
                <a:tc>
                  <a:txBody>
                    <a:bodyPr/>
                    <a:lstStyle/>
                    <a:p>
                      <a:pPr algn="l"/>
                      <a:r>
                        <a:rPr lang="zh-CN" altLang="en-US" sz="1400" dirty="0">
                          <a:latin typeface="OPPOSans R" panose="00020600040101010101" pitchFamily="18" charset="-122"/>
                          <a:ea typeface="OPPOSans R" panose="00020600040101010101" pitchFamily="18" charset="-122"/>
                        </a:rPr>
                        <a:t>对项目底层如网络、服务、音频、数据库等实现逻辑不够了解</a:t>
                      </a:r>
                      <a:endParaRPr lang="zh-CN" altLang="en-US" sz="1400" dirty="0">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3</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dirty="0">
                          <a:latin typeface="OPPOSans R" panose="00020600040101010101" pitchFamily="18" charset="-122"/>
                          <a:ea typeface="OPPOSans R" panose="00020600040101010101" pitchFamily="18" charset="-122"/>
                        </a:rPr>
                        <a:t>融入培养：企业文化分享</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dirty="0">
                          <a:latin typeface="OPPOSans R" panose="00020600040101010101" pitchFamily="18" charset="-122"/>
                          <a:ea typeface="OPPOSans R" panose="00020600040101010101" pitchFamily="18" charset="-122"/>
                        </a:rPr>
                        <a:t>切身体会到了</a:t>
                      </a:r>
                      <a:r>
                        <a:rPr lang="en-US" altLang="zh-CN" sz="1400" dirty="0">
                          <a:latin typeface="OPPOSans R" panose="00020600040101010101" pitchFamily="18" charset="-122"/>
                          <a:ea typeface="OPPOSans R" panose="00020600040101010101" pitchFamily="18" charset="-122"/>
                        </a:rPr>
                        <a:t>OPPO</a:t>
                      </a:r>
                      <a:r>
                        <a:rPr lang="zh-CN" altLang="en-US" sz="1400" dirty="0">
                          <a:latin typeface="OPPOSans R" panose="00020600040101010101" pitchFamily="18" charset="-122"/>
                          <a:ea typeface="OPPOSans R" panose="00020600040101010101" pitchFamily="18" charset="-122"/>
                        </a:rPr>
                        <a:t>的企业文化价值观并能融入到企业环境中</a:t>
                      </a:r>
                      <a:endParaRPr lang="zh-CN" altLang="en-US" sz="1400" dirty="0">
                        <a:latin typeface="OPPOSans R" panose="00020600040101010101" pitchFamily="18" charset="-122"/>
                        <a:ea typeface="OPPOSans R" panose="00020600040101010101" pitchFamily="18" charset="-122"/>
                      </a:endParaRPr>
                    </a:p>
                  </a:txBody>
                  <a:tcPr anchor="ctr"/>
                </a:tc>
                <a:tc>
                  <a:txBody>
                    <a:bodyPr/>
                    <a:lstStyle/>
                    <a:p>
                      <a:pPr algn="ctr"/>
                      <a:endParaRPr lang="zh-CN" altLang="en-US" dirty="0">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4</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dirty="0">
                          <a:latin typeface="OPPOSans R" panose="00020600040101010101" pitchFamily="18" charset="-122"/>
                          <a:ea typeface="OPPOSans R" panose="00020600040101010101" pitchFamily="18" charset="-122"/>
                        </a:rPr>
                        <a:t>融入培养：工作流程规范培养</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dirty="0">
                          <a:latin typeface="OPPOSans R" panose="00020600040101010101" pitchFamily="18" charset="-122"/>
                          <a:ea typeface="OPPOSans R" panose="00020600040101010101" pitchFamily="18" charset="-122"/>
                        </a:rPr>
                        <a:t>熟悉项目分支规范，代码提交、问题修复处理、刷机工具使用等流程</a:t>
                      </a:r>
                      <a:endParaRPr lang="zh-CN" altLang="en-US" sz="1400"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dirty="0">
                          <a:latin typeface="OPPOSans R" panose="00020600040101010101" pitchFamily="18" charset="-122"/>
                          <a:ea typeface="OPPOSans R" panose="00020600040101010101" pitchFamily="18" charset="-122"/>
                        </a:rPr>
                        <a:t>对需求开发工作流程的理解不够清晰</a:t>
                      </a:r>
                      <a:endParaRPr lang="zh-CN" altLang="en-US" sz="1400" dirty="0">
                        <a:latin typeface="OPPOSans R" panose="00020600040101010101" pitchFamily="18" charset="-122"/>
                        <a:ea typeface="OPPOSans R" panose="00020600040101010101" pitchFamily="18" charset="-122"/>
                      </a:endParaRPr>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054100"/>
            <a:ext cx="9652000" cy="5781040"/>
          </a:xfrm>
          <a:prstGeom prst="rect">
            <a:avLst/>
          </a:prstGeom>
        </p:spPr>
      </p:pic>
      <p:sp>
        <p:nvSpPr>
          <p:cNvPr id="4" name="TextBox 3"/>
          <p:cNvSpPr txBox="1"/>
          <p:nvPr/>
        </p:nvSpPr>
        <p:spPr>
          <a:xfrm>
            <a:off x="2103464" y="1618225"/>
            <a:ext cx="4217437" cy="4038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单元测试</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464" y="2021840"/>
            <a:ext cx="7476931" cy="4114800"/>
          </a:xfrm>
          <a:prstGeom prst="rect">
            <a:avLst/>
          </a:prstGeom>
          <a:noFill/>
        </p:spPr>
        <p:txBody>
          <a:bodyPr wrap="square" rtlCol="0">
            <a:spAutoFit/>
          </a:bodyPr>
          <a:lstStyle/>
          <a:p>
            <a:pPr>
              <a:lnSpc>
                <a:spcPct val="150000"/>
              </a:lnSpc>
            </a:pPr>
            <a:r>
              <a:rPr lang="en-US" altLang="zh-CN" sz="1600" dirty="0">
                <a:latin typeface="OPPOSans R" panose="00020600040101010101" pitchFamily="18" charset="-122"/>
                <a:ea typeface="OPPOSans R" panose="00020600040101010101" pitchFamily="18" charset="-122"/>
              </a:rPr>
              <a:t>1</a:t>
            </a:r>
            <a:r>
              <a:rPr lang="zh-CN" altLang="en-US" sz="1600" dirty="0">
                <a:latin typeface="OPPOSans R" panose="00020600040101010101" pitchFamily="18" charset="-122"/>
                <a:ea typeface="OPPOSans R" panose="00020600040101010101" pitchFamily="18" charset="-122"/>
              </a:rPr>
              <a:t>、背景</a:t>
            </a:r>
            <a:endParaRPr lang="zh-CN" altLang="en-US" sz="1600"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sym typeface="+mn-ea"/>
              </a:rPr>
              <a:t>年终单元测试覆盖率需要达到</a:t>
            </a:r>
            <a:r>
              <a:rPr lang="en-US" altLang="zh-CN" sz="1200" dirty="0">
                <a:latin typeface="OPPOSans R" panose="00020600040101010101" pitchFamily="18" charset="-122"/>
                <a:ea typeface="OPPOSans R" panose="00020600040101010101" pitchFamily="18" charset="-122"/>
                <a:sym typeface="+mn-ea"/>
              </a:rPr>
              <a:t>30%</a:t>
            </a:r>
            <a:r>
              <a:rPr lang="zh-CN" altLang="en-US" sz="1200" dirty="0">
                <a:latin typeface="OPPOSans R" panose="00020600040101010101" pitchFamily="18" charset="-122"/>
                <a:ea typeface="OPPOSans R" panose="00020600040101010101" pitchFamily="18" charset="-122"/>
                <a:sym typeface="+mn-ea"/>
              </a:rPr>
              <a:t>以上，</a:t>
            </a:r>
            <a:r>
              <a:rPr lang="zh-CN" altLang="en-US" sz="1200" dirty="0">
                <a:latin typeface="OPPOSans R" panose="00020600040101010101" pitchFamily="18" charset="-122"/>
                <a:ea typeface="OPPOSans R" panose="00020600040101010101" pitchFamily="18" charset="-122"/>
              </a:rPr>
              <a:t>主责</a:t>
            </a:r>
            <a:r>
              <a:rPr lang="en-US" altLang="zh-CN" sz="1200" dirty="0">
                <a:latin typeface="OPPOSans R" panose="00020600040101010101" pitchFamily="18" charset="-122"/>
                <a:ea typeface="OPPOSans R" panose="00020600040101010101" pitchFamily="18" charset="-122"/>
              </a:rPr>
              <a:t>OS12.1</a:t>
            </a:r>
            <a:r>
              <a:rPr lang="zh-CN" altLang="en-US" sz="1200" dirty="0">
                <a:latin typeface="OPPOSans R" panose="00020600040101010101" pitchFamily="18" charset="-122"/>
                <a:ea typeface="OPPOSans R" panose="00020600040101010101" pitchFamily="18" charset="-122"/>
              </a:rPr>
              <a:t>主分支单元测试的编写、覆盖率统计。</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600" dirty="0">
                <a:latin typeface="OPPOSans R" panose="00020600040101010101" pitchFamily="18" charset="-122"/>
                <a:ea typeface="OPPOSans R" panose="00020600040101010101" pitchFamily="18" charset="-122"/>
              </a:rPr>
              <a:t>2、工作开展思路</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1. </a:t>
            </a:r>
            <a:r>
              <a:rPr lang="en-US" altLang="zh-CN" sz="1200" b="1" dirty="0">
                <a:latin typeface="OPPOSans R" panose="00020600040101010101" pitchFamily="18" charset="-122"/>
                <a:ea typeface="OPPOSans R" panose="00020600040101010101" pitchFamily="18" charset="-122"/>
              </a:rPr>
              <a:t>学习相关知识</a:t>
            </a:r>
            <a:r>
              <a:rPr lang="en-US" altLang="zh-CN" sz="1200" dirty="0">
                <a:latin typeface="OPPOSans R" panose="00020600040101010101" pitchFamily="18" charset="-122"/>
                <a:ea typeface="OPPOSans R" panose="00020600040101010101" pitchFamily="18" charset="-122"/>
              </a:rPr>
              <a:t>，包括Junit、Mockito、Roboletric等测试框架。</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2. 阅读原有单元测试，</a:t>
            </a:r>
            <a:r>
              <a:rPr lang="en-US" altLang="zh-CN" sz="1200" b="1" dirty="0">
                <a:latin typeface="OPPOSans R" panose="00020600040101010101" pitchFamily="18" charset="-122"/>
                <a:ea typeface="OPPOSans R" panose="00020600040101010101" pitchFamily="18" charset="-122"/>
              </a:rPr>
              <a:t>熟悉编码风格，</a:t>
            </a:r>
            <a:r>
              <a:rPr lang="zh-CN" altLang="en-US" sz="1200" b="1" dirty="0">
                <a:latin typeface="OPPOSans R" panose="00020600040101010101" pitchFamily="18" charset="-122"/>
                <a:ea typeface="OPPOSans R" panose="00020600040101010101" pitchFamily="18" charset="-122"/>
              </a:rPr>
              <a:t>掌握</a:t>
            </a:r>
            <a:r>
              <a:rPr lang="en-US" altLang="zh-CN" sz="1200" b="1" dirty="0">
                <a:latin typeface="OPPOSans R" panose="00020600040101010101" pitchFamily="18" charset="-122"/>
                <a:ea typeface="OPPOSans R" panose="00020600040101010101" pitchFamily="18" charset="-122"/>
              </a:rPr>
              <a:t>测试思路</a:t>
            </a:r>
            <a:r>
              <a:rPr lang="en-US" altLang="zh-CN" sz="1200" dirty="0">
                <a:latin typeface="OPPOSans R" panose="00020600040101010101" pitchFamily="18" charset="-122"/>
                <a:ea typeface="OPPOSans R" panose="00020600040101010101" pitchFamily="18" charset="-122"/>
              </a:rPr>
              <a:t>。</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3. 从较为容易编写的工具类起步，根据原有逻辑编写单元测试。</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600" dirty="0">
                <a:latin typeface="OPPOSans R" panose="00020600040101010101" pitchFamily="18" charset="-122"/>
                <a:ea typeface="OPPOSans R" panose="00020600040101010101" pitchFamily="18" charset="-122"/>
              </a:rPr>
              <a:t>3、完成情况</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1. 分人转文本需求新增代码单元测试覆盖率达到30%以上。</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2. OS12.1</a:t>
            </a:r>
            <a:r>
              <a:rPr lang="zh-CN" altLang="en-US" sz="1200" dirty="0">
                <a:latin typeface="OPPOSans R" panose="00020600040101010101" pitchFamily="18" charset="-122"/>
                <a:ea typeface="OPPOSans R" panose="00020600040101010101" pitchFamily="18" charset="-122"/>
              </a:rPr>
              <a:t>主分支单元测试覆盖率从</a:t>
            </a:r>
            <a:r>
              <a:rPr lang="en-US" altLang="zh-CN" sz="1200" dirty="0">
                <a:latin typeface="OPPOSans R" panose="00020600040101010101" pitchFamily="18" charset="-122"/>
                <a:ea typeface="OPPOSans R" panose="00020600040101010101" pitchFamily="18" charset="-122"/>
              </a:rPr>
              <a:t>11.2%</a:t>
            </a:r>
            <a:r>
              <a:rPr lang="zh-CN" altLang="en-US" sz="1200" dirty="0">
                <a:latin typeface="OPPOSans R" panose="00020600040101010101" pitchFamily="18" charset="-122"/>
                <a:ea typeface="OPPOSans R" panose="00020600040101010101" pitchFamily="18" charset="-122"/>
              </a:rPr>
              <a:t>增长到</a:t>
            </a:r>
            <a:r>
              <a:rPr lang="en-US" altLang="zh-CN" sz="1200" dirty="0">
                <a:latin typeface="OPPOSans R" panose="00020600040101010101" pitchFamily="18" charset="-122"/>
                <a:ea typeface="OPPOSans R" panose="00020600040101010101" pitchFamily="18" charset="-122"/>
              </a:rPr>
              <a:t>21%</a:t>
            </a:r>
            <a:r>
              <a:rPr lang="zh-CN" altLang="en-US" sz="1200" dirty="0">
                <a:latin typeface="OPPOSans R" panose="00020600040101010101" pitchFamily="18" charset="-122"/>
                <a:ea typeface="OPPOSans R" panose="00020600040101010101" pitchFamily="18" charset="-122"/>
              </a:rPr>
              <a:t>。</a:t>
            </a:r>
            <a:endParaRPr lang="zh-CN" altLang="en-US" sz="1200" dirty="0">
              <a:latin typeface="OPPOSans R" panose="00020600040101010101" pitchFamily="18" charset="-122"/>
              <a:ea typeface="OPPOSans R" panose="00020600040101010101" pitchFamily="18" charset="-122"/>
            </a:endParaRPr>
          </a:p>
          <a:p>
            <a:pPr>
              <a:lnSpc>
                <a:spcPct val="150000"/>
              </a:lnSpc>
            </a:pPr>
            <a:r>
              <a:rPr lang="en-US" altLang="zh-CN" sz="1600" dirty="0">
                <a:latin typeface="OPPOSans R" panose="00020600040101010101" pitchFamily="18" charset="-122"/>
                <a:ea typeface="OPPOSans R" panose="00020600040101010101" pitchFamily="18" charset="-122"/>
              </a:rPr>
              <a:t>4、工作中的亮点</a:t>
            </a:r>
            <a:endParaRPr lang="en-US" altLang="zh-CN" sz="1865" dirty="0">
              <a:latin typeface="OPPOSans R" panose="00020600040101010101" pitchFamily="18" charset="-122"/>
              <a:ea typeface="OPPOSans R" panose="00020600040101010101" pitchFamily="18" charset="-122"/>
            </a:endParaRPr>
          </a:p>
          <a:p>
            <a:pPr>
              <a:lnSpc>
                <a:spcPct val="150000"/>
              </a:lnSpc>
            </a:pPr>
            <a:r>
              <a:rPr lang="en-US" altLang="zh-CN" sz="1600" dirty="0">
                <a:latin typeface="OPPOSans R" panose="00020600040101010101" pitchFamily="18" charset="-122"/>
                <a:ea typeface="OPPOSans R" panose="00020600040101010101" pitchFamily="18" charset="-122"/>
              </a:rPr>
              <a:t>5、收获与成长</a:t>
            </a:r>
            <a:endParaRPr lang="zh-CN" altLang="en-US" sz="1865"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1. 学习了Android单元测试相关知识，并总结输出了相关文档。</a:t>
            </a:r>
            <a:endParaRPr lang="zh-CN" altLang="en-US" sz="1200"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2. 由单元测试出发，了解了gradle脚本配置、编译流程、</a:t>
            </a:r>
            <a:r>
              <a:rPr lang="en-US" altLang="zh-CN" sz="1200" dirty="0">
                <a:latin typeface="OPPOSans R" panose="00020600040101010101" pitchFamily="18" charset="-122"/>
                <a:ea typeface="OPPOSans R" panose="00020600040101010101" pitchFamily="18" charset="-122"/>
              </a:rPr>
              <a:t>sonar</a:t>
            </a:r>
            <a:r>
              <a:rPr lang="zh-CN" altLang="en-US" sz="1200" dirty="0">
                <a:latin typeface="OPPOSans R" panose="00020600040101010101" pitchFamily="18" charset="-122"/>
                <a:ea typeface="OPPOSans R" panose="00020600040101010101" pitchFamily="18" charset="-122"/>
              </a:rPr>
              <a:t>流水线配置等知识。</a:t>
            </a:r>
            <a:endParaRPr lang="zh-CN" altLang="en-US" sz="12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054100"/>
            <a:ext cx="9652000" cy="5781040"/>
          </a:xfrm>
          <a:prstGeom prst="rect">
            <a:avLst/>
          </a:prstGeom>
        </p:spPr>
      </p:pic>
      <p:sp>
        <p:nvSpPr>
          <p:cNvPr id="4" name="TextBox 3"/>
          <p:cNvSpPr txBox="1"/>
          <p:nvPr/>
        </p:nvSpPr>
        <p:spPr>
          <a:xfrm>
            <a:off x="2103464" y="1618225"/>
            <a:ext cx="4217437" cy="4038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前后端bug消解</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464" y="2021840"/>
            <a:ext cx="7476931" cy="4148455"/>
          </a:xfrm>
          <a:prstGeom prst="rect">
            <a:avLst/>
          </a:prstGeom>
          <a:noFill/>
        </p:spPr>
        <p:txBody>
          <a:bodyPr wrap="square" rtlCol="0">
            <a:spAutoFit/>
          </a:bodyPr>
          <a:lstStyle/>
          <a:p>
            <a:pPr>
              <a:lnSpc>
                <a:spcPct val="150000"/>
              </a:lnSpc>
            </a:pPr>
            <a:r>
              <a:rPr lang="en-US" altLang="zh-CN" sz="1865" dirty="0">
                <a:latin typeface="OPPOSans R" panose="00020600040101010101" pitchFamily="18" charset="-122"/>
                <a:ea typeface="OPPOSans R" panose="00020600040101010101" pitchFamily="18" charset="-122"/>
              </a:rPr>
              <a:t>1</a:t>
            </a:r>
            <a:r>
              <a:rPr lang="zh-CN" altLang="en-US" sz="1865" dirty="0">
                <a:latin typeface="OPPOSans R" panose="00020600040101010101" pitchFamily="18" charset="-122"/>
                <a:ea typeface="OPPOSans R" panose="00020600040101010101" pitchFamily="18" charset="-122"/>
              </a:rPr>
              <a:t>、背景</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在对基础知识、项目逻辑有了大致的了解后，开始接手较简单、轻量的前后端问题。</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2</a:t>
            </a:r>
            <a:r>
              <a:rPr lang="zh-CN" altLang="en-US" sz="1865" dirty="0">
                <a:latin typeface="OPPOSans R" panose="00020600040101010101" pitchFamily="18" charset="-122"/>
                <a:ea typeface="OPPOSans R" panose="00020600040101010101" pitchFamily="18" charset="-122"/>
              </a:rPr>
              <a:t>、工作开展思路</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1. 根据测试伙伴提供的路径对问题进行复现，对问题原因有</a:t>
            </a:r>
            <a:r>
              <a:rPr lang="en-US" altLang="zh-CN" sz="1200" b="1" dirty="0">
                <a:latin typeface="OPPOSans R" panose="00020600040101010101" pitchFamily="18" charset="-122"/>
                <a:ea typeface="OPPOSans R" panose="00020600040101010101" pitchFamily="18" charset="-122"/>
              </a:rPr>
              <a:t>大致判断</a:t>
            </a:r>
            <a:r>
              <a:rPr lang="en-US" altLang="zh-CN" sz="1200" dirty="0">
                <a:latin typeface="OPPOSans R" panose="00020600040101010101" pitchFamily="18" charset="-122"/>
                <a:ea typeface="OPPOSans R" panose="00020600040101010101" pitchFamily="18" charset="-122"/>
              </a:rPr>
              <a:t>。</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2. 结合Log、日志等辅助文件</a:t>
            </a:r>
            <a:r>
              <a:rPr lang="en-US" altLang="zh-CN" sz="1200" b="1" dirty="0">
                <a:latin typeface="OPPOSans R" panose="00020600040101010101" pitchFamily="18" charset="-122"/>
                <a:ea typeface="OPPOSans R" panose="00020600040101010101" pitchFamily="18" charset="-122"/>
              </a:rPr>
              <a:t>排查问题来源</a:t>
            </a:r>
            <a:r>
              <a:rPr lang="en-US" altLang="zh-CN" sz="1200" dirty="0">
                <a:latin typeface="OPPOSans R" panose="00020600040101010101" pitchFamily="18" charset="-122"/>
                <a:ea typeface="OPPOSans R" panose="00020600040101010101" pitchFamily="18" charset="-122"/>
              </a:rPr>
              <a:t>，定位到问题发生的位置。</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3. 对要修改的位置进行</a:t>
            </a:r>
            <a:r>
              <a:rPr lang="en-US" altLang="zh-CN" sz="1200" b="1" dirty="0">
                <a:latin typeface="OPPOSans R" panose="00020600040101010101" pitchFamily="18" charset="-122"/>
                <a:ea typeface="OPPOSans R" panose="00020600040101010101" pitchFamily="18" charset="-122"/>
              </a:rPr>
              <a:t>筛查</a:t>
            </a:r>
            <a:r>
              <a:rPr lang="en-US" altLang="zh-CN" sz="1200" dirty="0">
                <a:latin typeface="OPPOSans R" panose="00020600040101010101" pitchFamily="18" charset="-122"/>
                <a:ea typeface="OPPOSans R" panose="00020600040101010101" pitchFamily="18" charset="-122"/>
              </a:rPr>
              <a:t>，杜绝修改问题引发其他问题的情况发生。</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3</a:t>
            </a:r>
            <a:r>
              <a:rPr lang="zh-CN" altLang="en-US" sz="1865" dirty="0">
                <a:latin typeface="OPPOSans R" panose="00020600040101010101" pitchFamily="18" charset="-122"/>
                <a:ea typeface="OPPOSans R" panose="00020600040101010101" pitchFamily="18" charset="-122"/>
              </a:rPr>
              <a:t>、完成情况</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累计消解前后端bug11个，包括新需求引入问题、固有问题</a:t>
            </a:r>
            <a:r>
              <a:rPr lang="zh-CN" altLang="en-US" sz="1200" dirty="0">
                <a:latin typeface="OPPOSans R" panose="00020600040101010101" pitchFamily="18" charset="-122"/>
                <a:ea typeface="OPPOSans R" panose="00020600040101010101" pitchFamily="18" charset="-122"/>
              </a:rPr>
              <a:t>、</a:t>
            </a:r>
            <a:r>
              <a:rPr lang="en-US" altLang="zh-CN" sz="1200" dirty="0">
                <a:latin typeface="OPPOSans R" panose="00020600040101010101" pitchFamily="18" charset="-122"/>
                <a:ea typeface="OPPOSans R" panose="00020600040101010101" pitchFamily="18" charset="-122"/>
              </a:rPr>
              <a:t>UI</a:t>
            </a:r>
            <a:r>
              <a:rPr lang="zh-CN" altLang="en-US" sz="1200" dirty="0">
                <a:latin typeface="OPPOSans R" panose="00020600040101010101" pitchFamily="18" charset="-122"/>
                <a:ea typeface="OPPOSans R" panose="00020600040101010101" pitchFamily="18" charset="-122"/>
              </a:rPr>
              <a:t>核查问题</a:t>
            </a:r>
            <a:r>
              <a:rPr lang="en-US" altLang="zh-CN" sz="1200" dirty="0">
                <a:latin typeface="OPPOSans R" panose="00020600040101010101" pitchFamily="18" charset="-122"/>
                <a:ea typeface="OPPOSans R" panose="00020600040101010101" pitchFamily="18" charset="-122"/>
              </a:rPr>
              <a:t>等。</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4</a:t>
            </a:r>
            <a:r>
              <a:rPr lang="zh-CN" altLang="en-US" sz="1865" dirty="0">
                <a:latin typeface="OPPOSans R" panose="00020600040101010101" pitchFamily="18" charset="-122"/>
                <a:ea typeface="OPPOSans R" panose="00020600040101010101" pitchFamily="18" charset="-122"/>
              </a:rPr>
              <a:t>、工作中的亮点</a:t>
            </a:r>
            <a:endParaRPr lang="en-US" altLang="zh-CN" sz="1865"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5</a:t>
            </a:r>
            <a:r>
              <a:rPr lang="zh-CN" altLang="en-US" sz="1865" dirty="0">
                <a:latin typeface="OPPOSans R" panose="00020600040101010101" pitchFamily="18" charset="-122"/>
                <a:ea typeface="OPPOSans R" panose="00020600040101010101" pitchFamily="18" charset="-122"/>
              </a:rPr>
              <a:t>、收获与成长</a:t>
            </a:r>
            <a:endParaRPr lang="zh-CN" altLang="en-US" sz="1865"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1. 大致了解了</a:t>
            </a:r>
            <a:r>
              <a:rPr lang="en-US" altLang="zh-CN" sz="1200" dirty="0">
                <a:latin typeface="OPPOSans R" panose="00020600040101010101" pitchFamily="18" charset="-122"/>
                <a:ea typeface="OPPOSans R" panose="00020600040101010101" pitchFamily="18" charset="-122"/>
              </a:rPr>
              <a:t>bug</a:t>
            </a:r>
            <a:r>
              <a:rPr lang="zh-CN" altLang="en-US" sz="1200" dirty="0">
                <a:latin typeface="OPPOSans R" panose="00020600040101010101" pitchFamily="18" charset="-122"/>
                <a:ea typeface="OPPOSans R" panose="00020600040101010101" pitchFamily="18" charset="-122"/>
              </a:rPr>
              <a:t>消解的总体流程，熟悉了</a:t>
            </a:r>
            <a:r>
              <a:rPr lang="en-US" altLang="zh-CN" sz="1200" dirty="0">
                <a:latin typeface="OPPOSans R" panose="00020600040101010101" pitchFamily="18" charset="-122"/>
                <a:ea typeface="OPPOSans R" panose="00020600040101010101" pitchFamily="18" charset="-122"/>
              </a:rPr>
              <a:t>ALM</a:t>
            </a:r>
            <a:r>
              <a:rPr lang="zh-CN" altLang="en-US" sz="1200" dirty="0">
                <a:latin typeface="OPPOSans R" panose="00020600040101010101" pitchFamily="18" charset="-122"/>
                <a:ea typeface="OPPOSans R" panose="00020600040101010101" pitchFamily="18" charset="-122"/>
              </a:rPr>
              <a:t>工具的基本使用。</a:t>
            </a:r>
            <a:endParaRPr lang="zh-CN" altLang="en-US" sz="1200"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2. 带着问题阅读源代码并尝试修改，对项目的实现有了更深入的理解。</a:t>
            </a:r>
            <a:endParaRPr lang="zh-CN" altLang="en-US" sz="12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044575"/>
            <a:ext cx="9652000" cy="5781040"/>
          </a:xfrm>
          <a:prstGeom prst="rect">
            <a:avLst/>
          </a:prstGeom>
        </p:spPr>
      </p:pic>
      <p:sp>
        <p:nvSpPr>
          <p:cNvPr id="4" name="TextBox 3"/>
          <p:cNvSpPr txBox="1"/>
          <p:nvPr/>
        </p:nvSpPr>
        <p:spPr>
          <a:xfrm>
            <a:off x="2103464" y="1618225"/>
            <a:ext cx="4217437" cy="4038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底部导航栏适配</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464" y="2021840"/>
            <a:ext cx="7476931" cy="4148455"/>
          </a:xfrm>
          <a:prstGeom prst="rect">
            <a:avLst/>
          </a:prstGeom>
          <a:noFill/>
        </p:spPr>
        <p:txBody>
          <a:bodyPr wrap="square" rtlCol="0">
            <a:spAutoFit/>
          </a:bodyPr>
          <a:lstStyle/>
          <a:p>
            <a:pPr>
              <a:lnSpc>
                <a:spcPct val="150000"/>
              </a:lnSpc>
            </a:pPr>
            <a:r>
              <a:rPr lang="en-US" altLang="zh-CN" sz="1865" dirty="0">
                <a:latin typeface="OPPOSans R" panose="00020600040101010101" pitchFamily="18" charset="-122"/>
                <a:ea typeface="OPPOSans R" panose="00020600040101010101" pitchFamily="18" charset="-122"/>
              </a:rPr>
              <a:t>1</a:t>
            </a:r>
            <a:r>
              <a:rPr lang="zh-CN" altLang="en-US" sz="1865" dirty="0">
                <a:latin typeface="OPPOSans R" panose="00020600040101010101" pitchFamily="18" charset="-122"/>
                <a:ea typeface="OPPOSans R" panose="00020600040101010101" pitchFamily="18" charset="-122"/>
              </a:rPr>
              <a:t>、背景</a:t>
            </a:r>
            <a:endParaRPr lang="zh-CN" altLang="en-US" sz="1865"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底部导航栏原</a:t>
            </a:r>
            <a:r>
              <a:rPr lang="en-US" altLang="zh-CN" sz="1200" dirty="0">
                <a:latin typeface="OPPOSans R" panose="00020600040101010101" pitchFamily="18" charset="-122"/>
                <a:ea typeface="OPPOSans R" panose="00020600040101010101" pitchFamily="18" charset="-122"/>
              </a:rPr>
              <a:t>占位方式</a:t>
            </a:r>
            <a:r>
              <a:rPr lang="zh-CN" altLang="en-US" sz="1200" dirty="0">
                <a:latin typeface="OPPOSans R" panose="00020600040101010101" pitchFamily="18" charset="-122"/>
                <a:ea typeface="OPPOSans R" panose="00020600040101010101" pitchFamily="18" charset="-122"/>
              </a:rPr>
              <a:t>用户体验不佳，</a:t>
            </a:r>
            <a:r>
              <a:rPr lang="en-US" altLang="zh-CN" sz="1200" dirty="0">
                <a:latin typeface="OPPOSans R" panose="00020600040101010101" pitchFamily="18" charset="-122"/>
                <a:ea typeface="OPPOSans R" panose="00020600040101010101" pitchFamily="18" charset="-122"/>
              </a:rPr>
              <a:t>ColorOS12.1自有应用</a:t>
            </a:r>
            <a:r>
              <a:rPr lang="zh-CN" altLang="en-US" sz="1200" dirty="0">
                <a:latin typeface="OPPOSans R" panose="00020600040101010101" pitchFamily="18" charset="-122"/>
                <a:ea typeface="OPPOSans R" panose="00020600040101010101" pitchFamily="18" charset="-122"/>
              </a:rPr>
              <a:t>将</a:t>
            </a:r>
            <a:r>
              <a:rPr lang="en-US" altLang="zh-CN" sz="1200" dirty="0">
                <a:latin typeface="OPPOSans R" panose="00020600040101010101" pitchFamily="18" charset="-122"/>
                <a:ea typeface="OPPOSans R" panose="00020600040101010101" pitchFamily="18" charset="-122"/>
              </a:rPr>
              <a:t>适配成底部沉浸式导航栏。</a:t>
            </a:r>
            <a:endParaRPr lang="en-US" altLang="zh-CN"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2</a:t>
            </a:r>
            <a:r>
              <a:rPr lang="zh-CN" altLang="en-US" sz="1865" dirty="0">
                <a:latin typeface="OPPOSans R" panose="00020600040101010101" pitchFamily="18" charset="-122"/>
                <a:ea typeface="OPPOSans R" panose="00020600040101010101" pitchFamily="18" charset="-122"/>
              </a:rPr>
              <a:t>、工作开展思路</a:t>
            </a:r>
            <a:endParaRPr lang="zh-CN" altLang="en-US" sz="1865"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1. 详细阅读</a:t>
            </a:r>
            <a:r>
              <a:rPr lang="en-US" altLang="zh-CN" sz="1200" b="1" dirty="0">
                <a:latin typeface="OPPOSans R" panose="00020600040101010101" pitchFamily="18" charset="-122"/>
                <a:ea typeface="OPPOSans R" panose="00020600040101010101" pitchFamily="18" charset="-122"/>
              </a:rPr>
              <a:t>技术方案</a:t>
            </a:r>
            <a:r>
              <a:rPr lang="en-US" altLang="zh-CN" sz="1200" dirty="0">
                <a:latin typeface="OPPOSans R" panose="00020600040101010101" pitchFamily="18" charset="-122"/>
                <a:ea typeface="OPPOSans R" panose="00020600040101010101" pitchFamily="18" charset="-122"/>
              </a:rPr>
              <a:t>，理解沉浸式和背景色适配的区别，梳理大致思路</a:t>
            </a:r>
            <a:r>
              <a:rPr lang="zh-CN" altLang="en-US" sz="1200" dirty="0">
                <a:latin typeface="OPPOSans R" panose="00020600040101010101" pitchFamily="18" charset="-122"/>
                <a:ea typeface="OPPOSans R" panose="00020600040101010101" pitchFamily="18" charset="-122"/>
              </a:rPr>
              <a:t>。</a:t>
            </a:r>
            <a:endParaRPr lang="zh-CN" altLang="en-US" sz="1200"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2. 在AndroidR、S两个版本上通过更改导航栏、暗色模式</a:t>
            </a:r>
            <a:r>
              <a:rPr lang="en-US" altLang="zh-CN" sz="1200" b="1" dirty="0">
                <a:latin typeface="OPPOSans R" panose="00020600040101010101" pitchFamily="18" charset="-122"/>
                <a:ea typeface="OPPOSans R" panose="00020600040101010101" pitchFamily="18" charset="-122"/>
              </a:rPr>
              <a:t>观察版本差异</a:t>
            </a:r>
            <a:r>
              <a:rPr lang="zh-CN" altLang="en-US" sz="1200" b="1" dirty="0">
                <a:latin typeface="OPPOSans R" panose="00020600040101010101" pitchFamily="18" charset="-122"/>
                <a:ea typeface="OPPOSans R" panose="00020600040101010101" pitchFamily="18" charset="-122"/>
              </a:rPr>
              <a:t>。</a:t>
            </a:r>
            <a:endParaRPr lang="zh-CN" altLang="en-US" sz="1200" b="1" dirty="0">
              <a:latin typeface="OPPOSans R" panose="00020600040101010101" pitchFamily="18" charset="-122"/>
              <a:ea typeface="OPPOSans R" panose="00020600040101010101" pitchFamily="18" charset="-122"/>
            </a:endParaRPr>
          </a:p>
          <a:p>
            <a:pPr>
              <a:lnSpc>
                <a:spcPct val="150000"/>
              </a:lnSpc>
            </a:pPr>
            <a:r>
              <a:rPr lang="en-US" altLang="zh-CN" sz="1200" dirty="0">
                <a:latin typeface="OPPOSans R" panose="00020600040101010101" pitchFamily="18" charset="-122"/>
                <a:ea typeface="OPPOSans R" panose="00020600040101010101" pitchFamily="18" charset="-122"/>
              </a:rPr>
              <a:t>3. 对录音APP主要页面进行自测，梳理不同页面不同状态下导航栏应呈现的背景色</a:t>
            </a:r>
            <a:r>
              <a:rPr lang="zh-CN" altLang="en-US" sz="1200" dirty="0">
                <a:latin typeface="OPPOSans R" panose="00020600040101010101" pitchFamily="18" charset="-122"/>
                <a:ea typeface="OPPOSans R" panose="00020600040101010101" pitchFamily="18" charset="-122"/>
              </a:rPr>
              <a:t>。</a:t>
            </a:r>
            <a:endParaRPr lang="zh-CN" altLang="en-US"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3</a:t>
            </a:r>
            <a:r>
              <a:rPr lang="zh-CN" altLang="en-US" sz="1865" dirty="0">
                <a:latin typeface="OPPOSans R" panose="00020600040101010101" pitchFamily="18" charset="-122"/>
                <a:ea typeface="OPPOSans R" panose="00020600040101010101" pitchFamily="18" charset="-122"/>
              </a:rPr>
              <a:t>、完成情况</a:t>
            </a:r>
            <a:endParaRPr lang="zh-CN" altLang="en-US" sz="1865" dirty="0">
              <a:latin typeface="OPPOSans R" panose="00020600040101010101" pitchFamily="18" charset="-122"/>
              <a:ea typeface="OPPOSans R" panose="00020600040101010101" pitchFamily="18" charset="-122"/>
            </a:endParaRPr>
          </a:p>
          <a:p>
            <a:pPr>
              <a:lnSpc>
                <a:spcPct val="150000"/>
              </a:lnSpc>
            </a:pPr>
            <a:r>
              <a:rPr sz="1200" dirty="0">
                <a:latin typeface="OPPOSans R" panose="00020600040101010101" pitchFamily="18" charset="-122"/>
                <a:ea typeface="OPPOSans R" panose="00020600040101010101" pitchFamily="18" charset="-122"/>
              </a:rPr>
              <a:t>完成底部导航栏适配需求开发，合入os12.1主分支，且没有提出bug</a:t>
            </a:r>
            <a:r>
              <a:rPr lang="zh-CN" sz="1200" dirty="0">
                <a:latin typeface="OPPOSans R" panose="00020600040101010101" pitchFamily="18" charset="-122"/>
                <a:ea typeface="OPPOSans R" panose="00020600040101010101" pitchFamily="18" charset="-122"/>
              </a:rPr>
              <a:t>。</a:t>
            </a:r>
            <a:endParaRPr lang="zh-CN" sz="1200"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4</a:t>
            </a:r>
            <a:r>
              <a:rPr lang="zh-CN" altLang="en-US" sz="1865" dirty="0">
                <a:latin typeface="OPPOSans R" panose="00020600040101010101" pitchFamily="18" charset="-122"/>
                <a:ea typeface="OPPOSans R" panose="00020600040101010101" pitchFamily="18" charset="-122"/>
              </a:rPr>
              <a:t>、工作中的亮点</a:t>
            </a:r>
            <a:endParaRPr lang="en-US" altLang="zh-CN" sz="1865" dirty="0">
              <a:latin typeface="OPPOSans R" panose="00020600040101010101" pitchFamily="18" charset="-122"/>
              <a:ea typeface="OPPOSans R" panose="00020600040101010101" pitchFamily="18" charset="-122"/>
            </a:endParaRPr>
          </a:p>
          <a:p>
            <a:pPr>
              <a:lnSpc>
                <a:spcPct val="150000"/>
              </a:lnSpc>
            </a:pPr>
            <a:r>
              <a:rPr lang="en-US" altLang="zh-CN" sz="1865" dirty="0">
                <a:latin typeface="OPPOSans R" panose="00020600040101010101" pitchFamily="18" charset="-122"/>
                <a:ea typeface="OPPOSans R" panose="00020600040101010101" pitchFamily="18" charset="-122"/>
              </a:rPr>
              <a:t>5</a:t>
            </a:r>
            <a:r>
              <a:rPr lang="zh-CN" altLang="en-US" sz="1865" dirty="0">
                <a:latin typeface="OPPOSans R" panose="00020600040101010101" pitchFamily="18" charset="-122"/>
                <a:ea typeface="OPPOSans R" panose="00020600040101010101" pitchFamily="18" charset="-122"/>
              </a:rPr>
              <a:t>、收获与成长</a:t>
            </a:r>
            <a:endParaRPr lang="zh-CN" altLang="en-US" sz="1865"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1. 技术方案很重要。开发初期不对技术方案详细阅读将导致大量时间花费在调试、自测上。</a:t>
            </a:r>
            <a:endParaRPr lang="zh-CN" altLang="en-US" sz="1200" dirty="0">
              <a:latin typeface="OPPOSans R" panose="00020600040101010101" pitchFamily="18" charset="-122"/>
              <a:ea typeface="OPPOSans R" panose="00020600040101010101" pitchFamily="18" charset="-122"/>
            </a:endParaRPr>
          </a:p>
          <a:p>
            <a:pPr>
              <a:lnSpc>
                <a:spcPct val="150000"/>
              </a:lnSpc>
            </a:pPr>
            <a:r>
              <a:rPr lang="zh-CN" altLang="en-US" sz="1200" dirty="0">
                <a:latin typeface="OPPOSans R" panose="00020600040101010101" pitchFamily="18" charset="-122"/>
                <a:ea typeface="OPPOSans R" panose="00020600040101010101" pitchFamily="18" charset="-122"/>
              </a:rPr>
              <a:t>2. 多角度审视。</a:t>
            </a:r>
            <a:r>
              <a:rPr lang="zh-CN" altLang="en-US" sz="1200" dirty="0">
                <a:latin typeface="OPPOSans R" panose="00020600040101010101" pitchFamily="18" charset="-122"/>
                <a:ea typeface="OPPOSans R" panose="00020600040101010101" pitchFamily="18" charset="-122"/>
                <a:sym typeface="+mn-ea"/>
              </a:rPr>
              <a:t>深入体验产品，</a:t>
            </a:r>
            <a:r>
              <a:rPr lang="zh-CN" altLang="en-US" sz="1200" dirty="0">
                <a:latin typeface="OPPOSans R" panose="00020600040101010101" pitchFamily="18" charset="-122"/>
                <a:ea typeface="OPPOSans R" panose="00020600040101010101" pitchFamily="18" charset="-122"/>
              </a:rPr>
              <a:t>以用户角度体验、评估能够反哺开发提高代码质量、探究更优方案。</a:t>
            </a:r>
            <a:endParaRPr lang="zh-CN" altLang="en-US" sz="12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2" name="Title 3"/>
          <p:cNvSpPr txBox="1"/>
          <p:nvPr/>
        </p:nvSpPr>
        <p:spPr>
          <a:xfrm>
            <a:off x="8622235"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培养期间工作不足及改进计划</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2" name="表格 1"/>
          <p:cNvGraphicFramePr>
            <a:graphicFrameLocks noGrp="1"/>
          </p:cNvGraphicFramePr>
          <p:nvPr/>
        </p:nvGraphicFramePr>
        <p:xfrm>
          <a:off x="1387680" y="1848159"/>
          <a:ext cx="9416844" cy="3952565"/>
        </p:xfrm>
        <a:graphic>
          <a:graphicData uri="http://schemas.openxmlformats.org/drawingml/2006/table">
            <a:tbl>
              <a:tblPr firstRow="1" bandRow="1">
                <a:tableStyleId>{93296810-A885-4BE3-A3E7-6D5BEEA58F35}</a:tableStyleId>
              </a:tblPr>
              <a:tblGrid>
                <a:gridCol w="1069457"/>
                <a:gridCol w="5208439"/>
                <a:gridCol w="3138948"/>
              </a:tblGrid>
              <a:tr h="790513">
                <a:tc>
                  <a:txBody>
                    <a:bodyPr/>
                    <a:lstStyle/>
                    <a:p>
                      <a:pPr algn="ctr"/>
                      <a:r>
                        <a:rPr lang="zh-CN" altLang="en-US" dirty="0" smtClean="0">
                          <a:latin typeface="OPPOSans R" panose="00020600040101010101" pitchFamily="18" charset="-122"/>
                          <a:ea typeface="OPPOSans R" panose="00020600040101010101" pitchFamily="18" charset="-122"/>
                        </a:rPr>
                        <a:t>序号</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algn="ctr"/>
                      <a:r>
                        <a:rPr lang="zh-CN" altLang="en-US" dirty="0" smtClean="0">
                          <a:latin typeface="OPPOSans R" panose="00020600040101010101" pitchFamily="18" charset="-122"/>
                          <a:ea typeface="OPPOSans R" panose="00020600040101010101" pitchFamily="18" charset="-122"/>
                        </a:rPr>
                        <a:t>不足</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c>
                  <a:txBody>
                    <a:bodyPr/>
                    <a:lstStyle/>
                    <a:p>
                      <a:pPr algn="ctr"/>
                      <a:r>
                        <a:rPr lang="zh-CN" altLang="en-US" dirty="0" smtClean="0">
                          <a:latin typeface="OPPOSans R" panose="00020600040101010101" pitchFamily="18" charset="-122"/>
                          <a:ea typeface="OPPOSans R" panose="00020600040101010101" pitchFamily="18" charset="-122"/>
                        </a:rPr>
                        <a:t>改进计划</a:t>
                      </a:r>
                      <a:endParaRPr lang="zh-CN" altLang="en-US" dirty="0">
                        <a:latin typeface="OPPOSans R" panose="00020600040101010101" pitchFamily="18" charset="-122"/>
                        <a:ea typeface="OPPOSans R" panose="00020600040101010101" pitchFamily="18" charset="-122"/>
                      </a:endParaRPr>
                    </a:p>
                  </a:txBody>
                  <a:tcPr anchor="ctr">
                    <a:solidFill>
                      <a:srgbClr val="49B489"/>
                    </a:solidFill>
                  </a:tcPr>
                </a:tc>
              </a:tr>
              <a:tr h="790575">
                <a:tc>
                  <a:txBody>
                    <a:bodyPr/>
                    <a:lstStyle/>
                    <a:p>
                      <a:pPr algn="ctr"/>
                      <a:r>
                        <a:rPr lang="en-US" altLang="zh-CN" dirty="0" smtClean="0">
                          <a:latin typeface="OPPOSans R" panose="00020600040101010101" pitchFamily="18" charset="-122"/>
                          <a:ea typeface="OPPOSans R" panose="00020600040101010101" pitchFamily="18" charset="-122"/>
                        </a:rPr>
                        <a:t>1</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对知识的深度理解不足，浅尝辄止</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参考学习地图制定学习计划，专注于某一项技术、知识的深入理解，并定期回顾。</a:t>
                      </a:r>
                      <a:endParaRPr lang="zh-CN" altLang="en-US" sz="1400">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2</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对内部各种活动参与度不足，缺乏主观能动性</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l"/>
                      <a:r>
                        <a:rPr lang="zh-CN" altLang="en-US" sz="1400">
                          <a:latin typeface="OPPOSans R" panose="00020600040101010101" pitchFamily="18" charset="-122"/>
                          <a:ea typeface="OPPOSans R" panose="00020600040101010101" pitchFamily="18" charset="-122"/>
                        </a:rPr>
                        <a:t>积极参与相关活动，无论是技术学习，还是团建培训。</a:t>
                      </a:r>
                      <a:endParaRPr lang="zh-CN" altLang="en-US" sz="1400">
                        <a:latin typeface="OPPOSans R" panose="00020600040101010101" pitchFamily="18" charset="-122"/>
                        <a:ea typeface="OPPOSans R" panose="00020600040101010101" pitchFamily="18" charset="-122"/>
                      </a:endParaRPr>
                    </a:p>
                  </a:txBody>
                  <a:tcPr anchor="ctr"/>
                </a:tc>
              </a:tr>
              <a:tr h="790513">
                <a:tc>
                  <a:txBody>
                    <a:bodyPr/>
                    <a:lstStyle/>
                    <a:p>
                      <a:pPr algn="ctr"/>
                      <a:r>
                        <a:rPr lang="en-US" altLang="zh-CN" dirty="0" smtClean="0">
                          <a:latin typeface="OPPOSans R" panose="00020600040101010101" pitchFamily="18" charset="-122"/>
                          <a:ea typeface="OPPOSans R" panose="00020600040101010101" pitchFamily="18" charset="-122"/>
                        </a:rPr>
                        <a:t>3</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dirty="0">
                          <a:latin typeface="OPPOSans R" panose="00020600040101010101" pitchFamily="18" charset="-122"/>
                          <a:ea typeface="OPPOSans R" panose="00020600040101010101" pitchFamily="18" charset="-122"/>
                        </a:rPr>
                        <a:t>对自己的要求不够严格，不够自律</a:t>
                      </a:r>
                      <a:endParaRPr lang="zh-CN" altLang="en-US" dirty="0">
                        <a:latin typeface="OPPOSans R" panose="00020600040101010101" pitchFamily="18" charset="-122"/>
                        <a:ea typeface="OPPOSans R" panose="00020600040101010101" pitchFamily="18" charset="-122"/>
                      </a:endParaRPr>
                    </a:p>
                  </a:txBody>
                  <a:tcPr anchor="ctr"/>
                </a:tc>
                <a:tc>
                  <a:txBody>
                    <a:bodyPr/>
                    <a:lstStyle/>
                    <a:p>
                      <a:pPr algn="ctr"/>
                      <a:r>
                        <a:rPr lang="zh-CN" altLang="en-US" sz="1400" dirty="0">
                          <a:latin typeface="OPPOSans R" panose="00020600040101010101" pitchFamily="18" charset="-122"/>
                          <a:ea typeface="OPPOSans R" panose="00020600040101010101" pitchFamily="18" charset="-122"/>
                        </a:rPr>
                        <a:t>从小事做起，从坚持到自律</a:t>
                      </a:r>
                      <a:endParaRPr lang="zh-CN" altLang="en-US" sz="1400" dirty="0">
                        <a:latin typeface="OPPOSans R" panose="00020600040101010101" pitchFamily="18" charset="-122"/>
                        <a:ea typeface="OPPOSans R" panose="00020600040101010101" pitchFamily="18" charset="-122"/>
                      </a:endParaRPr>
                    </a:p>
                  </a:txBody>
                  <a:tcPr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16000" y="1391384"/>
            <a:ext cx="9651859" cy="4614813"/>
          </a:xfrm>
          <a:prstGeom prst="rect">
            <a:avLst/>
          </a:prstGeom>
        </p:spPr>
      </p:pic>
      <p:sp>
        <p:nvSpPr>
          <p:cNvPr id="3" name="TextBox 2"/>
          <p:cNvSpPr txBox="1"/>
          <p:nvPr/>
        </p:nvSpPr>
        <p:spPr>
          <a:xfrm>
            <a:off x="1727200" y="2315211"/>
            <a:ext cx="8229600" cy="2797175"/>
          </a:xfrm>
          <a:prstGeom prst="rect">
            <a:avLst/>
          </a:prstGeom>
          <a:noFill/>
        </p:spPr>
        <p:txBody>
          <a:bodyPr wrap="square" rtlCol="0">
            <a:spAutoFit/>
          </a:bodyPr>
          <a:lstStyle/>
          <a:p>
            <a:pPr marL="285750" indent="-285750" algn="l" defTabSz="457200">
              <a:buFont typeface="Wingdings" panose="05000000000000000000" charset="0"/>
              <a:buChar char="u"/>
            </a:pPr>
            <a:r>
              <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案例描述：在日常工作中，各需求都有很多关于暗色模式切换、导航方式切换、重建恢复等场景的缺陷问题，团队成员并没有因为这些问题属于极低使用场景、极小可能性发生的问题而弃置不管，而是一步步排查问题原因，认真解决。</a:t>
            </a:r>
            <a:endPar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endParaRPr>
          </a:p>
          <a:p>
            <a:pPr indent="0" algn="l" defTabSz="457200">
              <a:buFont typeface="Wingdings" panose="05000000000000000000" charset="0"/>
              <a:buNone/>
            </a:pPr>
            <a:endPar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endParaRPr>
          </a:p>
          <a:p>
            <a:pPr marL="285750" indent="-285750" algn="l" defTabSz="457200">
              <a:buFont typeface="Wingdings" panose="05000000000000000000" charset="0"/>
              <a:buChar char="u"/>
            </a:pPr>
            <a:r>
              <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文化思考：这些日常工作中的小事让我对</a:t>
            </a:r>
            <a:r>
              <a:rPr lang="zh-CN" altLang="en-US" sz="1600" b="1"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追求极致</a:t>
            </a:r>
            <a:r>
              <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有了深刻的理解，</a:t>
            </a:r>
            <a:r>
              <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在需求开发、缺陷处理等方面深切体会到了"追求极致"的企业文化价值观。如果我作为普通用户，许多应用缺陷问题完全是可以接受、可以忽略的，但是这些问题在团队中100%不被接受，团队成员都力求把整个应用做到完美无缺。</a:t>
            </a:r>
            <a:endPar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endParaRPr>
          </a:p>
          <a:p>
            <a:pPr marL="285750" indent="-285750" algn="l" defTabSz="457200">
              <a:buFont typeface="Wingdings" panose="05000000000000000000" charset="0"/>
              <a:buChar char="u"/>
            </a:pPr>
            <a:endPar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endParaRPr>
          </a:p>
          <a:p>
            <a:pPr marL="285750" indent="-285750" algn="l" defTabSz="457200">
              <a:buFont typeface="Wingdings" panose="05000000000000000000" charset="0"/>
              <a:buChar char="u"/>
            </a:pPr>
            <a:r>
              <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rPr>
              <a:t>启发：在后续工作中提高对自己的要求，降低对交付成果的容忍度，多多尝试新思路探究更合理的实现方式。</a:t>
            </a:r>
            <a:endParaRPr lang="zh-CN" altLang="en-US" sz="1600" dirty="0">
              <a:solidFill>
                <a:srgbClr val="000000"/>
              </a:solidFill>
              <a:latin typeface="OPPOSans R" panose="00020600040101010101" pitchFamily="18" charset="-122"/>
              <a:ea typeface="OPPOSans R" panose="00020600040101010101" pitchFamily="18" charset="-122"/>
              <a:cs typeface="方正兰亭中粗黑简体" panose="02000000000000000000" charset="-122"/>
              <a:sym typeface="+mn-ea"/>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方正兰亭中粗黑简体" panose="02000000000000000000" charset="-122"/>
                <a:ea typeface="方正兰亭中粗黑简体" panose="02000000000000000000" charset="-122"/>
                <a:cs typeface="方正兰亭中粗黑简体" panose="02000000000000000000"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对企业文化的理解与感悟</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WPS 演示</Application>
  <PresentationFormat>宽屏</PresentationFormat>
  <Paragraphs>215</Paragraphs>
  <Slides>13</Slides>
  <Notes>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宋体</vt:lpstr>
      <vt:lpstr>Wingdings</vt:lpstr>
      <vt:lpstr>方正兰亭中粗黑_GBK</vt:lpstr>
      <vt:lpstr>Myriad Pro</vt:lpstr>
      <vt:lpstr>方正兰亭中粗黑简体</vt:lpstr>
      <vt:lpstr>Arial</vt:lpstr>
      <vt:lpstr>方正兰亭准黑简体</vt:lpstr>
      <vt:lpstr>方正兰亭纤黑简体</vt:lpstr>
      <vt:lpstr>方正兰亭纤黑_GBK</vt:lpstr>
      <vt:lpstr>Myriad Pro</vt:lpstr>
      <vt:lpstr>OPPOSans B</vt:lpstr>
      <vt:lpstr>Myriad Pro Light</vt:lpstr>
      <vt:lpstr>OPPOSans R</vt:lpstr>
      <vt:lpstr>方正兰亭中黑_GBK</vt:lpstr>
      <vt:lpstr>Wingdings</vt:lpstr>
      <vt:lpstr>黑体</vt:lpstr>
      <vt:lpstr>微软雅黑</vt:lpstr>
      <vt:lpstr>Calibri Light</vt:lpstr>
      <vt:lpstr>Calibri</vt:lpstr>
      <vt:lpstr>Office 主题</vt:lpstr>
      <vt:lpstr>吴广 培养期结业答辩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入职培养答辩</dc:title>
  <dc:creator>80238135</dc:creator>
  <cp:lastModifiedBy>Administrator</cp:lastModifiedBy>
  <cp:revision>60</cp:revision>
  <cp:lastPrinted>2019-05-07T12:10:00Z</cp:lastPrinted>
  <dcterms:created xsi:type="dcterms:W3CDTF">2019-05-07T11:48:00Z</dcterms:created>
  <dcterms:modified xsi:type="dcterms:W3CDTF">2021-11-19T08:14:55Z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