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microsoft.com/office/2007/relationships/hdphoto" Target="../media/hdphoto1.wdp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1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2" Type="http://schemas.openxmlformats.org/officeDocument/2006/relationships/tags" Target="../tags/tag94.xml"/><Relationship Id="rId16" Type="http://schemas.microsoft.com/office/2007/relationships/hdphoto" Target="../media/hdphoto1.wdp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5" Type="http://schemas.openxmlformats.org/officeDocument/2006/relationships/image" Target="../media/image1.png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microsoft.com/office/2007/relationships/hdphoto" Target="../media/hdphoto1.wdp"/><Relationship Id="rId2" Type="http://schemas.openxmlformats.org/officeDocument/2006/relationships/tags" Target="../tags/tag40.xml"/><Relationship Id="rId16" Type="http://schemas.openxmlformats.org/officeDocument/2006/relationships/image" Target="../media/image1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0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5"/>
          <p:cNvSpPr/>
          <p:nvPr>
            <p:custDataLst>
              <p:tags r:id="rId1"/>
            </p:custDataLst>
          </p:nvPr>
        </p:nvSpPr>
        <p:spPr>
          <a:xfrm rot="746688">
            <a:off x="5494338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>
            <a:off x="0" y="439737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7" name="组合 14"/>
          <p:cNvGrpSpPr/>
          <p:nvPr>
            <p:custDataLst>
              <p:tags r:id="rId3"/>
            </p:custDataLst>
          </p:nvPr>
        </p:nvGrpSpPr>
        <p:grpSpPr bwMode="auto">
          <a:xfrm>
            <a:off x="1295400" y="1522413"/>
            <a:ext cx="315913" cy="315912"/>
            <a:chOff x="1772042" y="1225638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17"/>
              </p:custDataLst>
            </p:nvPr>
          </p:nvCxnSpPr>
          <p:spPr>
            <a:xfrm flipH="1">
              <a:off x="1772042" y="1384574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18"/>
              </p:custDataLst>
            </p:nvPr>
          </p:nvCxnSpPr>
          <p:spPr>
            <a:xfrm rot="5400000" flipH="1">
              <a:off x="1772836" y="1383779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2"/>
          <p:cNvSpPr/>
          <p:nvPr>
            <p:custDataLst>
              <p:tags r:id="rId4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5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3" name="等腰三角形 12"/>
          <p:cNvSpPr/>
          <p:nvPr>
            <p:custDataLst>
              <p:tags r:id="rId6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4" name="等腰三角形 13"/>
          <p:cNvSpPr/>
          <p:nvPr>
            <p:custDataLst>
              <p:tags r:id="rId7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5" name="任意多边形 46"/>
          <p:cNvSpPr/>
          <p:nvPr>
            <p:custDataLst>
              <p:tags r:id="rId8"/>
            </p:custDataLst>
          </p:nvPr>
        </p:nvSpPr>
        <p:spPr>
          <a:xfrm rot="746688">
            <a:off x="600551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6" name="等腰三角形 24"/>
          <p:cNvSpPr/>
          <p:nvPr>
            <p:custDataLst>
              <p:tags r:id="rId9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18" name="直接连接符 17"/>
          <p:cNvCxnSpPr/>
          <p:nvPr>
            <p:custDataLst>
              <p:tags r:id="rId10"/>
            </p:custDataLst>
          </p:nvPr>
        </p:nvCxnSpPr>
        <p:spPr>
          <a:xfrm>
            <a:off x="1358945" y="4795838"/>
            <a:ext cx="590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1198799" y="2009457"/>
            <a:ext cx="6243723" cy="1198800"/>
          </a:xfrm>
        </p:spPr>
        <p:txBody>
          <a:bodyPr anchor="ctr">
            <a:normAutofit/>
          </a:bodyPr>
          <a:lstStyle>
            <a:lvl1pPr algn="l">
              <a:defRPr sz="6000" spc="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1198880" y="3313163"/>
            <a:ext cx="3408680" cy="13798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4000" b="1" i="1" spc="3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编辑副标题</a:t>
            </a:r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5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6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7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  <a:p>
            <a:pPr lvl="1"/>
            <a:r>
              <a:rPr lang="zh-CN" altLang="en-US" dirty="0"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23ED0-9AC0-4F34-ABCA-4B6795D6D0A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>
            <p:custDataLst>
              <p:tags r:id="rId1"/>
            </p:custDataLst>
          </p:nvPr>
        </p:nvSpPr>
        <p:spPr>
          <a:xfrm flipH="1">
            <a:off x="11188700" y="440372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5"/>
          <p:cNvSpPr/>
          <p:nvPr>
            <p:custDataLst>
              <p:tags r:id="rId2"/>
            </p:custDataLst>
          </p:nvPr>
        </p:nvSpPr>
        <p:spPr>
          <a:xfrm rot="20853312" flipH="1">
            <a:off x="3738563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12"/>
          <p:cNvSpPr/>
          <p:nvPr>
            <p:custDataLst>
              <p:tags r:id="rId3"/>
            </p:custDataLst>
          </p:nvPr>
        </p:nvSpPr>
        <p:spPr>
          <a:xfrm flipH="1">
            <a:off x="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 flipH="1">
            <a:off x="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5"/>
            </p:custDataLst>
          </p:nvPr>
        </p:nvSpPr>
        <p:spPr>
          <a:xfrm rot="10800000" flipH="1">
            <a:off x="3628078" y="647700"/>
            <a:ext cx="1503363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7"/>
          <p:cNvSpPr/>
          <p:nvPr>
            <p:custDataLst>
              <p:tags r:id="rId6"/>
            </p:custDataLst>
          </p:nvPr>
        </p:nvSpPr>
        <p:spPr>
          <a:xfrm rot="10800000" flipH="1">
            <a:off x="3261303" y="0"/>
            <a:ext cx="1503363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 46"/>
          <p:cNvSpPr/>
          <p:nvPr>
            <p:custDataLst>
              <p:tags r:id="rId7"/>
            </p:custDataLst>
          </p:nvPr>
        </p:nvSpPr>
        <p:spPr>
          <a:xfrm rot="20853312" flipH="1">
            <a:off x="488156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8"/>
            </p:custDataLst>
          </p:nvPr>
        </p:nvSpPr>
        <p:spPr>
          <a:xfrm rot="10800000" flipH="1">
            <a:off x="9620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657520" y="2420938"/>
            <a:ext cx="5616118" cy="2016125"/>
          </a:xfrm>
        </p:spPr>
        <p:txBody>
          <a:bodyPr anchor="ctr">
            <a:normAutofit/>
          </a:bodyPr>
          <a:lstStyle>
            <a:lvl1pPr algn="ctr">
              <a:defRPr sz="8000" spc="6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0800000" flipV="1">
            <a:off x="388585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6"/>
          <p:cNvSpPr/>
          <p:nvPr>
            <p:custDataLst>
              <p:tags r:id="rId1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2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任意多边形 46"/>
          <p:cNvSpPr/>
          <p:nvPr>
            <p:custDataLst>
              <p:tags r:id="rId3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任意多边形 46"/>
          <p:cNvSpPr/>
          <p:nvPr>
            <p:custDataLst>
              <p:tags r:id="rId4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10974388" y="0"/>
            <a:ext cx="1217612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>
          <a:xfrm rot="10800000">
            <a:off x="11679238" y="0"/>
            <a:ext cx="51276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7"/>
            </p:custDataLst>
          </p:nvPr>
        </p:nvSpPr>
        <p:spPr>
          <a:xfrm rot="10800000">
            <a:off x="11387138" y="863600"/>
            <a:ext cx="676275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等腰三角形 6"/>
          <p:cNvSpPr/>
          <p:nvPr>
            <p:custDataLst>
              <p:tags r:id="rId8"/>
            </p:custDataLst>
          </p:nvPr>
        </p:nvSpPr>
        <p:spPr>
          <a:xfrm>
            <a:off x="0" y="5688013"/>
            <a:ext cx="481013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9"/>
            </p:custDataLst>
          </p:nvPr>
        </p:nvSpPr>
        <p:spPr>
          <a:xfrm>
            <a:off x="392113" y="5200650"/>
            <a:ext cx="676275" cy="16573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2"/>
          <p:cNvSpPr/>
          <p:nvPr>
            <p:custDataLst>
              <p:tags r:id="rId1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4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24"/>
          <p:cNvSpPr/>
          <p:nvPr>
            <p:custDataLst>
              <p:tags r:id="rId5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10" name="组合 14"/>
          <p:cNvGrpSpPr/>
          <p:nvPr>
            <p:custDataLst>
              <p:tags r:id="rId6"/>
            </p:custDataLst>
          </p:nvPr>
        </p:nvGrpSpPr>
        <p:grpSpPr bwMode="auto">
          <a:xfrm flipH="1">
            <a:off x="-312738" y="88900"/>
            <a:ext cx="2957513" cy="3230563"/>
            <a:chOff x="-313138" y="88946"/>
            <a:chExt cx="2958463" cy="3230885"/>
          </a:xfrm>
        </p:grpSpPr>
        <p:sp>
          <p:nvSpPr>
            <p:cNvPr id="11" name="任意多边形 45"/>
            <p:cNvSpPr/>
            <p:nvPr>
              <p:custDataLst>
                <p:tags r:id="rId13"/>
              </p:custDataLst>
            </p:nvPr>
          </p:nvSpPr>
          <p:spPr>
            <a:xfrm rot="746688">
              <a:off x="-313138" y="247712"/>
              <a:ext cx="2958463" cy="3072119"/>
            </a:xfrm>
            <a:custGeom>
              <a:avLst/>
              <a:gdLst>
                <a:gd name="connsiteX0" fmla="*/ 0 w 2958463"/>
                <a:gd name="connsiteY0" fmla="*/ 28269 h 3072739"/>
                <a:gd name="connsiteX1" fmla="*/ 128100 w 2958463"/>
                <a:gd name="connsiteY1" fmla="*/ 0 h 3072739"/>
                <a:gd name="connsiteX2" fmla="*/ 2958463 w 2958463"/>
                <a:gd name="connsiteY2" fmla="*/ 2912645 h 3072739"/>
                <a:gd name="connsiteX3" fmla="*/ 2958463 w 2958463"/>
                <a:gd name="connsiteY3" fmla="*/ 3072739 h 3072739"/>
                <a:gd name="connsiteX4" fmla="*/ 0 w 2958463"/>
                <a:gd name="connsiteY4" fmla="*/ 28269 h 307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463" h="3072739">
                  <a:moveTo>
                    <a:pt x="0" y="28269"/>
                  </a:moveTo>
                  <a:lnTo>
                    <a:pt x="128100" y="0"/>
                  </a:lnTo>
                  <a:lnTo>
                    <a:pt x="2958463" y="2912645"/>
                  </a:lnTo>
                  <a:lnTo>
                    <a:pt x="2958463" y="3072739"/>
                  </a:lnTo>
                  <a:lnTo>
                    <a:pt x="0" y="28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任意多边形 46"/>
            <p:cNvSpPr/>
            <p:nvPr>
              <p:custDataLst>
                <p:tags r:id="rId14"/>
              </p:custDataLst>
            </p:nvPr>
          </p:nvSpPr>
          <p:spPr>
            <a:xfrm rot="746688">
              <a:off x="196613" y="88946"/>
              <a:ext cx="1305344" cy="1371737"/>
            </a:xfrm>
            <a:custGeom>
              <a:avLst/>
              <a:gdLst>
                <a:gd name="connsiteX0" fmla="*/ 0 w 1305254"/>
                <a:gd name="connsiteY0" fmla="*/ 28270 h 1371469"/>
                <a:gd name="connsiteX1" fmla="*/ 128101 w 1305254"/>
                <a:gd name="connsiteY1" fmla="*/ 0 h 1371469"/>
                <a:gd name="connsiteX2" fmla="*/ 1305254 w 1305254"/>
                <a:gd name="connsiteY2" fmla="*/ 1211374 h 1371469"/>
                <a:gd name="connsiteX3" fmla="*/ 1305253 w 1305254"/>
                <a:gd name="connsiteY3" fmla="*/ 1371469 h 1371469"/>
                <a:gd name="connsiteX4" fmla="*/ 0 w 1305254"/>
                <a:gd name="connsiteY4" fmla="*/ 28270 h 13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5254" h="1371469">
                  <a:moveTo>
                    <a:pt x="0" y="28270"/>
                  </a:moveTo>
                  <a:lnTo>
                    <a:pt x="128101" y="0"/>
                  </a:lnTo>
                  <a:lnTo>
                    <a:pt x="1305254" y="1211374"/>
                  </a:lnTo>
                  <a:lnTo>
                    <a:pt x="1305253" y="1371469"/>
                  </a:lnTo>
                  <a:lnTo>
                    <a:pt x="0" y="282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884282" y="3414578"/>
            <a:ext cx="5017135" cy="86317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1884281" y="4332272"/>
            <a:ext cx="5017134" cy="11122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  <a:p>
            <a:pPr lvl="1"/>
            <a:r>
              <a:rPr lang="zh-CN" altLang="en-US" dirty="0"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charset="-122"/>
                <a:ea typeface="微软雅黑" charset="-122"/>
              </a:defRPr>
            </a:lvl1pPr>
            <a:lvl2pPr>
              <a:defRPr sz="1600">
                <a:latin typeface="微软雅黑" charset="-122"/>
                <a:ea typeface="微软雅黑" charset="-122"/>
              </a:defRPr>
            </a:lvl2pPr>
            <a:lvl3pPr>
              <a:defRPr sz="1600">
                <a:latin typeface="微软雅黑" charset="-122"/>
                <a:ea typeface="微软雅黑" charset="-122"/>
              </a:defRPr>
            </a:lvl3pPr>
            <a:lvl4pPr>
              <a:defRPr sz="1600">
                <a:latin typeface="微软雅黑" charset="-122"/>
                <a:ea typeface="微软雅黑" charset="-122"/>
              </a:defRPr>
            </a:lvl4pPr>
            <a:lvl5pPr>
              <a:defRPr sz="1600"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  <a:p>
            <a:pPr lvl="1"/>
            <a:r>
              <a:rPr lang="zh-CN" altLang="en-US" dirty="0"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  <a:p>
            <a:pPr lvl="1"/>
            <a:r>
              <a:rPr lang="zh-CN" altLang="en-US" dirty="0"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  <a:p>
            <a:pPr lvl="1"/>
            <a:r>
              <a:rPr lang="zh-CN" altLang="en-US" dirty="0"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46"/>
          <p:cNvSpPr/>
          <p:nvPr>
            <p:custDataLst>
              <p:tags r:id="rId1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任意多边形 46"/>
          <p:cNvSpPr/>
          <p:nvPr>
            <p:custDataLst>
              <p:tags r:id="rId2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6"/>
          <p:cNvSpPr/>
          <p:nvPr>
            <p:custDataLst>
              <p:tags r:id="rId3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4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  <a:p>
            <a:pPr lvl="1"/>
            <a:r>
              <a:rPr lang="zh-CN" altLang="en-US" dirty="0"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  <a:ea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  <a:ea typeface="微软雅黑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charset="-122"/>
          <a:ea typeface="微软雅黑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quirejs.org/docs/downloa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799" y="2061527"/>
            <a:ext cx="6243723" cy="1198800"/>
          </a:xfrm>
        </p:spPr>
        <p:txBody>
          <a:bodyPr/>
          <a:lstStyle/>
          <a:p>
            <a:r>
              <a:rPr lang="zh-CN" altLang="en-US"/>
              <a:t>模块化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3855085"/>
            <a:ext cx="5766435" cy="594360"/>
          </a:xfrm>
        </p:spPr>
        <p:txBody>
          <a:bodyPr/>
          <a:lstStyle/>
          <a:p>
            <a:r>
              <a:rPr lang="en-US" altLang="zh-CN" sz="3200" dirty="0" smtClean="0"/>
              <a:t>AMD,CMD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253" y="693820"/>
            <a:ext cx="10944225" cy="863601"/>
          </a:xfrm>
        </p:spPr>
        <p:txBody>
          <a:bodyPr/>
          <a:lstStyle/>
          <a:p>
            <a:r>
              <a:rPr lang="zh-CN" altLang="en-US" sz="3200"/>
              <a:t>开始使用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090" y="1821815"/>
            <a:ext cx="11006455" cy="1383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/>
              <a:t>引入</a:t>
            </a:r>
            <a:r>
              <a:rPr lang="en-US" altLang="zh-CN" sz="2800"/>
              <a:t>require.js</a:t>
            </a:r>
            <a:r>
              <a:rPr lang="zh-CN" altLang="en-US" sz="2800"/>
              <a:t>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800"/>
              <a:t>	</a:t>
            </a:r>
            <a:r>
              <a:rPr lang="zh-CN" altLang="en-US" sz="2800"/>
              <a:t>&lt;script src="lib/require.js" </a:t>
            </a:r>
            <a:r>
              <a:rPr lang="en-US" altLang="zh-CN" sz="2800"/>
              <a:t>data-main=”lib/main”</a:t>
            </a:r>
            <a:r>
              <a:rPr lang="zh-CN" altLang="en-US" sz="2800"/>
              <a:t>&gt;&lt;/script&gt;</a:t>
            </a:r>
          </a:p>
          <a:p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609600" y="3559175"/>
            <a:ext cx="109899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data-main 属性负责指定 JS 程序的主文件模块(入口模块</a:t>
            </a:r>
            <a:r>
              <a:rPr lang="en-US" altLang="zh-CN" sz="2400"/>
              <a:t>)</a:t>
            </a:r>
            <a:endParaRPr lang="zh-CN" altLang="en-US" sz="2400"/>
          </a:p>
          <a:p>
            <a:pPr algn="l" fontAlgn="auto">
              <a:lnSpc>
                <a:spcPct val="150000"/>
              </a:lnSpc>
            </a:pPr>
            <a:r>
              <a:rPr lang="zh-CN" altLang="en-US" sz="2400"/>
              <a:t>• 每个 Javascript文件应该只定义一个模块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/>
              <a:t>• 加载主文件时不需要使用 .js 后缀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/>
              <a:t>• main.js 使用 require() 对 JS 程序统一加载配置和管理，所有 JS 文件的加载和依赖管理都交由 requirejs 内部来完成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694055"/>
            <a:ext cx="10944225" cy="629920"/>
          </a:xfrm>
        </p:spPr>
        <p:txBody>
          <a:bodyPr/>
          <a:lstStyle/>
          <a:p>
            <a:r>
              <a:rPr lang="zh-CN" altLang="en-US" sz="3200"/>
              <a:t>文件加载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3570" y="2175510"/>
            <a:ext cx="11006455" cy="3322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800"/>
              <a:t>通过</a:t>
            </a:r>
            <a:r>
              <a:rPr lang="en-US" altLang="zh-CN" sz="2800"/>
              <a:t>require.config()	</a:t>
            </a:r>
            <a:r>
              <a:rPr lang="zh-CN" altLang="en-US" sz="2800"/>
              <a:t>对</a:t>
            </a:r>
            <a:r>
              <a:rPr lang="en-US" altLang="zh-CN" sz="2800"/>
              <a:t>require.js</a:t>
            </a:r>
            <a:r>
              <a:rPr lang="zh-CN" altLang="en-US" sz="2800"/>
              <a:t>进行配置</a:t>
            </a:r>
            <a:r>
              <a:rPr lang="en-US" altLang="zh-CN" sz="2800"/>
              <a:t>(</a:t>
            </a:r>
            <a:r>
              <a:rPr lang="zh-CN" altLang="en-US" sz="2800"/>
              <a:t>参数为一个对象</a:t>
            </a:r>
            <a:r>
              <a:rPr lang="en-US" altLang="zh-CN" sz="2800"/>
              <a:t>)</a:t>
            </a:r>
          </a:p>
          <a:p>
            <a:pPr indent="0">
              <a:buFont typeface="Arial" panose="020B0604020202090204" pitchFamily="34" charset="0"/>
              <a:buNone/>
            </a:pPr>
            <a:endParaRPr lang="en-US" altLang="zh-CN" sz="2800"/>
          </a:p>
          <a:p>
            <a:pPr marL="457200" indent="-4572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/>
              <a:t>baseUrl :加载 JS 模块文件的基础路径</a:t>
            </a:r>
          </a:p>
          <a:p>
            <a:pPr marL="457200" indent="-4572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/>
              <a:t>paths: 设置 module ID 和对应的模块文件路径映射</a:t>
            </a:r>
          </a:p>
          <a:p>
            <a:pPr marL="457200" indent="-4572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/>
              <a:t>waitSeconds:文件加载超时时间，0 为禁用超时。默认为 7 秒。</a:t>
            </a:r>
          </a:p>
          <a:p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623570" y="1524635"/>
            <a:ext cx="2316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// main.js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694055"/>
            <a:ext cx="10944225" cy="629920"/>
          </a:xfrm>
        </p:spPr>
        <p:txBody>
          <a:bodyPr/>
          <a:lstStyle/>
          <a:p>
            <a:r>
              <a:rPr lang="zh-CN" altLang="en-US" sz="3200"/>
              <a:t>文件加载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775" y="1898015"/>
            <a:ext cx="10828020" cy="41541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require.config({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baseUrl: "./lib",	//指定所有模块的基础目录路径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paths: {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	//模块名： “相对于基础路径的模块路径”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	partA: "../js/moduleA",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	partB: "../js/moduleB",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	jquery: "jquery"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}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});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// ([依赖模块名a,依赖模块名b,依赖模块名c],回调函数)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require(["partA","partB","jquery"],function(a,b,</a:t>
            </a:r>
            <a:r>
              <a:rPr lang="en-US" altLang="zh-CN" sz="2400"/>
              <a:t>jq</a:t>
            </a:r>
            <a:r>
              <a:rPr lang="zh-CN" altLang="en-US" sz="2400"/>
              <a:t>){ });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9775" y="1269365"/>
            <a:ext cx="2316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// main.js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694055"/>
            <a:ext cx="10944225" cy="629920"/>
          </a:xfrm>
        </p:spPr>
        <p:txBody>
          <a:bodyPr/>
          <a:lstStyle/>
          <a:p>
            <a:r>
              <a:rPr lang="zh-CN" altLang="en-US" sz="3200"/>
              <a:t>规范模块编写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775" y="1898015"/>
            <a:ext cx="10828020" cy="378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define(function(){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var name = "小明";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var info = {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	msg: "this is moduleA",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	fn: function(){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		return name+"say: "+this.msg;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	}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}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return info.fn();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})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9775" y="1269365"/>
            <a:ext cx="2316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// moduleA.js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694055"/>
            <a:ext cx="10944225" cy="629920"/>
          </a:xfrm>
        </p:spPr>
        <p:txBody>
          <a:bodyPr/>
          <a:lstStyle/>
          <a:p>
            <a:r>
              <a:rPr lang="zh-CN" altLang="en-US" sz="3200"/>
              <a:t>非规范模块编写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775" y="1898015"/>
            <a:ext cx="10828020" cy="3415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(function(){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var  name = "  小 花say  ";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var result = $.trim(name);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window.result = result;		//赋值给全局变量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	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})()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9775" y="1269365"/>
            <a:ext cx="2316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// moduleC.js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694055"/>
            <a:ext cx="10944225" cy="629920"/>
          </a:xfrm>
        </p:spPr>
        <p:txBody>
          <a:bodyPr/>
          <a:lstStyle/>
          <a:p>
            <a:r>
              <a:rPr lang="zh-CN" altLang="en-US" sz="3200"/>
              <a:t>插件使用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775" y="1898015"/>
            <a:ext cx="10561955" cy="3538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800"/>
              <a:t>requireJS 除了为 AMD 规范实现提供引擎外，自身也开发了许多有用的扩展插件(text，domReady，i18n，......)，来提供特定功能。</a:t>
            </a:r>
          </a:p>
          <a:p>
            <a:pPr indent="0" fontAlgn="auto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800"/>
              <a:t>• text 插件:文件内容加载</a:t>
            </a:r>
          </a:p>
          <a:p>
            <a:pPr indent="0" fontAlgn="auto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800"/>
              <a:t>• domReady 插件:处理 DOM 加载完成处理</a:t>
            </a:r>
          </a:p>
          <a:p>
            <a:pPr indent="0" fontAlgn="auto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sz="2800"/>
              <a:t>• i18n 插件:JavaScript 国际化处理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694055"/>
            <a:ext cx="10944225" cy="629920"/>
          </a:xfrm>
        </p:spPr>
        <p:txBody>
          <a:bodyPr/>
          <a:lstStyle/>
          <a:p>
            <a:r>
              <a:rPr lang="en-US" altLang="zh-CN" sz="3200"/>
              <a:t>text</a:t>
            </a:r>
            <a:r>
              <a:rPr lang="zh-CN" altLang="en-US" sz="3200"/>
              <a:t>插件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7075" y="1377315"/>
            <a:ext cx="10561955" cy="46462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在 JavaScript 中定义 HTML 代码片段字符串是一件非常繁琐和容易出错的工作，text 插件能够从指定文件中加载代码片段</a:t>
            </a:r>
          </a:p>
          <a:p>
            <a:pPr indent="0">
              <a:buFont typeface="Arial" panose="020B0604020202090204" pitchFamily="34" charset="0"/>
              <a:buNone/>
            </a:pP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ym typeface="+mn-ea"/>
              </a:rPr>
              <a:t>//1</a:t>
            </a:r>
            <a:r>
              <a:rPr lang="en-US" altLang="zh-CN" sz="2000">
                <a:sym typeface="+mn-ea"/>
              </a:rPr>
              <a:t>. </a:t>
            </a:r>
            <a:r>
              <a:rPr lang="zh-CN" altLang="en-US" sz="2000"/>
              <a:t>使用</a:t>
            </a:r>
            <a:r>
              <a:rPr lang="en-US" altLang="zh-CN" sz="2000"/>
              <a:t>!</a:t>
            </a:r>
            <a:r>
              <a:rPr lang="zh-CN" altLang="en-US" sz="2000"/>
              <a:t>前缀加载指定文件，路径相对于</a:t>
            </a:r>
            <a:r>
              <a:rPr lang="zh-CN" altLang="en-US" sz="2000">
                <a:sym typeface="+mn-ea"/>
              </a:rPr>
              <a:t>baseUrl</a:t>
            </a:r>
            <a:endParaRPr lang="zh-CN" altLang="en-US" sz="20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/>
              <a:t>require(["text!../../a.html"],function(t){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000"/>
              <a:t>	</a:t>
            </a:r>
            <a:r>
              <a:rPr lang="zh-CN" altLang="en-US" sz="2000"/>
              <a:t>$("body").append(t);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/>
              <a:t>});</a:t>
            </a:r>
          </a:p>
          <a:p>
            <a:pPr indent="0">
              <a:buFont typeface="Arial" panose="020B0604020202090204" pitchFamily="34" charset="0"/>
              <a:buNone/>
            </a:pP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/>
              <a:t>//2</a:t>
            </a:r>
            <a:r>
              <a:rPr lang="en-US" altLang="zh-CN" sz="2000"/>
              <a:t>.</a:t>
            </a:r>
            <a:r>
              <a:rPr lang="zh-CN" altLang="en-US" sz="2000">
                <a:sym typeface="+mn-ea"/>
              </a:rPr>
              <a:t>使用插件的</a:t>
            </a:r>
            <a:r>
              <a:rPr lang="zh-CN" altLang="en-US" sz="2000"/>
              <a:t>get</a:t>
            </a:r>
            <a:r>
              <a:rPr lang="zh-CN" altLang="en-US" sz="2000">
                <a:sym typeface="+mn-ea"/>
              </a:rPr>
              <a:t>方法加载指定文件，路径相对于当前项目</a:t>
            </a:r>
            <a:endParaRPr lang="zh-CN" altLang="en-US" sz="20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ym typeface="+mn-ea"/>
              </a:rPr>
              <a:t>require(["text"],function(t){</a:t>
            </a:r>
            <a:endParaRPr lang="zh-CN" altLang="en-US" sz="200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000"/>
              <a:t>	</a:t>
            </a:r>
            <a:r>
              <a:rPr lang="zh-CN" altLang="en-US" sz="2000"/>
              <a:t>t.get("a.html",function(res){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000"/>
              <a:t>		</a:t>
            </a:r>
            <a:r>
              <a:rPr lang="zh-CN" altLang="en-US" sz="2000"/>
              <a:t>$("body").append(res);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000"/>
              <a:t>	</a:t>
            </a:r>
            <a:r>
              <a:rPr lang="zh-CN" altLang="en-US" sz="2000"/>
              <a:t>});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/>
              <a:t>});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694055"/>
            <a:ext cx="10944225" cy="629920"/>
          </a:xfrm>
        </p:spPr>
        <p:txBody>
          <a:bodyPr/>
          <a:lstStyle/>
          <a:p>
            <a:r>
              <a:rPr lang="en-US" altLang="zh-CN" sz="3200"/>
              <a:t>domReady</a:t>
            </a:r>
            <a:r>
              <a:rPr lang="zh-CN" altLang="en-US" sz="3200"/>
              <a:t>插件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4375" y="2306320"/>
            <a:ext cx="10561955" cy="26765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当 JS 需要与 DOM 交互时，domReady 插件可以在 DOM 加载完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后立即执行该函数。</a:t>
            </a:r>
          </a:p>
          <a:p>
            <a:pPr indent="0">
              <a:buFont typeface="Arial" panose="020B060402020209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require(["domReady"],function(domReady){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altLang="en-US" sz="2000">
                <a:solidFill>
                  <a:schemeClr val="tx1"/>
                </a:solidFill>
              </a:rPr>
              <a:t>domReady(function(){ //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使用回调函数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		</a:t>
            </a:r>
            <a:r>
              <a:rPr lang="zh-CN" altLang="en-US" sz="2000">
                <a:solidFill>
                  <a:schemeClr val="tx1"/>
                </a:solidFill>
              </a:rPr>
              <a:t>console.info("DOM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加载完成后立即执行该代码!</a:t>
            </a:r>
            <a:r>
              <a:rPr lang="zh-CN" altLang="en-US" sz="2000">
                <a:solidFill>
                  <a:schemeClr val="tx1"/>
                </a:solidFill>
              </a:rPr>
              <a:t>");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altLang="en-US" sz="2000">
                <a:solidFill>
                  <a:schemeClr val="tx1"/>
                </a:solidFill>
              </a:rPr>
              <a:t>});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})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694055"/>
            <a:ext cx="10944225" cy="629920"/>
          </a:xfrm>
        </p:spPr>
        <p:txBody>
          <a:bodyPr/>
          <a:lstStyle/>
          <a:p>
            <a:r>
              <a:rPr lang="en-US" altLang="zh-CN" sz="3200"/>
              <a:t>i18n</a:t>
            </a:r>
            <a:r>
              <a:rPr lang="zh-CN" altLang="en-US" sz="3200"/>
              <a:t>插件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4375" y="2306320"/>
            <a:ext cx="7926070" cy="2122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当需要为不同地区语言提供不同资源时，可以使用 i18n 国际化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技术。i18n 插件要求:</a:t>
            </a:r>
          </a:p>
          <a:p>
            <a:pPr indent="0">
              <a:buFont typeface="Arial" panose="020B060402020209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国际化资源必须在 nls 目录下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固定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locale 信息必须全部小写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1740" b="-292"/>
          <a:stretch>
            <a:fillRect/>
          </a:stretch>
        </p:blipFill>
        <p:spPr>
          <a:xfrm>
            <a:off x="8768080" y="1510030"/>
            <a:ext cx="2413000" cy="42805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694055"/>
            <a:ext cx="10944225" cy="629920"/>
          </a:xfrm>
        </p:spPr>
        <p:txBody>
          <a:bodyPr/>
          <a:lstStyle/>
          <a:p>
            <a:r>
              <a:rPr lang="en-US" altLang="zh-CN" sz="3200"/>
              <a:t>i18n</a:t>
            </a:r>
            <a:r>
              <a:rPr lang="zh-CN" altLang="en-US" sz="3200"/>
              <a:t>插件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4375" y="2306320"/>
            <a:ext cx="7246620" cy="30460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定义默认 root 模块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默认模块的内容必须定义在名为 root 的属性中。</a:t>
            </a:r>
          </a:p>
          <a:p>
            <a:pPr indent="0">
              <a:buFont typeface="Arial" panose="020B0604020202090204" pitchFamily="34" charset="0"/>
              <a:buNone/>
            </a:pPr>
            <a:endParaRPr lang="zh-CN" altLang="en-US" sz="24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使用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>
                <a:sym typeface="+mn-ea"/>
              </a:rPr>
              <a:t>//1</a:t>
            </a:r>
            <a:r>
              <a:rPr lang="en-US" altLang="zh-CN" sz="2400">
                <a:sym typeface="+mn-ea"/>
              </a:rPr>
              <a:t>. </a:t>
            </a:r>
            <a:r>
              <a:rPr lang="zh-CN" altLang="en-US" sz="2400">
                <a:sym typeface="+mn-ea"/>
              </a:rPr>
              <a:t>使用</a:t>
            </a:r>
            <a:r>
              <a:rPr lang="en-US" altLang="zh-CN" sz="2400">
                <a:sym typeface="+mn-ea"/>
              </a:rPr>
              <a:t>!</a:t>
            </a:r>
            <a:r>
              <a:rPr lang="zh-CN" altLang="en-US" sz="2400">
                <a:sym typeface="+mn-ea"/>
              </a:rPr>
              <a:t>前缀加载指定文件，路径相对于baseUrl</a:t>
            </a: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>
                <a:sym typeface="+mn-ea"/>
              </a:rPr>
              <a:t>require(["</a:t>
            </a:r>
            <a:r>
              <a:rPr lang="en-US" altLang="zh-CN" sz="2400">
                <a:sym typeface="+mn-ea"/>
              </a:rPr>
              <a:t>i18n</a:t>
            </a:r>
            <a:r>
              <a:rPr lang="zh-CN" altLang="en-US" sz="2400">
                <a:sym typeface="+mn-ea"/>
              </a:rPr>
              <a:t>!../../</a:t>
            </a:r>
            <a:r>
              <a:rPr lang="en-US" altLang="zh-CN" sz="2400">
                <a:sym typeface="+mn-ea"/>
              </a:rPr>
              <a:t>nls/zh-cn/color</a:t>
            </a:r>
            <a:r>
              <a:rPr lang="zh-CN" altLang="en-US" sz="2400">
                <a:sym typeface="+mn-ea"/>
              </a:rPr>
              <a:t>"],function(t){</a:t>
            </a: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400">
                <a:sym typeface="+mn-ea"/>
              </a:rPr>
              <a:t>	console.log(t.color)</a:t>
            </a: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>
                <a:sym typeface="+mn-ea"/>
              </a:rPr>
              <a:t>});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995" y="1689100"/>
            <a:ext cx="360680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3235960"/>
            <a:ext cx="10944225" cy="560705"/>
          </a:xfrm>
        </p:spPr>
        <p:txBody>
          <a:bodyPr>
            <a:noAutofit/>
          </a:bodyPr>
          <a:lstStyle/>
          <a:p>
            <a:r>
              <a:rPr lang="zh-CN" altLang="en-US" sz="3200"/>
              <a:t>为什么使用模块化？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70" y="4013835"/>
            <a:ext cx="10944225" cy="2188845"/>
          </a:xfrm>
        </p:spPr>
        <p:txBody>
          <a:bodyPr/>
          <a:lstStyle/>
          <a:p>
            <a:pPr marL="0" indent="596900" latinLnBrk="0">
              <a:buNone/>
              <a:extLst>
                <a:ext uri="{35155182-B16C-46BC-9424-99874614C6A1}">
                  <wpsdc:indentchars xmlns:wpsdc="http://www.wps.cn/officeDocument/2017/drawingmlCustomData" xmlns="" val="200" checksum="730533490"/>
                </a:ext>
              </a:extLst>
            </a:pPr>
            <a:r>
              <a:rPr lang="zh-CN" altLang="en-US" sz="2200"/>
              <a:t>如今CPU、浏览器性能得到了极大的提升，很多页面逻辑迁移到了客户端（如表单验证等），Ajax技术得到广泛应用，jQuery等前端库层出不穷，前端代码日益膨胀，此时在JS方面就会考虑使用模块化规范去管理。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23888" y="596665"/>
            <a:ext cx="10944225" cy="863601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spc="200">
                <a:solidFill>
                  <a:schemeClr val="tx1"/>
                </a:solidFill>
                <a:latin typeface="微软雅黑" charset="-122"/>
                <a:ea typeface="微软雅黑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9pPr>
          </a:lstStyle>
          <a:p>
            <a:r>
              <a:rPr lang="zh-CN" altLang="en-US" sz="3200"/>
              <a:t>什么是模块化？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24205" y="1460500"/>
            <a:ext cx="11363325" cy="194437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anchor="t" anchorCtr="0" compatLnSpc="1"/>
          <a:lstStyle>
            <a:lvl1pPr marL="2286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kern="1200" spc="150">
                <a:solidFill>
                  <a:schemeClr val="tx1"/>
                </a:solidFill>
                <a:latin typeface="微软雅黑" charset="-122"/>
                <a:ea typeface="微软雅黑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kern="1200" spc="150">
                <a:solidFill>
                  <a:schemeClr val="tx1"/>
                </a:solidFill>
                <a:latin typeface="微软雅黑" charset="-122"/>
                <a:ea typeface="微软雅黑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kern="1200" spc="150">
                <a:solidFill>
                  <a:schemeClr val="tx1"/>
                </a:solidFill>
                <a:latin typeface="微软雅黑" charset="-122"/>
                <a:ea typeface="微软雅黑" charset="-122"/>
                <a:cs typeface="+mn-cs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kern="1200" spc="150">
                <a:solidFill>
                  <a:schemeClr val="tx1"/>
                </a:solidFill>
                <a:latin typeface="微软雅黑" charset="-122"/>
                <a:ea typeface="微软雅黑" charset="-122"/>
                <a:cs typeface="+mn-cs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kern="1200" spc="150">
                <a:solidFill>
                  <a:schemeClr val="tx1"/>
                </a:solidFill>
                <a:latin typeface="微软雅黑" charset="-122"/>
                <a:ea typeface="微软雅黑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2200"/>
              <a:t>将一个复杂的程序依据一定的规则(规范)封装成几个块(文件), 并进行组合在一起</a:t>
            </a:r>
          </a:p>
          <a:p>
            <a:pPr>
              <a:buFont typeface="Wingdings" panose="05000000000000000000" charset="0"/>
              <a:buChar char=""/>
            </a:pPr>
            <a:r>
              <a:rPr lang="en-US" altLang="zh-CN" sz="2200">
                <a:sym typeface="+mn-ea"/>
              </a:rPr>
              <a:t>块的内部数据与实现是私有的, 只是向外部暴露一些接口(方法)与外部其它模块通信</a:t>
            </a:r>
            <a:endParaRPr lang="en-US" altLang="zh-CN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253" y="693820"/>
            <a:ext cx="10944225" cy="863601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CMD</a:t>
            </a:r>
            <a:r>
              <a:rPr lang="zh-CN" altLang="en-US" sz="3600"/>
              <a:t>规范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 sz="2400" b="0"/>
          </a:p>
        </p:txBody>
      </p:sp>
      <p:sp>
        <p:nvSpPr>
          <p:cNvPr id="3" name="文本框 2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3570" y="1691005"/>
            <a:ext cx="107988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Common Module Definition 规范和 AMD 很相似，尽量保持简单， 并与 CommonJS 和 Node.js 的 Modules 规范保持了很大的兼容性。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核心特性:</a:t>
            </a:r>
          </a:p>
          <a:p>
            <a:r>
              <a:rPr lang="zh-CN" altLang="en-US" sz="2000"/>
              <a:t>• Sea.js 遵循 CMD 规范，可以像 Node.js 一般书写模块代码。</a:t>
            </a:r>
          </a:p>
          <a:p>
            <a:r>
              <a:rPr lang="zh-CN" altLang="en-US" sz="2000"/>
              <a:t>• 依赖的自动加载、配置的简洁清晰，可以让我们更多地享受编码的乐趣。 </a:t>
            </a:r>
          </a:p>
          <a:p>
            <a:r>
              <a:rPr lang="zh-CN" altLang="en-US" sz="2000"/>
              <a:t>• Sea.js 还提供常用插件和扩展接口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2601595"/>
            <a:ext cx="30734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253" y="693820"/>
            <a:ext cx="10944225" cy="863601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AMD 规范和 CMD 规范的区别</a:t>
            </a:r>
            <a:br>
              <a:rPr lang="zh-CN" altLang="en-US"/>
            </a:br>
            <a:endParaRPr lang="zh-CN" altLang="en-US" sz="2400" b="0"/>
          </a:p>
        </p:txBody>
      </p:sp>
      <p:sp>
        <p:nvSpPr>
          <p:cNvPr id="3" name="文本框 2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3570" y="1691005"/>
            <a:ext cx="10798810" cy="363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AMD(Asynchronous Module Definition，异步模块定义)规范使用的Early Executing(</a:t>
            </a:r>
            <a:r>
              <a:rPr lang="zh-CN" altLang="en-US" sz="2800" b="1"/>
              <a:t>提前执行</a:t>
            </a:r>
            <a:r>
              <a:rPr lang="zh-CN" altLang="en-US" sz="2400"/>
              <a:t>)</a:t>
            </a: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2400"/>
              <a:t>特征:异步加载文件，并立即解析执行(执行模块顺序与依赖模块定义顺序完全无关)， 效率更高。</a:t>
            </a:r>
          </a:p>
          <a:p>
            <a:pPr marL="342900" indent="-342900" fontAlgn="auto">
              <a:spcBef>
                <a:spcPts val="3600"/>
              </a:spcBef>
              <a:buFont typeface="Arial" panose="020B0604020202090204" pitchFamily="34" charset="0"/>
              <a:buChar char="•"/>
            </a:pPr>
            <a:r>
              <a:rPr lang="zh-CN" altLang="en-US" sz="2400"/>
              <a:t>CMD (Common Module Definition，通用模块定义)规范则采取了按需就近加载的策略，对代码采取 lazy </a:t>
            </a:r>
            <a:r>
              <a:rPr lang="zh-CN" altLang="en-US" sz="2800" b="1"/>
              <a:t>延迟解析</a:t>
            </a:r>
            <a:r>
              <a:rPr lang="zh-CN" altLang="en-US" sz="2400"/>
              <a:t>执行:</a:t>
            </a:r>
          </a:p>
          <a:p>
            <a:pPr marL="800100" lvl="1" indent="-342900" fontAlgn="auto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CN" altLang="en-US" sz="2400"/>
              <a:t>特征</a:t>
            </a:r>
            <a:r>
              <a:rPr lang="en-US" altLang="zh-CN" sz="2400"/>
              <a:t>: </a:t>
            </a:r>
            <a:r>
              <a:rPr lang="zh-CN" altLang="en-US" sz="2400">
                <a:sym typeface="+mn-ea"/>
              </a:rPr>
              <a:t>异步加载文件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/>
              <a:t>仅在真正 require 时才解析和执行(按require对依 赖模块的定义顺序执行模块)，符合直观印象，避免误解。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10075"/>
            <a:ext cx="10944225" cy="863601"/>
          </a:xfrm>
        </p:spPr>
        <p:txBody>
          <a:bodyPr/>
          <a:lstStyle/>
          <a:p>
            <a:r>
              <a:rPr lang="zh-CN" altLang="en-US" sz="3200"/>
              <a:t>模块化的好处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2198370"/>
            <a:ext cx="10944225" cy="3359150"/>
          </a:xfrm>
        </p:spPr>
        <p:txBody>
          <a:bodyPr/>
          <a:lstStyle/>
          <a:p>
            <a:r>
              <a:rPr lang="zh-CN" altLang="en-US" sz="2800"/>
              <a:t>避免命名冲突(减少命名空间污染)</a:t>
            </a:r>
          </a:p>
          <a:p>
            <a:r>
              <a:rPr lang="zh-CN" altLang="en-US" sz="2800"/>
              <a:t>更好的分离, 按需加载</a:t>
            </a:r>
          </a:p>
          <a:p>
            <a:r>
              <a:rPr lang="zh-CN" altLang="en-US" sz="2800"/>
              <a:t>更高复用性</a:t>
            </a:r>
          </a:p>
          <a:p>
            <a:r>
              <a:rPr lang="zh-CN" altLang="en-US" sz="2800"/>
              <a:t>高可维护性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712235"/>
            <a:ext cx="10944225" cy="863601"/>
          </a:xfrm>
        </p:spPr>
        <p:txBody>
          <a:bodyPr/>
          <a:lstStyle/>
          <a:p>
            <a:r>
              <a:rPr lang="zh-CN" altLang="en-US" sz="3200"/>
              <a:t>传统编程遇到的问题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205" y="1576070"/>
            <a:ext cx="10944225" cy="4537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1.</a:t>
            </a:r>
            <a:r>
              <a:rPr lang="zh-CN" altLang="en-US" sz="2400"/>
              <a:t>全局变量污染</a:t>
            </a:r>
          </a:p>
          <a:p>
            <a:pPr marL="0" indent="0">
              <a:buNone/>
            </a:pPr>
            <a:r>
              <a:rPr lang="en-US" altLang="zh-CN" sz="2400"/>
              <a:t>//a.js</a:t>
            </a:r>
          </a:p>
          <a:p>
            <a:pPr marL="0" indent="0">
              <a:buNone/>
            </a:pP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663575" y="2733040"/>
            <a:ext cx="3447415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var name = “</a:t>
            </a:r>
            <a:r>
              <a:rPr lang="zh-CN" altLang="en-US"/>
              <a:t>小明</a:t>
            </a:r>
            <a:r>
              <a:rPr lang="en-US" altLang="zh-CN"/>
              <a:t>”</a:t>
            </a:r>
            <a:r>
              <a:rPr lang="zh-CN" altLang="en-US"/>
              <a:t>；</a:t>
            </a:r>
          </a:p>
          <a:p>
            <a:r>
              <a:rPr lang="en-US" altLang="zh-CN"/>
              <a:t>function showName(){</a:t>
            </a:r>
          </a:p>
          <a:p>
            <a:r>
              <a:rPr lang="en-US" altLang="zh-CN"/>
              <a:t>    console.log(name);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95770" y="2272665"/>
            <a:ext cx="2496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/ / b.js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95770" y="2733040"/>
            <a:ext cx="3447415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var name = “</a:t>
            </a:r>
            <a:r>
              <a:rPr lang="zh-CN" altLang="en-US"/>
              <a:t>小红</a:t>
            </a:r>
            <a:r>
              <a:rPr lang="en-US" altLang="zh-CN"/>
              <a:t>“</a:t>
            </a:r>
            <a:r>
              <a:rPr lang="zh-CN" altLang="en-US"/>
              <a:t>；</a:t>
            </a:r>
          </a:p>
          <a:p>
            <a:r>
              <a:rPr lang="en-US" altLang="zh-CN"/>
              <a:t>function showName(){</a:t>
            </a:r>
          </a:p>
          <a:p>
            <a:r>
              <a:rPr lang="en-US" altLang="zh-CN"/>
              <a:t>    console.log(name);</a:t>
            </a:r>
          </a:p>
          <a:p>
            <a:r>
              <a:rPr lang="en-US" altLang="zh-CN"/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" y="4183380"/>
            <a:ext cx="10465435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712235"/>
            <a:ext cx="10944225" cy="863601"/>
          </a:xfrm>
        </p:spPr>
        <p:txBody>
          <a:bodyPr/>
          <a:lstStyle/>
          <a:p>
            <a:r>
              <a:rPr lang="zh-CN" altLang="en-US" sz="3200"/>
              <a:t>传统编程遇到的问题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205" y="1576070"/>
            <a:ext cx="10944225" cy="4537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2.</a:t>
            </a:r>
            <a:r>
              <a:rPr lang="zh-CN" altLang="en-US" sz="2400"/>
              <a:t>依赖顺序混乱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" y="2522855"/>
            <a:ext cx="10676255" cy="23774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8545" y="5444490"/>
            <a:ext cx="7307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如果在引入</a:t>
            </a:r>
            <a:r>
              <a:rPr lang="en-US" altLang="zh-CN" sz="2000" b="1"/>
              <a:t>jquery</a:t>
            </a:r>
            <a:r>
              <a:rPr lang="zh-CN" altLang="en-US" sz="2000" b="1"/>
              <a:t>之前，使用了对</a:t>
            </a:r>
            <a:r>
              <a:rPr lang="en-US" altLang="zh-CN" sz="2000" b="1"/>
              <a:t>jquery</a:t>
            </a:r>
            <a:r>
              <a:rPr lang="zh-CN" altLang="en-US" sz="2000" b="1"/>
              <a:t>的依赖，则会引发报错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253" y="693820"/>
            <a:ext cx="10944225" cy="863601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AMD</a:t>
            </a:r>
            <a:r>
              <a:rPr lang="zh-CN" altLang="en-US" sz="3600"/>
              <a:t>规范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 sz="2400" b="0"/>
              <a:t>	</a:t>
            </a:r>
            <a:r>
              <a:rPr lang="zh-CN" altLang="en-US" sz="2400" b="0"/>
              <a:t>Asynchronous Module Definition（异步模块加载机制）</a:t>
            </a:r>
          </a:p>
        </p:txBody>
      </p:sp>
      <p:sp>
        <p:nvSpPr>
          <p:cNvPr id="5" name="右箭头 4"/>
          <p:cNvSpPr/>
          <p:nvPr/>
        </p:nvSpPr>
        <p:spPr>
          <a:xfrm>
            <a:off x="1634490" y="2356485"/>
            <a:ext cx="8924290" cy="12033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99945" y="2230755"/>
            <a:ext cx="2101215" cy="1346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模块</a:t>
            </a: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03445" y="2202180"/>
            <a:ext cx="2101215" cy="1346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模块</a:t>
            </a: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324725" y="2202180"/>
            <a:ext cx="2101215" cy="13462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模块</a:t>
            </a: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右箭头 8"/>
          <p:cNvSpPr/>
          <p:nvPr/>
        </p:nvSpPr>
        <p:spPr>
          <a:xfrm>
            <a:off x="1633855" y="4385310"/>
            <a:ext cx="8924290" cy="12033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085186" y="4535776"/>
            <a:ext cx="2101215" cy="1346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模块</a:t>
            </a: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602230" y="3902421"/>
            <a:ext cx="2101215" cy="1346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929765" y="4829117"/>
            <a:ext cx="2065020" cy="1346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模块</a:t>
            </a: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253" y="693820"/>
            <a:ext cx="10944225" cy="863601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AMD</a:t>
            </a:r>
            <a:r>
              <a:rPr lang="zh-CN" altLang="en-US" sz="3600"/>
              <a:t>规范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 sz="2400" b="0"/>
              <a:t>	</a:t>
            </a:r>
            <a:r>
              <a:rPr lang="zh-CN" altLang="en-US" sz="2400" b="0"/>
              <a:t>Asynchronous Module Definition（异步模块加载机制）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090" y="2212340"/>
            <a:ext cx="110064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该规范只有一个主要</a:t>
            </a:r>
            <a:r>
              <a:rPr lang="en-US" altLang="zh-CN" sz="2800" dirty="0" err="1"/>
              <a:t>api</a:t>
            </a:r>
            <a:r>
              <a:rPr lang="en-US" altLang="zh-CN" sz="2800" dirty="0"/>
              <a:t>, define</a:t>
            </a:r>
            <a:r>
              <a:rPr lang="zh-CN" altLang="en-US" sz="2800" dirty="0"/>
              <a:t>函数：</a:t>
            </a:r>
            <a:r>
              <a:rPr lang="zh-CN" altLang="en-US" sz="2400" dirty="0"/>
              <a:t> </a:t>
            </a:r>
          </a:p>
          <a:p>
            <a:endParaRPr lang="zh-CN" altLang="en-US" sz="2400" dirty="0"/>
          </a:p>
          <a:p>
            <a:r>
              <a:rPr lang="en-US" altLang="zh-CN" sz="2800" dirty="0"/>
              <a:t>define(module-name?, [array-of-dependencies?], </a:t>
            </a:r>
            <a:r>
              <a:rPr lang="en-US" altLang="zh-CN" sz="2800" dirty="0" err="1"/>
              <a:t>definitionFunc</a:t>
            </a:r>
            <a:r>
              <a:rPr lang="en-US" altLang="zh-CN" sz="2800" dirty="0"/>
              <a:t>);</a:t>
            </a:r>
          </a:p>
          <a:p>
            <a:endParaRPr lang="en-US" altLang="zh-CN" sz="28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800" dirty="0">
                <a:sym typeface="+mn-ea"/>
              </a:rPr>
              <a:t>module-name</a:t>
            </a:r>
            <a:r>
              <a:rPr lang="zh-CN" altLang="en-US" sz="2800" dirty="0" smtClean="0">
                <a:sym typeface="+mn-ea"/>
              </a:rPr>
              <a:t>：依赖模块</a:t>
            </a:r>
            <a:r>
              <a:rPr lang="zh-CN" altLang="en-US" sz="2800" dirty="0">
                <a:sym typeface="+mn-ea"/>
              </a:rPr>
              <a:t>名称（可选）</a:t>
            </a:r>
            <a:endParaRPr lang="en-US" altLang="zh-CN" sz="28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800" dirty="0">
                <a:sym typeface="+mn-ea"/>
              </a:rPr>
              <a:t>array-of-dependencies: </a:t>
            </a:r>
            <a:r>
              <a:rPr lang="zh-CN" altLang="en-US" sz="2800" dirty="0">
                <a:sym typeface="+mn-ea"/>
              </a:rPr>
              <a:t>依赖模块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数组形式</a:t>
            </a:r>
            <a:r>
              <a:rPr lang="en-US" altLang="zh-CN" sz="2800" dirty="0" smtClean="0">
                <a:sym typeface="+mn-ea"/>
              </a:rPr>
              <a:t>)—</a:t>
            </a:r>
            <a:r>
              <a:rPr lang="zh-CN" altLang="en-US" sz="2800" dirty="0" smtClean="0">
                <a:sym typeface="+mn-ea"/>
              </a:rPr>
              <a:t>只有一个依赖时</a:t>
            </a:r>
            <a:r>
              <a:rPr lang="en-US" altLang="zh-CN" sz="2800" dirty="0" smtClean="0">
                <a:sym typeface="+mn-ea"/>
              </a:rPr>
              <a:t>,</a:t>
            </a:r>
            <a:r>
              <a:rPr lang="zh-CN" altLang="en-US" sz="2800" dirty="0" smtClean="0">
                <a:sym typeface="+mn-ea"/>
              </a:rPr>
              <a:t>仍要数组形式</a:t>
            </a:r>
            <a:endParaRPr lang="en-US" altLang="zh-CN" sz="2800" dirty="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800" dirty="0" err="1">
                <a:sym typeface="+mn-ea"/>
              </a:rPr>
              <a:t>definitionFunc</a:t>
            </a:r>
            <a:r>
              <a:rPr lang="en-US" altLang="zh-CN" sz="2800" dirty="0">
                <a:sym typeface="+mn-ea"/>
              </a:rPr>
              <a:t>: </a:t>
            </a:r>
            <a:r>
              <a:rPr lang="zh-CN" altLang="en-US" sz="2800" dirty="0">
                <a:sym typeface="+mn-ea"/>
              </a:rPr>
              <a:t>模块执行函数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依赖模块的返回值可作为参数</a:t>
            </a:r>
            <a:r>
              <a:rPr lang="en-US" altLang="zh-CN" sz="2800" dirty="0">
                <a:sym typeface="+mn-ea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729380"/>
            <a:ext cx="10944225" cy="863601"/>
          </a:xfrm>
        </p:spPr>
        <p:txBody>
          <a:bodyPr/>
          <a:lstStyle/>
          <a:p>
            <a:r>
              <a:rPr lang="zh-CN" altLang="en-US" sz="3200"/>
              <a:t>模块的引用： </a:t>
            </a:r>
            <a:r>
              <a:rPr lang="en-US" altLang="zh-CN" sz="3200"/>
              <a:t>require.js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593215"/>
            <a:ext cx="8987790" cy="4895850"/>
          </a:xfrm>
        </p:spPr>
        <p:txBody>
          <a:bodyPr/>
          <a:lstStyle/>
          <a:p>
            <a:r>
              <a:rPr lang="zh-CN" altLang="en-US" sz="2800"/>
              <a:t>RequireJS是一个工具库，主要用于客户端的模块管理。它的模块管理遵守AMD规范，RequireJS的基本思想是，通过define方法，将代码定义为模块；通过require方法，实现代码的模块加载。</a:t>
            </a:r>
          </a:p>
          <a:p>
            <a:pPr marL="0" indent="0">
              <a:buNone/>
            </a:pPr>
            <a:endParaRPr lang="zh-CN" altLang="en-US" sz="2800"/>
          </a:p>
          <a:p>
            <a:r>
              <a:rPr lang="zh-CN" altLang="en-US" sz="2800"/>
              <a:t>下载require.js, 并引入</a:t>
            </a:r>
          </a:p>
          <a:p>
            <a:pPr marL="457200" lvl="1" indent="0">
              <a:buNone/>
            </a:pPr>
            <a:r>
              <a:rPr lang="zh-CN" altLang="en-US" sz="2800"/>
              <a:t>官网: </a:t>
            </a:r>
            <a:r>
              <a:rPr lang="zh-CN" altLang="en-US" sz="2800">
                <a:hlinkClick r:id="rId2" action="ppaction://hlinkfile"/>
              </a:rPr>
              <a:t>https://requirejs.org/docs/download.html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230" y="3215005"/>
            <a:ext cx="23622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253" y="693820"/>
            <a:ext cx="10944225" cy="863601"/>
          </a:xfrm>
        </p:spPr>
        <p:txBody>
          <a:bodyPr/>
          <a:lstStyle/>
          <a:p>
            <a:r>
              <a:rPr lang="zh-CN" altLang="en-US" sz="3200"/>
              <a:t>开始使用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090" y="1821815"/>
            <a:ext cx="110064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/>
              <a:t>项目结构：</a:t>
            </a:r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10" y="2362200"/>
            <a:ext cx="3929380" cy="35121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91734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F8519"/>
      </a:accent1>
      <a:accent2>
        <a:srgbClr val="20908A"/>
      </a:accent2>
      <a:accent3>
        <a:srgbClr val="F39231"/>
      </a:accent3>
      <a:accent4>
        <a:srgbClr val="EF8519"/>
      </a:accent4>
      <a:accent5>
        <a:srgbClr val="20908A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880</Words>
  <Application>Microsoft Office PowerPoint</Application>
  <PresentationFormat>宽屏</PresentationFormat>
  <Paragraphs>161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微软雅黑</vt:lpstr>
      <vt:lpstr>Arial</vt:lpstr>
      <vt:lpstr>Wingdings</vt:lpstr>
      <vt:lpstr>1_Office 主题​​</vt:lpstr>
      <vt:lpstr>模块化</vt:lpstr>
      <vt:lpstr>为什么使用模块化？</vt:lpstr>
      <vt:lpstr>模块化的好处</vt:lpstr>
      <vt:lpstr>传统编程遇到的问题</vt:lpstr>
      <vt:lpstr>传统编程遇到的问题</vt:lpstr>
      <vt:lpstr>AMD规范  Asynchronous Module Definition（异步模块加载机制）</vt:lpstr>
      <vt:lpstr>AMD规范  Asynchronous Module Definition（异步模块加载机制）</vt:lpstr>
      <vt:lpstr>模块的引用： require.js</vt:lpstr>
      <vt:lpstr>开始使用</vt:lpstr>
      <vt:lpstr>开始使用</vt:lpstr>
      <vt:lpstr>文件加载</vt:lpstr>
      <vt:lpstr>文件加载</vt:lpstr>
      <vt:lpstr>规范模块编写</vt:lpstr>
      <vt:lpstr>非规范模块编写</vt:lpstr>
      <vt:lpstr>插件使用</vt:lpstr>
      <vt:lpstr>text插件</vt:lpstr>
      <vt:lpstr>domReady插件</vt:lpstr>
      <vt:lpstr>i18n插件</vt:lpstr>
      <vt:lpstr>i18n插件</vt:lpstr>
      <vt:lpstr>CMD规范 </vt:lpstr>
      <vt:lpstr>AMD 规范和 CMD 规范的区别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yukiliu</dc:creator>
  <cp:lastModifiedBy>Administrator</cp:lastModifiedBy>
  <cp:revision>92</cp:revision>
  <dcterms:created xsi:type="dcterms:W3CDTF">2019-05-06T15:08:38Z</dcterms:created>
  <dcterms:modified xsi:type="dcterms:W3CDTF">2019-05-08T08:22:31Z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