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4" r:id="rId6"/>
    <p:sldId id="263" r:id="rId7"/>
    <p:sldId id="266" r:id="rId8"/>
    <p:sldId id="267" r:id="rId9"/>
    <p:sldId id="268" r:id="rId10"/>
    <p:sldId id="269" r:id="rId11"/>
    <p:sldId id="265" r:id="rId12"/>
    <p:sldId id="270" r:id="rId13"/>
    <p:sldId id="271" r:id="rId14"/>
    <p:sldId id="260" r:id="rId15"/>
    <p:sldId id="261"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DF5CB-BF99-DF69-8EB3-42947CA8FE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43441A5-A8D1-8CB7-CED8-6C492F1E55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E8A430E-8AE4-0A6B-E4D9-B68B44CA8945}"/>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5" name="Marcador de pie de página 4">
            <a:extLst>
              <a:ext uri="{FF2B5EF4-FFF2-40B4-BE49-F238E27FC236}">
                <a16:creationId xmlns:a16="http://schemas.microsoft.com/office/drawing/2014/main" id="{88B35ADD-8BCC-09B1-EA2C-81D133BEB14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A42DD65-53D2-0F83-118D-6E3D4541E617}"/>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93935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498F1-1D89-D270-167E-14D870CE696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B4232E4-D7E7-CCF1-6B15-8EBF0F6B5CA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A5B1F1F-1C6B-A531-73EA-6B6764D74476}"/>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5" name="Marcador de pie de página 4">
            <a:extLst>
              <a:ext uri="{FF2B5EF4-FFF2-40B4-BE49-F238E27FC236}">
                <a16:creationId xmlns:a16="http://schemas.microsoft.com/office/drawing/2014/main" id="{2F999EE5-A152-7546-4A4E-4F71E16B996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C725694-D35D-32C4-3024-AE3AAB0E55FE}"/>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187857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CEF8A81-E4F9-DBE8-2631-D947A7883AD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D2B222D-EFA3-368D-D29E-5F9453E409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5ABAAD-58B3-10F9-BB28-71A321190E22}"/>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5" name="Marcador de pie de página 4">
            <a:extLst>
              <a:ext uri="{FF2B5EF4-FFF2-40B4-BE49-F238E27FC236}">
                <a16:creationId xmlns:a16="http://schemas.microsoft.com/office/drawing/2014/main" id="{918F85CE-96C0-8074-C240-BBD18BFC387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B59E32-8CFB-11CC-5318-2FBB72C840EE}"/>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3109005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ítulo y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D0014-C229-188C-229C-0E50E1EC4A4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A46CB47-ADE5-3B9F-5443-A8A19EBD04CD}"/>
              </a:ext>
            </a:extLst>
          </p:cNvPr>
          <p:cNvSpPr>
            <a:spLocks noGrp="1"/>
          </p:cNvSpPr>
          <p:nvPr>
            <p:ph type="body"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A12440C-5AB5-E0B0-3C2A-8F0D41D48D71}"/>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5" name="Marcador de pie de página 4">
            <a:extLst>
              <a:ext uri="{FF2B5EF4-FFF2-40B4-BE49-F238E27FC236}">
                <a16:creationId xmlns:a16="http://schemas.microsoft.com/office/drawing/2014/main" id="{B81367CA-5D6E-5E58-8A3E-A18350061A4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7172DD8-BFEA-D74E-524B-646A141B61A0}"/>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2377597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C7D37-E4D0-F5AC-B5ED-C81B0B509F5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C24B589-6692-EA95-349B-F86BAC8C933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C5CB3EA-1809-72FF-C85B-A72ABE9534EB}"/>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5" name="Marcador de pie de página 4">
            <a:extLst>
              <a:ext uri="{FF2B5EF4-FFF2-40B4-BE49-F238E27FC236}">
                <a16:creationId xmlns:a16="http://schemas.microsoft.com/office/drawing/2014/main" id="{5676B737-4A60-E0CF-919A-05814E8004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40261B3-53EF-AFC0-4FA1-A993DDD3EAF1}"/>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257535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685FE-F59E-5062-3FA5-B1BBD3AF8A7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5791046-5E15-C3FC-4DC3-0F2DCFEA9D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FAFFF90-6179-C660-0541-041CA1EDB003}"/>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5" name="Marcador de pie de página 4">
            <a:extLst>
              <a:ext uri="{FF2B5EF4-FFF2-40B4-BE49-F238E27FC236}">
                <a16:creationId xmlns:a16="http://schemas.microsoft.com/office/drawing/2014/main" id="{93D4300A-3BE3-37FA-C762-AE565B816CB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1CD1E41-609E-9659-C574-635DD1C0BF65}"/>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290461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702BA-436E-FB30-D6BE-6E7A7714F1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99D8F98-508C-D313-58AC-C1DEB0FB8AC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5DBA385-1D12-6FF0-1878-DE68433308A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6A83CFD6-4360-80A7-A64A-D49C0FF690D2}"/>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6" name="Marcador de pie de página 5">
            <a:extLst>
              <a:ext uri="{FF2B5EF4-FFF2-40B4-BE49-F238E27FC236}">
                <a16:creationId xmlns:a16="http://schemas.microsoft.com/office/drawing/2014/main" id="{0F678A9A-ED6E-70B5-C6EE-5E045FEC449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78E9739-4086-6398-67B8-8DB2956FA73C}"/>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225940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BB1AD-0A5C-DA8B-4DB2-CD7C13C5428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29E5404-960E-AC3C-A1D3-9C813815D0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4F735E5-B87E-1CF3-F8E8-DC9D093D8AC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773238A-9B86-9F38-8A67-1C33B55BD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6B7BC86-D036-85A4-655C-C64E5C9702A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845678A-5E91-5117-A085-C63BEB438BB7}"/>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8" name="Marcador de pie de página 7">
            <a:extLst>
              <a:ext uri="{FF2B5EF4-FFF2-40B4-BE49-F238E27FC236}">
                <a16:creationId xmlns:a16="http://schemas.microsoft.com/office/drawing/2014/main" id="{0CCF87AA-C9CA-BB51-D38E-1B35F4BE728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2F01D3C7-04D1-92E1-DC00-545694A9EB9B}"/>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405036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4C0B9-D656-3387-735A-754EE4ED229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E8C078C-B5E7-16E4-1C51-22B38868DAC5}"/>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4" name="Marcador de pie de página 3">
            <a:extLst>
              <a:ext uri="{FF2B5EF4-FFF2-40B4-BE49-F238E27FC236}">
                <a16:creationId xmlns:a16="http://schemas.microsoft.com/office/drawing/2014/main" id="{E168755A-10A4-8D16-B881-57CEE3CA4994}"/>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5D63825A-76CA-5B72-0F9B-43D2133C214E}"/>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17805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BDCC4A4-18D3-5079-7A6F-46EE4EAA440C}"/>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3" name="Marcador de pie de página 2">
            <a:extLst>
              <a:ext uri="{FF2B5EF4-FFF2-40B4-BE49-F238E27FC236}">
                <a16:creationId xmlns:a16="http://schemas.microsoft.com/office/drawing/2014/main" id="{EC1FAA8C-882E-2A38-C79B-CE3CDF97247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70A5F2A-BBBE-9CB4-0F29-F3114E438ADD}"/>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206533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41A0D-8B5C-6E5E-129C-FA9A787291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568BA8D-FC45-B41E-B7EB-E2F083640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A951E02-E026-02DE-A0C4-5B1F02A78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ECBE71-D2C6-451F-3AF5-273FFB7F9154}"/>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6" name="Marcador de pie de página 5">
            <a:extLst>
              <a:ext uri="{FF2B5EF4-FFF2-40B4-BE49-F238E27FC236}">
                <a16:creationId xmlns:a16="http://schemas.microsoft.com/office/drawing/2014/main" id="{F99A4AF2-DCDD-97B9-CC37-F76B8216F39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9291C57-335B-E968-67AF-C31ECBD53716}"/>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183737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7B022-B594-06B8-DFD7-C8E797464C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43A6A337-411F-68CE-CAB0-CC9B8CB7E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EF9704F-8177-6C6C-BCBC-576B033F2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3CE0E30-A63C-4D2B-E755-8D137552247C}"/>
              </a:ext>
            </a:extLst>
          </p:cNvPr>
          <p:cNvSpPr>
            <a:spLocks noGrp="1"/>
          </p:cNvSpPr>
          <p:nvPr>
            <p:ph type="dt" sz="half" idx="10"/>
          </p:nvPr>
        </p:nvSpPr>
        <p:spPr/>
        <p:txBody>
          <a:bodyPr/>
          <a:lstStyle/>
          <a:p>
            <a:fld id="{8AFD29F6-12E5-455D-98D1-B1B499F3AD63}" type="datetimeFigureOut">
              <a:rPr lang="es-CO" smtClean="0"/>
              <a:t>12/01/2025</a:t>
            </a:fld>
            <a:endParaRPr lang="es-CO"/>
          </a:p>
        </p:txBody>
      </p:sp>
      <p:sp>
        <p:nvSpPr>
          <p:cNvPr id="6" name="Marcador de pie de página 5">
            <a:extLst>
              <a:ext uri="{FF2B5EF4-FFF2-40B4-BE49-F238E27FC236}">
                <a16:creationId xmlns:a16="http://schemas.microsoft.com/office/drawing/2014/main" id="{1BB714DE-1B87-0BC0-9FF0-6DE0F4E6525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56D34FC-6F06-D49D-9720-53BD02B2E430}"/>
              </a:ext>
            </a:extLst>
          </p:cNvPr>
          <p:cNvSpPr>
            <a:spLocks noGrp="1"/>
          </p:cNvSpPr>
          <p:nvPr>
            <p:ph type="sldNum" sz="quarter" idx="12"/>
          </p:nvPr>
        </p:nvSpPr>
        <p:spPr/>
        <p:txBody>
          <a:bodyPr/>
          <a:lstStyle/>
          <a:p>
            <a:fld id="{3AE3DDB5-E4E0-43DE-885B-E26F7F4F57F4}" type="slidenum">
              <a:rPr lang="es-CO" smtClean="0"/>
              <a:t>‹Nº›</a:t>
            </a:fld>
            <a:endParaRPr lang="es-CO"/>
          </a:p>
        </p:txBody>
      </p:sp>
    </p:spTree>
    <p:extLst>
      <p:ext uri="{BB962C8B-B14F-4D97-AF65-F5344CB8AC3E}">
        <p14:creationId xmlns:p14="http://schemas.microsoft.com/office/powerpoint/2010/main" val="266348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2D3FFF1-70D6-04D9-EF93-1D3AB218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C431B1E-8D42-2434-C8CF-D3DB60909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B47A8CA-D043-A9A9-9903-205C23A99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FD29F6-12E5-455D-98D1-B1B499F3AD63}" type="datetimeFigureOut">
              <a:rPr lang="es-CO" smtClean="0"/>
              <a:t>12/01/2025</a:t>
            </a:fld>
            <a:endParaRPr lang="es-CO"/>
          </a:p>
        </p:txBody>
      </p:sp>
      <p:sp>
        <p:nvSpPr>
          <p:cNvPr id="5" name="Marcador de pie de página 4">
            <a:extLst>
              <a:ext uri="{FF2B5EF4-FFF2-40B4-BE49-F238E27FC236}">
                <a16:creationId xmlns:a16="http://schemas.microsoft.com/office/drawing/2014/main" id="{AE19B971-86B3-3BCB-B215-056CAE45C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C55FACCD-9FA6-C35D-9512-8FD7E0197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E3DDB5-E4E0-43DE-885B-E26F7F4F57F4}" type="slidenum">
              <a:rPr lang="es-CO" smtClean="0"/>
              <a:t>‹Nº›</a:t>
            </a:fld>
            <a:endParaRPr lang="es-CO"/>
          </a:p>
        </p:txBody>
      </p:sp>
    </p:spTree>
    <p:extLst>
      <p:ext uri="{BB962C8B-B14F-4D97-AF65-F5344CB8AC3E}">
        <p14:creationId xmlns:p14="http://schemas.microsoft.com/office/powerpoint/2010/main" val="305532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E86E1-529B-A789-DD79-C6AF18D63BD7}"/>
              </a:ext>
            </a:extLst>
          </p:cNvPr>
          <p:cNvSpPr>
            <a:spLocks noGrp="1"/>
          </p:cNvSpPr>
          <p:nvPr>
            <p:ph type="ctrTitle"/>
          </p:nvPr>
        </p:nvSpPr>
        <p:spPr/>
        <p:txBody>
          <a:bodyPr/>
          <a:lstStyle/>
          <a:p>
            <a:r>
              <a:rPr lang="es-CO"/>
              <a:t>Prueba Nequi</a:t>
            </a:r>
          </a:p>
        </p:txBody>
      </p:sp>
      <p:sp>
        <p:nvSpPr>
          <p:cNvPr id="3" name="Subtítulo 2">
            <a:extLst>
              <a:ext uri="{FF2B5EF4-FFF2-40B4-BE49-F238E27FC236}">
                <a16:creationId xmlns:a16="http://schemas.microsoft.com/office/drawing/2014/main" id="{3FB3FC6D-7B71-FC04-A205-910AAE30CDA1}"/>
              </a:ext>
            </a:extLst>
          </p:cNvPr>
          <p:cNvSpPr>
            <a:spLocks noGrp="1"/>
          </p:cNvSpPr>
          <p:nvPr>
            <p:ph type="subTitle" idx="1"/>
          </p:nvPr>
        </p:nvSpPr>
        <p:spPr/>
        <p:txBody>
          <a:bodyPr/>
          <a:lstStyle/>
          <a:p>
            <a:r>
              <a:rPr lang="es-CO"/>
              <a:t>Desarrollo Wuilson</a:t>
            </a:r>
          </a:p>
        </p:txBody>
      </p:sp>
    </p:spTree>
    <p:extLst>
      <p:ext uri="{BB962C8B-B14F-4D97-AF65-F5344CB8AC3E}">
        <p14:creationId xmlns:p14="http://schemas.microsoft.com/office/powerpoint/2010/main" val="53478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20A37-765F-B9E6-E17D-CD40C8B442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800CC7F-52E6-9181-8B4A-972EF7E22E61}"/>
              </a:ext>
            </a:extLst>
          </p:cNvPr>
          <p:cNvSpPr>
            <a:spLocks noGrp="1"/>
          </p:cNvSpPr>
          <p:nvPr>
            <p:ph type="title"/>
          </p:nvPr>
        </p:nvSpPr>
        <p:spPr>
          <a:xfrm>
            <a:off x="654464" y="290683"/>
            <a:ext cx="10515600" cy="881219"/>
          </a:xfrm>
        </p:spPr>
        <p:txBody>
          <a:bodyPr>
            <a:normAutofit/>
          </a:bodyPr>
          <a:lstStyle/>
          <a:p>
            <a:r>
              <a:rPr lang="en-US" sz="3600" dirty="0"/>
              <a:t>Scatter Plot: </a:t>
            </a:r>
            <a:r>
              <a:rPr lang="en-US" sz="3600" dirty="0" err="1"/>
              <a:t>total_amount_sum</a:t>
            </a:r>
            <a:r>
              <a:rPr lang="en-US" sz="3600" dirty="0"/>
              <a:t> vs </a:t>
            </a:r>
            <a:r>
              <a:rPr lang="en-US" sz="3600" dirty="0" err="1"/>
              <a:t>transaction_count</a:t>
            </a:r>
            <a:endParaRPr lang="es-CO" sz="3600" dirty="0"/>
          </a:p>
        </p:txBody>
      </p:sp>
      <p:sp>
        <p:nvSpPr>
          <p:cNvPr id="6" name="CuadroTexto 5">
            <a:extLst>
              <a:ext uri="{FF2B5EF4-FFF2-40B4-BE49-F238E27FC236}">
                <a16:creationId xmlns:a16="http://schemas.microsoft.com/office/drawing/2014/main" id="{5B276A68-2F92-8951-3916-16E3394DF758}"/>
              </a:ext>
            </a:extLst>
          </p:cNvPr>
          <p:cNvSpPr txBox="1"/>
          <p:nvPr/>
        </p:nvSpPr>
        <p:spPr>
          <a:xfrm>
            <a:off x="7627287" y="1997839"/>
            <a:ext cx="3942413" cy="3170099"/>
          </a:xfrm>
          <a:prstGeom prst="rect">
            <a:avLst/>
          </a:prstGeom>
          <a:noFill/>
        </p:spPr>
        <p:txBody>
          <a:bodyPr wrap="square" rtlCol="0">
            <a:spAutoFit/>
          </a:bodyPr>
          <a:lstStyle/>
          <a:p>
            <a:r>
              <a:rPr lang="es-CO" sz="2000" dirty="0"/>
              <a:t>Esto nos da una idea, la cual es que las malas practicas transaccionales como el fraccionamiento transaccional, son cometidos por grades cantidades de valor, ósea que entre mayor sea el valor a transferir mas probabilidad hay de que se haga  fraccionamiento transaccional.</a:t>
            </a:r>
          </a:p>
        </p:txBody>
      </p:sp>
      <p:pic>
        <p:nvPicPr>
          <p:cNvPr id="4" name="Imagen 3">
            <a:extLst>
              <a:ext uri="{FF2B5EF4-FFF2-40B4-BE49-F238E27FC236}">
                <a16:creationId xmlns:a16="http://schemas.microsoft.com/office/drawing/2014/main" id="{E61F9E25-9635-E81D-34AB-B1A3378D3D23}"/>
              </a:ext>
            </a:extLst>
          </p:cNvPr>
          <p:cNvPicPr>
            <a:picLocks noChangeAspect="1"/>
          </p:cNvPicPr>
          <p:nvPr/>
        </p:nvPicPr>
        <p:blipFill>
          <a:blip r:embed="rId2"/>
          <a:stretch>
            <a:fillRect/>
          </a:stretch>
        </p:blipFill>
        <p:spPr>
          <a:xfrm>
            <a:off x="504825" y="1228398"/>
            <a:ext cx="6896514" cy="4457700"/>
          </a:xfrm>
          <a:prstGeom prst="rect">
            <a:avLst/>
          </a:prstGeom>
        </p:spPr>
      </p:pic>
    </p:spTree>
    <p:extLst>
      <p:ext uri="{BB962C8B-B14F-4D97-AF65-F5344CB8AC3E}">
        <p14:creationId xmlns:p14="http://schemas.microsoft.com/office/powerpoint/2010/main" val="105124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2FE44-FD6B-DC30-BBA5-12EA3819F3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7BC2494-2D42-6C7D-29B3-C500BDAA0CC7}"/>
              </a:ext>
            </a:extLst>
          </p:cNvPr>
          <p:cNvSpPr>
            <a:spLocks noGrp="1"/>
          </p:cNvSpPr>
          <p:nvPr>
            <p:ph type="title"/>
          </p:nvPr>
        </p:nvSpPr>
        <p:spPr/>
        <p:txBody>
          <a:bodyPr/>
          <a:lstStyle/>
          <a:p>
            <a:r>
              <a:rPr lang="es-MX" dirty="0"/>
              <a:t>Datos</a:t>
            </a:r>
            <a:endParaRPr lang="es-CO" dirty="0"/>
          </a:p>
        </p:txBody>
      </p:sp>
      <p:sp>
        <p:nvSpPr>
          <p:cNvPr id="3" name="Marcador de texto 2">
            <a:extLst>
              <a:ext uri="{FF2B5EF4-FFF2-40B4-BE49-F238E27FC236}">
                <a16:creationId xmlns:a16="http://schemas.microsoft.com/office/drawing/2014/main" id="{65870E03-6E83-F2CE-8223-DA27095D0EC7}"/>
              </a:ext>
            </a:extLst>
          </p:cNvPr>
          <p:cNvSpPr>
            <a:spLocks noGrp="1"/>
          </p:cNvSpPr>
          <p:nvPr>
            <p:ph type="body" idx="1"/>
          </p:nvPr>
        </p:nvSpPr>
        <p:spPr/>
        <p:txBody>
          <a:bodyPr>
            <a:normAutofit/>
          </a:bodyPr>
          <a:lstStyle/>
          <a:p>
            <a:r>
              <a:rPr lang="es-MX" sz="1800" dirty="0"/>
              <a:t>El</a:t>
            </a:r>
            <a:r>
              <a:rPr lang="es-CO" sz="1800" dirty="0"/>
              <a:t> número promedio de transacciones en un día es: 1.09</a:t>
            </a:r>
          </a:p>
          <a:p>
            <a:pPr marL="342900" lvl="0" indent="-342900" algn="just">
              <a:lnSpc>
                <a:spcPct val="115000"/>
              </a:lnSpc>
              <a:buFont typeface="Symbol" panose="05050102010706020507" pitchFamily="18" charset="2"/>
              <a:buChar char=""/>
            </a:pPr>
            <a:r>
              <a:rPr lang="es-CO" sz="1800" kern="100" dirty="0">
                <a:effectLst/>
                <a:latin typeface="Aptos" panose="020B0004020202020204" pitchFamily="34" charset="0"/>
                <a:ea typeface="Aptos" panose="020B0004020202020204" pitchFamily="34" charset="0"/>
                <a:cs typeface="Times New Roman" panose="02020603050405020304" pitchFamily="18" charset="0"/>
              </a:rPr>
              <a:t>El tiempo promedio general para esos clientes que realizan entre 2 y n transacciones es de 8.56 minutos</a:t>
            </a:r>
          </a:p>
          <a:p>
            <a:pPr marL="342900" lvl="0" indent="-342900" algn="just">
              <a:lnSpc>
                <a:spcPct val="115000"/>
              </a:lnSpc>
              <a:buFont typeface="Symbol" panose="05050102010706020507" pitchFamily="18" charset="2"/>
              <a:buChar char=""/>
            </a:pPr>
            <a:r>
              <a:rPr lang="es-CO" sz="1800" kern="100" dirty="0">
                <a:effectLst/>
                <a:latin typeface="Aptos" panose="020B0004020202020204" pitchFamily="34" charset="0"/>
                <a:ea typeface="Aptos" panose="020B0004020202020204" pitchFamily="34" charset="0"/>
                <a:cs typeface="Times New Roman" panose="02020603050405020304" pitchFamily="18" charset="0"/>
              </a:rPr>
              <a:t>El tiempo promedio general para aquellos que realizan desde una transacción en adelante es de 85.08 minutos.</a:t>
            </a:r>
          </a:p>
          <a:p>
            <a:pPr marL="342900" lvl="0" indent="-342900" algn="just">
              <a:lnSpc>
                <a:spcPct val="115000"/>
              </a:lnSpc>
              <a:spcAft>
                <a:spcPts val="800"/>
              </a:spcAft>
              <a:buFont typeface="Symbol" panose="05050102010706020507" pitchFamily="18" charset="2"/>
              <a:buChar char=""/>
            </a:pPr>
            <a:r>
              <a:rPr lang="es-CO" sz="1800" kern="100" dirty="0">
                <a:effectLst/>
                <a:latin typeface="Aptos" panose="020B0004020202020204" pitchFamily="34" charset="0"/>
                <a:ea typeface="Aptos" panose="020B0004020202020204" pitchFamily="34" charset="0"/>
                <a:cs typeface="Times New Roman" panose="02020603050405020304" pitchFamily="18" charset="0"/>
              </a:rPr>
              <a:t>El tiempo promedio para aquellos que realizan mas de 2 transacciones de 43.64 minutos entre transacción pero para ver mejor y mas a detalle dividimos los montos entre mayores e iguales a 3000 dólares y  menores a 3000 dólares.</a:t>
            </a:r>
          </a:p>
          <a:p>
            <a:pPr marL="342900" indent="-342900" algn="just">
              <a:lnSpc>
                <a:spcPct val="115000"/>
              </a:lnSpc>
              <a:spcAft>
                <a:spcPts val="800"/>
              </a:spcAft>
              <a:buFont typeface="Symbol" panose="05050102010706020507" pitchFamily="18" charset="2"/>
              <a:buChar char=""/>
            </a:pPr>
            <a:r>
              <a:rPr lang="es-CO" sz="1800" kern="100" dirty="0">
                <a:effectLst/>
                <a:latin typeface="Aptos" panose="020B0004020202020204" pitchFamily="34" charset="0"/>
                <a:ea typeface="Aptos" panose="020B0004020202020204" pitchFamily="34" charset="0"/>
                <a:cs typeface="Times New Roman" panose="02020603050405020304" pitchFamily="18" charset="0"/>
              </a:rPr>
              <a:t>De los datos podemos ver que para las transacciones totales mayores e iguales a 3000 dólares, el tiempo promedio entre transacciones es de 13.67 minutos. y que el 50% de estas transacciones se realizaron con una diferencia de tiempo entre ellas menor a 1.47 minutos.</a:t>
            </a:r>
          </a:p>
          <a:p>
            <a:pPr marL="342900" lvl="0" indent="-342900" algn="just">
              <a:lnSpc>
                <a:spcPct val="115000"/>
              </a:lnSpc>
              <a:spcAft>
                <a:spcPts val="800"/>
              </a:spcAft>
              <a:buFont typeface="Symbol" panose="05050102010706020507" pitchFamily="18" charset="2"/>
              <a:buChar char=""/>
            </a:pPr>
            <a:endParaRPr lang="es-CO"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2584642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31E97-F115-385F-0B96-1249DEEFBEA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0A73C73-2536-D91A-AF6D-D673703772CD}"/>
              </a:ext>
            </a:extLst>
          </p:cNvPr>
          <p:cNvSpPr>
            <a:spLocks noGrp="1"/>
          </p:cNvSpPr>
          <p:nvPr>
            <p:ph type="title"/>
          </p:nvPr>
        </p:nvSpPr>
        <p:spPr>
          <a:xfrm>
            <a:off x="1035464" y="290683"/>
            <a:ext cx="9391236" cy="881219"/>
          </a:xfrm>
        </p:spPr>
        <p:txBody>
          <a:bodyPr>
            <a:normAutofit/>
          </a:bodyPr>
          <a:lstStyle/>
          <a:p>
            <a:r>
              <a:rPr lang="en-US" sz="3600" dirty="0" err="1"/>
              <a:t>Kmean</a:t>
            </a:r>
            <a:endParaRPr lang="es-CO" sz="3600" dirty="0"/>
          </a:p>
        </p:txBody>
      </p:sp>
      <p:sp>
        <p:nvSpPr>
          <p:cNvPr id="6" name="CuadroTexto 5">
            <a:extLst>
              <a:ext uri="{FF2B5EF4-FFF2-40B4-BE49-F238E27FC236}">
                <a16:creationId xmlns:a16="http://schemas.microsoft.com/office/drawing/2014/main" id="{039710FF-E817-DD7D-BBE6-20B5364E3E11}"/>
              </a:ext>
            </a:extLst>
          </p:cNvPr>
          <p:cNvSpPr txBox="1"/>
          <p:nvPr/>
        </p:nvSpPr>
        <p:spPr>
          <a:xfrm>
            <a:off x="5905500" y="1182231"/>
            <a:ext cx="5562601" cy="2246769"/>
          </a:xfrm>
          <a:prstGeom prst="rect">
            <a:avLst/>
          </a:prstGeom>
          <a:noFill/>
        </p:spPr>
        <p:txBody>
          <a:bodyPr wrap="square" rtlCol="0">
            <a:spAutoFit/>
          </a:bodyPr>
          <a:lstStyle/>
          <a:p>
            <a:r>
              <a:rPr lang="es-CO" sz="2000" dirty="0"/>
              <a:t>Dado a procesos de memoria se debió trabajar con k-mean , el cual me genero 8 </a:t>
            </a:r>
            <a:r>
              <a:rPr lang="es-CO" sz="2000" dirty="0" err="1"/>
              <a:t>cluster</a:t>
            </a:r>
            <a:r>
              <a:rPr lang="es-CO" sz="2000" dirty="0"/>
              <a:t>, y como muestra la grafica los </a:t>
            </a:r>
            <a:r>
              <a:rPr lang="es-CO" sz="2000" dirty="0" err="1"/>
              <a:t>label</a:t>
            </a:r>
            <a:r>
              <a:rPr lang="es-CO" sz="2000" dirty="0"/>
              <a:t> con valores mas altos son los </a:t>
            </a:r>
            <a:r>
              <a:rPr lang="es-CO" sz="2000" dirty="0" err="1"/>
              <a:t>cluster</a:t>
            </a:r>
            <a:r>
              <a:rPr lang="es-CO" sz="2000" dirty="0"/>
              <a:t> que están mas alejados de los centroides, por lo que entre mas alto el </a:t>
            </a:r>
            <a:r>
              <a:rPr lang="es-CO" sz="2000" dirty="0" err="1"/>
              <a:t>label</a:t>
            </a:r>
            <a:r>
              <a:rPr lang="es-CO" sz="2000" dirty="0"/>
              <a:t>  es mas probable que sean los que están realizando malas practicas transaccionales.</a:t>
            </a:r>
          </a:p>
        </p:txBody>
      </p:sp>
      <p:pic>
        <p:nvPicPr>
          <p:cNvPr id="5" name="Imagen 4">
            <a:extLst>
              <a:ext uri="{FF2B5EF4-FFF2-40B4-BE49-F238E27FC236}">
                <a16:creationId xmlns:a16="http://schemas.microsoft.com/office/drawing/2014/main" id="{5034016D-3347-600C-EB6B-98C7F5FA5E18}"/>
              </a:ext>
            </a:extLst>
          </p:cNvPr>
          <p:cNvPicPr>
            <a:picLocks noChangeAspect="1"/>
          </p:cNvPicPr>
          <p:nvPr/>
        </p:nvPicPr>
        <p:blipFill>
          <a:blip r:embed="rId2"/>
          <a:stretch>
            <a:fillRect/>
          </a:stretch>
        </p:blipFill>
        <p:spPr>
          <a:xfrm>
            <a:off x="362366" y="985292"/>
            <a:ext cx="5263734" cy="4579998"/>
          </a:xfrm>
          <a:prstGeom prst="rect">
            <a:avLst/>
          </a:prstGeom>
        </p:spPr>
      </p:pic>
      <p:sp>
        <p:nvSpPr>
          <p:cNvPr id="7" name="CuadroTexto 6">
            <a:extLst>
              <a:ext uri="{FF2B5EF4-FFF2-40B4-BE49-F238E27FC236}">
                <a16:creationId xmlns:a16="http://schemas.microsoft.com/office/drawing/2014/main" id="{76CF4DFE-691D-4FE9-30C9-FE3206E32AF4}"/>
              </a:ext>
            </a:extLst>
          </p:cNvPr>
          <p:cNvSpPr txBox="1"/>
          <p:nvPr/>
        </p:nvSpPr>
        <p:spPr>
          <a:xfrm>
            <a:off x="5905499" y="3439329"/>
            <a:ext cx="5562601" cy="1938992"/>
          </a:xfrm>
          <a:prstGeom prst="rect">
            <a:avLst/>
          </a:prstGeom>
          <a:noFill/>
        </p:spPr>
        <p:txBody>
          <a:bodyPr wrap="square" rtlCol="0">
            <a:spAutoFit/>
          </a:bodyPr>
          <a:lstStyle/>
          <a:p>
            <a:r>
              <a:rPr lang="es-MX" sz="2000" b="1" dirty="0"/>
              <a:t>Criterio de selección de modelo:</a:t>
            </a:r>
          </a:p>
          <a:p>
            <a:r>
              <a:rPr lang="es-MX" sz="2000" dirty="0"/>
              <a:t>* El modelo se DBSCAN o </a:t>
            </a:r>
            <a:r>
              <a:rPr lang="es-MX" sz="2000" dirty="0" err="1"/>
              <a:t>Kmean</a:t>
            </a:r>
            <a:r>
              <a:rPr lang="es-MX" sz="2000" dirty="0"/>
              <a:t> se selecciono bajo el criterio de que los datos no vienen etiquetados y había que seleccionar que clientes están y pueden estar cometiendo malas practicas </a:t>
            </a:r>
            <a:r>
              <a:rPr lang="es-MX" sz="2000" dirty="0" err="1"/>
              <a:t>transacionales</a:t>
            </a:r>
            <a:r>
              <a:rPr lang="es-MX" sz="2000" dirty="0"/>
              <a:t>.</a:t>
            </a:r>
            <a:endParaRPr lang="es-CO" sz="2000" dirty="0"/>
          </a:p>
        </p:txBody>
      </p:sp>
    </p:spTree>
    <p:extLst>
      <p:ext uri="{BB962C8B-B14F-4D97-AF65-F5344CB8AC3E}">
        <p14:creationId xmlns:p14="http://schemas.microsoft.com/office/powerpoint/2010/main" val="275027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E3F74-18F0-6697-466E-AD72D4FA139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93FAE1C-E753-8448-2B4C-A1E9E1E70586}"/>
              </a:ext>
            </a:extLst>
          </p:cNvPr>
          <p:cNvSpPr>
            <a:spLocks noGrp="1"/>
          </p:cNvSpPr>
          <p:nvPr>
            <p:ph type="title"/>
          </p:nvPr>
        </p:nvSpPr>
        <p:spPr>
          <a:xfrm>
            <a:off x="3721100" y="152134"/>
            <a:ext cx="2692400" cy="881219"/>
          </a:xfrm>
        </p:spPr>
        <p:txBody>
          <a:bodyPr>
            <a:normAutofit fontScale="90000"/>
          </a:bodyPr>
          <a:lstStyle/>
          <a:p>
            <a:r>
              <a:rPr lang="en-US" sz="3600" dirty="0" err="1"/>
              <a:t>Flujo</a:t>
            </a:r>
            <a:r>
              <a:rPr lang="en-US" sz="3600" dirty="0"/>
              <a:t> de </a:t>
            </a:r>
            <a:r>
              <a:rPr lang="en-US" sz="3600" dirty="0" err="1"/>
              <a:t>datos</a:t>
            </a:r>
            <a:endParaRPr lang="es-CO" sz="3600" dirty="0"/>
          </a:p>
        </p:txBody>
      </p:sp>
      <p:pic>
        <p:nvPicPr>
          <p:cNvPr id="4" name="Imagen 3">
            <a:extLst>
              <a:ext uri="{FF2B5EF4-FFF2-40B4-BE49-F238E27FC236}">
                <a16:creationId xmlns:a16="http://schemas.microsoft.com/office/drawing/2014/main" id="{0570F3E9-6086-F274-F296-DBE2051E6A84}"/>
              </a:ext>
            </a:extLst>
          </p:cNvPr>
          <p:cNvPicPr>
            <a:picLocks noChangeAspect="1"/>
          </p:cNvPicPr>
          <p:nvPr/>
        </p:nvPicPr>
        <p:blipFill>
          <a:blip r:embed="rId2"/>
          <a:stretch>
            <a:fillRect/>
          </a:stretch>
        </p:blipFill>
        <p:spPr>
          <a:xfrm>
            <a:off x="1574800" y="1033353"/>
            <a:ext cx="6515455" cy="4413826"/>
          </a:xfrm>
          <a:prstGeom prst="rect">
            <a:avLst/>
          </a:prstGeom>
        </p:spPr>
      </p:pic>
    </p:spTree>
    <p:extLst>
      <p:ext uri="{BB962C8B-B14F-4D97-AF65-F5344CB8AC3E}">
        <p14:creationId xmlns:p14="http://schemas.microsoft.com/office/powerpoint/2010/main" val="294406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3F226D-FFBB-0B17-1A6E-3E3B2E59E0BA}"/>
              </a:ext>
            </a:extLst>
          </p:cNvPr>
          <p:cNvSpPr>
            <a:spLocks noGrp="1"/>
          </p:cNvSpPr>
          <p:nvPr>
            <p:ph type="title"/>
          </p:nvPr>
        </p:nvSpPr>
        <p:spPr/>
        <p:txBody>
          <a:bodyPr/>
          <a:lstStyle/>
          <a:p>
            <a:r>
              <a:rPr lang="es-CO" dirty="0"/>
              <a:t>Conclusiones</a:t>
            </a:r>
          </a:p>
        </p:txBody>
      </p:sp>
      <p:sp>
        <p:nvSpPr>
          <p:cNvPr id="3" name="Marcador de texto 2">
            <a:extLst>
              <a:ext uri="{FF2B5EF4-FFF2-40B4-BE49-F238E27FC236}">
                <a16:creationId xmlns:a16="http://schemas.microsoft.com/office/drawing/2014/main" id="{2F754FC3-105A-B350-9A97-716B606BD9EB}"/>
              </a:ext>
            </a:extLst>
          </p:cNvPr>
          <p:cNvSpPr>
            <a:spLocks noGrp="1"/>
          </p:cNvSpPr>
          <p:nvPr>
            <p:ph type="body" idx="1"/>
          </p:nvPr>
        </p:nvSpPr>
        <p:spPr/>
        <p:txBody>
          <a:bodyPr/>
          <a:lstStyle/>
          <a:p>
            <a:pPr marL="0" indent="0">
              <a:buNone/>
            </a:pPr>
            <a:r>
              <a:rPr lang="es-CO" sz="1800" dirty="0"/>
              <a:t>•</a:t>
            </a:r>
            <a:r>
              <a:rPr lang="es-CO" dirty="0"/>
              <a:t> </a:t>
            </a:r>
            <a:r>
              <a:rPr lang="es-CO" sz="1800" dirty="0"/>
              <a:t>Se utiliza el algoritmo DBSCAN para la detección de fraudes y valores atípicos (no supervisado).</a:t>
            </a:r>
          </a:p>
          <a:p>
            <a:pPr marL="0" indent="0">
              <a:buNone/>
            </a:pPr>
            <a:r>
              <a:rPr lang="es-CO" sz="1800" dirty="0"/>
              <a:t>• La frecuencia en la cual se debería ejecutar el modelo para ir viendo que clientes sobrepasan las 3 transferencias debería ser hora a hora, dado que el análisis anterior </a:t>
            </a:r>
          </a:p>
        </p:txBody>
      </p:sp>
    </p:spTree>
    <p:extLst>
      <p:ext uri="{BB962C8B-B14F-4D97-AF65-F5344CB8AC3E}">
        <p14:creationId xmlns:p14="http://schemas.microsoft.com/office/powerpoint/2010/main" val="194352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58D97-AF70-0217-63E8-C215222C59D8}"/>
              </a:ext>
            </a:extLst>
          </p:cNvPr>
          <p:cNvSpPr>
            <a:spLocks noGrp="1"/>
          </p:cNvSpPr>
          <p:nvPr>
            <p:ph type="title"/>
          </p:nvPr>
        </p:nvSpPr>
        <p:spPr/>
        <p:txBody>
          <a:bodyPr/>
          <a:lstStyle/>
          <a:p>
            <a:r>
              <a:rPr lang="es-CO" dirty="0"/>
              <a:t>Fin de la presentación</a:t>
            </a:r>
          </a:p>
        </p:txBody>
      </p:sp>
      <p:sp>
        <p:nvSpPr>
          <p:cNvPr id="3" name="Marcador de texto 2">
            <a:extLst>
              <a:ext uri="{FF2B5EF4-FFF2-40B4-BE49-F238E27FC236}">
                <a16:creationId xmlns:a16="http://schemas.microsoft.com/office/drawing/2014/main" id="{613B241F-4EC8-C7A6-B22B-5692E04DEA43}"/>
              </a:ext>
            </a:extLst>
          </p:cNvPr>
          <p:cNvSpPr>
            <a:spLocks noGrp="1"/>
          </p:cNvSpPr>
          <p:nvPr>
            <p:ph type="body" idx="1"/>
          </p:nvPr>
        </p:nvSpPr>
        <p:spPr/>
        <p:txBody>
          <a:bodyPr/>
          <a:lstStyle/>
          <a:p>
            <a:r>
              <a:rPr lang="es-CO" dirty="0"/>
              <a:t>¡Gracias por su atención!</a:t>
            </a:r>
          </a:p>
          <a:p>
            <a:r>
              <a:rPr lang="es-CO" dirty="0"/>
              <a:t>Cualquier duda o consulta, quedo atento.</a:t>
            </a:r>
          </a:p>
        </p:txBody>
      </p:sp>
    </p:spTree>
    <p:extLst>
      <p:ext uri="{BB962C8B-B14F-4D97-AF65-F5344CB8AC3E}">
        <p14:creationId xmlns:p14="http://schemas.microsoft.com/office/powerpoint/2010/main" val="41620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1E7487-B378-276C-B0D0-335ACB09802E}"/>
              </a:ext>
            </a:extLst>
          </p:cNvPr>
          <p:cNvSpPr>
            <a:spLocks noGrp="1"/>
          </p:cNvSpPr>
          <p:nvPr>
            <p:ph type="title"/>
          </p:nvPr>
        </p:nvSpPr>
        <p:spPr>
          <a:xfrm>
            <a:off x="838200" y="219784"/>
            <a:ext cx="10515600" cy="1325563"/>
          </a:xfrm>
        </p:spPr>
        <p:txBody>
          <a:bodyPr/>
          <a:lstStyle/>
          <a:p>
            <a:r>
              <a:rPr lang="es-CO" dirty="0"/>
              <a:t>Objetivo</a:t>
            </a:r>
          </a:p>
        </p:txBody>
      </p:sp>
      <p:sp>
        <p:nvSpPr>
          <p:cNvPr id="3" name="Marcador de texto 2">
            <a:extLst>
              <a:ext uri="{FF2B5EF4-FFF2-40B4-BE49-F238E27FC236}">
                <a16:creationId xmlns:a16="http://schemas.microsoft.com/office/drawing/2014/main" id="{0DCC8AFE-662C-0492-12BF-B033FA02B450}"/>
              </a:ext>
            </a:extLst>
          </p:cNvPr>
          <p:cNvSpPr>
            <a:spLocks noGrp="1"/>
          </p:cNvSpPr>
          <p:nvPr>
            <p:ph type="body" idx="1"/>
          </p:nvPr>
        </p:nvSpPr>
        <p:spPr>
          <a:xfrm>
            <a:off x="838200" y="1253331"/>
            <a:ext cx="10515600" cy="1909594"/>
          </a:xfrm>
        </p:spPr>
        <p:txBody>
          <a:bodyPr>
            <a:normAutofit lnSpcReduction="10000"/>
          </a:bodyPr>
          <a:lstStyle/>
          <a:p>
            <a:r>
              <a:rPr lang="es-CO" dirty="0"/>
              <a:t>El objetivo de la prueba es idear una solución para identificar transacciones que evidencian un comportamiento de Mala Práctica Transaccional, empleando un producto de datos. Adicional, describir la solución y detallar cómo incorporar el producto de datos en un marco operativo.</a:t>
            </a:r>
          </a:p>
          <a:p>
            <a:endParaRPr lang="es-CO" dirty="0"/>
          </a:p>
          <a:p>
            <a:endParaRPr lang="es-CO" dirty="0"/>
          </a:p>
        </p:txBody>
      </p:sp>
      <p:sp>
        <p:nvSpPr>
          <p:cNvPr id="4" name="Título 1">
            <a:extLst>
              <a:ext uri="{FF2B5EF4-FFF2-40B4-BE49-F238E27FC236}">
                <a16:creationId xmlns:a16="http://schemas.microsoft.com/office/drawing/2014/main" id="{051DEC7E-9D84-E17E-6007-C034CD52BEB1}"/>
              </a:ext>
            </a:extLst>
          </p:cNvPr>
          <p:cNvSpPr txBox="1">
            <a:spLocks/>
          </p:cNvSpPr>
          <p:nvPr/>
        </p:nvSpPr>
        <p:spPr>
          <a:xfrm>
            <a:off x="838200" y="3162925"/>
            <a:ext cx="10515600" cy="10594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a:t>Datos relevantes</a:t>
            </a:r>
          </a:p>
        </p:txBody>
      </p:sp>
      <p:sp>
        <p:nvSpPr>
          <p:cNvPr id="5" name="Marcador de texto 2">
            <a:extLst>
              <a:ext uri="{FF2B5EF4-FFF2-40B4-BE49-F238E27FC236}">
                <a16:creationId xmlns:a16="http://schemas.microsoft.com/office/drawing/2014/main" id="{C5CAECD7-7F10-3DB0-E35D-1E6259F6DAE4}"/>
              </a:ext>
            </a:extLst>
          </p:cNvPr>
          <p:cNvSpPr txBox="1">
            <a:spLocks/>
          </p:cNvSpPr>
          <p:nvPr/>
        </p:nvSpPr>
        <p:spPr>
          <a:xfrm>
            <a:off x="838200" y="40511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O" dirty="0"/>
              <a:t>• Se entiende como una Mala Práctica Transaccional, un uso de los canales mal intencionado,   como Fraccionamiento transaccional.</a:t>
            </a:r>
          </a:p>
          <a:p>
            <a:pPr marL="0" indent="0">
              <a:buFont typeface="Arial" panose="020B0604020202020204" pitchFamily="34" charset="0"/>
              <a:buNone/>
            </a:pPr>
            <a:r>
              <a:rPr lang="es-CO" dirty="0"/>
              <a:t>• Fraccionamiento transaccional: consiste en fraccionar una transacción grande en varias   pequeñas, dentro de la misma ventana de 24 horas, con origen o destino la misma cuenta o cliente.</a:t>
            </a:r>
          </a:p>
        </p:txBody>
      </p:sp>
    </p:spTree>
    <p:extLst>
      <p:ext uri="{BB962C8B-B14F-4D97-AF65-F5344CB8AC3E}">
        <p14:creationId xmlns:p14="http://schemas.microsoft.com/office/powerpoint/2010/main" val="154527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0E1BC-150E-3FD5-A6DC-9EB7AD6C537E}"/>
              </a:ext>
            </a:extLst>
          </p:cNvPr>
          <p:cNvSpPr>
            <a:spLocks noGrp="1"/>
          </p:cNvSpPr>
          <p:nvPr>
            <p:ph type="title"/>
          </p:nvPr>
        </p:nvSpPr>
        <p:spPr/>
        <p:txBody>
          <a:bodyPr/>
          <a:lstStyle/>
          <a:p>
            <a:r>
              <a:rPr lang="es-CO"/>
              <a:t>Diccionario</a:t>
            </a:r>
          </a:p>
        </p:txBody>
      </p:sp>
      <p:sp>
        <p:nvSpPr>
          <p:cNvPr id="3" name="Marcador de texto 2">
            <a:extLst>
              <a:ext uri="{FF2B5EF4-FFF2-40B4-BE49-F238E27FC236}">
                <a16:creationId xmlns:a16="http://schemas.microsoft.com/office/drawing/2014/main" id="{71772F2F-67C4-D071-F95D-5CA7E8E8A18E}"/>
              </a:ext>
            </a:extLst>
          </p:cNvPr>
          <p:cNvSpPr>
            <a:spLocks noGrp="1"/>
          </p:cNvSpPr>
          <p:nvPr>
            <p:ph type="body" idx="1"/>
          </p:nvPr>
        </p:nvSpPr>
        <p:spPr/>
        <p:txBody>
          <a:bodyPr/>
          <a:lstStyle/>
          <a:p>
            <a:r>
              <a:rPr lang="es-CO"/>
              <a:t>_id: identificador único del registro</a:t>
            </a:r>
          </a:p>
          <a:p>
            <a:r>
              <a:rPr lang="es-CO"/>
              <a:t>merchant_id: código único del comercio o aliado</a:t>
            </a:r>
          </a:p>
          <a:p>
            <a:r>
              <a:rPr lang="es-CO"/>
              <a:t>subsidiary: código único de la sede o sucursal</a:t>
            </a:r>
          </a:p>
          <a:p>
            <a:r>
              <a:rPr lang="es-CO"/>
              <a:t>transaction_date: fecha de transacción en el Core financiero</a:t>
            </a:r>
          </a:p>
          <a:p>
            <a:r>
              <a:rPr lang="es-CO"/>
              <a:t>account_number: número único de cuenta</a:t>
            </a:r>
          </a:p>
          <a:p>
            <a:r>
              <a:rPr lang="es-CO"/>
              <a:t>user_id: código único del usuario dueño de la cuenta</a:t>
            </a:r>
          </a:p>
          <a:p>
            <a:r>
              <a:rPr lang="es-CO"/>
              <a:t>transaction_amount: monto de la transacción</a:t>
            </a:r>
          </a:p>
          <a:p>
            <a:r>
              <a:rPr lang="es-CO"/>
              <a:t>transaction_type: naturaleza de la transacción (crédito o débito)</a:t>
            </a:r>
          </a:p>
        </p:txBody>
      </p:sp>
    </p:spTree>
    <p:extLst>
      <p:ext uri="{BB962C8B-B14F-4D97-AF65-F5344CB8AC3E}">
        <p14:creationId xmlns:p14="http://schemas.microsoft.com/office/powerpoint/2010/main" val="345708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3F6380C-1FF3-A073-7F96-310CF8893C23}"/>
              </a:ext>
            </a:extLst>
          </p:cNvPr>
          <p:cNvPicPr>
            <a:picLocks noChangeAspect="1"/>
          </p:cNvPicPr>
          <p:nvPr/>
        </p:nvPicPr>
        <p:blipFill>
          <a:blip r:embed="rId2"/>
          <a:stretch>
            <a:fillRect/>
          </a:stretch>
        </p:blipFill>
        <p:spPr>
          <a:xfrm>
            <a:off x="449705" y="1803348"/>
            <a:ext cx="6384482" cy="5009682"/>
          </a:xfrm>
          <a:prstGeom prst="rect">
            <a:avLst/>
          </a:prstGeom>
        </p:spPr>
      </p:pic>
      <p:sp>
        <p:nvSpPr>
          <p:cNvPr id="8" name="CuadroTexto 7">
            <a:extLst>
              <a:ext uri="{FF2B5EF4-FFF2-40B4-BE49-F238E27FC236}">
                <a16:creationId xmlns:a16="http://schemas.microsoft.com/office/drawing/2014/main" id="{4366C9E0-89AB-A762-6A56-4C4EC8F8683D}"/>
              </a:ext>
            </a:extLst>
          </p:cNvPr>
          <p:cNvSpPr txBox="1"/>
          <p:nvPr/>
        </p:nvSpPr>
        <p:spPr>
          <a:xfrm>
            <a:off x="7450111" y="2113613"/>
            <a:ext cx="4292184" cy="1938992"/>
          </a:xfrm>
          <a:prstGeom prst="rect">
            <a:avLst/>
          </a:prstGeom>
          <a:noFill/>
        </p:spPr>
        <p:txBody>
          <a:bodyPr wrap="square" rtlCol="0">
            <a:spAutoFit/>
          </a:bodyPr>
          <a:lstStyle/>
          <a:p>
            <a:r>
              <a:rPr lang="es-CO" sz="2000" dirty="0"/>
              <a:t>Esto nos muestra las 20 principales </a:t>
            </a:r>
            <a:r>
              <a:rPr lang="es-CO" sz="2000" dirty="0" err="1"/>
              <a:t>subsidiary</a:t>
            </a:r>
            <a:r>
              <a:rPr lang="es-CO" sz="2000" dirty="0"/>
              <a:t>, donde la </a:t>
            </a:r>
            <a:r>
              <a:rPr lang="es-CO" sz="2000" dirty="0" err="1"/>
              <a:t>subsidiary</a:t>
            </a:r>
            <a:r>
              <a:rPr lang="es-CO" sz="2000" dirty="0"/>
              <a:t> 'f54e0b6b32831a6307361ed959903e76' tiene más de 214298 transacciones siendo la principal </a:t>
            </a:r>
            <a:r>
              <a:rPr lang="es-CO" sz="2000" dirty="0" err="1"/>
              <a:t>subsidiary</a:t>
            </a:r>
            <a:r>
              <a:rPr lang="es-CO" sz="2000" dirty="0"/>
              <a:t>.</a:t>
            </a:r>
          </a:p>
        </p:txBody>
      </p:sp>
      <p:sp>
        <p:nvSpPr>
          <p:cNvPr id="9" name="Título 1">
            <a:extLst>
              <a:ext uri="{FF2B5EF4-FFF2-40B4-BE49-F238E27FC236}">
                <a16:creationId xmlns:a16="http://schemas.microsoft.com/office/drawing/2014/main" id="{9A23F0C7-9846-22F8-CCD3-2B5D85B2C995}"/>
              </a:ext>
            </a:extLst>
          </p:cNvPr>
          <p:cNvSpPr>
            <a:spLocks noGrp="1"/>
          </p:cNvSpPr>
          <p:nvPr>
            <p:ph type="title"/>
          </p:nvPr>
        </p:nvSpPr>
        <p:spPr>
          <a:xfrm>
            <a:off x="838200" y="524656"/>
            <a:ext cx="10515600" cy="881219"/>
          </a:xfrm>
        </p:spPr>
        <p:txBody>
          <a:bodyPr/>
          <a:lstStyle/>
          <a:p>
            <a:r>
              <a:rPr lang="es-CO" dirty="0" err="1"/>
              <a:t>subsidiary</a:t>
            </a:r>
            <a:endParaRPr lang="es-CO" dirty="0"/>
          </a:p>
        </p:txBody>
      </p:sp>
    </p:spTree>
    <p:extLst>
      <p:ext uri="{BB962C8B-B14F-4D97-AF65-F5344CB8AC3E}">
        <p14:creationId xmlns:p14="http://schemas.microsoft.com/office/powerpoint/2010/main" val="107000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1BBFBC-0D55-3C10-73A4-BE783C793642}"/>
              </a:ext>
            </a:extLst>
          </p:cNvPr>
          <p:cNvSpPr>
            <a:spLocks noGrp="1"/>
          </p:cNvSpPr>
          <p:nvPr>
            <p:ph type="title"/>
          </p:nvPr>
        </p:nvSpPr>
        <p:spPr>
          <a:xfrm>
            <a:off x="838200" y="809469"/>
            <a:ext cx="10515600" cy="881219"/>
          </a:xfrm>
        </p:spPr>
        <p:txBody>
          <a:bodyPr/>
          <a:lstStyle/>
          <a:p>
            <a:r>
              <a:rPr lang="es-CO" dirty="0" err="1"/>
              <a:t>merchant_id</a:t>
            </a:r>
            <a:endParaRPr lang="es-CO" dirty="0"/>
          </a:p>
        </p:txBody>
      </p:sp>
      <p:pic>
        <p:nvPicPr>
          <p:cNvPr id="5" name="Imagen 4">
            <a:extLst>
              <a:ext uri="{FF2B5EF4-FFF2-40B4-BE49-F238E27FC236}">
                <a16:creationId xmlns:a16="http://schemas.microsoft.com/office/drawing/2014/main" id="{8CD7F13C-9111-6238-913F-E00CDE0585A6}"/>
              </a:ext>
            </a:extLst>
          </p:cNvPr>
          <p:cNvPicPr>
            <a:picLocks noChangeAspect="1"/>
          </p:cNvPicPr>
          <p:nvPr/>
        </p:nvPicPr>
        <p:blipFill>
          <a:blip r:embed="rId2"/>
          <a:stretch>
            <a:fillRect/>
          </a:stretch>
        </p:blipFill>
        <p:spPr>
          <a:xfrm>
            <a:off x="673308" y="2327130"/>
            <a:ext cx="6716843" cy="3721401"/>
          </a:xfrm>
          <a:prstGeom prst="rect">
            <a:avLst/>
          </a:prstGeom>
        </p:spPr>
      </p:pic>
      <p:sp>
        <p:nvSpPr>
          <p:cNvPr id="6" name="CuadroTexto 5">
            <a:extLst>
              <a:ext uri="{FF2B5EF4-FFF2-40B4-BE49-F238E27FC236}">
                <a16:creationId xmlns:a16="http://schemas.microsoft.com/office/drawing/2014/main" id="{8FF9CCAD-3E53-6B64-8F66-2D85D4512E7D}"/>
              </a:ext>
            </a:extLst>
          </p:cNvPr>
          <p:cNvSpPr txBox="1"/>
          <p:nvPr/>
        </p:nvSpPr>
        <p:spPr>
          <a:xfrm>
            <a:off x="7749915" y="2484620"/>
            <a:ext cx="3942413" cy="2862322"/>
          </a:xfrm>
          <a:prstGeom prst="rect">
            <a:avLst/>
          </a:prstGeom>
          <a:noFill/>
        </p:spPr>
        <p:txBody>
          <a:bodyPr wrap="square" rtlCol="0">
            <a:spAutoFit/>
          </a:bodyPr>
          <a:lstStyle/>
          <a:p>
            <a:r>
              <a:rPr lang="es-CO" sz="2000" dirty="0"/>
              <a:t>Esto nos muestra que la principal </a:t>
            </a:r>
            <a:r>
              <a:rPr lang="es-CO" sz="2000" dirty="0" err="1"/>
              <a:t>merchant_id</a:t>
            </a:r>
            <a:r>
              <a:rPr lang="es-CO" sz="2000" dirty="0"/>
              <a:t>, donde la </a:t>
            </a:r>
            <a:r>
              <a:rPr lang="es-CO" sz="2000" dirty="0" err="1"/>
              <a:t>merchant_id</a:t>
            </a:r>
            <a:r>
              <a:rPr lang="es-CO" sz="2000" dirty="0"/>
              <a:t> '817d18cd3c31e40e9bff0566baae7758' tiene más de 4360340 transacciones, de comercios aliados. siendo esta la principal y de esta su tipo de transacción principal es la Debito.</a:t>
            </a:r>
          </a:p>
        </p:txBody>
      </p:sp>
    </p:spTree>
    <p:extLst>
      <p:ext uri="{BB962C8B-B14F-4D97-AF65-F5344CB8AC3E}">
        <p14:creationId xmlns:p14="http://schemas.microsoft.com/office/powerpoint/2010/main" val="205292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EB9D3-2CF0-C731-75C4-7623BA257BF1}"/>
              </a:ext>
            </a:extLst>
          </p:cNvPr>
          <p:cNvSpPr>
            <a:spLocks noGrp="1"/>
          </p:cNvSpPr>
          <p:nvPr>
            <p:ph type="title"/>
          </p:nvPr>
        </p:nvSpPr>
        <p:spPr/>
        <p:txBody>
          <a:bodyPr/>
          <a:lstStyle/>
          <a:p>
            <a:r>
              <a:rPr lang="es-MX" dirty="0"/>
              <a:t>Datos</a:t>
            </a:r>
            <a:endParaRPr lang="es-CO" dirty="0"/>
          </a:p>
        </p:txBody>
      </p:sp>
      <p:sp>
        <p:nvSpPr>
          <p:cNvPr id="3" name="Marcador de texto 2">
            <a:extLst>
              <a:ext uri="{FF2B5EF4-FFF2-40B4-BE49-F238E27FC236}">
                <a16:creationId xmlns:a16="http://schemas.microsoft.com/office/drawing/2014/main" id="{7103C25D-A1A4-2E14-4EDA-219D2EFB907E}"/>
              </a:ext>
            </a:extLst>
          </p:cNvPr>
          <p:cNvSpPr>
            <a:spLocks noGrp="1"/>
          </p:cNvSpPr>
          <p:nvPr>
            <p:ph type="body" idx="1"/>
          </p:nvPr>
        </p:nvSpPr>
        <p:spPr/>
        <p:txBody>
          <a:bodyPr>
            <a:normAutofit fontScale="92500"/>
          </a:bodyPr>
          <a:lstStyle/>
          <a:p>
            <a:r>
              <a:rPr lang="es-MX" dirty="0"/>
              <a:t>El monto total máximo encontrado por transacción es de 4624.79 dólares y la media de los montos por </a:t>
            </a:r>
            <a:r>
              <a:rPr lang="es-MX" dirty="0" err="1"/>
              <a:t>transacion</a:t>
            </a:r>
            <a:r>
              <a:rPr lang="es-MX" dirty="0"/>
              <a:t> es de 191.39 dólares.</a:t>
            </a:r>
          </a:p>
          <a:p>
            <a:r>
              <a:rPr lang="es-CO" dirty="0"/>
              <a:t>Dado que una persona utiliza </a:t>
            </a:r>
            <a:r>
              <a:rPr lang="es-CO" dirty="0" err="1"/>
              <a:t>Nequi</a:t>
            </a:r>
            <a:r>
              <a:rPr lang="es-CO" dirty="0"/>
              <a:t> y tiene transacciones en </a:t>
            </a:r>
            <a:r>
              <a:rPr lang="es-CO" dirty="0" err="1"/>
              <a:t>Nequi</a:t>
            </a:r>
            <a:r>
              <a:rPr lang="es-CO" dirty="0"/>
              <a:t>, la probabilidad de que el número de transacciones sea 1 es de 92.91%.</a:t>
            </a:r>
          </a:p>
          <a:p>
            <a:r>
              <a:rPr lang="es-CO" dirty="0"/>
              <a:t>La probabilidad de que sus transacciones sean 2.0 transacciones es del 5.84%.</a:t>
            </a:r>
          </a:p>
          <a:p>
            <a:r>
              <a:rPr lang="es-CO" dirty="0"/>
              <a:t>La probabilidad de que reciba una o dos transacciones en un día es del 98.75%.</a:t>
            </a:r>
          </a:p>
          <a:p>
            <a:r>
              <a:rPr lang="es-CO" dirty="0"/>
              <a:t>La probabilidad de que el número de transacciones sea mayor o igual a 3 es del 1.25%.</a:t>
            </a:r>
            <a:endParaRPr lang="es-MX" dirty="0"/>
          </a:p>
          <a:p>
            <a:endParaRPr lang="es-CO" dirty="0"/>
          </a:p>
        </p:txBody>
      </p:sp>
    </p:spTree>
    <p:extLst>
      <p:ext uri="{BB962C8B-B14F-4D97-AF65-F5344CB8AC3E}">
        <p14:creationId xmlns:p14="http://schemas.microsoft.com/office/powerpoint/2010/main" val="127779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EBB88-ABCA-FB64-C631-4E43D4E7F97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5071C41-FC01-05EA-5BD4-3A8EAE78A088}"/>
              </a:ext>
            </a:extLst>
          </p:cNvPr>
          <p:cNvSpPr>
            <a:spLocks noGrp="1"/>
          </p:cNvSpPr>
          <p:nvPr>
            <p:ph type="title"/>
          </p:nvPr>
        </p:nvSpPr>
        <p:spPr>
          <a:xfrm>
            <a:off x="838200" y="441169"/>
            <a:ext cx="10515600" cy="881219"/>
          </a:xfrm>
        </p:spPr>
        <p:txBody>
          <a:bodyPr>
            <a:normAutofit/>
          </a:bodyPr>
          <a:lstStyle/>
          <a:p>
            <a:r>
              <a:rPr lang="es-CO" sz="3200" dirty="0"/>
              <a:t>Distribución porcentual de la columna "</a:t>
            </a:r>
            <a:r>
              <a:rPr lang="es-CO" sz="3200" dirty="0" err="1"/>
              <a:t>transaction_count</a:t>
            </a:r>
            <a:endParaRPr lang="es-CO" sz="3200" dirty="0"/>
          </a:p>
        </p:txBody>
      </p:sp>
      <p:sp>
        <p:nvSpPr>
          <p:cNvPr id="6" name="CuadroTexto 5">
            <a:extLst>
              <a:ext uri="{FF2B5EF4-FFF2-40B4-BE49-F238E27FC236}">
                <a16:creationId xmlns:a16="http://schemas.microsoft.com/office/drawing/2014/main" id="{EE995985-2F74-ADD8-18FB-67362CA23812}"/>
              </a:ext>
            </a:extLst>
          </p:cNvPr>
          <p:cNvSpPr txBox="1"/>
          <p:nvPr/>
        </p:nvSpPr>
        <p:spPr>
          <a:xfrm>
            <a:off x="7947664" y="2419799"/>
            <a:ext cx="3099008" cy="1631216"/>
          </a:xfrm>
          <a:prstGeom prst="rect">
            <a:avLst/>
          </a:prstGeom>
          <a:noFill/>
        </p:spPr>
        <p:txBody>
          <a:bodyPr wrap="square" rtlCol="0">
            <a:spAutoFit/>
          </a:bodyPr>
          <a:lstStyle/>
          <a:p>
            <a:r>
              <a:rPr lang="es-CO" sz="2000" dirty="0"/>
              <a:t>De </a:t>
            </a:r>
            <a:r>
              <a:rPr lang="es-CO" sz="2000" dirty="0" err="1"/>
              <a:t>aqui</a:t>
            </a:r>
            <a:r>
              <a:rPr lang="es-CO" sz="2000" dirty="0"/>
              <a:t> podemos decir que el </a:t>
            </a:r>
            <a:r>
              <a:rPr lang="es-CO" sz="2000" dirty="0" err="1"/>
              <a:t>indice</a:t>
            </a:r>
            <a:r>
              <a:rPr lang="es-CO" sz="2000" dirty="0"/>
              <a:t> de </a:t>
            </a:r>
            <a:r>
              <a:rPr lang="es-CO" sz="2000" dirty="0" err="1"/>
              <a:t>transaciones</a:t>
            </a:r>
            <a:r>
              <a:rPr lang="es-CO" sz="2000" dirty="0"/>
              <a:t> que son mayores a 3 por cliente es de menos del 1.25% </a:t>
            </a:r>
          </a:p>
        </p:txBody>
      </p:sp>
      <p:pic>
        <p:nvPicPr>
          <p:cNvPr id="8" name="Imagen 7">
            <a:extLst>
              <a:ext uri="{FF2B5EF4-FFF2-40B4-BE49-F238E27FC236}">
                <a16:creationId xmlns:a16="http://schemas.microsoft.com/office/drawing/2014/main" id="{450EA211-17A8-F2D0-ADAA-F0B8B5F896CA}"/>
              </a:ext>
            </a:extLst>
          </p:cNvPr>
          <p:cNvPicPr>
            <a:picLocks noChangeAspect="1"/>
          </p:cNvPicPr>
          <p:nvPr/>
        </p:nvPicPr>
        <p:blipFill>
          <a:blip r:embed="rId2"/>
          <a:stretch>
            <a:fillRect/>
          </a:stretch>
        </p:blipFill>
        <p:spPr>
          <a:xfrm>
            <a:off x="563664" y="1430552"/>
            <a:ext cx="7076873" cy="3985093"/>
          </a:xfrm>
          <a:prstGeom prst="rect">
            <a:avLst/>
          </a:prstGeom>
        </p:spPr>
      </p:pic>
    </p:spTree>
    <p:extLst>
      <p:ext uri="{BB962C8B-B14F-4D97-AF65-F5344CB8AC3E}">
        <p14:creationId xmlns:p14="http://schemas.microsoft.com/office/powerpoint/2010/main" val="371019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F1624-79D7-6A7F-FB7F-FAF8F054B5A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387091-2C9A-55B5-6708-8F5A877205F9}"/>
              </a:ext>
            </a:extLst>
          </p:cNvPr>
          <p:cNvSpPr>
            <a:spLocks noGrp="1"/>
          </p:cNvSpPr>
          <p:nvPr>
            <p:ph type="title"/>
          </p:nvPr>
        </p:nvSpPr>
        <p:spPr>
          <a:xfrm>
            <a:off x="838200" y="809469"/>
            <a:ext cx="10515600" cy="881219"/>
          </a:xfrm>
        </p:spPr>
        <p:txBody>
          <a:bodyPr/>
          <a:lstStyle/>
          <a:p>
            <a:r>
              <a:rPr lang="es-CO" dirty="0" err="1"/>
              <a:t>Diff</a:t>
            </a:r>
            <a:r>
              <a:rPr lang="es-CO" dirty="0"/>
              <a:t> </a:t>
            </a:r>
            <a:r>
              <a:rPr lang="es-CO" dirty="0" err="1"/>
              <a:t>Days</a:t>
            </a:r>
            <a:endParaRPr lang="es-CO" dirty="0"/>
          </a:p>
        </p:txBody>
      </p:sp>
      <p:sp>
        <p:nvSpPr>
          <p:cNvPr id="6" name="CuadroTexto 5">
            <a:extLst>
              <a:ext uri="{FF2B5EF4-FFF2-40B4-BE49-F238E27FC236}">
                <a16:creationId xmlns:a16="http://schemas.microsoft.com/office/drawing/2014/main" id="{1CEE065C-8321-5756-F641-9BC5F04CCA8B}"/>
              </a:ext>
            </a:extLst>
          </p:cNvPr>
          <p:cNvSpPr txBox="1"/>
          <p:nvPr/>
        </p:nvSpPr>
        <p:spPr>
          <a:xfrm>
            <a:off x="7411387" y="2874364"/>
            <a:ext cx="3942413" cy="1938992"/>
          </a:xfrm>
          <a:prstGeom prst="rect">
            <a:avLst/>
          </a:prstGeom>
          <a:noFill/>
        </p:spPr>
        <p:txBody>
          <a:bodyPr wrap="square" rtlCol="0">
            <a:spAutoFit/>
          </a:bodyPr>
          <a:lstStyle/>
          <a:p>
            <a:r>
              <a:rPr lang="es-CO" sz="2000"/>
              <a:t>Área bajo la curva (AUC): 0.7581314514476972. Nos indica que hay una probabilidad de 0.7581314514476972 de que una persona haga una tranasacion en aproximadamente 40 dias o antes</a:t>
            </a:r>
            <a:endParaRPr lang="es-CO" sz="2000" dirty="0"/>
          </a:p>
        </p:txBody>
      </p:sp>
      <p:pic>
        <p:nvPicPr>
          <p:cNvPr id="4" name="Imagen 3">
            <a:extLst>
              <a:ext uri="{FF2B5EF4-FFF2-40B4-BE49-F238E27FC236}">
                <a16:creationId xmlns:a16="http://schemas.microsoft.com/office/drawing/2014/main" id="{3C07532F-5DB4-A3CA-99F5-1B0F3A5B922A}"/>
              </a:ext>
            </a:extLst>
          </p:cNvPr>
          <p:cNvPicPr>
            <a:picLocks noChangeAspect="1"/>
          </p:cNvPicPr>
          <p:nvPr/>
        </p:nvPicPr>
        <p:blipFill>
          <a:blip r:embed="rId2"/>
          <a:stretch>
            <a:fillRect/>
          </a:stretch>
        </p:blipFill>
        <p:spPr>
          <a:xfrm>
            <a:off x="499672" y="2049905"/>
            <a:ext cx="6554152" cy="4172886"/>
          </a:xfrm>
          <a:prstGeom prst="rect">
            <a:avLst/>
          </a:prstGeom>
        </p:spPr>
      </p:pic>
    </p:spTree>
    <p:extLst>
      <p:ext uri="{BB962C8B-B14F-4D97-AF65-F5344CB8AC3E}">
        <p14:creationId xmlns:p14="http://schemas.microsoft.com/office/powerpoint/2010/main" val="118089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88441-21DC-240E-5DE3-A38D4A4B0F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D37B627-90BD-9A23-3854-0636CA487ABE}"/>
              </a:ext>
            </a:extLst>
          </p:cNvPr>
          <p:cNvSpPr>
            <a:spLocks noGrp="1"/>
          </p:cNvSpPr>
          <p:nvPr>
            <p:ph type="title"/>
          </p:nvPr>
        </p:nvSpPr>
        <p:spPr>
          <a:xfrm>
            <a:off x="838200" y="809469"/>
            <a:ext cx="10515600" cy="881219"/>
          </a:xfrm>
        </p:spPr>
        <p:txBody>
          <a:bodyPr>
            <a:normAutofit/>
          </a:bodyPr>
          <a:lstStyle/>
          <a:p>
            <a:r>
              <a:rPr lang="pt-BR" sz="3600" dirty="0"/>
              <a:t>Histograma de </a:t>
            </a:r>
            <a:r>
              <a:rPr lang="pt-BR" sz="3600" dirty="0" err="1"/>
              <a:t>total_amount_sum</a:t>
            </a:r>
            <a:r>
              <a:rPr lang="pt-BR" sz="3600" dirty="0"/>
              <a:t> (Continuo)</a:t>
            </a:r>
            <a:endParaRPr lang="es-CO" sz="3600" dirty="0"/>
          </a:p>
        </p:txBody>
      </p:sp>
      <p:sp>
        <p:nvSpPr>
          <p:cNvPr id="6" name="CuadroTexto 5">
            <a:extLst>
              <a:ext uri="{FF2B5EF4-FFF2-40B4-BE49-F238E27FC236}">
                <a16:creationId xmlns:a16="http://schemas.microsoft.com/office/drawing/2014/main" id="{4B76B411-0F10-B646-F3B6-A738E7692B12}"/>
              </a:ext>
            </a:extLst>
          </p:cNvPr>
          <p:cNvSpPr txBox="1"/>
          <p:nvPr/>
        </p:nvSpPr>
        <p:spPr>
          <a:xfrm>
            <a:off x="7081187" y="2767280"/>
            <a:ext cx="3942413" cy="1323439"/>
          </a:xfrm>
          <a:prstGeom prst="rect">
            <a:avLst/>
          </a:prstGeom>
          <a:noFill/>
        </p:spPr>
        <p:txBody>
          <a:bodyPr wrap="square" rtlCol="0">
            <a:spAutoFit/>
          </a:bodyPr>
          <a:lstStyle/>
          <a:p>
            <a:r>
              <a:rPr lang="es-CO" sz="2000" dirty="0"/>
              <a:t>Vemos que la mayor cantidad de transacciones están agrupadas en valores totales de menos de 2000 dólares por día.</a:t>
            </a:r>
          </a:p>
        </p:txBody>
      </p:sp>
      <p:pic>
        <p:nvPicPr>
          <p:cNvPr id="5" name="Imagen 4">
            <a:extLst>
              <a:ext uri="{FF2B5EF4-FFF2-40B4-BE49-F238E27FC236}">
                <a16:creationId xmlns:a16="http://schemas.microsoft.com/office/drawing/2014/main" id="{09F2088D-7614-692E-FC72-4761A947DBC7}"/>
              </a:ext>
            </a:extLst>
          </p:cNvPr>
          <p:cNvPicPr>
            <a:picLocks noChangeAspect="1"/>
          </p:cNvPicPr>
          <p:nvPr/>
        </p:nvPicPr>
        <p:blipFill>
          <a:blip r:embed="rId2"/>
          <a:stretch>
            <a:fillRect/>
          </a:stretch>
        </p:blipFill>
        <p:spPr>
          <a:xfrm>
            <a:off x="304800" y="1819004"/>
            <a:ext cx="6386827" cy="4049712"/>
          </a:xfrm>
          <a:prstGeom prst="rect">
            <a:avLst/>
          </a:prstGeom>
        </p:spPr>
      </p:pic>
    </p:spTree>
    <p:extLst>
      <p:ext uri="{BB962C8B-B14F-4D97-AF65-F5344CB8AC3E}">
        <p14:creationId xmlns:p14="http://schemas.microsoft.com/office/powerpoint/2010/main" val="25790353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814</Words>
  <Application>Microsoft Office PowerPoint</Application>
  <PresentationFormat>Panorámica</PresentationFormat>
  <Paragraphs>51</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Aptos</vt:lpstr>
      <vt:lpstr>Aptos Display</vt:lpstr>
      <vt:lpstr>Arial</vt:lpstr>
      <vt:lpstr>Symbol</vt:lpstr>
      <vt:lpstr>Tema de Office</vt:lpstr>
      <vt:lpstr>Prueba Nequi</vt:lpstr>
      <vt:lpstr>Objetivo</vt:lpstr>
      <vt:lpstr>Diccionario</vt:lpstr>
      <vt:lpstr>subsidiary</vt:lpstr>
      <vt:lpstr>merchant_id</vt:lpstr>
      <vt:lpstr>Datos</vt:lpstr>
      <vt:lpstr>Distribución porcentual de la columna "transaction_count</vt:lpstr>
      <vt:lpstr>Diff Days</vt:lpstr>
      <vt:lpstr>Histograma de total_amount_sum (Continuo)</vt:lpstr>
      <vt:lpstr>Scatter Plot: total_amount_sum vs transaction_count</vt:lpstr>
      <vt:lpstr>Datos</vt:lpstr>
      <vt:lpstr>Kmean</vt:lpstr>
      <vt:lpstr>Flujo de datos</vt:lpstr>
      <vt:lpstr>Conclusiones</vt:lpstr>
      <vt:lpstr>Fin de la presentación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Wilson</dc:creator>
  <cp:lastModifiedBy>Wilson</cp:lastModifiedBy>
  <cp:revision>3</cp:revision>
  <dcterms:created xsi:type="dcterms:W3CDTF">2025-01-13T04:05:00Z</dcterms:created>
  <dcterms:modified xsi:type="dcterms:W3CDTF">2025-01-13T04:36:41Z</dcterms:modified>
</cp:coreProperties>
</file>