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90" r:id="rId4"/>
    <p:sldId id="258" r:id="rId5"/>
    <p:sldId id="295" r:id="rId6"/>
    <p:sldId id="294" r:id="rId7"/>
    <p:sldId id="271" r:id="rId8"/>
    <p:sldId id="260" r:id="rId9"/>
    <p:sldId id="261" r:id="rId10"/>
    <p:sldId id="262"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93" r:id="rId25"/>
    <p:sldId id="278" r:id="rId26"/>
    <p:sldId id="292" r:id="rId27"/>
    <p:sldId id="280" r:id="rId28"/>
    <p:sldId id="279"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97" autoAdjust="0"/>
  </p:normalViewPr>
  <p:slideViewPr>
    <p:cSldViewPr snapToGrid="0">
      <p:cViewPr varScale="1">
        <p:scale>
          <a:sx n="93" d="100"/>
          <a:sy n="93" d="100"/>
        </p:scale>
        <p:origin x="498"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1FFA2-1A6E-47E6-8074-BF32ADC4CB4B}" type="datetimeFigureOut">
              <a:rPr lang="zh-CN" altLang="en-US" smtClean="0"/>
              <a:t>2019/5/16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08216-7E27-4BC9-859F-F6A6C49FC9B1}" type="slidenum">
              <a:rPr lang="zh-CN" altLang="en-US" smtClean="0"/>
              <a:t>‹#›</a:t>
            </a:fld>
            <a:endParaRPr lang="zh-CN" altLang="en-US"/>
          </a:p>
        </p:txBody>
      </p:sp>
    </p:spTree>
    <p:extLst>
      <p:ext uri="{BB962C8B-B14F-4D97-AF65-F5344CB8AC3E}">
        <p14:creationId xmlns:p14="http://schemas.microsoft.com/office/powerpoint/2010/main" val="397408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在由稀疏规则库组成的模糊系统中，模糊规则插值对于执行模糊推理来说是一种重要的方法。对于现有的模糊插值方法，都是通过利用模糊集的表达能力来处理和解释基于规则推理的不确定性。在模糊规则插值中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很少有关于处理规则或观察的不确定性的研究，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也就是说模糊集本身的不确定性的研究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，这是因为这些方法采用传统的模糊集理论来实现，这无法解决模糊集本身的不确定性。同时在定义模糊集时，隶属函数也扮演着重要的角色</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但有时很难精确地定义这种隶属函数功能。更普遍来说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在模糊规则系统中可能有不同类型的不确定性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这些不确定性需要被捕获或建模：</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A208216-7E27-4BC9-859F-F6A6C49FC9B1}" type="slidenum">
              <a:rPr lang="zh-CN" altLang="en-US" smtClean="0"/>
              <a:t>4</a:t>
            </a:fld>
            <a:endParaRPr lang="zh-CN" altLang="en-US"/>
          </a:p>
        </p:txBody>
      </p:sp>
    </p:spTree>
    <p:extLst>
      <p:ext uri="{BB962C8B-B14F-4D97-AF65-F5344CB8AC3E}">
        <p14:creationId xmlns:p14="http://schemas.microsoft.com/office/powerpoint/2010/main" val="300750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对解释某个潜在语言变量的值可能是模糊的。也就是说，对不同的人来说</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同一个词可以意味着不同的意思。</a:t>
            </a:r>
            <a:endParaRPr lang="zh-CN" altLang="en-US" dirty="0"/>
          </a:p>
        </p:txBody>
      </p:sp>
      <p:sp>
        <p:nvSpPr>
          <p:cNvPr id="4" name="灯片编号占位符 3"/>
          <p:cNvSpPr>
            <a:spLocks noGrp="1"/>
          </p:cNvSpPr>
          <p:nvPr>
            <p:ph type="sldNum" sz="quarter" idx="5"/>
          </p:nvPr>
        </p:nvSpPr>
        <p:spPr/>
        <p:txBody>
          <a:bodyPr/>
          <a:lstStyle/>
          <a:p>
            <a:fld id="{8A208216-7E27-4BC9-859F-F6A6C49FC9B1}" type="slidenum">
              <a:rPr lang="zh-CN" altLang="en-US" smtClean="0"/>
              <a:t>5</a:t>
            </a:fld>
            <a:endParaRPr lang="zh-CN" altLang="en-US"/>
          </a:p>
        </p:txBody>
      </p:sp>
    </p:spTree>
    <p:extLst>
      <p:ext uri="{BB962C8B-B14F-4D97-AF65-F5344CB8AC3E}">
        <p14:creationId xmlns:p14="http://schemas.microsoft.com/office/powerpoint/2010/main" val="52477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A208216-7E27-4BC9-859F-F6A6C49FC9B1}" type="slidenum">
              <a:rPr lang="zh-CN" altLang="en-US" smtClean="0"/>
              <a:t>18</a:t>
            </a:fld>
            <a:endParaRPr lang="zh-CN" altLang="en-US"/>
          </a:p>
        </p:txBody>
      </p:sp>
    </p:spTree>
    <p:extLst>
      <p:ext uri="{BB962C8B-B14F-4D97-AF65-F5344CB8AC3E}">
        <p14:creationId xmlns:p14="http://schemas.microsoft.com/office/powerpoint/2010/main" val="50818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在构造中间规则后，在这个中间规则和观察值之间的前件部分就存在着某种相似度，同理，他们的结果部分也需要保持这种相似性度量。也就是说，对于中间规则和观察值，中间规则结果</a:t>
            </a:r>
            <a:r>
              <a:rPr lang="en-US" altLang="zh-CN" dirty="0"/>
              <a:t>C2</a:t>
            </a:r>
            <a:r>
              <a:rPr lang="zh-CN" altLang="en-US" dirty="0"/>
              <a:t>与插值结果</a:t>
            </a:r>
            <a:r>
              <a:rPr lang="en-US" altLang="zh-CN" dirty="0"/>
              <a:t>C</a:t>
            </a:r>
            <a:r>
              <a:rPr lang="zh-CN" altLang="en-US" dirty="0"/>
              <a:t>*的形状类似于前件部分的形状组合。为了确保这种性质，下面设计了三种变换</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A208216-7E27-4BC9-859F-F6A6C49FC9B1}" type="slidenum">
              <a:rPr lang="zh-CN" altLang="en-US" smtClean="0"/>
              <a:t>24</a:t>
            </a:fld>
            <a:endParaRPr lang="zh-CN" altLang="en-US"/>
          </a:p>
        </p:txBody>
      </p:sp>
    </p:spTree>
    <p:extLst>
      <p:ext uri="{BB962C8B-B14F-4D97-AF65-F5344CB8AC3E}">
        <p14:creationId xmlns:p14="http://schemas.microsoft.com/office/powerpoint/2010/main" val="363183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CF2E37-5FCE-45F6-A26C-FE8C6B416972}" type="datetimeFigureOut">
              <a:rPr lang="zh-CN" altLang="en-US" smtClean="0"/>
              <a:t>2019/5/16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2FAC1B-56AA-46AC-BFC4-BFF14C90019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F2E37-5FCE-45F6-A26C-FE8C6B416972}" type="datetimeFigureOut">
              <a:rPr lang="zh-CN" altLang="en-US" smtClean="0"/>
              <a:t>2019/5/16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AC1B-56AA-46AC-BFC4-BFF14C9001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1.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90.png"/><Relationship Id="rId1" Type="http://schemas.openxmlformats.org/officeDocument/2006/relationships/slideLayout" Target="../slideLayouts/slideLayout7.xml"/><Relationship Id="rId4" Type="http://schemas.openxmlformats.org/officeDocument/2006/relationships/image" Target="../media/image410.pn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40110" y="1882294"/>
            <a:ext cx="9144000" cy="4266836"/>
          </a:xfrm>
        </p:spPr>
        <p:txBody>
          <a:bodyPr>
            <a:normAutofit lnSpcReduction="10000"/>
          </a:bodyPr>
          <a:lstStyle/>
          <a:p>
            <a:r>
              <a:rPr lang="en-US" altLang="zh-CN" sz="5200" dirty="0">
                <a:cs typeface="Times New Roman" panose="02020603050405020304" pitchFamily="18" charset="0"/>
              </a:rPr>
              <a:t>Rough-fuzzy rule interpolation</a:t>
            </a:r>
          </a:p>
          <a:p>
            <a:endParaRPr lang="en-US" altLang="zh-CN" sz="4400" dirty="0"/>
          </a:p>
          <a:p>
            <a:endParaRPr lang="zh-CN" altLang="en-US" dirty="0"/>
          </a:p>
          <a:p>
            <a:r>
              <a:rPr lang="en-US" altLang="zh-CN" sz="4000" dirty="0">
                <a:cs typeface="Times New Roman" panose="02020603050405020304" pitchFamily="18" charset="0"/>
              </a:rPr>
              <a:t> </a:t>
            </a:r>
            <a:r>
              <a:rPr lang="en-US" altLang="zh-CN" sz="3000" dirty="0" err="1">
                <a:cs typeface="Times New Roman" panose="02020603050405020304" pitchFamily="18" charset="0"/>
              </a:rPr>
              <a:t>Chengyuan</a:t>
            </a:r>
            <a:r>
              <a:rPr lang="en-US" altLang="zh-CN" sz="3000" dirty="0">
                <a:cs typeface="Times New Roman" panose="02020603050405020304" pitchFamily="18" charset="0"/>
              </a:rPr>
              <a:t> Chen </a:t>
            </a:r>
            <a:r>
              <a:rPr lang="en-US" altLang="zh-CN" sz="3000" baseline="30000" dirty="0">
                <a:cs typeface="Times New Roman" panose="02020603050405020304" pitchFamily="18" charset="0"/>
              </a:rPr>
              <a:t>a</a:t>
            </a:r>
            <a:r>
              <a:rPr lang="en-US" altLang="zh-CN" sz="3000" dirty="0">
                <a:cs typeface="Times New Roman" panose="02020603050405020304" pitchFamily="18" charset="0"/>
              </a:rPr>
              <a:t> , Neil Mac </a:t>
            </a:r>
            <a:r>
              <a:rPr lang="en-US" altLang="zh-CN" sz="3000" dirty="0" err="1">
                <a:cs typeface="Times New Roman" panose="02020603050405020304" pitchFamily="18" charset="0"/>
              </a:rPr>
              <a:t>Parthaláin</a:t>
            </a:r>
            <a:r>
              <a:rPr lang="en-US" altLang="zh-CN" sz="3000" dirty="0">
                <a:cs typeface="Times New Roman" panose="02020603050405020304" pitchFamily="18" charset="0"/>
              </a:rPr>
              <a:t> </a:t>
            </a:r>
            <a:r>
              <a:rPr lang="en-US" altLang="zh-CN" sz="3000" baseline="30000" dirty="0">
                <a:cs typeface="Times New Roman" panose="02020603050405020304" pitchFamily="18" charset="0"/>
              </a:rPr>
              <a:t>b</a:t>
            </a:r>
            <a:r>
              <a:rPr lang="en-US" altLang="zh-CN" sz="3000" dirty="0">
                <a:cs typeface="Times New Roman" panose="02020603050405020304" pitchFamily="18" charset="0"/>
              </a:rPr>
              <a:t> , Chris Price </a:t>
            </a:r>
            <a:r>
              <a:rPr lang="en-US" altLang="zh-CN" sz="3000" baseline="30000" dirty="0">
                <a:cs typeface="Times New Roman" panose="02020603050405020304" pitchFamily="18" charset="0"/>
              </a:rPr>
              <a:t>b</a:t>
            </a:r>
            <a:r>
              <a:rPr lang="en-US" altLang="zh-CN" sz="3000" dirty="0">
                <a:cs typeface="Times New Roman" panose="02020603050405020304" pitchFamily="18" charset="0"/>
              </a:rPr>
              <a:t> , </a:t>
            </a:r>
            <a:r>
              <a:rPr lang="en-US" altLang="zh-CN" sz="3000" dirty="0" err="1">
                <a:cs typeface="Times New Roman" panose="02020603050405020304" pitchFamily="18" charset="0"/>
              </a:rPr>
              <a:t>Qiang</a:t>
            </a:r>
            <a:r>
              <a:rPr lang="en-US" altLang="zh-CN" sz="3000" dirty="0">
                <a:cs typeface="Times New Roman" panose="02020603050405020304" pitchFamily="18" charset="0"/>
              </a:rPr>
              <a:t> Shen </a:t>
            </a:r>
            <a:r>
              <a:rPr lang="en-US" altLang="zh-CN" sz="3000" baseline="30000" dirty="0">
                <a:cs typeface="Times New Roman" panose="02020603050405020304" pitchFamily="18" charset="0"/>
              </a:rPr>
              <a:t>b , ∗</a:t>
            </a:r>
          </a:p>
          <a:p>
            <a:endParaRPr lang="en-US" altLang="zh-CN" sz="5400" baseline="30000" dirty="0">
              <a:cs typeface="Times New Roman" panose="02020603050405020304" pitchFamily="18" charset="0"/>
            </a:endParaRPr>
          </a:p>
          <a:p>
            <a:r>
              <a:rPr lang="en-US" altLang="zh-CN" sz="5400" baseline="30000" dirty="0">
                <a:cs typeface="Times New Roman" panose="02020603050405020304" pitchFamily="18" charset="0"/>
              </a:rPr>
              <a:t>Information Sciences</a:t>
            </a:r>
            <a:endParaRPr lang="zh-CN" altLang="en-US" sz="5400" baseline="30000" dirty="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890"/>
    </mc:Choice>
    <mc:Fallback>
      <p:transition spd="slow" advTm="18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426096" y="420076"/>
                <a:ext cx="11451773" cy="2764475"/>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Definition 2.3. </a:t>
                </a:r>
                <a:r>
                  <a:rPr lang="en-US" altLang="zh-CN" sz="2800" dirty="0">
                    <a:solidFill>
                      <a:srgbClr val="000000"/>
                    </a:solidFill>
                    <a:cs typeface="Times New Roman" panose="02020603050405020304" pitchFamily="18" charset="0"/>
                  </a:rPr>
                  <a:t>Let U be the universe, an RF set </a:t>
                </a:r>
                <a14:m>
                  <m:oMath xmlns:m="http://schemas.openxmlformats.org/officeDocument/2006/math">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oMath>
                </a14:m>
                <a:r>
                  <a:rPr lang="en-US" altLang="zh-CN" sz="2800" dirty="0">
                    <a:solidFill>
                      <a:srgbClr val="000000"/>
                    </a:solidFill>
                    <a:cs typeface="Times New Roman" panose="02020603050405020304" pitchFamily="18" charset="0"/>
                  </a:rPr>
                  <a:t> on U is herein denoted by the lower approximation (LA) </a:t>
                </a:r>
                <a14:m>
                  <m:oMath xmlns:m="http://schemas.openxmlformats.org/officeDocument/2006/math">
                    <m:sSup>
                      <m:sSupPr>
                        <m:ctrlPr>
                          <a:rPr lang="en-US" altLang="zh-CN" sz="2800" i="1" smtClean="0">
                            <a:solidFill>
                              <a:srgbClr val="000000"/>
                            </a:solidFill>
                            <a:latin typeface="Cambria Math" panose="02040503050406030204" pitchFamily="18" charset="0"/>
                          </a:rPr>
                        </m:ctrlPr>
                      </m:sSup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e>
                      <m:sup>
                        <m:r>
                          <a:rPr lang="en-US" altLang="zh-CN" sz="2800" i="1" smtClean="0">
                            <a:solidFill>
                              <a:srgbClr val="000000"/>
                            </a:solidFill>
                            <a:latin typeface="Cambria Math" panose="02040503050406030204" pitchFamily="18" charset="0"/>
                          </a:rPr>
                          <m:t>𝐿</m:t>
                        </m:r>
                      </m:sup>
                    </m:sSup>
                  </m:oMath>
                </a14:m>
                <a:r>
                  <a:rPr lang="en-US" altLang="zh-CN" sz="2800" dirty="0">
                    <a:solidFill>
                      <a:srgbClr val="000000"/>
                    </a:solidFill>
                    <a:cs typeface="Times New Roman" panose="02020603050405020304" pitchFamily="18" charset="0"/>
                  </a:rPr>
                  <a:t>and the upper approximation (UA) </a:t>
                </a:r>
                <a14:m>
                  <m:oMath xmlns:m="http://schemas.openxmlformats.org/officeDocument/2006/math">
                    <m:sSup>
                      <m:sSupPr>
                        <m:ctrlPr>
                          <a:rPr lang="en-US" altLang="zh-CN" sz="2800" i="1" dirty="0" smtClean="0">
                            <a:solidFill>
                              <a:srgbClr val="000000"/>
                            </a:solidFill>
                            <a:latin typeface="Cambria Math" panose="02040503050406030204" pitchFamily="18" charset="0"/>
                          </a:rPr>
                        </m:ctrlPr>
                      </m:sSupPr>
                      <m:e>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𝐴</m:t>
                            </m:r>
                          </m:e>
                        </m:acc>
                      </m:e>
                      <m:sup>
                        <m:r>
                          <a:rPr lang="en-US" altLang="zh-CN" sz="2800" i="1" dirty="0" smtClean="0">
                            <a:solidFill>
                              <a:srgbClr val="000000"/>
                            </a:solidFill>
                            <a:latin typeface="Cambria Math" panose="02040503050406030204" pitchFamily="18" charset="0"/>
                          </a:rPr>
                          <m:t>𝑈</m:t>
                        </m:r>
                      </m:sup>
                    </m:sSup>
                  </m:oMath>
                </a14:m>
                <a:r>
                  <a:rPr lang="en-US" altLang="zh-CN" sz="2800" b="0" i="1" u="none" strike="noStrike" baseline="0" dirty="0">
                    <a:solidFill>
                      <a:srgbClr val="000000"/>
                    </a:solidFill>
                    <a:cs typeface="Times New Roman" panose="02020603050405020304" pitchFamily="18" charset="0"/>
                  </a:rPr>
                  <a:t> </a:t>
                </a:r>
                <a:r>
                  <a:rPr lang="en-US" altLang="zh-CN" sz="2800" dirty="0">
                    <a:solidFill>
                      <a:srgbClr val="000000"/>
                    </a:solidFill>
                    <a:cs typeface="Times New Roman" panose="02020603050405020304" pitchFamily="18" charset="0"/>
                  </a:rPr>
                  <a:t>such that </a:t>
                </a:r>
              </a:p>
              <a:p>
                <a:endParaRPr lang="en-US" altLang="zh-CN" sz="2800" dirty="0">
                  <a:solidFill>
                    <a:srgbClr val="000000"/>
                  </a:solidFill>
                  <a:cs typeface="Times New Roman" panose="02020603050405020304" pitchFamily="18" charset="0"/>
                </a:endParaRPr>
              </a:p>
              <a:p>
                <a:endParaRPr lang="en-US" altLang="zh-CN" sz="2800" dirty="0">
                  <a:solidFill>
                    <a:srgbClr val="000000"/>
                  </a:solidFill>
                  <a:cs typeface="Times New Roman" panose="02020603050405020304" pitchFamily="18" charset="0"/>
                </a:endParaRPr>
              </a:p>
              <a:p>
                <a:r>
                  <a:rPr lang="en-US" altLang="zh-CN" sz="2800" dirty="0">
                    <a:solidFill>
                      <a:srgbClr val="000000"/>
                    </a:solidFill>
                    <a:cs typeface="Times New Roman" panose="02020603050405020304" pitchFamily="18" charset="0"/>
                  </a:rPr>
                  <a:t>Where </a:t>
                </a:r>
                <a14:m>
                  <m:oMath xmlns:m="http://schemas.openxmlformats.org/officeDocument/2006/math">
                    <m:sSubSup>
                      <m:sSubSupPr>
                        <m:ctrlPr>
                          <a:rPr lang="en-US" altLang="zh-CN" sz="2800" i="1" smtClean="0">
                            <a:solidFill>
                              <a:srgbClr val="000000"/>
                            </a:solidFill>
                            <a:latin typeface="Cambria Math" panose="02040503050406030204" pitchFamily="18" charset="0"/>
                          </a:rPr>
                        </m:ctrlPr>
                      </m:sSubSupPr>
                      <m:e>
                        <m:r>
                          <a:rPr lang="en-US" altLang="zh-CN" sz="2800" b="0" i="1" smtClean="0">
                            <a:solidFill>
                              <a:srgbClr val="000000"/>
                            </a:solidFill>
                            <a:latin typeface="Cambria Math" panose="02040503050406030204" pitchFamily="18" charset="0"/>
                          </a:rPr>
                          <m:t>0</m:t>
                        </m:r>
                        <m:r>
                          <a:rPr lang="en-US" altLang="zh-CN" sz="2800" i="1" smtClean="0">
                            <a:solidFill>
                              <a:srgbClr val="000000"/>
                            </a:solidFill>
                            <a:latin typeface="Cambria Math" panose="02040503050406030204" pitchFamily="18" charset="0"/>
                            <a:ea typeface="Cambria Math" panose="02040503050406030204" pitchFamily="18" charset="0"/>
                          </a:rPr>
                          <m:t>≤</m:t>
                        </m:r>
                        <m:r>
                          <a:rPr lang="zh-CN" altLang="en-US" sz="2800" i="1" smtClean="0">
                            <a:solidFill>
                              <a:srgbClr val="000000"/>
                            </a:solidFill>
                            <a:latin typeface="Cambria Math" panose="02040503050406030204" pitchFamily="18" charset="0"/>
                          </a:rPr>
                          <m:t>𝜇</m:t>
                        </m:r>
                      </m:e>
                      <m:sub>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sub>
                      <m:sup>
                        <m:r>
                          <a:rPr lang="en-US" altLang="zh-CN" sz="2800" i="1" smtClean="0">
                            <a:solidFill>
                              <a:srgbClr val="000000"/>
                            </a:solidFill>
                            <a:latin typeface="Cambria Math" panose="02040503050406030204" pitchFamily="18" charset="0"/>
                          </a:rPr>
                          <m:t>𝐿</m:t>
                        </m:r>
                      </m:sup>
                    </m:sSubSup>
                    <m:d>
                      <m:dPr>
                        <m:ctrlPr>
                          <a:rPr lang="en-US" altLang="zh-CN" sz="2800" i="1" smtClean="0">
                            <a:solidFill>
                              <a:srgbClr val="000000"/>
                            </a:solidFill>
                            <a:latin typeface="Cambria Math" panose="02040503050406030204" pitchFamily="18" charset="0"/>
                          </a:rPr>
                        </m:ctrlPr>
                      </m:dPr>
                      <m:e>
                        <m:r>
                          <a:rPr lang="en-US" altLang="zh-CN" sz="2800" i="1" smtClean="0">
                            <a:solidFill>
                              <a:srgbClr val="000000"/>
                            </a:solidFill>
                            <a:latin typeface="Cambria Math" panose="02040503050406030204" pitchFamily="18" charset="0"/>
                          </a:rPr>
                          <m:t>𝑥</m:t>
                        </m:r>
                      </m:e>
                    </m:d>
                    <m:r>
                      <a:rPr lang="en-US" altLang="zh-CN" sz="2800" i="1" smtClean="0">
                        <a:solidFill>
                          <a:srgbClr val="000000"/>
                        </a:solidFill>
                        <a:latin typeface="Cambria Math" panose="02040503050406030204" pitchFamily="18" charset="0"/>
                        <a:ea typeface="Cambria Math" panose="02040503050406030204" pitchFamily="18" charset="0"/>
                      </a:rPr>
                      <m:t>≤</m:t>
                    </m:r>
                    <m:sSubSup>
                      <m:sSubSupPr>
                        <m:ctrlPr>
                          <a:rPr lang="zh-CN" altLang="en-US" sz="2800" i="1" dirty="0" smtClean="0">
                            <a:latin typeface="Cambria Math" panose="02040503050406030204" pitchFamily="18" charset="0"/>
                          </a:rPr>
                        </m:ctrlPr>
                      </m:sSubSupPr>
                      <m:e>
                        <m:r>
                          <a:rPr lang="zh-CN" altLang="en-US" sz="2800" i="1" dirty="0" smtClean="0">
                            <a:latin typeface="Cambria Math" panose="02040503050406030204" pitchFamily="18" charset="0"/>
                          </a:rPr>
                          <m:t>𝜇</m:t>
                        </m:r>
                      </m:e>
                      <m:sub>
                        <m:acc>
                          <m:accPr>
                            <m:chr m:val="̃"/>
                            <m:ctrlPr>
                              <a:rPr lang="zh-CN" altLang="en-US" sz="2800" i="1" dirty="0" smtClean="0">
                                <a:latin typeface="Cambria Math" panose="02040503050406030204" pitchFamily="18" charset="0"/>
                              </a:rPr>
                            </m:ctrlPr>
                          </m:accPr>
                          <m:e>
                            <m:r>
                              <a:rPr lang="zh-CN" altLang="en-US" sz="2800" i="1" dirty="0" smtClean="0">
                                <a:latin typeface="Cambria Math" panose="02040503050406030204" pitchFamily="18" charset="0"/>
                              </a:rPr>
                              <m:t>𝐴</m:t>
                            </m:r>
                          </m:e>
                        </m:acc>
                      </m:sub>
                      <m:sup>
                        <m:r>
                          <a:rPr lang="zh-CN" altLang="en-US" sz="2800" i="1" dirty="0" smtClean="0">
                            <a:latin typeface="Cambria Math" panose="02040503050406030204" pitchFamily="18" charset="0"/>
                          </a:rPr>
                          <m:t>𝑈</m:t>
                        </m:r>
                      </m:sup>
                    </m:sSubSup>
                    <m:d>
                      <m:dPr>
                        <m:ctrlPr>
                          <a:rPr lang="zh-CN" altLang="en-US" sz="2800" i="1" dirty="0" smtClean="0">
                            <a:latin typeface="Cambria Math" panose="02040503050406030204" pitchFamily="18" charset="0"/>
                          </a:rPr>
                        </m:ctrlPr>
                      </m:dPr>
                      <m:e>
                        <m:r>
                          <a:rPr lang="en-US" altLang="zh-CN" sz="2800" b="0" i="1" dirty="0" smtClean="0">
                            <a:latin typeface="Cambria Math" panose="02040503050406030204" pitchFamily="18" charset="0"/>
                          </a:rPr>
                          <m:t>𝑥</m:t>
                        </m:r>
                      </m:e>
                    </m:d>
                    <m:r>
                      <a:rPr lang="zh-CN" altLang="en-US" sz="2800" i="1" dirty="0" smtClean="0">
                        <a:latin typeface="Cambria Math" panose="02040503050406030204" pitchFamily="18" charset="0"/>
                      </a:rPr>
                      <m:t>≤</m:t>
                    </m:r>
                    <m:r>
                      <a:rPr lang="en-US" altLang="zh-CN" sz="2800" b="0" i="1" dirty="0" smtClean="0">
                        <a:latin typeface="Cambria Math" panose="02040503050406030204" pitchFamily="18" charset="0"/>
                      </a:rPr>
                      <m:t>1.</m:t>
                    </m:r>
                  </m:oMath>
                </a14:m>
                <a:endParaRPr lang="zh-CN" altLang="en-US" sz="2800" dirty="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426096" y="420076"/>
                <a:ext cx="11451773" cy="2764475"/>
              </a:xfrm>
              <a:prstGeom prst="rect">
                <a:avLst/>
              </a:prstGeom>
              <a:blipFill>
                <a:blip r:embed="rId2"/>
                <a:stretch>
                  <a:fillRect l="-1118" t="-2208" r="-160" b="-463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5230B1E-BB86-4510-8DE8-9D4A2715A862}"/>
              </a:ext>
            </a:extLst>
          </p:cNvPr>
          <p:cNvPicPr>
            <a:picLocks noChangeAspect="1"/>
          </p:cNvPicPr>
          <p:nvPr/>
        </p:nvPicPr>
        <p:blipFill>
          <a:blip r:embed="rId3"/>
          <a:stretch>
            <a:fillRect/>
          </a:stretch>
        </p:blipFill>
        <p:spPr>
          <a:xfrm>
            <a:off x="957935" y="1822639"/>
            <a:ext cx="6298406" cy="666750"/>
          </a:xfrm>
          <a:prstGeom prst="rect">
            <a:avLst/>
          </a:prstGeom>
        </p:spPr>
      </p:pic>
      <p:pic>
        <p:nvPicPr>
          <p:cNvPr id="5" name="图片 4">
            <a:extLst>
              <a:ext uri="{FF2B5EF4-FFF2-40B4-BE49-F238E27FC236}">
                <a16:creationId xmlns:a16="http://schemas.microsoft.com/office/drawing/2014/main" id="{671B1DEE-E4E8-4471-8D1F-3282E513441B}"/>
              </a:ext>
            </a:extLst>
          </p:cNvPr>
          <p:cNvPicPr>
            <a:picLocks noChangeAspect="1"/>
          </p:cNvPicPr>
          <p:nvPr/>
        </p:nvPicPr>
        <p:blipFill>
          <a:blip r:embed="rId4"/>
          <a:stretch>
            <a:fillRect/>
          </a:stretch>
        </p:blipFill>
        <p:spPr>
          <a:xfrm>
            <a:off x="2591575" y="3184551"/>
            <a:ext cx="6477000" cy="34796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255"/>
    </mc:Choice>
    <mc:Fallback>
      <p:transition spd="slow" advTm="3625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190553-3CFC-42B7-AECE-BA864A5C435E}"/>
              </a:ext>
            </a:extLst>
          </p:cNvPr>
          <p:cNvSpPr/>
          <p:nvPr/>
        </p:nvSpPr>
        <p:spPr>
          <a:xfrm>
            <a:off x="272047" y="230547"/>
            <a:ext cx="2428870" cy="461665"/>
          </a:xfrm>
          <a:prstGeom prst="rect">
            <a:avLst/>
          </a:prstGeom>
        </p:spPr>
        <p:txBody>
          <a:bodyPr wrap="none">
            <a:spAutoFit/>
          </a:bodyPr>
          <a:lstStyle/>
          <a:p>
            <a:r>
              <a:rPr lang="en-US" altLang="zh-CN" sz="2400" i="1" dirty="0">
                <a:solidFill>
                  <a:srgbClr val="000000"/>
                </a:solidFill>
                <a:latin typeface="KJFFG F+ Gulliver"/>
              </a:rPr>
              <a:t>2.2. Basic notions </a:t>
            </a:r>
            <a:endParaRPr lang="zh-CN" altLang="en-US" sz="2400"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A823EB89-68AB-44E9-A9D2-9A71A8D0E793}"/>
                  </a:ext>
                </a:extLst>
              </p:cNvPr>
              <p:cNvSpPr/>
              <p:nvPr/>
            </p:nvSpPr>
            <p:spPr>
              <a:xfrm>
                <a:off x="538065" y="1867868"/>
                <a:ext cx="11311813" cy="1581908"/>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Definition 2.4. </a:t>
                </a:r>
                <a:r>
                  <a:rPr lang="en-US" altLang="zh-CN" sz="2800" dirty="0">
                    <a:solidFill>
                      <a:srgbClr val="000000"/>
                    </a:solidFill>
                    <a:cs typeface="Times New Roman" panose="02020603050405020304" pitchFamily="18" charset="0"/>
                  </a:rPr>
                  <a:t>An RF set </a:t>
                </a:r>
                <a14:m>
                  <m:oMath xmlns:m="http://schemas.openxmlformats.org/officeDocument/2006/math">
                    <m:sSub>
                      <m:sSubPr>
                        <m:ctrlPr>
                          <a:rPr lang="en-US" altLang="zh-CN" sz="2800" i="1" smtClean="0">
                            <a:solidFill>
                              <a:srgbClr val="000000"/>
                            </a:solidFill>
                            <a:latin typeface="Cambria Math" panose="02040503050406030204" pitchFamily="18" charset="0"/>
                          </a:rPr>
                        </m:ctrlPr>
                      </m:sSub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e>
                      <m:sub>
                        <m:r>
                          <a:rPr lang="en-US" altLang="zh-CN" sz="2800" i="1" smtClean="0">
                            <a:solidFill>
                              <a:srgbClr val="000000"/>
                            </a:solidFill>
                            <a:latin typeface="Cambria Math" panose="02040503050406030204" pitchFamily="18" charset="0"/>
                          </a:rPr>
                          <m:t>1</m:t>
                        </m:r>
                      </m:sub>
                    </m:sSub>
                  </m:oMath>
                </a14:m>
                <a:r>
                  <a:rPr lang="en-US" altLang="zh-CN" sz="2800" dirty="0">
                    <a:solidFill>
                      <a:srgbClr val="000000"/>
                    </a:solidFill>
                    <a:cs typeface="Times New Roman" panose="02020603050405020304" pitchFamily="18" charset="0"/>
                  </a:rPr>
                  <a:t>is said to be </a:t>
                </a:r>
                <a:r>
                  <a:rPr lang="en-US" altLang="zh-CN" sz="2800" i="1" dirty="0">
                    <a:solidFill>
                      <a:srgbClr val="000000"/>
                    </a:solidFill>
                    <a:cs typeface="Times New Roman" panose="02020603050405020304" pitchFamily="18" charset="0"/>
                  </a:rPr>
                  <a:t>less than </a:t>
                </a:r>
                <a:r>
                  <a:rPr lang="en-US" altLang="zh-CN" sz="2800" dirty="0">
                    <a:solidFill>
                      <a:srgbClr val="000000"/>
                    </a:solidFill>
                    <a:cs typeface="Times New Roman" panose="02020603050405020304" pitchFamily="18" charset="0"/>
                  </a:rPr>
                  <a:t>another RF set </a:t>
                </a:r>
                <a14:m>
                  <m:oMath xmlns:m="http://schemas.openxmlformats.org/officeDocument/2006/math">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b="0" i="1" smtClean="0">
                            <a:solidFill>
                              <a:srgbClr val="000000"/>
                            </a:solidFill>
                            <a:latin typeface="Cambria Math" panose="02040503050406030204" pitchFamily="18" charset="0"/>
                          </a:rPr>
                          <m:t>2</m:t>
                        </m:r>
                      </m:sub>
                    </m:sSub>
                  </m:oMath>
                </a14:m>
                <a:r>
                  <a:rPr lang="en-US" altLang="zh-CN" sz="2800" dirty="0">
                    <a:solidFill>
                      <a:srgbClr val="000000"/>
                    </a:solidFill>
                    <a:cs typeface="Times New Roman" panose="02020603050405020304" pitchFamily="18" charset="0"/>
                  </a:rPr>
                  <a:t>, denoted as </a:t>
                </a:r>
                <a14:m>
                  <m:oMath xmlns:m="http://schemas.openxmlformats.org/officeDocument/2006/math">
                    <m:sSub>
                      <m:sSubPr>
                        <m:ctrlPr>
                          <a:rPr lang="en-US" altLang="zh-CN" sz="2800" i="1" smtClean="0">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i="1">
                            <a:solidFill>
                              <a:srgbClr val="000000"/>
                            </a:solidFill>
                            <a:latin typeface="Cambria Math" panose="02040503050406030204" pitchFamily="18" charset="0"/>
                          </a:rPr>
                          <m:t>1</m:t>
                        </m:r>
                      </m:sub>
                    </m:sSub>
                    <m:r>
                      <a:rPr lang="en-US" altLang="zh-CN" sz="2800" i="1">
                        <a:solidFill>
                          <a:srgbClr val="000000"/>
                        </a:solidFill>
                        <a:latin typeface="Cambria Math" panose="02040503050406030204" pitchFamily="18" charset="0"/>
                      </a:rPr>
                      <m:t> </m:t>
                    </m:r>
                  </m:oMath>
                </a14:m>
                <a:r>
                  <a:rPr lang="en-US" altLang="zh-CN" sz="2800" dirty="0">
                    <a:solidFill>
                      <a:srgbClr val="000000"/>
                    </a:solidFill>
                    <a:cs typeface="Times New Roman" panose="02020603050405020304" pitchFamily="18" charset="0"/>
                  </a:rPr>
                  <a:t>≺</a:t>
                </a:r>
                <a:r>
                  <a:rPr lang="en-US" altLang="zh-CN" sz="2800" dirty="0">
                    <a:solidFill>
                      <a:srgbClr val="000000"/>
                    </a:solidFill>
                  </a:rPr>
                  <a:t> </a:t>
                </a:r>
                <a14:m>
                  <m:oMath xmlns:m="http://schemas.openxmlformats.org/officeDocument/2006/math">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b="0" i="1" smtClean="0">
                            <a:solidFill>
                              <a:srgbClr val="000000"/>
                            </a:solidFill>
                            <a:latin typeface="Cambria Math" panose="02040503050406030204" pitchFamily="18" charset="0"/>
                          </a:rPr>
                          <m:t>2</m:t>
                        </m:r>
                      </m:sub>
                    </m:sSub>
                  </m:oMath>
                </a14:m>
                <a:r>
                  <a:rPr lang="en-US" altLang="zh-CN" sz="2800" dirty="0">
                    <a:solidFill>
                      <a:srgbClr val="000000"/>
                    </a:solidFill>
                    <a:cs typeface="Times New Roman" panose="02020603050405020304" pitchFamily="18" charset="0"/>
                  </a:rPr>
                  <a:t> , if and only if </a:t>
                </a:r>
              </a:p>
              <a:p>
                <a:pPr>
                  <a:lnSpc>
                    <a:spcPct val="150000"/>
                  </a:lnSpc>
                </a:pPr>
                <a:r>
                  <a:rPr lang="en-US" altLang="zh-CN" sz="2800" dirty="0">
                    <a:solidFill>
                      <a:srgbClr val="000000"/>
                    </a:solidFill>
                    <a:cs typeface="Times New Roman" panose="02020603050405020304" pitchFamily="18" charset="0"/>
                  </a:rPr>
                  <a:t>                               </a:t>
                </a:r>
                <a14:m>
                  <m:oMath xmlns:m="http://schemas.openxmlformats.org/officeDocument/2006/math">
                    <m:sSubSup>
                      <m:sSubSupPr>
                        <m:ctrlPr>
                          <a:rPr lang="en-US" altLang="zh-CN" sz="2800" i="1" dirty="0" smtClean="0">
                            <a:solidFill>
                              <a:srgbClr val="000000"/>
                            </a:solidFill>
                            <a:latin typeface="Cambria Math" panose="02040503050406030204" pitchFamily="18" charset="0"/>
                          </a:rPr>
                        </m:ctrlPr>
                      </m:sSubSupPr>
                      <m:e>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𝐴</m:t>
                            </m:r>
                          </m:e>
                        </m:acc>
                      </m:e>
                      <m:sub>
                        <m:r>
                          <a:rPr lang="en-US" altLang="zh-CN" sz="2800" i="1" dirty="0" smtClean="0">
                            <a:solidFill>
                              <a:srgbClr val="000000"/>
                            </a:solidFill>
                            <a:latin typeface="Cambria Math" panose="02040503050406030204" pitchFamily="18" charset="0"/>
                          </a:rPr>
                          <m:t>1</m:t>
                        </m:r>
                      </m:sub>
                      <m:sup>
                        <m:r>
                          <a:rPr lang="en-US" altLang="zh-CN" sz="2800" i="1" dirty="0" smtClean="0">
                            <a:solidFill>
                              <a:srgbClr val="000000"/>
                            </a:solidFill>
                            <a:latin typeface="Cambria Math" panose="02040503050406030204" pitchFamily="18" charset="0"/>
                          </a:rPr>
                          <m:t>𝐿</m:t>
                        </m:r>
                      </m:sup>
                    </m:sSubSup>
                    <m:r>
                      <a:rPr lang="en-US" altLang="zh-CN" sz="2800" i="1">
                        <a:solidFill>
                          <a:srgbClr val="000000"/>
                        </a:solidFill>
                        <a:latin typeface="Cambria Math" panose="02040503050406030204" pitchFamily="18" charset="0"/>
                      </a:rPr>
                      <m:t> </m:t>
                    </m:r>
                  </m:oMath>
                </a14:m>
                <a:r>
                  <a:rPr lang="en-US" altLang="zh-CN" sz="2800" dirty="0">
                    <a:solidFill>
                      <a:srgbClr val="000000"/>
                    </a:solidFill>
                    <a:cs typeface="Times New Roman" panose="02020603050405020304" pitchFamily="18" charset="0"/>
                  </a:rPr>
                  <a:t>≺</a:t>
                </a:r>
                <a:r>
                  <a:rPr lang="en-US" altLang="zh-CN" sz="2800" dirty="0">
                    <a:solidFill>
                      <a:srgbClr val="000000"/>
                    </a:solidFill>
                  </a:rPr>
                  <a:t> </a:t>
                </a:r>
                <a14:m>
                  <m:oMath xmlns:m="http://schemas.openxmlformats.org/officeDocument/2006/math">
                    <m:sSubSup>
                      <m:sSubSupPr>
                        <m:ctrlPr>
                          <a:rPr lang="en-US" altLang="zh-CN" sz="2800" i="1" dirty="0">
                            <a:solidFill>
                              <a:srgbClr val="000000"/>
                            </a:solidFill>
                            <a:latin typeface="Cambria Math" panose="02040503050406030204" pitchFamily="18" charset="0"/>
                          </a:rPr>
                        </m:ctrlPr>
                      </m:sSubSupPr>
                      <m:e>
                        <m:acc>
                          <m:accPr>
                            <m:chr m:val="̃"/>
                            <m:ctrlPr>
                              <a:rPr lang="en-US" altLang="zh-CN" sz="2800" i="1" dirty="0">
                                <a:solidFill>
                                  <a:srgbClr val="000000"/>
                                </a:solidFill>
                                <a:latin typeface="Cambria Math" panose="02040503050406030204" pitchFamily="18" charset="0"/>
                              </a:rPr>
                            </m:ctrlPr>
                          </m:accPr>
                          <m:e>
                            <m:r>
                              <a:rPr lang="en-US" altLang="zh-CN" sz="2800" i="1" dirty="0">
                                <a:solidFill>
                                  <a:srgbClr val="000000"/>
                                </a:solidFill>
                                <a:latin typeface="Cambria Math" panose="02040503050406030204" pitchFamily="18" charset="0"/>
                              </a:rPr>
                              <m:t>𝐴</m:t>
                            </m:r>
                          </m:e>
                        </m:acc>
                      </m:e>
                      <m:sub>
                        <m:r>
                          <a:rPr lang="en-US" altLang="zh-CN" sz="2800" b="0" i="1" dirty="0" smtClean="0">
                            <a:solidFill>
                              <a:srgbClr val="000000"/>
                            </a:solidFill>
                            <a:latin typeface="Cambria Math" panose="02040503050406030204" pitchFamily="18" charset="0"/>
                          </a:rPr>
                          <m:t>2</m:t>
                        </m:r>
                      </m:sub>
                      <m:sup>
                        <m:r>
                          <a:rPr lang="en-US" altLang="zh-CN" sz="2800" i="1" dirty="0">
                            <a:solidFill>
                              <a:srgbClr val="000000"/>
                            </a:solidFill>
                            <a:latin typeface="Cambria Math" panose="02040503050406030204" pitchFamily="18" charset="0"/>
                          </a:rPr>
                          <m:t>𝐿</m:t>
                        </m:r>
                      </m:sup>
                    </m:sSubSup>
                  </m:oMath>
                </a14:m>
                <a:r>
                  <a:rPr lang="en-US" altLang="zh-CN" sz="2800" dirty="0">
                    <a:solidFill>
                      <a:srgbClr val="000000"/>
                    </a:solidFill>
                    <a:cs typeface="Times New Roman" panose="02020603050405020304" pitchFamily="18" charset="0"/>
                  </a:rPr>
                  <a:t> , </a:t>
                </a:r>
                <a14:m>
                  <m:oMath xmlns:m="http://schemas.openxmlformats.org/officeDocument/2006/math">
                    <m:sSubSup>
                      <m:sSubSupPr>
                        <m:ctrlPr>
                          <a:rPr lang="en-US" altLang="zh-CN" sz="2800" i="1" dirty="0">
                            <a:solidFill>
                              <a:srgbClr val="000000"/>
                            </a:solidFill>
                            <a:latin typeface="Cambria Math" panose="02040503050406030204" pitchFamily="18" charset="0"/>
                          </a:rPr>
                        </m:ctrlPr>
                      </m:sSubSupPr>
                      <m:e>
                        <m:acc>
                          <m:accPr>
                            <m:chr m:val="̃"/>
                            <m:ctrlPr>
                              <a:rPr lang="en-US" altLang="zh-CN" sz="2800" i="1" dirty="0">
                                <a:solidFill>
                                  <a:srgbClr val="000000"/>
                                </a:solidFill>
                                <a:latin typeface="Cambria Math" panose="02040503050406030204" pitchFamily="18" charset="0"/>
                              </a:rPr>
                            </m:ctrlPr>
                          </m:accPr>
                          <m:e>
                            <m:r>
                              <a:rPr lang="en-US" altLang="zh-CN" sz="2800" i="1" dirty="0">
                                <a:solidFill>
                                  <a:srgbClr val="000000"/>
                                </a:solidFill>
                                <a:latin typeface="Cambria Math" panose="02040503050406030204" pitchFamily="18" charset="0"/>
                              </a:rPr>
                              <m:t>𝐴</m:t>
                            </m:r>
                          </m:e>
                        </m:acc>
                      </m:e>
                      <m:sub>
                        <m:r>
                          <a:rPr lang="en-US" altLang="zh-CN" sz="2800" i="1" dirty="0">
                            <a:solidFill>
                              <a:srgbClr val="000000"/>
                            </a:solidFill>
                            <a:latin typeface="Cambria Math" panose="02040503050406030204" pitchFamily="18" charset="0"/>
                          </a:rPr>
                          <m:t>1</m:t>
                        </m:r>
                      </m:sub>
                      <m:sup>
                        <m:r>
                          <a:rPr lang="en-US" altLang="zh-CN" sz="2800" b="0" i="1" dirty="0" smtClean="0">
                            <a:solidFill>
                              <a:srgbClr val="000000"/>
                            </a:solidFill>
                            <a:latin typeface="Cambria Math" panose="02040503050406030204" pitchFamily="18" charset="0"/>
                          </a:rPr>
                          <m:t>𝑈</m:t>
                        </m:r>
                      </m:sup>
                    </m:sSubSup>
                    <m:r>
                      <a:rPr lang="en-US" altLang="zh-CN" sz="2800" i="1">
                        <a:solidFill>
                          <a:srgbClr val="000000"/>
                        </a:solidFill>
                        <a:latin typeface="Cambria Math" panose="02040503050406030204" pitchFamily="18" charset="0"/>
                      </a:rPr>
                      <m:t> </m:t>
                    </m:r>
                  </m:oMath>
                </a14:m>
                <a:r>
                  <a:rPr lang="en-US" altLang="zh-CN" sz="2800" dirty="0">
                    <a:solidFill>
                      <a:srgbClr val="000000"/>
                    </a:solidFill>
                    <a:cs typeface="Times New Roman" panose="02020603050405020304" pitchFamily="18" charset="0"/>
                  </a:rPr>
                  <a:t>≺</a:t>
                </a:r>
                <a:r>
                  <a:rPr lang="en-US" altLang="zh-CN" sz="2800" dirty="0">
                    <a:solidFill>
                      <a:srgbClr val="000000"/>
                    </a:solidFill>
                  </a:rPr>
                  <a:t> </a:t>
                </a:r>
                <a14:m>
                  <m:oMath xmlns:m="http://schemas.openxmlformats.org/officeDocument/2006/math">
                    <m:sSubSup>
                      <m:sSubSupPr>
                        <m:ctrlPr>
                          <a:rPr lang="en-US" altLang="zh-CN" sz="2800" i="1" dirty="0">
                            <a:solidFill>
                              <a:srgbClr val="000000"/>
                            </a:solidFill>
                            <a:latin typeface="Cambria Math" panose="02040503050406030204" pitchFamily="18" charset="0"/>
                          </a:rPr>
                        </m:ctrlPr>
                      </m:sSubSupPr>
                      <m:e>
                        <m:acc>
                          <m:accPr>
                            <m:chr m:val="̃"/>
                            <m:ctrlPr>
                              <a:rPr lang="en-US" altLang="zh-CN" sz="2800" i="1" dirty="0">
                                <a:solidFill>
                                  <a:srgbClr val="000000"/>
                                </a:solidFill>
                                <a:latin typeface="Cambria Math" panose="02040503050406030204" pitchFamily="18" charset="0"/>
                              </a:rPr>
                            </m:ctrlPr>
                          </m:accPr>
                          <m:e>
                            <m:r>
                              <a:rPr lang="en-US" altLang="zh-CN" sz="2800" i="1" dirty="0">
                                <a:solidFill>
                                  <a:srgbClr val="000000"/>
                                </a:solidFill>
                                <a:latin typeface="Cambria Math" panose="02040503050406030204" pitchFamily="18" charset="0"/>
                              </a:rPr>
                              <m:t>𝐴</m:t>
                            </m:r>
                          </m:e>
                        </m:acc>
                      </m:e>
                      <m:sub>
                        <m:r>
                          <a:rPr lang="en-US" altLang="zh-CN" sz="2800" i="1" dirty="0">
                            <a:solidFill>
                              <a:srgbClr val="000000"/>
                            </a:solidFill>
                            <a:latin typeface="Cambria Math" panose="02040503050406030204" pitchFamily="18" charset="0"/>
                          </a:rPr>
                          <m:t>2</m:t>
                        </m:r>
                      </m:sub>
                      <m:sup>
                        <m:r>
                          <a:rPr lang="en-US" altLang="zh-CN" sz="2800" b="0" i="1" dirty="0" smtClean="0">
                            <a:solidFill>
                              <a:srgbClr val="000000"/>
                            </a:solidFill>
                            <a:latin typeface="Cambria Math" panose="02040503050406030204" pitchFamily="18" charset="0"/>
                          </a:rPr>
                          <m:t>𝑈</m:t>
                        </m:r>
                      </m:sup>
                    </m:sSubSup>
                  </m:oMath>
                </a14:m>
                <a:endParaRPr lang="en-US" altLang="zh-CN" sz="2800" dirty="0">
                  <a:solidFill>
                    <a:srgbClr val="000000"/>
                  </a:solidFill>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A823EB89-68AB-44E9-A9D2-9A71A8D0E793}"/>
                  </a:ext>
                </a:extLst>
              </p:cNvPr>
              <p:cNvSpPr>
                <a:spLocks noRot="1" noChangeAspect="1" noMove="1" noResize="1" noEditPoints="1" noAdjustHandles="1" noChangeArrowheads="1" noChangeShapeType="1" noTextEdit="1"/>
              </p:cNvSpPr>
              <p:nvPr/>
            </p:nvSpPr>
            <p:spPr>
              <a:xfrm>
                <a:off x="538065" y="1867868"/>
                <a:ext cx="11311813" cy="1581908"/>
              </a:xfrm>
              <a:prstGeom prst="rect">
                <a:avLst/>
              </a:prstGeom>
              <a:blipFill>
                <a:blip r:embed="rId2"/>
                <a:stretch>
                  <a:fillRect l="-1078" t="-3462" b="-9615"/>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6DE7F469-F7C2-4357-BE75-2E2219E73CAD}"/>
              </a:ext>
            </a:extLst>
          </p:cNvPr>
          <p:cNvSpPr/>
          <p:nvPr/>
        </p:nvSpPr>
        <p:spPr>
          <a:xfrm>
            <a:off x="538065" y="692212"/>
            <a:ext cx="11311813" cy="1103892"/>
          </a:xfrm>
          <a:prstGeom prst="rect">
            <a:avLst/>
          </a:prstGeom>
        </p:spPr>
        <p:txBody>
          <a:bodyPr wrap="square">
            <a:spAutoFit/>
          </a:bodyPr>
          <a:lstStyle/>
          <a:p>
            <a:r>
              <a:rPr lang="en-US" altLang="zh-CN" sz="2800" i="1" dirty="0">
                <a:cs typeface="Times New Roman" panose="02020603050405020304" pitchFamily="18" charset="0"/>
              </a:rPr>
              <a:t>A</a:t>
            </a:r>
            <a:r>
              <a:rPr lang="en-US" altLang="zh-CN" sz="2800" baseline="-25000" dirty="0">
                <a:cs typeface="Times New Roman" panose="02020603050405020304" pitchFamily="18" charset="0"/>
              </a:rPr>
              <a:t>1</a:t>
            </a:r>
            <a:r>
              <a:rPr lang="en-US" altLang="zh-CN" sz="2800" dirty="0">
                <a:cs typeface="Times New Roman" panose="02020603050405020304" pitchFamily="18" charset="0"/>
              </a:rPr>
              <a:t> ≺</a:t>
            </a:r>
            <a:r>
              <a:rPr lang="en-US" altLang="zh-CN" sz="2800" i="1" dirty="0">
                <a:cs typeface="Times New Roman" panose="02020603050405020304" pitchFamily="18" charset="0"/>
              </a:rPr>
              <a:t>A</a:t>
            </a:r>
            <a:r>
              <a:rPr lang="en-US" altLang="zh-CN" sz="2800" baseline="-25000" dirty="0">
                <a:cs typeface="Times New Roman" panose="02020603050405020304" pitchFamily="18" charset="0"/>
              </a:rPr>
              <a:t>2</a:t>
            </a:r>
            <a:r>
              <a:rPr lang="en-US" altLang="zh-CN" sz="2800" dirty="0">
                <a:cs typeface="Times New Roman" panose="02020603050405020304" pitchFamily="18" charset="0"/>
              </a:rPr>
              <a:t> : if ∀ α∈ (0,1] , the following conditions hold :</a:t>
            </a:r>
          </a:p>
          <a:p>
            <a:pPr>
              <a:lnSpc>
                <a:spcPct val="150000"/>
              </a:lnSpc>
            </a:pPr>
            <a:r>
              <a:rPr lang="en-US" altLang="zh-CN" sz="2800" dirty="0">
                <a:cs typeface="Times New Roman" panose="02020603050405020304" pitchFamily="18" charset="0"/>
              </a:rPr>
              <a:t>                 inf { </a:t>
            </a:r>
            <a:r>
              <a:rPr lang="en-US" altLang="zh-CN" sz="2800" i="1" dirty="0">
                <a:cs typeface="Times New Roman" panose="02020603050405020304" pitchFamily="18" charset="0"/>
              </a:rPr>
              <a:t>A</a:t>
            </a:r>
            <a:r>
              <a:rPr lang="en-US" altLang="zh-CN" sz="2800" baseline="-25000" dirty="0">
                <a:cs typeface="Times New Roman" panose="02020603050405020304" pitchFamily="18" charset="0"/>
              </a:rPr>
              <a:t>1α</a:t>
            </a:r>
            <a:r>
              <a:rPr lang="en-US" altLang="zh-CN" sz="2800" dirty="0">
                <a:cs typeface="Times New Roman" panose="02020603050405020304" pitchFamily="18" charset="0"/>
              </a:rPr>
              <a:t>} &lt; inf { </a:t>
            </a:r>
            <a:r>
              <a:rPr lang="en-US" altLang="zh-CN" sz="2800" i="1" dirty="0">
                <a:cs typeface="Times New Roman" panose="02020603050405020304" pitchFamily="18" charset="0"/>
              </a:rPr>
              <a:t>A</a:t>
            </a:r>
            <a:r>
              <a:rPr lang="en-US" altLang="zh-CN" sz="2800" baseline="-25000" dirty="0">
                <a:cs typeface="Times New Roman" panose="02020603050405020304" pitchFamily="18" charset="0"/>
              </a:rPr>
              <a:t>2α</a:t>
            </a:r>
            <a:r>
              <a:rPr lang="en-US" altLang="zh-CN" sz="2800" dirty="0">
                <a:cs typeface="Times New Roman" panose="02020603050405020304" pitchFamily="18" charset="0"/>
              </a:rPr>
              <a:t>} , sup { </a:t>
            </a:r>
            <a:r>
              <a:rPr lang="en-US" altLang="zh-CN" sz="2800" i="1" dirty="0">
                <a:cs typeface="Times New Roman" panose="02020603050405020304" pitchFamily="18" charset="0"/>
              </a:rPr>
              <a:t>A</a:t>
            </a:r>
            <a:r>
              <a:rPr lang="en-US" altLang="zh-CN" sz="2800" baseline="-25000" dirty="0">
                <a:cs typeface="Times New Roman" panose="02020603050405020304" pitchFamily="18" charset="0"/>
              </a:rPr>
              <a:t>1α</a:t>
            </a:r>
            <a:r>
              <a:rPr lang="en-US" altLang="zh-CN" sz="2800" dirty="0">
                <a:cs typeface="Times New Roman" panose="02020603050405020304" pitchFamily="18" charset="0"/>
              </a:rPr>
              <a:t>} &lt; sup { </a:t>
            </a:r>
            <a:r>
              <a:rPr lang="en-US" altLang="zh-CN" sz="2800" i="1" dirty="0">
                <a:cs typeface="Times New Roman" panose="02020603050405020304" pitchFamily="18" charset="0"/>
              </a:rPr>
              <a:t>A</a:t>
            </a:r>
            <a:r>
              <a:rPr lang="en-US" altLang="zh-CN" sz="2800" baseline="-25000" dirty="0">
                <a:cs typeface="Times New Roman" panose="02020603050405020304" pitchFamily="18" charset="0"/>
              </a:rPr>
              <a:t>2α</a:t>
            </a:r>
            <a:r>
              <a:rPr lang="en-US" altLang="zh-CN" sz="2800" dirty="0">
                <a:cs typeface="Times New Roman" panose="02020603050405020304" pitchFamily="18" charset="0"/>
              </a:rPr>
              <a:t>}</a:t>
            </a:r>
            <a:endParaRPr lang="en-US" altLang="zh-CN" sz="2800" b="1" dirty="0">
              <a:solidFill>
                <a:srgbClr val="00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5690D20-A908-41B2-B0DC-1D9DD04F0DAF}"/>
                  </a:ext>
                </a:extLst>
              </p:cNvPr>
              <p:cNvSpPr/>
              <p:nvPr/>
            </p:nvSpPr>
            <p:spPr>
              <a:xfrm>
                <a:off x="538065" y="3559869"/>
                <a:ext cx="11311813" cy="2770823"/>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Definition 2.5. </a:t>
                </a:r>
                <a:r>
                  <a:rPr lang="en-US" altLang="zh-CN" sz="2800" dirty="0">
                    <a:solidFill>
                      <a:srgbClr val="000000"/>
                    </a:solidFill>
                    <a:cs typeface="Times New Roman" panose="02020603050405020304" pitchFamily="18" charset="0"/>
                  </a:rPr>
                  <a:t>Two RF rules</a:t>
                </a:r>
              </a:p>
              <a:p>
                <a:endParaRPr lang="en-US" altLang="zh-CN" sz="2800" dirty="0">
                  <a:solidFill>
                    <a:srgbClr val="000000"/>
                  </a:solidFill>
                  <a:cs typeface="Times New Roman" panose="02020603050405020304" pitchFamily="18" charset="0"/>
                </a:endParaRPr>
              </a:p>
              <a:p>
                <a:endParaRPr lang="en-US" altLang="zh-CN" sz="2800" dirty="0">
                  <a:solidFill>
                    <a:srgbClr val="000000"/>
                  </a:solidFill>
                  <a:cs typeface="Times New Roman" panose="02020603050405020304" pitchFamily="18" charset="0"/>
                </a:endParaRPr>
              </a:p>
              <a:p>
                <a:endParaRPr lang="en-US" altLang="zh-CN" sz="2800" dirty="0">
                  <a:solidFill>
                    <a:srgbClr val="000000"/>
                  </a:solidFill>
                  <a:cs typeface="Times New Roman" panose="02020603050405020304" pitchFamily="18" charset="0"/>
                </a:endParaRPr>
              </a:p>
              <a:p>
                <a:r>
                  <a:rPr lang="en-US" altLang="zh-CN" sz="2800" dirty="0">
                    <a:cs typeface="Times New Roman" panose="02020603050405020304" pitchFamily="18" charset="0"/>
                  </a:rPr>
                  <a:t>are said to be </a:t>
                </a:r>
                <a:r>
                  <a:rPr lang="en-US" altLang="zh-CN" sz="2800" i="1" dirty="0" err="1">
                    <a:cs typeface="Times New Roman" panose="02020603050405020304" pitchFamily="18" charset="0"/>
                  </a:rPr>
                  <a:t>neighbouring</a:t>
                </a:r>
                <a:r>
                  <a:rPr lang="en-US" altLang="zh-CN" sz="2800" i="1" dirty="0">
                    <a:cs typeface="Times New Roman" panose="02020603050405020304" pitchFamily="18" charset="0"/>
                  </a:rPr>
                  <a:t> rules </a:t>
                </a:r>
                <a:r>
                  <a:rPr lang="en-US" altLang="zh-CN" sz="2800" dirty="0">
                    <a:cs typeface="Times New Roman" panose="02020603050405020304" pitchFamily="18" charset="0"/>
                  </a:rPr>
                  <a:t>if and only if: (1)</a:t>
                </a:r>
                <a:r>
                  <a:rPr lang="en-US" altLang="zh-CN" sz="2800" dirty="0">
                    <a:solidFill>
                      <a:srgbClr val="000000"/>
                    </a:solidFill>
                    <a:cs typeface="Times New Roman" panose="02020603050405020304" pitchFamily="18" charset="0"/>
                  </a:rPr>
                  <a:t> </a:t>
                </a:r>
                <a14:m>
                  <m:oMath xmlns:m="http://schemas.openxmlformats.org/officeDocument/2006/math">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i="1">
                            <a:solidFill>
                              <a:srgbClr val="000000"/>
                            </a:solidFill>
                            <a:latin typeface="Cambria Math" panose="02040503050406030204" pitchFamily="18" charset="0"/>
                          </a:rPr>
                          <m:t>1</m:t>
                        </m:r>
                        <m:r>
                          <a:rPr lang="en-US" altLang="zh-CN" sz="2800" b="0" i="1" smtClean="0">
                            <a:solidFill>
                              <a:srgbClr val="000000"/>
                            </a:solidFill>
                            <a:latin typeface="Cambria Math" panose="02040503050406030204" pitchFamily="18" charset="0"/>
                          </a:rPr>
                          <m:t>𝑗</m:t>
                        </m:r>
                      </m:sub>
                    </m:sSub>
                    <m:r>
                      <a:rPr lang="en-US" altLang="zh-CN" sz="2800" i="1">
                        <a:solidFill>
                          <a:srgbClr val="000000"/>
                        </a:solidFill>
                        <a:latin typeface="Cambria Math" panose="02040503050406030204" pitchFamily="18" charset="0"/>
                      </a:rPr>
                      <m:t> </m:t>
                    </m:r>
                  </m:oMath>
                </a14:m>
                <a:r>
                  <a:rPr lang="en-US" altLang="zh-CN" sz="2800" dirty="0">
                    <a:solidFill>
                      <a:srgbClr val="000000"/>
                    </a:solidFill>
                    <a:cs typeface="Times New Roman" panose="02020603050405020304" pitchFamily="18" charset="0"/>
                  </a:rPr>
                  <a:t>≺ </a:t>
                </a:r>
                <a14:m>
                  <m:oMath xmlns:m="http://schemas.openxmlformats.org/officeDocument/2006/math">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i="1">
                            <a:solidFill>
                              <a:srgbClr val="000000"/>
                            </a:solidFill>
                            <a:latin typeface="Cambria Math" panose="02040503050406030204" pitchFamily="18" charset="0"/>
                          </a:rPr>
                          <m:t>2</m:t>
                        </m:r>
                        <m:r>
                          <a:rPr lang="en-US" altLang="zh-CN" sz="2800" b="0" i="1" smtClean="0">
                            <a:solidFill>
                              <a:srgbClr val="000000"/>
                            </a:solidFill>
                            <a:latin typeface="Cambria Math" panose="02040503050406030204" pitchFamily="18" charset="0"/>
                          </a:rPr>
                          <m:t>𝑗</m:t>
                        </m:r>
                      </m:sub>
                    </m:sSub>
                  </m:oMath>
                </a14:m>
                <a:r>
                  <a:rPr lang="zh-CN" altLang="en-US" sz="2800" dirty="0">
                    <a:cs typeface="Times New Roman" panose="02020603050405020304" pitchFamily="18" charset="0"/>
                  </a:rPr>
                  <a:t> </a:t>
                </a:r>
                <a:r>
                  <a:rPr lang="en-US" altLang="zh-CN" sz="2800" dirty="0">
                    <a:cs typeface="Times New Roman" panose="02020603050405020304" pitchFamily="18" charset="0"/>
                  </a:rPr>
                  <a:t>or </a:t>
                </a:r>
                <a14:m>
                  <m:oMath xmlns:m="http://schemas.openxmlformats.org/officeDocument/2006/math">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b="0" i="1" smtClean="0">
                            <a:solidFill>
                              <a:srgbClr val="000000"/>
                            </a:solidFill>
                            <a:latin typeface="Cambria Math" panose="02040503050406030204" pitchFamily="18" charset="0"/>
                          </a:rPr>
                          <m:t>2</m:t>
                        </m:r>
                        <m:r>
                          <a:rPr lang="en-US" altLang="zh-CN" sz="2800" i="1">
                            <a:solidFill>
                              <a:srgbClr val="000000"/>
                            </a:solidFill>
                            <a:latin typeface="Cambria Math" panose="02040503050406030204" pitchFamily="18" charset="0"/>
                          </a:rPr>
                          <m:t>𝑗</m:t>
                        </m:r>
                      </m:sub>
                    </m:sSub>
                    <m:r>
                      <a:rPr lang="en-US" altLang="zh-CN" sz="2800" i="1">
                        <a:solidFill>
                          <a:srgbClr val="000000"/>
                        </a:solidFill>
                        <a:latin typeface="Cambria Math" panose="02040503050406030204" pitchFamily="18" charset="0"/>
                      </a:rPr>
                      <m:t> </m:t>
                    </m:r>
                  </m:oMath>
                </a14:m>
                <a:r>
                  <a:rPr lang="en-US" altLang="zh-CN" sz="2800" dirty="0">
                    <a:solidFill>
                      <a:srgbClr val="000000"/>
                    </a:solidFill>
                    <a:cs typeface="Times New Roman" panose="02020603050405020304" pitchFamily="18" charset="0"/>
                  </a:rPr>
                  <a:t>≺ </a:t>
                </a:r>
                <a14:m>
                  <m:oMath xmlns:m="http://schemas.openxmlformats.org/officeDocument/2006/math">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b="0" i="1" smtClean="0">
                            <a:solidFill>
                              <a:srgbClr val="000000"/>
                            </a:solidFill>
                            <a:latin typeface="Cambria Math" panose="02040503050406030204" pitchFamily="18" charset="0"/>
                          </a:rPr>
                          <m:t>1</m:t>
                        </m:r>
                        <m:r>
                          <a:rPr lang="en-US" altLang="zh-CN" sz="2800" i="1">
                            <a:solidFill>
                              <a:srgbClr val="000000"/>
                            </a:solidFill>
                            <a:latin typeface="Cambria Math" panose="02040503050406030204" pitchFamily="18" charset="0"/>
                          </a:rPr>
                          <m:t>𝑗</m:t>
                        </m:r>
                      </m:sub>
                    </m:sSub>
                    <m:r>
                      <a:rPr lang="en-US" altLang="zh-CN" sz="2800" b="0" i="0" smtClean="0">
                        <a:solidFill>
                          <a:srgbClr val="000000"/>
                        </a:solidFill>
                        <a:latin typeface="Cambria Math" panose="02040503050406030204" pitchFamily="18" charset="0"/>
                      </a:rPr>
                      <m:t> ,</m:t>
                    </m:r>
                  </m:oMath>
                </a14:m>
                <a:r>
                  <a:rPr lang="en-US" altLang="zh-CN" sz="2800" dirty="0">
                    <a:cs typeface="Times New Roman" panose="02020603050405020304" pitchFamily="18" charset="0"/>
                  </a:rPr>
                  <a:t> </a:t>
                </a:r>
                <a:r>
                  <a:rPr lang="en-US" altLang="zh-CN" sz="2800" i="1" dirty="0">
                    <a:cs typeface="Times New Roman" panose="02020603050405020304" pitchFamily="18" charset="0"/>
                  </a:rPr>
                  <a:t>j </a:t>
                </a:r>
                <a:r>
                  <a:rPr lang="en-US" altLang="zh-CN" sz="2800" dirty="0">
                    <a:cs typeface="Times New Roman" panose="02020603050405020304" pitchFamily="18" charset="0"/>
                  </a:rPr>
                  <a:t>∈{ 1,...,</a:t>
                </a:r>
                <a:r>
                  <a:rPr lang="en-US" altLang="zh-CN" sz="2800" i="1" dirty="0">
                    <a:cs typeface="Times New Roman" panose="02020603050405020304" pitchFamily="18" charset="0"/>
                  </a:rPr>
                  <a:t>M </a:t>
                </a:r>
                <a:r>
                  <a:rPr lang="en-US" altLang="zh-CN" sz="2800" dirty="0">
                    <a:cs typeface="Times New Roman" panose="02020603050405020304" pitchFamily="18" charset="0"/>
                  </a:rPr>
                  <a:t>}. (2) </a:t>
                </a:r>
                <a14:m>
                  <m:oMath xmlns:m="http://schemas.openxmlformats.org/officeDocument/2006/math">
                    <m: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800" dirty="0">
                    <a:cs typeface="Times New Roman" panose="02020603050405020304" pitchFamily="18" charset="0"/>
                  </a:rPr>
                  <a:t> </a:t>
                </a:r>
                <a:r>
                  <a:rPr lang="en-US" altLang="zh-CN" sz="2800" dirty="0">
                    <a:cs typeface="Times New Roman" panose="02020603050405020304" pitchFamily="18" charset="0"/>
                  </a:rPr>
                  <a:t>such that </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𝑅</m:t>
                    </m:r>
                    <m:r>
                      <a:rPr lang="en-US" altLang="zh-CN" sz="2800" b="0" i="1" baseline="-25000" smtClean="0">
                        <a:latin typeface="Cambria Math" panose="02040503050406030204" pitchFamily="18" charset="0"/>
                        <a:cs typeface="Times New Roman" panose="02020603050405020304" pitchFamily="18" charset="0"/>
                      </a:rPr>
                      <m:t>1</m:t>
                    </m:r>
                    <m:r>
                      <m:rPr>
                        <m:nor/>
                      </m:rPr>
                      <a:rPr lang="en-US" altLang="zh-CN" sz="2800" dirty="0">
                        <a:solidFill>
                          <a:srgbClr val="000000"/>
                        </a:solidFill>
                        <a:cs typeface="Times New Roman" panose="02020603050405020304" pitchFamily="18" charset="0"/>
                      </a:rPr>
                      <m:t>≺</m:t>
                    </m:r>
                    <m:r>
                      <m:rPr>
                        <m:nor/>
                      </m:rPr>
                      <a:rPr lang="en-US" altLang="zh-CN" sz="2800" b="0" i="0" dirty="0" smtClean="0">
                        <a:solidFill>
                          <a:srgbClr val="000000"/>
                        </a:solidFill>
                        <a:cs typeface="Times New Roman" panose="02020603050405020304" pitchFamily="18" charset="0"/>
                      </a:rPr>
                      <m:t>R</m:t>
                    </m:r>
                    <m:r>
                      <a:rPr lang="en-US" altLang="zh-CN" sz="2800" b="0" i="1" dirty="0" smtClean="0">
                        <a:solidFill>
                          <a:srgbClr val="000000"/>
                        </a:solidFill>
                        <a:latin typeface="Cambria Math" panose="02040503050406030204" pitchFamily="18" charset="0"/>
                        <a:cs typeface="Times New Roman" panose="02020603050405020304" pitchFamily="18" charset="0"/>
                      </a:rPr>
                      <m:t>’</m:t>
                    </m:r>
                    <m:r>
                      <m:rPr>
                        <m:nor/>
                      </m:rPr>
                      <a:rPr lang="en-US" altLang="zh-CN" sz="2800" dirty="0">
                        <a:solidFill>
                          <a:srgbClr val="000000"/>
                        </a:solidFill>
                        <a:cs typeface="Times New Roman" panose="02020603050405020304" pitchFamily="18" charset="0"/>
                      </a:rPr>
                      <m:t>≺</m:t>
                    </m:r>
                    <m:r>
                      <m:rPr>
                        <m:nor/>
                      </m:rPr>
                      <a:rPr lang="en-US" altLang="zh-CN" sz="2800" b="0" i="0" dirty="0" smtClean="0">
                        <a:solidFill>
                          <a:srgbClr val="000000"/>
                        </a:solidFill>
                        <a:cs typeface="Times New Roman" panose="02020603050405020304" pitchFamily="18" charset="0"/>
                      </a:rPr>
                      <m:t>R</m:t>
                    </m:r>
                    <m:r>
                      <m:rPr>
                        <m:nor/>
                      </m:rPr>
                      <a:rPr lang="en-US" altLang="zh-CN" sz="2800" b="0" i="0" baseline="-25000" dirty="0" smtClean="0">
                        <a:solidFill>
                          <a:srgbClr val="000000"/>
                        </a:solidFill>
                        <a:cs typeface="Times New Roman" panose="02020603050405020304" pitchFamily="18" charset="0"/>
                      </a:rPr>
                      <m:t>2</m:t>
                    </m:r>
                    <m:r>
                      <m:rPr>
                        <m:nor/>
                      </m:rPr>
                      <a:rPr lang="en-US" altLang="zh-CN" sz="2800" b="0" i="0" dirty="0" smtClean="0">
                        <a:solidFill>
                          <a:srgbClr val="000000"/>
                        </a:solidFill>
                        <a:cs typeface="Times New Roman" panose="02020603050405020304" pitchFamily="18" charset="0"/>
                      </a:rPr>
                      <m:t> </m:t>
                    </m:r>
                    <m:r>
                      <m:rPr>
                        <m:sty m:val="p"/>
                      </m:rPr>
                      <a:rPr lang="en-US" altLang="zh-CN" sz="2800" i="1" dirty="0">
                        <a:solidFill>
                          <a:srgbClr val="000000"/>
                        </a:solidFill>
                        <a:latin typeface="Cambria Math" panose="02040503050406030204" pitchFamily="18" charset="0"/>
                        <a:cs typeface="Times New Roman" panose="02020603050405020304" pitchFamily="18" charset="0"/>
                      </a:rPr>
                      <m:t>or</m:t>
                    </m:r>
                    <m:r>
                      <a:rPr lang="en-US" altLang="zh-CN" sz="2800" b="0" i="1" dirty="0" smtClean="0">
                        <a:solidFill>
                          <a:srgbClr val="000000"/>
                        </a:solidFill>
                        <a:latin typeface="Cambria Math" panose="02040503050406030204" pitchFamily="18" charset="0"/>
                        <a:cs typeface="Times New Roman" panose="02020603050405020304" pitchFamily="18" charset="0"/>
                      </a:rPr>
                      <m:t> </m:t>
                    </m:r>
                    <m:r>
                      <a:rPr lang="en-US" altLang="zh-CN" sz="2800" i="1">
                        <a:latin typeface="Cambria Math" panose="02040503050406030204" pitchFamily="18" charset="0"/>
                        <a:cs typeface="Times New Roman" panose="02020603050405020304" pitchFamily="18" charset="0"/>
                      </a:rPr>
                      <m:t>𝑅</m:t>
                    </m:r>
                    <m:r>
                      <a:rPr lang="en-US" altLang="zh-CN" sz="2800" b="0" i="1" baseline="-25000" smtClean="0">
                        <a:latin typeface="Cambria Math" panose="02040503050406030204" pitchFamily="18" charset="0"/>
                        <a:cs typeface="Times New Roman" panose="02020603050405020304" pitchFamily="18" charset="0"/>
                      </a:rPr>
                      <m:t>2</m:t>
                    </m:r>
                    <m:r>
                      <m:rPr>
                        <m:nor/>
                      </m:rPr>
                      <a:rPr lang="en-US" altLang="zh-CN" sz="2800" dirty="0">
                        <a:solidFill>
                          <a:srgbClr val="000000"/>
                        </a:solidFill>
                        <a:cs typeface="Times New Roman" panose="02020603050405020304" pitchFamily="18" charset="0"/>
                      </a:rPr>
                      <m:t>≺</m:t>
                    </m:r>
                    <m:r>
                      <m:rPr>
                        <m:nor/>
                      </m:rPr>
                      <a:rPr lang="en-US" altLang="zh-CN" sz="2800" dirty="0">
                        <a:solidFill>
                          <a:srgbClr val="000000"/>
                        </a:solidFill>
                        <a:cs typeface="Times New Roman" panose="02020603050405020304" pitchFamily="18" charset="0"/>
                      </a:rPr>
                      <m:t>R</m:t>
                    </m:r>
                    <m:r>
                      <a:rPr lang="en-US" altLang="zh-CN" sz="2800" i="1" dirty="0">
                        <a:solidFill>
                          <a:srgbClr val="000000"/>
                        </a:solidFill>
                        <a:latin typeface="Cambria Math" panose="02040503050406030204" pitchFamily="18" charset="0"/>
                        <a:cs typeface="Times New Roman" panose="02020603050405020304" pitchFamily="18" charset="0"/>
                      </a:rPr>
                      <m:t>’</m:t>
                    </m:r>
                    <m:r>
                      <m:rPr>
                        <m:nor/>
                      </m:rPr>
                      <a:rPr lang="en-US" altLang="zh-CN" sz="2800" dirty="0">
                        <a:solidFill>
                          <a:srgbClr val="000000"/>
                        </a:solidFill>
                        <a:cs typeface="Times New Roman" panose="02020603050405020304" pitchFamily="18" charset="0"/>
                      </a:rPr>
                      <m:t>≺</m:t>
                    </m:r>
                    <m:r>
                      <m:rPr>
                        <m:nor/>
                      </m:rPr>
                      <a:rPr lang="en-US" altLang="zh-CN" sz="2800" dirty="0">
                        <a:solidFill>
                          <a:srgbClr val="000000"/>
                        </a:solidFill>
                        <a:cs typeface="Times New Roman" panose="02020603050405020304" pitchFamily="18" charset="0"/>
                      </a:rPr>
                      <m:t>R</m:t>
                    </m:r>
                    <m:r>
                      <m:rPr>
                        <m:nor/>
                      </m:rPr>
                      <a:rPr lang="en-US" altLang="zh-CN" sz="2800" b="0" i="0" baseline="-25000" dirty="0" smtClean="0">
                        <a:solidFill>
                          <a:srgbClr val="000000"/>
                        </a:solidFill>
                        <a:cs typeface="Times New Roman" panose="02020603050405020304" pitchFamily="18" charset="0"/>
                      </a:rPr>
                      <m:t>1</m:t>
                    </m:r>
                  </m:oMath>
                </a14:m>
                <a:endParaRPr lang="zh-CN" altLang="en-US" sz="2800" baseline="-25000" dirty="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E5690D20-A908-41B2-B0DC-1D9DD04F0DAF}"/>
                  </a:ext>
                </a:extLst>
              </p:cNvPr>
              <p:cNvSpPr>
                <a:spLocks noRot="1" noChangeAspect="1" noMove="1" noResize="1" noEditPoints="1" noAdjustHandles="1" noChangeArrowheads="1" noChangeShapeType="1" noTextEdit="1"/>
              </p:cNvSpPr>
              <p:nvPr/>
            </p:nvSpPr>
            <p:spPr>
              <a:xfrm>
                <a:off x="538065" y="3559869"/>
                <a:ext cx="11311813" cy="2770823"/>
              </a:xfrm>
              <a:prstGeom prst="rect">
                <a:avLst/>
              </a:prstGeom>
              <a:blipFill>
                <a:blip r:embed="rId3"/>
                <a:stretch>
                  <a:fillRect l="-1078" t="-2643" b="-528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D20FD5D-E3C4-4D7A-9BF6-E37940583D09}"/>
              </a:ext>
            </a:extLst>
          </p:cNvPr>
          <p:cNvPicPr>
            <a:picLocks noChangeAspect="1"/>
          </p:cNvPicPr>
          <p:nvPr/>
        </p:nvPicPr>
        <p:blipFill>
          <a:blip r:embed="rId4"/>
          <a:stretch>
            <a:fillRect/>
          </a:stretch>
        </p:blipFill>
        <p:spPr>
          <a:xfrm>
            <a:off x="1374516" y="4083089"/>
            <a:ext cx="8258175" cy="1157288"/>
          </a:xfrm>
          <a:prstGeom prst="rect">
            <a:avLst/>
          </a:prstGeom>
        </p:spPr>
      </p:pic>
    </p:spTree>
    <p:extLst>
      <p:ext uri="{BB962C8B-B14F-4D97-AF65-F5344CB8AC3E}">
        <p14:creationId xmlns:p14="http://schemas.microsoft.com/office/powerpoint/2010/main" val="1276340188"/>
      </p:ext>
    </p:extLst>
  </p:cSld>
  <p:clrMapOvr>
    <a:masterClrMapping/>
  </p:clrMapOvr>
  <mc:AlternateContent xmlns:mc="http://schemas.openxmlformats.org/markup-compatibility/2006">
    <mc:Choice xmlns:p14="http://schemas.microsoft.com/office/powerpoint/2010/main" Requires="p14">
      <p:transition spd="slow" p14:dur="2000" advTm="89552"/>
    </mc:Choice>
    <mc:Fallback>
      <p:transition spd="slow" advTm="895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C56C49-1DD0-43F9-BA3A-D052122A6E5C}"/>
              </a:ext>
            </a:extLst>
          </p:cNvPr>
          <p:cNvSpPr/>
          <p:nvPr/>
        </p:nvSpPr>
        <p:spPr>
          <a:xfrm>
            <a:off x="231889" y="258538"/>
            <a:ext cx="3509487" cy="461665"/>
          </a:xfrm>
          <a:prstGeom prst="rect">
            <a:avLst/>
          </a:prstGeom>
        </p:spPr>
        <p:txBody>
          <a:bodyPr wrap="none">
            <a:spAutoFit/>
          </a:bodyPr>
          <a:lstStyle/>
          <a:p>
            <a:r>
              <a:rPr lang="en-US" altLang="zh-CN" sz="2400" i="1" dirty="0">
                <a:solidFill>
                  <a:srgbClr val="000000"/>
                </a:solidFill>
                <a:latin typeface="KJFFG F+ Gulliver"/>
              </a:rPr>
              <a:t>2.3. Representative values </a:t>
            </a:r>
            <a:endParaRPr lang="zh-CN" altLang="en-US" sz="2400" dirty="0"/>
          </a:p>
        </p:txBody>
      </p:sp>
      <p:pic>
        <p:nvPicPr>
          <p:cNvPr id="3" name="图片 2">
            <a:extLst>
              <a:ext uri="{FF2B5EF4-FFF2-40B4-BE49-F238E27FC236}">
                <a16:creationId xmlns:a16="http://schemas.microsoft.com/office/drawing/2014/main" id="{EEBC692F-F841-4721-BF26-7E653C1C2385}"/>
              </a:ext>
            </a:extLst>
          </p:cNvPr>
          <p:cNvPicPr>
            <a:picLocks noChangeAspect="1"/>
          </p:cNvPicPr>
          <p:nvPr/>
        </p:nvPicPr>
        <p:blipFill>
          <a:blip r:embed="rId2"/>
          <a:stretch>
            <a:fillRect/>
          </a:stretch>
        </p:blipFill>
        <p:spPr>
          <a:xfrm>
            <a:off x="2885297" y="2256062"/>
            <a:ext cx="5629275" cy="4343400"/>
          </a:xfrm>
          <a:prstGeom prst="rect">
            <a:avLst/>
          </a:prstGeom>
        </p:spPr>
      </p:pic>
      <p:pic>
        <p:nvPicPr>
          <p:cNvPr id="4" name="图片 3">
            <a:extLst>
              <a:ext uri="{FF2B5EF4-FFF2-40B4-BE49-F238E27FC236}">
                <a16:creationId xmlns:a16="http://schemas.microsoft.com/office/drawing/2014/main" id="{05276033-F4DD-47ED-A8B5-2AB870BCEA79}"/>
              </a:ext>
            </a:extLst>
          </p:cNvPr>
          <p:cNvPicPr>
            <a:picLocks noChangeAspect="1"/>
          </p:cNvPicPr>
          <p:nvPr/>
        </p:nvPicPr>
        <p:blipFill>
          <a:blip r:embed="rId3"/>
          <a:stretch>
            <a:fillRect/>
          </a:stretch>
        </p:blipFill>
        <p:spPr>
          <a:xfrm>
            <a:off x="723706" y="904872"/>
            <a:ext cx="7429500" cy="1405890"/>
          </a:xfrm>
          <a:prstGeom prst="rect">
            <a:avLst/>
          </a:prstGeom>
        </p:spPr>
      </p:pic>
    </p:spTree>
    <p:extLst>
      <p:ext uri="{BB962C8B-B14F-4D97-AF65-F5344CB8AC3E}">
        <p14:creationId xmlns:p14="http://schemas.microsoft.com/office/powerpoint/2010/main" val="1146741571"/>
      </p:ext>
    </p:extLst>
  </p:cSld>
  <p:clrMapOvr>
    <a:masterClrMapping/>
  </p:clrMapOvr>
  <mc:AlternateContent xmlns:mc="http://schemas.openxmlformats.org/markup-compatibility/2006">
    <mc:Choice xmlns:p14="http://schemas.microsoft.com/office/powerpoint/2010/main" Requires="p14">
      <p:transition spd="slow" p14:dur="2000" advTm="61473"/>
    </mc:Choice>
    <mc:Fallback>
      <p:transition spd="slow" advTm="6147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225CB6F-49B7-4C00-8EE9-9398326FE40B}"/>
                  </a:ext>
                </a:extLst>
              </p:cNvPr>
              <p:cNvSpPr/>
              <p:nvPr/>
            </p:nvSpPr>
            <p:spPr>
              <a:xfrm>
                <a:off x="747261" y="2629972"/>
                <a:ext cx="11081216" cy="3987887"/>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 2.7. </a:t>
                </a:r>
                <a:r>
                  <a:rPr lang="en-US" altLang="zh-CN" sz="2800" dirty="0">
                    <a:solidFill>
                      <a:srgbClr val="000000"/>
                    </a:solidFill>
                    <a:cs typeface="Times New Roman" panose="02020603050405020304" pitchFamily="18" charset="0"/>
                  </a:rPr>
                  <a:t>Suppose that a polygonal RF set </a:t>
                </a:r>
                <a14:m>
                  <m:oMath xmlns:m="http://schemas.openxmlformats.org/officeDocument/2006/math">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𝐴</m:t>
                        </m:r>
                      </m:e>
                    </m:acc>
                  </m:oMath>
                </a14:m>
                <a:r>
                  <a:rPr lang="en-US" altLang="zh-CN" sz="2800" i="1" dirty="0">
                    <a:solidFill>
                      <a:srgbClr val="000000"/>
                    </a:solidFill>
                    <a:cs typeface="Times New Roman" panose="02020603050405020304" pitchFamily="18" charset="0"/>
                  </a:rPr>
                  <a:t> </a:t>
                </a:r>
                <a:r>
                  <a:rPr lang="en-US" altLang="zh-CN" sz="2800" dirty="0">
                    <a:solidFill>
                      <a:srgbClr val="000000"/>
                    </a:solidFill>
                    <a:cs typeface="Times New Roman" panose="02020603050405020304" pitchFamily="18" charset="0"/>
                  </a:rPr>
                  <a:t>is given, </a:t>
                </a:r>
                <a:r>
                  <a:rPr lang="en-US" altLang="zh-CN" sz="2800" dirty="0">
                    <a:cs typeface="Times New Roman" panose="02020603050405020304" pitchFamily="18" charset="0"/>
                  </a:rPr>
                  <a:t>The lower and upper Reps Rep(</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i="1">
                            <a:solidFill>
                              <a:srgbClr val="000000"/>
                            </a:solidFill>
                            <a:latin typeface="Cambria Math" panose="02040503050406030204" pitchFamily="18" charset="0"/>
                          </a:rPr>
                          <m:t>𝐿</m:t>
                        </m:r>
                      </m:sup>
                    </m:sSup>
                  </m:oMath>
                </a14:m>
                <a:r>
                  <a:rPr lang="en-US" altLang="zh-CN" sz="2800" dirty="0">
                    <a:cs typeface="Times New Roman" panose="02020603050405020304" pitchFamily="18" charset="0"/>
                  </a:rPr>
                  <a:t>) and Rep(</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b="0" i="1" smtClean="0">
                            <a:solidFill>
                              <a:srgbClr val="000000"/>
                            </a:solidFill>
                            <a:latin typeface="Cambria Math" panose="02040503050406030204" pitchFamily="18" charset="0"/>
                          </a:rPr>
                          <m:t>𝑈</m:t>
                        </m:r>
                      </m:sup>
                    </m:sSup>
                  </m:oMath>
                </a14:m>
                <a:r>
                  <a:rPr lang="en-US" altLang="zh-CN" sz="2800" dirty="0">
                    <a:cs typeface="Times New Roman" panose="02020603050405020304" pitchFamily="18" charset="0"/>
                  </a:rPr>
                  <a:t>) of </a:t>
                </a:r>
                <a14:m>
                  <m:oMath xmlns:m="http://schemas.openxmlformats.org/officeDocument/2006/math">
                    <m:acc>
                      <m:accPr>
                        <m:chr m:val="̃"/>
                        <m:ctrlPr>
                          <a:rPr lang="en-US" altLang="zh-CN" sz="2800" i="1" dirty="0">
                            <a:solidFill>
                              <a:srgbClr val="000000"/>
                            </a:solidFill>
                            <a:latin typeface="Cambria Math" panose="02040503050406030204" pitchFamily="18" charset="0"/>
                          </a:rPr>
                        </m:ctrlPr>
                      </m:accPr>
                      <m:e>
                        <m:r>
                          <a:rPr lang="en-US" altLang="zh-CN" sz="2800" i="1" dirty="0">
                            <a:solidFill>
                              <a:srgbClr val="000000"/>
                            </a:solidFill>
                            <a:latin typeface="Cambria Math" panose="02040503050406030204" pitchFamily="18" charset="0"/>
                          </a:rPr>
                          <m:t>𝐴</m:t>
                        </m:r>
                      </m:e>
                    </m:acc>
                  </m:oMath>
                </a14:m>
                <a:r>
                  <a:rPr lang="en-US" altLang="zh-CN" sz="2800" i="1" dirty="0">
                    <a:cs typeface="Times New Roman" panose="02020603050405020304" pitchFamily="18" charset="0"/>
                  </a:rPr>
                  <a:t> </a:t>
                </a:r>
                <a:r>
                  <a:rPr lang="en-US" altLang="zh-CN" sz="2800" dirty="0">
                    <a:cs typeface="Times New Roman" panose="02020603050405020304" pitchFamily="18" charset="0"/>
                  </a:rPr>
                  <a:t>are defined by :</a:t>
                </a:r>
              </a:p>
              <a:p>
                <a:endParaRPr lang="en-US" altLang="zh-CN" sz="2800" dirty="0">
                  <a:cs typeface="Times New Roman" panose="02020603050405020304" pitchFamily="18" charset="0"/>
                </a:endParaRPr>
              </a:p>
              <a:p>
                <a:endParaRPr lang="en-US" altLang="zh-CN" sz="2800" dirty="0">
                  <a:cs typeface="Times New Roman" panose="02020603050405020304" pitchFamily="18" charset="0"/>
                </a:endParaRPr>
              </a:p>
              <a:p>
                <a:endParaRPr lang="en-US" altLang="zh-CN" sz="2800" dirty="0">
                  <a:cs typeface="Times New Roman" panose="02020603050405020304" pitchFamily="18" charset="0"/>
                </a:endParaRPr>
              </a:p>
              <a:p>
                <a:endParaRPr lang="en-US" altLang="zh-CN" sz="2800" dirty="0">
                  <a:cs typeface="Times New Roman" panose="02020603050405020304" pitchFamily="18" charset="0"/>
                </a:endParaRPr>
              </a:p>
              <a:p>
                <a:endParaRPr lang="en-US" altLang="zh-CN" sz="2800" dirty="0">
                  <a:cs typeface="Times New Roman" panose="02020603050405020304" pitchFamily="18" charset="0"/>
                </a:endParaRPr>
              </a:p>
              <a:p>
                <a:r>
                  <a:rPr lang="en-US" altLang="zh-CN" sz="2800" i="1" dirty="0">
                    <a:cs typeface="Times New Roman" panose="02020603050405020304" pitchFamily="18" charset="0"/>
                  </a:rPr>
                  <a:t>x </a:t>
                </a:r>
                <a:r>
                  <a:rPr lang="en-US" altLang="zh-CN" sz="2800" dirty="0">
                    <a:cs typeface="Times New Roman" panose="02020603050405020304" pitchFamily="18" charset="0"/>
                  </a:rPr>
                  <a:t>and </a:t>
                </a:r>
                <a:r>
                  <a:rPr lang="en-US" altLang="zh-CN" sz="2800" i="1" dirty="0">
                    <a:cs typeface="Times New Roman" panose="02020603050405020304" pitchFamily="18" charset="0"/>
                  </a:rPr>
                  <a:t>y </a:t>
                </a:r>
                <a:r>
                  <a:rPr lang="en-US" altLang="zh-CN" sz="2800" dirty="0">
                    <a:cs typeface="Times New Roman" panose="02020603050405020304" pitchFamily="18" charset="0"/>
                  </a:rPr>
                  <a:t>denote a certain variable dimension and the corresponding membership distribution, respectively.</a:t>
                </a:r>
                <a:endParaRPr lang="zh-CN" altLang="en-US" sz="2800" dirty="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9225CB6F-49B7-4C00-8EE9-9398326FE40B}"/>
                  </a:ext>
                </a:extLst>
              </p:cNvPr>
              <p:cNvSpPr>
                <a:spLocks noRot="1" noChangeAspect="1" noMove="1" noResize="1" noEditPoints="1" noAdjustHandles="1" noChangeArrowheads="1" noChangeShapeType="1" noTextEdit="1"/>
              </p:cNvSpPr>
              <p:nvPr/>
            </p:nvSpPr>
            <p:spPr>
              <a:xfrm>
                <a:off x="747261" y="2629972"/>
                <a:ext cx="11081216" cy="3987887"/>
              </a:xfrm>
              <a:prstGeom prst="rect">
                <a:avLst/>
              </a:prstGeom>
              <a:blipFill>
                <a:blip r:embed="rId2"/>
                <a:stretch>
                  <a:fillRect l="-1156" t="-1374" b="-305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F911FC0-C762-460B-A22C-DA16C0DA2082}"/>
              </a:ext>
            </a:extLst>
          </p:cNvPr>
          <p:cNvPicPr>
            <a:picLocks noChangeAspect="1"/>
          </p:cNvPicPr>
          <p:nvPr/>
        </p:nvPicPr>
        <p:blipFill>
          <a:blip r:embed="rId3"/>
          <a:stretch>
            <a:fillRect/>
          </a:stretch>
        </p:blipFill>
        <p:spPr>
          <a:xfrm>
            <a:off x="1415264" y="3645697"/>
            <a:ext cx="6141720" cy="1956435"/>
          </a:xfrm>
          <a:prstGeom prst="rect">
            <a:avLst/>
          </a:prstGeom>
        </p:spPr>
      </p:pic>
      <p:pic>
        <p:nvPicPr>
          <p:cNvPr id="6" name="图片 5">
            <a:extLst>
              <a:ext uri="{FF2B5EF4-FFF2-40B4-BE49-F238E27FC236}">
                <a16:creationId xmlns:a16="http://schemas.microsoft.com/office/drawing/2014/main" id="{1C3D514C-9A46-4653-BBEE-2624CD695FC7}"/>
              </a:ext>
            </a:extLst>
          </p:cNvPr>
          <p:cNvPicPr>
            <a:picLocks noChangeAspect="1"/>
          </p:cNvPicPr>
          <p:nvPr/>
        </p:nvPicPr>
        <p:blipFill>
          <a:blip r:embed="rId4"/>
          <a:stretch>
            <a:fillRect/>
          </a:stretch>
        </p:blipFill>
        <p:spPr>
          <a:xfrm>
            <a:off x="3705187" y="74766"/>
            <a:ext cx="4217670" cy="2640442"/>
          </a:xfrm>
          <a:prstGeom prst="rect">
            <a:avLst/>
          </a:prstGeom>
        </p:spPr>
      </p:pic>
    </p:spTree>
    <p:extLst>
      <p:ext uri="{BB962C8B-B14F-4D97-AF65-F5344CB8AC3E}">
        <p14:creationId xmlns:p14="http://schemas.microsoft.com/office/powerpoint/2010/main" val="2129660658"/>
      </p:ext>
    </p:extLst>
  </p:cSld>
  <p:clrMapOvr>
    <a:masterClrMapping/>
  </p:clrMapOvr>
  <mc:AlternateContent xmlns:mc="http://schemas.openxmlformats.org/markup-compatibility/2006">
    <mc:Choice xmlns:p14="http://schemas.microsoft.com/office/powerpoint/2010/main" Requires="p14">
      <p:transition spd="slow" p14:dur="2000" advTm="109965"/>
    </mc:Choice>
    <mc:Fallback>
      <p:transition spd="slow" advTm="10996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11AFDD0A-56F0-4AE4-A5D1-F066A5136B2D}"/>
                  </a:ext>
                </a:extLst>
              </p:cNvPr>
              <p:cNvSpPr/>
              <p:nvPr/>
            </p:nvSpPr>
            <p:spPr>
              <a:xfrm>
                <a:off x="519404" y="493263"/>
                <a:ext cx="11153192" cy="1103635"/>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Definition 2.8. </a:t>
                </a:r>
                <a:r>
                  <a:rPr lang="en-US" altLang="zh-CN" sz="2800" dirty="0">
                    <a:solidFill>
                      <a:srgbClr val="000000"/>
                    </a:solidFill>
                    <a:cs typeface="Times New Roman" panose="02020603050405020304" pitchFamily="18" charset="0"/>
                  </a:rPr>
                  <a:t>The lower and upper shape diversity factors </a:t>
                </a:r>
                <a14:m>
                  <m:oMath xmlns:m="http://schemas.openxmlformats.org/officeDocument/2006/math">
                    <m:sSubSup>
                      <m:sSubSupPr>
                        <m:ctrlPr>
                          <a:rPr lang="en-US" altLang="zh-CN" sz="2800" i="1" smtClean="0">
                            <a:solidFill>
                              <a:srgbClr val="000000"/>
                            </a:solidFill>
                            <a:latin typeface="Cambria Math" panose="02040503050406030204" pitchFamily="18" charset="0"/>
                          </a:rPr>
                        </m:ctrlPr>
                      </m:sSubSupPr>
                      <m:e>
                        <m:r>
                          <a:rPr lang="en-US" altLang="zh-CN" sz="2800" b="0" i="1" smtClean="0">
                            <a:solidFill>
                              <a:srgbClr val="000000"/>
                            </a:solidFill>
                            <a:latin typeface="Cambria Math" panose="02040503050406030204" pitchFamily="18" charset="0"/>
                          </a:rPr>
                          <m:t> </m:t>
                        </m:r>
                        <m:r>
                          <a:rPr lang="en-US" altLang="zh-CN" sz="2800" i="1" smtClean="0">
                            <a:solidFill>
                              <a:srgbClr val="000000"/>
                            </a:solidFill>
                            <a:latin typeface="Cambria Math" panose="02040503050406030204" pitchFamily="18" charset="0"/>
                          </a:rPr>
                          <m:t>𝑓</m:t>
                        </m:r>
                      </m:e>
                      <m:sub>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sub>
                      <m:sup>
                        <m:r>
                          <a:rPr lang="en-US" altLang="zh-CN" sz="2800" i="1" smtClean="0">
                            <a:solidFill>
                              <a:srgbClr val="000000"/>
                            </a:solidFill>
                            <a:latin typeface="Cambria Math" panose="02040503050406030204" pitchFamily="18" charset="0"/>
                          </a:rPr>
                          <m:t>𝐿</m:t>
                        </m:r>
                      </m:sup>
                    </m:sSubSup>
                  </m:oMath>
                </a14:m>
                <a:r>
                  <a:rPr lang="en-US" altLang="zh-CN" sz="2800" dirty="0">
                    <a:solidFill>
                      <a:srgbClr val="000000"/>
                    </a:solidFill>
                    <a:cs typeface="Times New Roman" panose="02020603050405020304" pitchFamily="18" charset="0"/>
                  </a:rPr>
                  <a:t> and  </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𝑓</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b="0" i="1" smtClean="0">
                            <a:solidFill>
                              <a:srgbClr val="000000"/>
                            </a:solidFill>
                            <a:latin typeface="Cambria Math" panose="02040503050406030204" pitchFamily="18" charset="0"/>
                          </a:rPr>
                          <m:t>𝑈</m:t>
                        </m:r>
                      </m:sup>
                    </m:sSubSup>
                    <m:r>
                      <a:rPr lang="en-US" altLang="zh-CN" sz="2800" i="1">
                        <a:solidFill>
                          <a:srgbClr val="000000"/>
                        </a:solidFill>
                        <a:latin typeface="Cambria Math" panose="02040503050406030204" pitchFamily="18" charset="0"/>
                      </a:rPr>
                      <m:t> </m:t>
                    </m:r>
                  </m:oMath>
                </a14:m>
                <a:r>
                  <a:rPr lang="en-US" altLang="zh-CN" sz="2800" dirty="0">
                    <a:solidFill>
                      <a:srgbClr val="000000"/>
                    </a:solidFill>
                    <a:cs typeface="Times New Roman" panose="02020603050405020304" pitchFamily="18" charset="0"/>
                  </a:rPr>
                  <a:t>are defined by </a:t>
                </a:r>
                <a:endParaRPr lang="zh-CN" altLang="en-US" sz="2800" dirty="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11AFDD0A-56F0-4AE4-A5D1-F066A5136B2D}"/>
                  </a:ext>
                </a:extLst>
              </p:cNvPr>
              <p:cNvSpPr>
                <a:spLocks noRot="1" noChangeAspect="1" noMove="1" noResize="1" noEditPoints="1" noAdjustHandles="1" noChangeArrowheads="1" noChangeShapeType="1" noTextEdit="1"/>
              </p:cNvSpPr>
              <p:nvPr/>
            </p:nvSpPr>
            <p:spPr>
              <a:xfrm>
                <a:off x="519404" y="493263"/>
                <a:ext cx="11153192" cy="1103635"/>
              </a:xfrm>
              <a:prstGeom prst="rect">
                <a:avLst/>
              </a:prstGeom>
              <a:blipFill>
                <a:blip r:embed="rId2"/>
                <a:stretch>
                  <a:fillRect l="-1093" t="-1657" b="-1215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AE7668F-AF88-4D6D-88E1-0C00C510B127}"/>
              </a:ext>
            </a:extLst>
          </p:cNvPr>
          <p:cNvPicPr>
            <a:picLocks noChangeAspect="1"/>
          </p:cNvPicPr>
          <p:nvPr/>
        </p:nvPicPr>
        <p:blipFill>
          <a:blip r:embed="rId3"/>
          <a:stretch>
            <a:fillRect/>
          </a:stretch>
        </p:blipFill>
        <p:spPr>
          <a:xfrm>
            <a:off x="1346525" y="1505015"/>
            <a:ext cx="4591050" cy="1962150"/>
          </a:xfrm>
          <a:prstGeom prst="rect">
            <a:avLst/>
          </a:prstGeom>
        </p:spPr>
      </p:pic>
    </p:spTree>
    <p:extLst>
      <p:ext uri="{BB962C8B-B14F-4D97-AF65-F5344CB8AC3E}">
        <p14:creationId xmlns:p14="http://schemas.microsoft.com/office/powerpoint/2010/main" val="586457252"/>
      </p:ext>
    </p:extLst>
  </p:cSld>
  <p:clrMapOvr>
    <a:masterClrMapping/>
  </p:clrMapOvr>
  <mc:AlternateContent xmlns:mc="http://schemas.openxmlformats.org/markup-compatibility/2006">
    <mc:Choice xmlns:p14="http://schemas.microsoft.com/office/powerpoint/2010/main" Requires="p14">
      <p:transition spd="slow" p14:dur="2000" advTm="23967"/>
    </mc:Choice>
    <mc:Fallback>
      <p:transition spd="slow" advTm="2396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797B77C-09D4-438E-A898-70064CDD9B80}"/>
                  </a:ext>
                </a:extLst>
              </p:cNvPr>
              <p:cNvSpPr/>
              <p:nvPr/>
            </p:nvSpPr>
            <p:spPr>
              <a:xfrm>
                <a:off x="528735" y="420869"/>
                <a:ext cx="10957248" cy="1460849"/>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Definition 2.9. </a:t>
                </a:r>
                <a:r>
                  <a:rPr lang="en-US" altLang="zh-CN" sz="2800" dirty="0">
                    <a:solidFill>
                      <a:srgbClr val="000000"/>
                    </a:solidFill>
                    <a:cs typeface="Times New Roman" panose="02020603050405020304" pitchFamily="18" charset="0"/>
                  </a:rPr>
                  <a:t>The lower and upper weight factors </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 </m:t>
                        </m:r>
                        <m:r>
                          <a:rPr lang="en-US" altLang="zh-CN" sz="2800" i="1">
                            <a:solidFill>
                              <a:srgbClr val="000000"/>
                            </a:solidFill>
                            <a:latin typeface="Cambria Math" panose="02040503050406030204" pitchFamily="18" charset="0"/>
                          </a:rPr>
                          <m:t>𝑤</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𝐿</m:t>
                        </m:r>
                      </m:sup>
                    </m:sSubSup>
                  </m:oMath>
                </a14:m>
                <a:r>
                  <a:rPr lang="en-US" altLang="zh-CN" sz="2800" dirty="0">
                    <a:solidFill>
                      <a:srgbClr val="000000"/>
                    </a:solidFill>
                    <a:cs typeface="Times New Roman" panose="02020603050405020304" pitchFamily="18" charset="0"/>
                  </a:rPr>
                  <a:t> and </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𝑤</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𝑈</m:t>
                        </m:r>
                      </m:sup>
                    </m:sSubSup>
                    <m:r>
                      <a:rPr lang="en-US" altLang="zh-CN" sz="2800" i="1">
                        <a:solidFill>
                          <a:srgbClr val="000000"/>
                        </a:solidFill>
                        <a:latin typeface="Cambria Math" panose="02040503050406030204" pitchFamily="18" charset="0"/>
                      </a:rPr>
                      <m:t> </m:t>
                    </m:r>
                  </m:oMath>
                </a14:m>
                <a:r>
                  <a:rPr lang="en-US" altLang="zh-CN" sz="2800" dirty="0">
                    <a:solidFill>
                      <a:srgbClr val="000000"/>
                    </a:solidFill>
                    <a:cs typeface="Times New Roman" panose="02020603050405020304" pitchFamily="18" charset="0"/>
                  </a:rPr>
                  <a:t>are defined as the weights of the shape diversity factors, in terms of the areas of the lower and upper approximations, such that: </a:t>
                </a:r>
                <a:endParaRPr lang="zh-CN" altLang="en-US" sz="2800" dirty="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F797B77C-09D4-438E-A898-70064CDD9B80}"/>
                  </a:ext>
                </a:extLst>
              </p:cNvPr>
              <p:cNvSpPr>
                <a:spLocks noRot="1" noChangeAspect="1" noMove="1" noResize="1" noEditPoints="1" noAdjustHandles="1" noChangeArrowheads="1" noChangeShapeType="1" noTextEdit="1"/>
              </p:cNvSpPr>
              <p:nvPr/>
            </p:nvSpPr>
            <p:spPr>
              <a:xfrm>
                <a:off x="528735" y="420869"/>
                <a:ext cx="10957248" cy="1460849"/>
              </a:xfrm>
              <a:prstGeom prst="rect">
                <a:avLst/>
              </a:prstGeom>
              <a:blipFill>
                <a:blip r:embed="rId2"/>
                <a:stretch>
                  <a:fillRect l="-1169" t="-833" b="-1041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BA52ED8-4BDE-42D2-9DAD-F94557B802E4}"/>
              </a:ext>
            </a:extLst>
          </p:cNvPr>
          <p:cNvPicPr>
            <a:picLocks noChangeAspect="1"/>
          </p:cNvPicPr>
          <p:nvPr/>
        </p:nvPicPr>
        <p:blipFill>
          <a:blip r:embed="rId3"/>
          <a:stretch>
            <a:fillRect/>
          </a:stretch>
        </p:blipFill>
        <p:spPr>
          <a:xfrm>
            <a:off x="1178574" y="1866329"/>
            <a:ext cx="3533775" cy="1146810"/>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4D9A0D-0408-4169-9289-F32A691EFE45}"/>
                  </a:ext>
                </a:extLst>
              </p:cNvPr>
              <p:cNvSpPr/>
              <p:nvPr/>
            </p:nvSpPr>
            <p:spPr>
              <a:xfrm>
                <a:off x="528735" y="3244334"/>
                <a:ext cx="10957248" cy="1231106"/>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Remark. </a:t>
                </a:r>
                <a:r>
                  <a:rPr lang="en-US" altLang="zh-CN" sz="2800" dirty="0">
                    <a:solidFill>
                      <a:srgbClr val="000000"/>
                    </a:solidFill>
                    <a:cs typeface="Times New Roman" panose="02020603050405020304" pitchFamily="18" charset="0"/>
                  </a:rPr>
                  <a:t>In general,</a:t>
                </a:r>
                <a:r>
                  <a:rPr lang="en-US" altLang="zh-CN" sz="2800" dirty="0">
                    <a:solidFill>
                      <a:srgbClr val="000000"/>
                    </a:solidFill>
                  </a:rPr>
                  <a:t> </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 </m:t>
                        </m:r>
                        <m:r>
                          <a:rPr lang="en-US" altLang="zh-CN" sz="2800" i="1">
                            <a:solidFill>
                              <a:srgbClr val="000000"/>
                            </a:solidFill>
                            <a:latin typeface="Cambria Math" panose="02040503050406030204" pitchFamily="18" charset="0"/>
                          </a:rPr>
                          <m:t>𝑓</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𝐿</m:t>
                        </m:r>
                      </m:sup>
                    </m:sSubSup>
                  </m:oMath>
                </a14:m>
                <a:r>
                  <a:rPr lang="en-US" altLang="zh-CN" sz="2800" dirty="0">
                    <a:solidFill>
                      <a:srgbClr val="000000"/>
                    </a:solidFill>
                    <a:cs typeface="Times New Roman" panose="02020603050405020304" pitchFamily="18" charset="0"/>
                  </a:rPr>
                  <a:t> + </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𝑓</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𝑈</m:t>
                        </m:r>
                      </m:sup>
                    </m:sSubSup>
                    <m:r>
                      <a:rPr lang="en-US" altLang="zh-CN" sz="2800" i="1" smtClean="0">
                        <a:solidFill>
                          <a:srgbClr val="000000"/>
                        </a:solidFill>
                        <a:latin typeface="Cambria Math" panose="02040503050406030204" pitchFamily="18" charset="0"/>
                        <a:ea typeface="Cambria Math" panose="02040503050406030204" pitchFamily="18" charset="0"/>
                      </a:rPr>
                      <m:t>≠</m:t>
                    </m:r>
                    <m:r>
                      <a:rPr lang="en-US" altLang="zh-CN" sz="2800" b="0" i="1" smtClean="0">
                        <a:solidFill>
                          <a:srgbClr val="000000"/>
                        </a:solidFill>
                        <a:latin typeface="Cambria Math" panose="02040503050406030204" pitchFamily="18" charset="0"/>
                        <a:ea typeface="Cambria Math" panose="02040503050406030204" pitchFamily="18" charset="0"/>
                      </a:rPr>
                      <m:t>0,</m:t>
                    </m:r>
                    <m:r>
                      <m:rPr>
                        <m:sty m:val="p"/>
                      </m:rPr>
                      <a:rPr lang="en-US" altLang="zh-CN" sz="2800" b="0" i="0" smtClean="0">
                        <a:solidFill>
                          <a:srgbClr val="000000"/>
                        </a:solidFill>
                        <a:latin typeface="Cambria Math" panose="02040503050406030204" pitchFamily="18" charset="0"/>
                        <a:ea typeface="Cambria Math" panose="02040503050406030204" pitchFamily="18" charset="0"/>
                      </a:rPr>
                      <m:t>i</m:t>
                    </m:r>
                    <m:r>
                      <a:rPr lang="en-US" altLang="zh-CN" sz="2800" b="0" i="0" smtClean="0">
                        <a:solidFill>
                          <a:srgbClr val="000000"/>
                        </a:solidFill>
                        <a:latin typeface="Cambria Math" panose="02040503050406030204" pitchFamily="18" charset="0"/>
                        <a:ea typeface="Cambria Math" panose="02040503050406030204" pitchFamily="18" charset="0"/>
                      </a:rPr>
                      <m:t>.</m:t>
                    </m:r>
                    <m:r>
                      <m:rPr>
                        <m:sty m:val="p"/>
                      </m:rPr>
                      <a:rPr lang="en-US" altLang="zh-CN" sz="2800" b="0" i="0" smtClean="0">
                        <a:solidFill>
                          <a:srgbClr val="000000"/>
                        </a:solidFill>
                        <a:latin typeface="Cambria Math" panose="02040503050406030204" pitchFamily="18" charset="0"/>
                        <a:ea typeface="Cambria Math" panose="02040503050406030204" pitchFamily="18" charset="0"/>
                      </a:rPr>
                      <m:t>e</m:t>
                    </m:r>
                    <m:r>
                      <a:rPr lang="en-US" altLang="zh-CN" sz="2800" b="0" i="0" smtClean="0">
                        <a:solidFill>
                          <a:srgbClr val="000000"/>
                        </a:solidFill>
                        <a:latin typeface="Cambria Math" panose="02040503050406030204" pitchFamily="18" charset="0"/>
                        <a:ea typeface="Cambria Math" panose="02040503050406030204" pitchFamily="18" charset="0"/>
                      </a:rPr>
                      <m:t>.,</m:t>
                    </m:r>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 </m:t>
                        </m:r>
                        <m:r>
                          <a:rPr lang="en-US" altLang="zh-CN" sz="2800" i="1">
                            <a:solidFill>
                              <a:srgbClr val="000000"/>
                            </a:solidFill>
                            <a:latin typeface="Cambria Math" panose="02040503050406030204" pitchFamily="18" charset="0"/>
                          </a:rPr>
                          <m:t>𝑓</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𝐿</m:t>
                        </m:r>
                      </m:sup>
                    </m:sSubSup>
                    <m:r>
                      <m:rPr>
                        <m:nor/>
                      </m:rPr>
                      <a:rPr lang="en-US" altLang="zh-CN" sz="2800" dirty="0">
                        <a:solidFill>
                          <a:srgbClr val="000000"/>
                        </a:solidFill>
                        <a:cs typeface="Times New Roman" panose="02020603050405020304" pitchFamily="18" charset="0"/>
                      </a:rPr>
                      <m:t> </m:t>
                    </m:r>
                    <m:r>
                      <m:rPr>
                        <m:nor/>
                      </m:rPr>
                      <a:rPr lang="en-US" altLang="zh-CN" sz="2800" b="0" i="0" dirty="0" smtClean="0">
                        <a:solidFill>
                          <a:srgbClr val="000000"/>
                        </a:solidFill>
                        <a:cs typeface="Times New Roman" panose="02020603050405020304" pitchFamily="18" charset="0"/>
                      </a:rPr>
                      <m:t>= 0 </m:t>
                    </m:r>
                    <m:r>
                      <m:rPr>
                        <m:nor/>
                      </m:rPr>
                      <a:rPr lang="en-US" altLang="zh-CN" sz="2800" dirty="0">
                        <a:solidFill>
                          <a:srgbClr val="000000"/>
                        </a:solidFill>
                        <a:cs typeface="Times New Roman" panose="02020603050405020304" pitchFamily="18" charset="0"/>
                      </a:rPr>
                      <m:t>and</m:t>
                    </m:r>
                    <m:r>
                      <m:rPr>
                        <m:nor/>
                      </m:rPr>
                      <a:rPr lang="en-US" altLang="zh-CN" sz="2800" dirty="0">
                        <a:solidFill>
                          <a:srgbClr val="000000"/>
                        </a:solidFill>
                        <a:cs typeface="Times New Roman" panose="02020603050405020304" pitchFamily="18" charset="0"/>
                      </a:rPr>
                      <m:t>  </m:t>
                    </m:r>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𝑓</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𝑈</m:t>
                        </m:r>
                      </m:sup>
                    </m:sSubSup>
                    <m:r>
                      <a:rPr lang="en-US" altLang="zh-CN" sz="2800" b="0" i="0" smtClean="0">
                        <a:solidFill>
                          <a:srgbClr val="000000"/>
                        </a:solidFill>
                        <a:latin typeface="Cambria Math" panose="02040503050406030204" pitchFamily="18" charset="0"/>
                      </a:rPr>
                      <m:t>=0,</m:t>
                    </m:r>
                    <m:r>
                      <m:rPr>
                        <m:nor/>
                      </m:rPr>
                      <a:rPr lang="en-US" altLang="zh-CN" sz="2800" smtClean="0">
                        <a:cs typeface="Times New Roman" panose="02020603050405020304" pitchFamily="18" charset="0"/>
                      </a:rPr>
                      <m:t>the</m:t>
                    </m:r>
                    <m:r>
                      <m:rPr>
                        <m:nor/>
                      </m:rPr>
                      <a:rPr lang="en-US" altLang="zh-CN" sz="2800" smtClean="0">
                        <a:cs typeface="Times New Roman" panose="02020603050405020304" pitchFamily="18" charset="0"/>
                      </a:rPr>
                      <m:t> </m:t>
                    </m:r>
                    <m:r>
                      <m:rPr>
                        <m:nor/>
                      </m:rPr>
                      <a:rPr lang="en-US" altLang="zh-CN" sz="2800" smtClean="0">
                        <a:cs typeface="Times New Roman" panose="02020603050405020304" pitchFamily="18" charset="0"/>
                      </a:rPr>
                      <m:t>RF</m:t>
                    </m:r>
                    <m:r>
                      <m:rPr>
                        <m:nor/>
                      </m:rPr>
                      <a:rPr lang="en-US" altLang="zh-CN" sz="2800" smtClean="0">
                        <a:cs typeface="Times New Roman" panose="02020603050405020304" pitchFamily="18" charset="0"/>
                      </a:rPr>
                      <m:t> </m:t>
                    </m:r>
                    <m:r>
                      <m:rPr>
                        <m:nor/>
                      </m:rPr>
                      <a:rPr lang="en-US" altLang="zh-CN" sz="2800" smtClean="0">
                        <a:cs typeface="Times New Roman" panose="02020603050405020304" pitchFamily="18" charset="0"/>
                      </a:rPr>
                      <m:t>set</m:t>
                    </m:r>
                    <m:r>
                      <m:rPr>
                        <m:nor/>
                      </m:rPr>
                      <a:rPr lang="en-US" altLang="zh-CN" sz="2800" smtClean="0">
                        <a:cs typeface="Times New Roman" panose="02020603050405020304" pitchFamily="18" charset="0"/>
                      </a:rPr>
                      <m:t> </m:t>
                    </m:r>
                    <m:r>
                      <m:rPr>
                        <m:nor/>
                      </m:rPr>
                      <a:rPr lang="en-US" altLang="zh-CN" sz="2800" smtClean="0">
                        <a:cs typeface="Times New Roman" panose="02020603050405020304" pitchFamily="18" charset="0"/>
                      </a:rPr>
                      <m:t>degenerates</m:t>
                    </m:r>
                    <m:r>
                      <m:rPr>
                        <m:nor/>
                      </m:rPr>
                      <a:rPr lang="en-US" altLang="zh-CN" sz="2800" smtClean="0">
                        <a:cs typeface="Times New Roman" panose="02020603050405020304" pitchFamily="18" charset="0"/>
                      </a:rPr>
                      <m:t> </m:t>
                    </m:r>
                    <m:r>
                      <m:rPr>
                        <m:nor/>
                      </m:rPr>
                      <a:rPr lang="en-US" altLang="zh-CN" sz="2800" smtClean="0">
                        <a:cs typeface="Times New Roman" panose="02020603050405020304" pitchFamily="18" charset="0"/>
                      </a:rPr>
                      <m:t>to</m:t>
                    </m:r>
                    <m:r>
                      <m:rPr>
                        <m:nor/>
                      </m:rPr>
                      <a:rPr lang="en-US" altLang="zh-CN" sz="2800" smtClean="0">
                        <a:cs typeface="Times New Roman" panose="02020603050405020304" pitchFamily="18" charset="0"/>
                      </a:rPr>
                      <m:t> </m:t>
                    </m:r>
                    <m:r>
                      <m:rPr>
                        <m:nor/>
                      </m:rPr>
                      <a:rPr lang="en-US" altLang="zh-CN" sz="2800" smtClean="0">
                        <a:cs typeface="Times New Roman" panose="02020603050405020304" pitchFamily="18" charset="0"/>
                      </a:rPr>
                      <m:t>a</m:t>
                    </m:r>
                    <m:r>
                      <m:rPr>
                        <m:nor/>
                      </m:rPr>
                      <a:rPr lang="en-US" altLang="zh-CN" sz="2800" smtClean="0">
                        <a:cs typeface="Times New Roman" panose="02020603050405020304" pitchFamily="18" charset="0"/>
                      </a:rPr>
                      <m:t> </m:t>
                    </m:r>
                    <m:r>
                      <m:rPr>
                        <m:nor/>
                      </m:rPr>
                      <a:rPr lang="en-US" altLang="zh-CN" sz="2800" smtClean="0">
                        <a:cs typeface="Times New Roman" panose="02020603050405020304" pitchFamily="18" charset="0"/>
                      </a:rPr>
                      <m:t>singleton</m:t>
                    </m:r>
                    <m:r>
                      <m:rPr>
                        <m:nor/>
                      </m:rPr>
                      <a:rPr lang="en-US" altLang="zh-CN" sz="2800" smtClean="0">
                        <a:cs typeface="Times New Roman" panose="02020603050405020304" pitchFamily="18" charset="0"/>
                      </a:rPr>
                      <m:t> </m:t>
                    </m:r>
                    <m:r>
                      <m:rPr>
                        <m:nor/>
                      </m:rPr>
                      <a:rPr lang="en-US" altLang="zh-CN" sz="2800" smtClean="0">
                        <a:cs typeface="Times New Roman" panose="02020603050405020304" pitchFamily="18" charset="0"/>
                      </a:rPr>
                      <m:t>value</m:t>
                    </m:r>
                    <m:r>
                      <m:rPr>
                        <m:nor/>
                      </m:rPr>
                      <a:rPr lang="en-US" altLang="zh-CN" sz="2800" smtClean="0">
                        <a:cs typeface="Times New Roman" panose="02020603050405020304" pitchFamily="18" charset="0"/>
                      </a:rPr>
                      <m:t>,</m:t>
                    </m:r>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 </m:t>
                        </m:r>
                        <m:r>
                          <a:rPr lang="en-US" altLang="zh-CN" sz="2800" i="1">
                            <a:solidFill>
                              <a:srgbClr val="000000"/>
                            </a:solidFill>
                            <a:latin typeface="Cambria Math" panose="02040503050406030204" pitchFamily="18" charset="0"/>
                          </a:rPr>
                          <m:t>𝑤</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𝐿</m:t>
                        </m:r>
                      </m:sup>
                    </m:sSubSup>
                    <m:r>
                      <m:rPr>
                        <m:nor/>
                      </m:rPr>
                      <a:rPr lang="en-US" altLang="zh-CN" sz="2800" dirty="0">
                        <a:solidFill>
                          <a:srgbClr val="000000"/>
                        </a:solidFill>
                        <a:cs typeface="Times New Roman" panose="02020603050405020304" pitchFamily="18" charset="0"/>
                      </a:rPr>
                      <m:t> </m:t>
                    </m:r>
                    <m:r>
                      <m:rPr>
                        <m:nor/>
                      </m:rPr>
                      <a:rPr lang="en-US" altLang="zh-CN" sz="2800" b="0" i="0" dirty="0" smtClean="0">
                        <a:solidFill>
                          <a:srgbClr val="000000"/>
                        </a:solidFill>
                        <a:cs typeface="Times New Roman" panose="02020603050405020304" pitchFamily="18" charset="0"/>
                      </a:rPr>
                      <m:t>=</m:t>
                    </m:r>
                    <m:r>
                      <m:rPr>
                        <m:nor/>
                      </m:rPr>
                      <a:rPr lang="en-US" altLang="zh-CN" sz="2800" dirty="0">
                        <a:solidFill>
                          <a:srgbClr val="000000"/>
                        </a:solidFill>
                        <a:cs typeface="Times New Roman" panose="02020603050405020304" pitchFamily="18" charset="0"/>
                      </a:rPr>
                      <m:t> </m:t>
                    </m:r>
                    <m:sSubSup>
                      <m:sSubSupPr>
                        <m:ctrlPr>
                          <a:rPr lang="en-US" altLang="zh-CN" sz="2800" i="1">
                            <a:solidFill>
                              <a:srgbClr val="000000"/>
                            </a:solidFill>
                            <a:latin typeface="Cambria Math" panose="02040503050406030204" pitchFamily="18" charset="0"/>
                          </a:rPr>
                        </m:ctrlPr>
                      </m:sSubSupPr>
                      <m:e>
                        <m:r>
                          <a:rPr lang="en-US" altLang="zh-CN" sz="2800" i="1">
                            <a:solidFill>
                              <a:srgbClr val="000000"/>
                            </a:solidFill>
                            <a:latin typeface="Cambria Math" panose="02040503050406030204" pitchFamily="18" charset="0"/>
                          </a:rPr>
                          <m:t>𝑤</m:t>
                        </m:r>
                      </m:e>
                      <m:sub>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sub>
                      <m:sup>
                        <m:r>
                          <a:rPr lang="en-US" altLang="zh-CN" sz="2800" i="1">
                            <a:solidFill>
                              <a:srgbClr val="000000"/>
                            </a:solidFill>
                            <a:latin typeface="Cambria Math" panose="02040503050406030204" pitchFamily="18" charset="0"/>
                          </a:rPr>
                          <m:t>𝑈</m:t>
                        </m:r>
                      </m:sup>
                    </m:sSubSup>
                    <m:r>
                      <m:rPr>
                        <m:nor/>
                      </m:rPr>
                      <a:rPr lang="en-US" altLang="zh-CN" sz="2800" smtClean="0">
                        <a:cs typeface="Times New Roman" panose="02020603050405020304" pitchFamily="18" charset="0"/>
                      </a:rPr>
                      <m:t>= </m:t>
                    </m:r>
                    <m:f>
                      <m:fPr>
                        <m:ctrlPr>
                          <a:rPr lang="en-US" altLang="zh-CN" sz="280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1</m:t>
                        </m:r>
                      </m:num>
                      <m:den>
                        <m:r>
                          <a:rPr lang="en-US" altLang="zh-CN" sz="2800" b="0" i="1" smtClean="0">
                            <a:latin typeface="Cambria Math" panose="02040503050406030204" pitchFamily="18" charset="0"/>
                            <a:cs typeface="Times New Roman" panose="02020603050405020304" pitchFamily="18" charset="0"/>
                          </a:rPr>
                          <m:t>2</m:t>
                        </m:r>
                      </m:den>
                    </m:f>
                    <m:r>
                      <a:rPr lang="en-US" altLang="zh-CN" sz="2800" b="0" i="1" smtClean="0">
                        <a:latin typeface="Cambria Math" panose="02040503050406030204" pitchFamily="18" charset="0"/>
                        <a:cs typeface="Times New Roman" panose="02020603050405020304" pitchFamily="18" charset="0"/>
                      </a:rPr>
                      <m:t>.</m:t>
                    </m:r>
                  </m:oMath>
                </a14:m>
                <a:endParaRPr lang="zh-CN" altLang="en-US" sz="2800" dirty="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EA4D9A0D-0408-4169-9289-F32A691EFE45}"/>
                  </a:ext>
                </a:extLst>
              </p:cNvPr>
              <p:cNvSpPr>
                <a:spLocks noRot="1" noChangeAspect="1" noMove="1" noResize="1" noEditPoints="1" noAdjustHandles="1" noChangeArrowheads="1" noChangeShapeType="1" noTextEdit="1"/>
              </p:cNvSpPr>
              <p:nvPr/>
            </p:nvSpPr>
            <p:spPr>
              <a:xfrm>
                <a:off x="528735" y="3244334"/>
                <a:ext cx="10957248" cy="1231106"/>
              </a:xfrm>
              <a:prstGeom prst="rect">
                <a:avLst/>
              </a:prstGeom>
              <a:blipFill>
                <a:blip r:embed="rId4"/>
                <a:stretch>
                  <a:fillRect l="-1169" t="-9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9949157"/>
      </p:ext>
    </p:extLst>
  </p:cSld>
  <p:clrMapOvr>
    <a:masterClrMapping/>
  </p:clrMapOvr>
  <mc:AlternateContent xmlns:mc="http://schemas.openxmlformats.org/markup-compatibility/2006">
    <mc:Choice xmlns:p14="http://schemas.microsoft.com/office/powerpoint/2010/main" Requires="p14">
      <p:transition spd="slow" p14:dur="2000" advTm="59010"/>
    </mc:Choice>
    <mc:Fallback>
      <p:transition spd="slow" advTm="5901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D96A99-1E4A-40D2-849B-850B82AA58E9}"/>
                  </a:ext>
                </a:extLst>
              </p:cNvPr>
              <p:cNvSpPr/>
              <p:nvPr/>
            </p:nvSpPr>
            <p:spPr>
              <a:xfrm>
                <a:off x="594049" y="567908"/>
                <a:ext cx="11003902" cy="532005"/>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Definition 2.10. </a:t>
                </a:r>
                <a:r>
                  <a:rPr lang="en-US" altLang="zh-CN" sz="2800" dirty="0">
                    <a:solidFill>
                      <a:srgbClr val="000000"/>
                    </a:solidFill>
                    <a:cs typeface="Times New Roman" panose="02020603050405020304" pitchFamily="18" charset="0"/>
                  </a:rPr>
                  <a:t>The overall Rep of a given RF set </a:t>
                </a:r>
                <a14:m>
                  <m:oMath xmlns:m="http://schemas.openxmlformats.org/officeDocument/2006/math">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oMath>
                </a14:m>
                <a:r>
                  <a:rPr lang="en-US" altLang="zh-CN" sz="2800" dirty="0">
                    <a:solidFill>
                      <a:srgbClr val="000000"/>
                    </a:solidFill>
                    <a:cs typeface="Times New Roman" panose="02020603050405020304" pitchFamily="18" charset="0"/>
                  </a:rPr>
                  <a:t> is defined by </a:t>
                </a:r>
                <a:endParaRPr lang="zh-CN" altLang="en-US" sz="2800" dirty="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00D96A99-1E4A-40D2-849B-850B82AA58E9}"/>
                  </a:ext>
                </a:extLst>
              </p:cNvPr>
              <p:cNvSpPr>
                <a:spLocks noRot="1" noChangeAspect="1" noMove="1" noResize="1" noEditPoints="1" noAdjustHandles="1" noChangeArrowheads="1" noChangeShapeType="1" noTextEdit="1"/>
              </p:cNvSpPr>
              <p:nvPr/>
            </p:nvSpPr>
            <p:spPr>
              <a:xfrm>
                <a:off x="594049" y="567908"/>
                <a:ext cx="11003902" cy="532005"/>
              </a:xfrm>
              <a:prstGeom prst="rect">
                <a:avLst/>
              </a:prstGeom>
              <a:blipFill>
                <a:blip r:embed="rId2"/>
                <a:stretch>
                  <a:fillRect l="-1107" t="-10345" b="-3103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353FABA-4D66-43B7-A549-8AEB0F17271D}"/>
              </a:ext>
            </a:extLst>
          </p:cNvPr>
          <p:cNvPicPr>
            <a:picLocks noChangeAspect="1"/>
          </p:cNvPicPr>
          <p:nvPr/>
        </p:nvPicPr>
        <p:blipFill>
          <a:blip r:embed="rId3"/>
          <a:stretch>
            <a:fillRect/>
          </a:stretch>
        </p:blipFill>
        <p:spPr>
          <a:xfrm>
            <a:off x="594049" y="1216576"/>
            <a:ext cx="10153936" cy="2319052"/>
          </a:xfrm>
          <a:prstGeom prst="rect">
            <a:avLst/>
          </a:prstGeom>
        </p:spPr>
      </p:pic>
      <p:pic>
        <p:nvPicPr>
          <p:cNvPr id="4" name="图片 3">
            <a:extLst>
              <a:ext uri="{FF2B5EF4-FFF2-40B4-BE49-F238E27FC236}">
                <a16:creationId xmlns:a16="http://schemas.microsoft.com/office/drawing/2014/main" id="{67397845-5653-463D-B326-8248FEE4060C}"/>
              </a:ext>
            </a:extLst>
          </p:cNvPr>
          <p:cNvPicPr>
            <a:picLocks noChangeAspect="1"/>
          </p:cNvPicPr>
          <p:nvPr/>
        </p:nvPicPr>
        <p:blipFill>
          <a:blip r:embed="rId4"/>
          <a:stretch>
            <a:fillRect/>
          </a:stretch>
        </p:blipFill>
        <p:spPr>
          <a:xfrm>
            <a:off x="3562182" y="3535628"/>
            <a:ext cx="4217670" cy="2640442"/>
          </a:xfrm>
          <a:prstGeom prst="rect">
            <a:avLst/>
          </a:prstGeom>
        </p:spPr>
      </p:pic>
    </p:spTree>
    <p:extLst>
      <p:ext uri="{BB962C8B-B14F-4D97-AF65-F5344CB8AC3E}">
        <p14:creationId xmlns:p14="http://schemas.microsoft.com/office/powerpoint/2010/main" val="1709556498"/>
      </p:ext>
    </p:extLst>
  </p:cSld>
  <p:clrMapOvr>
    <a:masterClrMapping/>
  </p:clrMapOvr>
  <mc:AlternateContent xmlns:mc="http://schemas.openxmlformats.org/markup-compatibility/2006">
    <mc:Choice xmlns:p14="http://schemas.microsoft.com/office/powerpoint/2010/main" Requires="p14">
      <p:transition spd="slow" p14:dur="2000" advTm="29053"/>
    </mc:Choice>
    <mc:Fallback>
      <p:transition spd="slow" advTm="2905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84D9-64A0-4510-B8C0-D6999AE36A03}"/>
              </a:ext>
            </a:extLst>
          </p:cNvPr>
          <p:cNvSpPr>
            <a:spLocks noGrp="1"/>
          </p:cNvSpPr>
          <p:nvPr>
            <p:ph type="title"/>
          </p:nvPr>
        </p:nvSpPr>
        <p:spPr>
          <a:xfrm>
            <a:off x="1957874" y="2520497"/>
            <a:ext cx="10515600" cy="1325563"/>
          </a:xfrm>
        </p:spPr>
        <p:txBody>
          <a:bodyPr/>
          <a:lstStyle/>
          <a:p>
            <a:r>
              <a:rPr lang="en-US" altLang="zh-CN" b="1" dirty="0"/>
              <a:t>3. Rough-fuzzy rule interpolation</a:t>
            </a:r>
            <a:endParaRPr lang="zh-CN" altLang="en-US" dirty="0"/>
          </a:p>
        </p:txBody>
      </p:sp>
    </p:spTree>
    <p:extLst>
      <p:ext uri="{BB962C8B-B14F-4D97-AF65-F5344CB8AC3E}">
        <p14:creationId xmlns:p14="http://schemas.microsoft.com/office/powerpoint/2010/main" val="2414455956"/>
      </p:ext>
    </p:extLst>
  </p:cSld>
  <p:clrMapOvr>
    <a:masterClrMapping/>
  </p:clrMapOvr>
  <mc:AlternateContent xmlns:mc="http://schemas.openxmlformats.org/markup-compatibility/2006">
    <mc:Choice xmlns:p14="http://schemas.microsoft.com/office/powerpoint/2010/main" Requires="p14">
      <p:transition spd="slow" p14:dur="2000" advTm="2543"/>
    </mc:Choice>
    <mc:Fallback>
      <p:transition spd="slow" advTm="254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剪去对角 3">
            <a:extLst>
              <a:ext uri="{FF2B5EF4-FFF2-40B4-BE49-F238E27FC236}">
                <a16:creationId xmlns:a16="http://schemas.microsoft.com/office/drawing/2014/main" id="{B223EDA2-C5BB-4BC5-9185-031CC200E741}"/>
              </a:ext>
            </a:extLst>
          </p:cNvPr>
          <p:cNvSpPr/>
          <p:nvPr/>
        </p:nvSpPr>
        <p:spPr>
          <a:xfrm>
            <a:off x="494522" y="996441"/>
            <a:ext cx="1614196" cy="787433"/>
          </a:xfrm>
          <a:prstGeom prst="snip2Diag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Sparse Rule Base</a:t>
            </a:r>
            <a:endParaRPr lang="zh-CN" altLang="en-US" sz="2000" dirty="0">
              <a:solidFill>
                <a:schemeClr val="tx1"/>
              </a:solidFill>
            </a:endParaRPr>
          </a:p>
        </p:txBody>
      </p:sp>
      <p:sp>
        <p:nvSpPr>
          <p:cNvPr id="5" name="矩形: 剪去对角 4">
            <a:extLst>
              <a:ext uri="{FF2B5EF4-FFF2-40B4-BE49-F238E27FC236}">
                <a16:creationId xmlns:a16="http://schemas.microsoft.com/office/drawing/2014/main" id="{583FDC0F-6058-4C17-BEC4-21BD5C51CA1D}"/>
              </a:ext>
            </a:extLst>
          </p:cNvPr>
          <p:cNvSpPr/>
          <p:nvPr/>
        </p:nvSpPr>
        <p:spPr>
          <a:xfrm>
            <a:off x="2646868" y="1021921"/>
            <a:ext cx="1729445" cy="761953"/>
          </a:xfrm>
          <a:prstGeom prst="snip2Diag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Observation</a:t>
            </a:r>
            <a:r>
              <a:rPr lang="zh-CN" altLang="en-US" sz="2000" dirty="0">
                <a:solidFill>
                  <a:schemeClr val="tx1"/>
                </a:solidFill>
              </a:rPr>
              <a:t>：</a:t>
            </a:r>
            <a:r>
              <a:rPr lang="en-US" altLang="zh-CN" sz="2000" dirty="0">
                <a:solidFill>
                  <a:schemeClr val="tx1"/>
                </a:solidFill>
              </a:rPr>
              <a:t>O</a:t>
            </a:r>
            <a:r>
              <a:rPr lang="en-US" altLang="zh-CN" sz="2000" baseline="30000" dirty="0">
                <a:solidFill>
                  <a:schemeClr val="tx1"/>
                </a:solidFill>
              </a:rPr>
              <a:t>*</a:t>
            </a:r>
            <a:endParaRPr lang="zh-CN" altLang="en-US" sz="2000" baseline="30000" dirty="0">
              <a:solidFill>
                <a:schemeClr val="tx1"/>
              </a:solidFill>
            </a:endParaRPr>
          </a:p>
        </p:txBody>
      </p:sp>
      <p:sp>
        <p:nvSpPr>
          <p:cNvPr id="8" name="矩形 7">
            <a:extLst>
              <a:ext uri="{FF2B5EF4-FFF2-40B4-BE49-F238E27FC236}">
                <a16:creationId xmlns:a16="http://schemas.microsoft.com/office/drawing/2014/main" id="{B3D4023F-5302-44C6-B231-9975E7774359}"/>
              </a:ext>
            </a:extLst>
          </p:cNvPr>
          <p:cNvSpPr/>
          <p:nvPr/>
        </p:nvSpPr>
        <p:spPr>
          <a:xfrm>
            <a:off x="1259132" y="2550587"/>
            <a:ext cx="2252459" cy="10696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Step1:</a:t>
            </a:r>
            <a:r>
              <a:rPr lang="en-US" altLang="zh-CN" i="1" dirty="0">
                <a:solidFill>
                  <a:srgbClr val="000000"/>
                </a:solidFill>
                <a:latin typeface="KJFFG F+ Gulliver"/>
              </a:rPr>
              <a:t>  </a:t>
            </a:r>
            <a:r>
              <a:rPr lang="en-US" altLang="zh-CN" dirty="0">
                <a:solidFill>
                  <a:srgbClr val="000000"/>
                </a:solidFill>
                <a:latin typeface="KJFFG F+ Gulliver"/>
              </a:rPr>
              <a:t>Selection of closest </a:t>
            </a:r>
            <a:r>
              <a:rPr lang="en-US" altLang="zh-CN" dirty="0">
                <a:solidFill>
                  <a:srgbClr val="000000"/>
                </a:solidFill>
                <a:latin typeface="KJFEF I+ Gulliver"/>
              </a:rPr>
              <a:t>N </a:t>
            </a:r>
            <a:r>
              <a:rPr lang="en-US" altLang="zh-CN" dirty="0">
                <a:solidFill>
                  <a:srgbClr val="000000"/>
                </a:solidFill>
                <a:latin typeface="KJFFG F+ Gulliver"/>
              </a:rPr>
              <a:t>rules </a:t>
            </a:r>
            <a:endParaRPr lang="zh-CN" altLang="en-US" dirty="0">
              <a:solidFill>
                <a:schemeClr val="tx1"/>
              </a:solidFill>
            </a:endParaRPr>
          </a:p>
        </p:txBody>
      </p:sp>
      <p:sp>
        <p:nvSpPr>
          <p:cNvPr id="10" name="矩形 9">
            <a:extLst>
              <a:ext uri="{FF2B5EF4-FFF2-40B4-BE49-F238E27FC236}">
                <a16:creationId xmlns:a16="http://schemas.microsoft.com/office/drawing/2014/main" id="{43412AEB-041F-447D-B4BE-9A66F03E37AF}"/>
              </a:ext>
            </a:extLst>
          </p:cNvPr>
          <p:cNvSpPr/>
          <p:nvPr/>
        </p:nvSpPr>
        <p:spPr>
          <a:xfrm>
            <a:off x="4899782" y="2550586"/>
            <a:ext cx="2383329" cy="10696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Step2: </a:t>
            </a:r>
            <a:r>
              <a:rPr lang="en-US" altLang="zh-CN" dirty="0">
                <a:solidFill>
                  <a:schemeClr val="tx1"/>
                </a:solidFill>
                <a:latin typeface="KJFFG F+ Gulliver"/>
              </a:rPr>
              <a:t>Construction of intermediate rule ( r’)</a:t>
            </a:r>
            <a:endParaRPr lang="zh-CN" altLang="en-US" dirty="0">
              <a:solidFill>
                <a:schemeClr val="tx1"/>
              </a:solidFill>
              <a:latin typeface="KJFFG F+ Gulliver"/>
            </a:endParaRPr>
          </a:p>
        </p:txBody>
      </p:sp>
      <p:sp>
        <p:nvSpPr>
          <p:cNvPr id="11" name="矩形 10">
            <a:extLst>
              <a:ext uri="{FF2B5EF4-FFF2-40B4-BE49-F238E27FC236}">
                <a16:creationId xmlns:a16="http://schemas.microsoft.com/office/drawing/2014/main" id="{EB5EDE27-45F8-459F-976E-22314ED2C259}"/>
              </a:ext>
            </a:extLst>
          </p:cNvPr>
          <p:cNvSpPr/>
          <p:nvPr/>
        </p:nvSpPr>
        <p:spPr>
          <a:xfrm>
            <a:off x="8253849" y="2550586"/>
            <a:ext cx="2511068" cy="10696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Step3:</a:t>
            </a:r>
            <a:r>
              <a:rPr lang="en-US" altLang="zh-CN" i="1" dirty="0">
                <a:solidFill>
                  <a:srgbClr val="000000"/>
                </a:solidFill>
                <a:latin typeface="KJFFG F+ Gulliver"/>
              </a:rPr>
              <a:t>  </a:t>
            </a:r>
            <a:r>
              <a:rPr lang="en-US" altLang="zh-CN" dirty="0">
                <a:solidFill>
                  <a:srgbClr val="000000"/>
                </a:solidFill>
                <a:latin typeface="KJFFG F+ Gulliver"/>
              </a:rPr>
              <a:t>Scale ,Move and Height Transformations ( </a:t>
            </a:r>
            <a:r>
              <a:rPr lang="en-US" altLang="zh-CN" dirty="0" err="1">
                <a:solidFill>
                  <a:srgbClr val="000000"/>
                </a:solidFill>
                <a:latin typeface="KJFFG F+ Gulliver"/>
              </a:rPr>
              <a:t>S</a:t>
            </a:r>
            <a:r>
              <a:rPr lang="en-US" altLang="zh-CN" baseline="-25000" dirty="0" err="1">
                <a:solidFill>
                  <a:srgbClr val="000000"/>
                </a:solidFill>
                <a:latin typeface="KJFFG F+ Gulliver"/>
              </a:rPr>
              <a:t>q</a:t>
            </a:r>
            <a:r>
              <a:rPr lang="en-US" altLang="zh-CN" baseline="-25000" dirty="0">
                <a:solidFill>
                  <a:srgbClr val="000000"/>
                </a:solidFill>
                <a:latin typeface="KJFFG F+ Gulliver"/>
              </a:rPr>
              <a:t> </a:t>
            </a:r>
            <a:r>
              <a:rPr lang="en-US" altLang="zh-CN" dirty="0">
                <a:solidFill>
                  <a:srgbClr val="000000"/>
                </a:solidFill>
                <a:latin typeface="KJFFG F+ Gulliver"/>
              </a:rPr>
              <a:t>, </a:t>
            </a:r>
            <a:r>
              <a:rPr lang="en-US" altLang="zh-CN" dirty="0" err="1">
                <a:solidFill>
                  <a:srgbClr val="000000"/>
                </a:solidFill>
                <a:latin typeface="KJFFG F+ Gulliver"/>
              </a:rPr>
              <a:t>M</a:t>
            </a:r>
            <a:r>
              <a:rPr lang="en-US" altLang="zh-CN" baseline="-25000" dirty="0" err="1">
                <a:solidFill>
                  <a:srgbClr val="000000"/>
                </a:solidFill>
                <a:latin typeface="KJFFG F+ Gulliver"/>
              </a:rPr>
              <a:t>r</a:t>
            </a:r>
            <a:r>
              <a:rPr lang="en-US" altLang="zh-CN" baseline="-25000" dirty="0">
                <a:solidFill>
                  <a:srgbClr val="000000"/>
                </a:solidFill>
                <a:latin typeface="KJFFG F+ Gulliver"/>
              </a:rPr>
              <a:t> </a:t>
            </a:r>
            <a:r>
              <a:rPr lang="en-US" altLang="zh-CN" dirty="0">
                <a:solidFill>
                  <a:srgbClr val="000000"/>
                </a:solidFill>
                <a:latin typeface="KJFFG F+ Gulliver"/>
              </a:rPr>
              <a:t>, h</a:t>
            </a:r>
            <a:r>
              <a:rPr lang="en-US" altLang="zh-CN" baseline="-25000" dirty="0">
                <a:solidFill>
                  <a:srgbClr val="000000"/>
                </a:solidFill>
                <a:latin typeface="KJFFG F+ Gulliver"/>
              </a:rPr>
              <a:t>0 </a:t>
            </a:r>
            <a:r>
              <a:rPr lang="en-US" altLang="zh-CN" dirty="0">
                <a:solidFill>
                  <a:srgbClr val="000000"/>
                </a:solidFill>
                <a:latin typeface="KJFFG F+ Gulliver"/>
              </a:rPr>
              <a:t>)</a:t>
            </a:r>
            <a:endParaRPr lang="zh-CN" altLang="en-US" dirty="0">
              <a:solidFill>
                <a:schemeClr val="tx1"/>
              </a:solidFill>
            </a:endParaRPr>
          </a:p>
        </p:txBody>
      </p:sp>
      <p:cxnSp>
        <p:nvCxnSpPr>
          <p:cNvPr id="15" name="连接符: 肘形 14">
            <a:extLst>
              <a:ext uri="{FF2B5EF4-FFF2-40B4-BE49-F238E27FC236}">
                <a16:creationId xmlns:a16="http://schemas.microsoft.com/office/drawing/2014/main" id="{2155C57A-AE1D-48AF-81CF-B3258EF802EB}"/>
              </a:ext>
            </a:extLst>
          </p:cNvPr>
          <p:cNvCxnSpPr>
            <a:cxnSpLocks/>
            <a:stCxn id="5" idx="0"/>
            <a:endCxn id="10" idx="0"/>
          </p:cNvCxnSpPr>
          <p:nvPr/>
        </p:nvCxnSpPr>
        <p:spPr>
          <a:xfrm>
            <a:off x="4376313" y="1402898"/>
            <a:ext cx="1715134" cy="1147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06916564-8862-4614-929F-C379E14DC956}"/>
              </a:ext>
            </a:extLst>
          </p:cNvPr>
          <p:cNvCxnSpPr>
            <a:cxnSpLocks/>
            <a:stCxn id="5" idx="0"/>
            <a:endCxn id="11" idx="0"/>
          </p:cNvCxnSpPr>
          <p:nvPr/>
        </p:nvCxnSpPr>
        <p:spPr>
          <a:xfrm>
            <a:off x="4376313" y="1402898"/>
            <a:ext cx="5133070" cy="11476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6D1AC14-31A7-4A44-9168-BE8F8086627A}"/>
              </a:ext>
            </a:extLst>
          </p:cNvPr>
          <p:cNvCxnSpPr>
            <a:cxnSpLocks/>
            <a:stCxn id="8" idx="3"/>
            <a:endCxn id="47" idx="1"/>
          </p:cNvCxnSpPr>
          <p:nvPr/>
        </p:nvCxnSpPr>
        <p:spPr>
          <a:xfrm flipV="1">
            <a:off x="3511591" y="3085431"/>
            <a:ext cx="18696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B341F8FC-6E96-4315-8F01-5CD5AEBEDE0A}"/>
              </a:ext>
            </a:extLst>
          </p:cNvPr>
          <p:cNvCxnSpPr>
            <a:cxnSpLocks/>
            <a:endCxn id="10" idx="1"/>
          </p:cNvCxnSpPr>
          <p:nvPr/>
        </p:nvCxnSpPr>
        <p:spPr>
          <a:xfrm>
            <a:off x="4482330" y="3085430"/>
            <a:ext cx="417452"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D367CA6-C9C8-4EA6-9383-4E3D7D8CAB7C}"/>
              </a:ext>
            </a:extLst>
          </p:cNvPr>
          <p:cNvCxnSpPr>
            <a:cxnSpLocks/>
            <a:stCxn id="10" idx="3"/>
          </p:cNvCxnSpPr>
          <p:nvPr/>
        </p:nvCxnSpPr>
        <p:spPr>
          <a:xfrm>
            <a:off x="7283111" y="3085432"/>
            <a:ext cx="3189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F630BB8-31D6-4C10-B7BB-A38C6BC7F8E2}"/>
              </a:ext>
            </a:extLst>
          </p:cNvPr>
          <p:cNvCxnSpPr>
            <a:cxnSpLocks/>
            <a:stCxn id="48" idx="3"/>
            <a:endCxn id="11" idx="1"/>
          </p:cNvCxnSpPr>
          <p:nvPr/>
        </p:nvCxnSpPr>
        <p:spPr>
          <a:xfrm>
            <a:off x="7903942" y="3085430"/>
            <a:ext cx="349907"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D9F44DE-84B1-48D2-95D2-44EA637BFEE9}"/>
              </a:ext>
            </a:extLst>
          </p:cNvPr>
          <p:cNvSpPr txBox="1"/>
          <p:nvPr/>
        </p:nvSpPr>
        <p:spPr>
          <a:xfrm>
            <a:off x="3698558" y="2793043"/>
            <a:ext cx="970544" cy="584775"/>
          </a:xfrm>
          <a:prstGeom prst="rect">
            <a:avLst/>
          </a:prstGeom>
          <a:noFill/>
        </p:spPr>
        <p:txBody>
          <a:bodyPr wrap="square" rtlCol="0">
            <a:spAutoFit/>
          </a:bodyPr>
          <a:lstStyle/>
          <a:p>
            <a:pPr algn="ctr"/>
            <a:r>
              <a:rPr lang="en-US" altLang="zh-CN" sz="1600" dirty="0">
                <a:latin typeface="KJFFG F+ Gulliver"/>
              </a:rPr>
              <a:t>N closest rules</a:t>
            </a:r>
            <a:endParaRPr lang="zh-CN" altLang="en-US" sz="1600" dirty="0">
              <a:latin typeface="KJFFG F+ Gulliver"/>
            </a:endParaRPr>
          </a:p>
        </p:txBody>
      </p:sp>
      <p:sp>
        <p:nvSpPr>
          <p:cNvPr id="48" name="文本框 47">
            <a:extLst>
              <a:ext uri="{FF2B5EF4-FFF2-40B4-BE49-F238E27FC236}">
                <a16:creationId xmlns:a16="http://schemas.microsoft.com/office/drawing/2014/main" id="{59E9020C-64BD-4BE4-BF29-1889982CCF59}"/>
              </a:ext>
            </a:extLst>
          </p:cNvPr>
          <p:cNvSpPr txBox="1"/>
          <p:nvPr/>
        </p:nvSpPr>
        <p:spPr>
          <a:xfrm>
            <a:off x="7541182" y="2885375"/>
            <a:ext cx="362760" cy="400110"/>
          </a:xfrm>
          <a:prstGeom prst="rect">
            <a:avLst/>
          </a:prstGeom>
          <a:noFill/>
        </p:spPr>
        <p:txBody>
          <a:bodyPr wrap="square" rtlCol="0">
            <a:spAutoFit/>
          </a:bodyPr>
          <a:lstStyle/>
          <a:p>
            <a:r>
              <a:rPr lang="en-US" altLang="zh-CN" sz="2000" dirty="0">
                <a:latin typeface="KJFFG F+ Gulliver"/>
              </a:rPr>
              <a:t>r’</a:t>
            </a:r>
            <a:endParaRPr lang="zh-CN" altLang="en-US" sz="2000" dirty="0">
              <a:latin typeface="KJFFG F+ Gulliver"/>
            </a:endParaRPr>
          </a:p>
        </p:txBody>
      </p:sp>
      <p:sp>
        <p:nvSpPr>
          <p:cNvPr id="80" name="矩形: 剪去对角 79">
            <a:extLst>
              <a:ext uri="{FF2B5EF4-FFF2-40B4-BE49-F238E27FC236}">
                <a16:creationId xmlns:a16="http://schemas.microsoft.com/office/drawing/2014/main" id="{E6BCBFDA-42E5-49B7-B6EA-D8CA1BFF0267}"/>
              </a:ext>
            </a:extLst>
          </p:cNvPr>
          <p:cNvSpPr/>
          <p:nvPr/>
        </p:nvSpPr>
        <p:spPr>
          <a:xfrm>
            <a:off x="10149096" y="4730841"/>
            <a:ext cx="1567544" cy="692530"/>
          </a:xfrm>
          <a:prstGeom prst="snip2Diag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Interpolated</a:t>
            </a:r>
          </a:p>
          <a:p>
            <a:pPr algn="ctr"/>
            <a:r>
              <a:rPr lang="en-US" altLang="zh-CN" sz="1600" dirty="0">
                <a:solidFill>
                  <a:schemeClr val="tx1"/>
                </a:solidFill>
              </a:rPr>
              <a:t>Consequent</a:t>
            </a:r>
            <a:endParaRPr lang="zh-CN" altLang="en-US" sz="1600" dirty="0">
              <a:solidFill>
                <a:schemeClr val="tx1"/>
              </a:solidFill>
            </a:endParaRPr>
          </a:p>
        </p:txBody>
      </p:sp>
      <p:cxnSp>
        <p:nvCxnSpPr>
          <p:cNvPr id="82" name="连接符: 肘形 81">
            <a:extLst>
              <a:ext uri="{FF2B5EF4-FFF2-40B4-BE49-F238E27FC236}">
                <a16:creationId xmlns:a16="http://schemas.microsoft.com/office/drawing/2014/main" id="{71522ADC-075B-434E-912F-9B95E3BC60C7}"/>
              </a:ext>
            </a:extLst>
          </p:cNvPr>
          <p:cNvCxnSpPr>
            <a:stCxn id="11" idx="3"/>
          </p:cNvCxnSpPr>
          <p:nvPr/>
        </p:nvCxnSpPr>
        <p:spPr>
          <a:xfrm>
            <a:off x="10764917" y="3085432"/>
            <a:ext cx="167951" cy="16454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连接符: 肘形 100">
            <a:extLst>
              <a:ext uri="{FF2B5EF4-FFF2-40B4-BE49-F238E27FC236}">
                <a16:creationId xmlns:a16="http://schemas.microsoft.com/office/drawing/2014/main" id="{F2984884-2A5F-453E-8894-E5335ECC79B4}"/>
              </a:ext>
            </a:extLst>
          </p:cNvPr>
          <p:cNvCxnSpPr>
            <a:cxnSpLocks/>
            <a:stCxn id="4" idx="1"/>
            <a:endCxn id="5" idx="1"/>
          </p:cNvCxnSpPr>
          <p:nvPr/>
        </p:nvCxnSpPr>
        <p:spPr>
          <a:xfrm rot="16200000" flipH="1">
            <a:off x="2406605" y="678888"/>
            <a:ext cx="12700" cy="220997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85A6A27E-F3ED-4AB1-9D25-748E30E3A51C}"/>
              </a:ext>
            </a:extLst>
          </p:cNvPr>
          <p:cNvCxnSpPr>
            <a:cxnSpLocks/>
            <a:endCxn id="8" idx="0"/>
          </p:cNvCxnSpPr>
          <p:nvPr/>
        </p:nvCxnSpPr>
        <p:spPr>
          <a:xfrm>
            <a:off x="2385362" y="1996751"/>
            <a:ext cx="0" cy="553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688706"/>
      </p:ext>
    </p:extLst>
  </p:cSld>
  <p:clrMapOvr>
    <a:masterClrMapping/>
  </p:clrMapOvr>
  <mc:AlternateContent xmlns:mc="http://schemas.openxmlformats.org/markup-compatibility/2006">
    <mc:Choice xmlns:p14="http://schemas.microsoft.com/office/powerpoint/2010/main" Requires="p14">
      <p:transition spd="slow" p14:dur="2000" advTm="110305"/>
    </mc:Choice>
    <mc:Fallback>
      <p:transition spd="slow" advTm="11030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DEE22D-0C63-4AF1-B651-36B1D51B2624}"/>
              </a:ext>
            </a:extLst>
          </p:cNvPr>
          <p:cNvSpPr/>
          <p:nvPr/>
        </p:nvSpPr>
        <p:spPr>
          <a:xfrm>
            <a:off x="312235" y="202554"/>
            <a:ext cx="4465903" cy="461665"/>
          </a:xfrm>
          <a:prstGeom prst="rect">
            <a:avLst/>
          </a:prstGeom>
        </p:spPr>
        <p:txBody>
          <a:bodyPr wrap="none">
            <a:spAutoFit/>
          </a:bodyPr>
          <a:lstStyle/>
          <a:p>
            <a:r>
              <a:rPr lang="en-US" altLang="zh-CN" sz="2400" i="1" dirty="0">
                <a:solidFill>
                  <a:srgbClr val="000000"/>
                </a:solidFill>
                <a:latin typeface="KJFFG F+ Gulliver"/>
              </a:rPr>
              <a:t>Step1. Selection of closest </a:t>
            </a:r>
            <a:r>
              <a:rPr lang="en-US" altLang="zh-CN" sz="2400" dirty="0">
                <a:solidFill>
                  <a:srgbClr val="000000"/>
                </a:solidFill>
                <a:latin typeface="KJFEF I+ Gulliver"/>
              </a:rPr>
              <a:t>N </a:t>
            </a:r>
            <a:r>
              <a:rPr lang="en-US" altLang="zh-CN" sz="2400" i="1" dirty="0">
                <a:solidFill>
                  <a:srgbClr val="000000"/>
                </a:solidFill>
                <a:latin typeface="KJFFG F+ Gulliver"/>
              </a:rPr>
              <a:t>rules </a:t>
            </a:r>
            <a:endParaRPr lang="zh-CN" altLang="en-US" sz="2400" dirty="0"/>
          </a:p>
        </p:txBody>
      </p:sp>
      <p:pic>
        <p:nvPicPr>
          <p:cNvPr id="3" name="图片 2">
            <a:extLst>
              <a:ext uri="{FF2B5EF4-FFF2-40B4-BE49-F238E27FC236}">
                <a16:creationId xmlns:a16="http://schemas.microsoft.com/office/drawing/2014/main" id="{69A6B284-9C51-4DCE-B325-0149944975A3}"/>
              </a:ext>
            </a:extLst>
          </p:cNvPr>
          <p:cNvPicPr>
            <a:picLocks noChangeAspect="1"/>
          </p:cNvPicPr>
          <p:nvPr/>
        </p:nvPicPr>
        <p:blipFill>
          <a:blip r:embed="rId2"/>
          <a:stretch>
            <a:fillRect/>
          </a:stretch>
        </p:blipFill>
        <p:spPr>
          <a:xfrm>
            <a:off x="765887" y="864083"/>
            <a:ext cx="8903970" cy="1809750"/>
          </a:xfrm>
          <a:prstGeom prst="rect">
            <a:avLst/>
          </a:prstGeom>
        </p:spPr>
      </p:pic>
      <p:pic>
        <p:nvPicPr>
          <p:cNvPr id="5" name="图片 4">
            <a:extLst>
              <a:ext uri="{FF2B5EF4-FFF2-40B4-BE49-F238E27FC236}">
                <a16:creationId xmlns:a16="http://schemas.microsoft.com/office/drawing/2014/main" id="{B2175F0F-6891-4298-BCA8-2F86A173725D}"/>
              </a:ext>
            </a:extLst>
          </p:cNvPr>
          <p:cNvPicPr>
            <a:picLocks noChangeAspect="1"/>
          </p:cNvPicPr>
          <p:nvPr/>
        </p:nvPicPr>
        <p:blipFill>
          <a:blip r:embed="rId3"/>
          <a:stretch>
            <a:fillRect/>
          </a:stretch>
        </p:blipFill>
        <p:spPr>
          <a:xfrm>
            <a:off x="3027989" y="2424418"/>
            <a:ext cx="7701531" cy="4231028"/>
          </a:xfrm>
          <a:prstGeom prst="rect">
            <a:avLst/>
          </a:prstGeom>
        </p:spPr>
      </p:pic>
    </p:spTree>
    <p:extLst>
      <p:ext uri="{BB962C8B-B14F-4D97-AF65-F5344CB8AC3E}">
        <p14:creationId xmlns:p14="http://schemas.microsoft.com/office/powerpoint/2010/main" val="1279057150"/>
      </p:ext>
    </p:extLst>
  </p:cSld>
  <p:clrMapOvr>
    <a:masterClrMapping/>
  </p:clrMapOvr>
  <mc:AlternateContent xmlns:mc="http://schemas.openxmlformats.org/markup-compatibility/2006">
    <mc:Choice xmlns:p14="http://schemas.microsoft.com/office/powerpoint/2010/main" Requires="p14">
      <p:transition spd="slow" p14:dur="2000" advTm="2461"/>
    </mc:Choice>
    <mc:Fallback>
      <p:transition spd="slow" advTm="24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4113"/>
            <a:ext cx="10515600" cy="4524842"/>
          </a:xfrm>
        </p:spPr>
        <p:txBody>
          <a:bodyPr>
            <a:noAutofit/>
          </a:bodyPr>
          <a:lstStyle/>
          <a:p>
            <a:pPr marL="0" indent="0">
              <a:lnSpc>
                <a:spcPct val="150000"/>
              </a:lnSpc>
              <a:buNone/>
            </a:pPr>
            <a:r>
              <a:rPr lang="en-US" altLang="zh-CN" dirty="0">
                <a:cs typeface="Times New Roman" panose="02020603050405020304" pitchFamily="18" charset="0"/>
              </a:rPr>
              <a:t>1.  Introduction</a:t>
            </a:r>
          </a:p>
          <a:p>
            <a:pPr marL="514350" indent="-514350">
              <a:lnSpc>
                <a:spcPct val="150000"/>
              </a:lnSpc>
              <a:buAutoNum type="arabicPeriod" startAt="2"/>
            </a:pPr>
            <a:r>
              <a:rPr lang="en-US" altLang="zh-CN" dirty="0">
                <a:cs typeface="Times New Roman" panose="02020603050405020304" pitchFamily="18" charset="0"/>
              </a:rPr>
              <a:t>Rough-fuzzy sets and their representative values </a:t>
            </a:r>
          </a:p>
          <a:p>
            <a:pPr marL="514350" indent="-514350">
              <a:lnSpc>
                <a:spcPct val="150000"/>
              </a:lnSpc>
              <a:buAutoNum type="arabicPeriod" startAt="2"/>
            </a:pPr>
            <a:r>
              <a:rPr lang="en-US" altLang="zh-CN" dirty="0">
                <a:cs typeface="Times New Roman" panose="02020603050405020304" pitchFamily="18" charset="0"/>
              </a:rPr>
              <a:t>Rough-fuzzy rule interpolation </a:t>
            </a:r>
          </a:p>
          <a:p>
            <a:pPr marL="514350" indent="-514350">
              <a:lnSpc>
                <a:spcPct val="150000"/>
              </a:lnSpc>
              <a:buAutoNum type="arabicPeriod" startAt="2"/>
            </a:pPr>
            <a:r>
              <a:rPr lang="en-US" altLang="zh-CN" dirty="0">
                <a:cs typeface="Times New Roman" panose="02020603050405020304" pitchFamily="18" charset="0"/>
              </a:rPr>
              <a:t>Application case study </a:t>
            </a:r>
          </a:p>
          <a:p>
            <a:pPr marL="514350" indent="-514350">
              <a:lnSpc>
                <a:spcPct val="150000"/>
              </a:lnSpc>
              <a:buAutoNum type="arabicPeriod" startAt="2"/>
            </a:pPr>
            <a:r>
              <a:rPr lang="en-US" altLang="zh-CN" dirty="0">
                <a:cs typeface="Times New Roman" panose="02020603050405020304" pitchFamily="18" charset="0"/>
              </a:rPr>
              <a:t>Conclusion </a:t>
            </a:r>
            <a:endParaRPr lang="zh-CN" altLang="en-US" dirty="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76"/>
    </mc:Choice>
    <mc:Fallback>
      <p:transition spd="slow" advTm="17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04A6F9E-F97F-4B08-8F73-2C708B627951}"/>
                  </a:ext>
                </a:extLst>
              </p:cNvPr>
              <p:cNvSpPr/>
              <p:nvPr/>
            </p:nvSpPr>
            <p:spPr>
              <a:xfrm>
                <a:off x="464190" y="505247"/>
                <a:ext cx="10860948" cy="1021883"/>
              </a:xfrm>
              <a:prstGeom prst="rect">
                <a:avLst/>
              </a:prstGeom>
            </p:spPr>
            <p:txBody>
              <a:bodyPr wrap="square">
                <a:spAutoFit/>
              </a:bodyPr>
              <a:lstStyle/>
              <a:p>
                <a:r>
                  <a:rPr lang="en-US" altLang="zh-CN" sz="2800" b="1" dirty="0">
                    <a:solidFill>
                      <a:srgbClr val="000000"/>
                    </a:solidFill>
                  </a:rPr>
                  <a:t>Calculate 1. </a:t>
                </a:r>
                <a:r>
                  <a:rPr lang="en-US" altLang="zh-CN" sz="2800" dirty="0">
                    <a:solidFill>
                      <a:srgbClr val="000000"/>
                    </a:solidFill>
                  </a:rPr>
                  <a:t>The distance </a:t>
                </a:r>
                <a14:m>
                  <m:oMath xmlns:m="http://schemas.openxmlformats.org/officeDocument/2006/math">
                    <m:sSub>
                      <m:sSubPr>
                        <m:ctrlPr>
                          <a:rPr lang="en-US" altLang="zh-CN" sz="2800" i="1" dirty="0" smtClean="0">
                            <a:solidFill>
                              <a:srgbClr val="000000"/>
                            </a:solidFill>
                            <a:latin typeface="Cambria Math" panose="02040503050406030204" pitchFamily="18" charset="0"/>
                          </a:rPr>
                        </m:ctrlPr>
                      </m:sSubPr>
                      <m:e>
                        <m:r>
                          <a:rPr lang="en-US" altLang="zh-CN" sz="2800" b="0" i="1" dirty="0" smtClean="0">
                            <a:solidFill>
                              <a:srgbClr val="000000"/>
                            </a:solidFill>
                            <a:latin typeface="Cambria Math" panose="02040503050406030204" pitchFamily="18" charset="0"/>
                          </a:rPr>
                          <m:t>𝑑</m:t>
                        </m:r>
                      </m:e>
                      <m:sub>
                        <m:r>
                          <a:rPr lang="en-US" altLang="zh-CN" sz="2800" b="0" i="1" dirty="0" smtClean="0">
                            <a:solidFill>
                              <a:srgbClr val="000000"/>
                            </a:solidFill>
                            <a:latin typeface="Cambria Math" panose="02040503050406030204" pitchFamily="18" charset="0"/>
                          </a:rPr>
                          <m:t>𝑖𝑗</m:t>
                        </m:r>
                      </m:sub>
                    </m:sSub>
                  </m:oMath>
                </a14:m>
                <a:r>
                  <a:rPr lang="en-US" altLang="zh-CN" sz="2800" i="1" dirty="0">
                    <a:solidFill>
                      <a:srgbClr val="000000"/>
                    </a:solidFill>
                  </a:rPr>
                  <a:t> </a:t>
                </a:r>
                <a:r>
                  <a:rPr lang="en-US" altLang="zh-CN" sz="2800" dirty="0">
                    <a:solidFill>
                      <a:srgbClr val="000000"/>
                    </a:solidFill>
                  </a:rPr>
                  <a:t>between a pair of RF sets </a:t>
                </a:r>
                <a14:m>
                  <m:oMath xmlns:m="http://schemas.openxmlformats.org/officeDocument/2006/math">
                    <m:sSub>
                      <m:sSubPr>
                        <m:ctrlPr>
                          <a:rPr lang="en-US" altLang="zh-CN" sz="2800" i="1" dirty="0" smtClean="0">
                            <a:solidFill>
                              <a:srgbClr val="000000"/>
                            </a:solidFill>
                            <a:latin typeface="Cambria Math" panose="02040503050406030204" pitchFamily="18" charset="0"/>
                          </a:rPr>
                        </m:ctrlPr>
                      </m:sSubPr>
                      <m:e>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𝐴</m:t>
                            </m:r>
                          </m:e>
                        </m:acc>
                      </m:e>
                      <m:sub>
                        <m:r>
                          <a:rPr lang="en-US" altLang="zh-CN" sz="2800" i="1" dirty="0" smtClean="0">
                            <a:solidFill>
                              <a:srgbClr val="000000"/>
                            </a:solidFill>
                            <a:latin typeface="Cambria Math" panose="02040503050406030204" pitchFamily="18" charset="0"/>
                          </a:rPr>
                          <m:t>𝑖</m:t>
                        </m:r>
                        <m:r>
                          <a:rPr lang="en-US" altLang="zh-CN" sz="2800" b="0" i="1" dirty="0" smtClean="0">
                            <a:solidFill>
                              <a:srgbClr val="000000"/>
                            </a:solidFill>
                            <a:latin typeface="Cambria Math" panose="02040503050406030204" pitchFamily="18" charset="0"/>
                          </a:rPr>
                          <m:t>𝑗</m:t>
                        </m:r>
                      </m:sub>
                    </m:sSub>
                  </m:oMath>
                </a14:m>
                <a:r>
                  <a:rPr lang="en-US" altLang="zh-CN" sz="2800" dirty="0">
                    <a:solidFill>
                      <a:srgbClr val="000000"/>
                    </a:solidFill>
                  </a:rPr>
                  <a:t> and </a:t>
                </a:r>
                <a14:m>
                  <m:oMath xmlns:m="http://schemas.openxmlformats.org/officeDocument/2006/math">
                    <m:sSubSup>
                      <m:sSubSupPr>
                        <m:ctrlPr>
                          <a:rPr lang="en-US" altLang="zh-CN" sz="2800" i="1" smtClean="0">
                            <a:solidFill>
                              <a:srgbClr val="000000"/>
                            </a:solidFill>
                            <a:latin typeface="Cambria Math" panose="02040503050406030204" pitchFamily="18" charset="0"/>
                          </a:rPr>
                        </m:ctrlPr>
                      </m:sSubSup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e>
                      <m:sub>
                        <m:r>
                          <a:rPr lang="en-US" altLang="zh-CN" sz="2800" i="1" smtClean="0">
                            <a:solidFill>
                              <a:srgbClr val="000000"/>
                            </a:solidFill>
                            <a:latin typeface="Cambria Math" panose="02040503050406030204" pitchFamily="18" charset="0"/>
                          </a:rPr>
                          <m:t>𝑗</m:t>
                        </m:r>
                      </m:sub>
                      <m:sup>
                        <m:r>
                          <a:rPr lang="en-US" altLang="zh-CN" sz="2800" i="1" smtClean="0">
                            <a:solidFill>
                              <a:srgbClr val="000000"/>
                            </a:solidFill>
                            <a:latin typeface="Cambria Math" panose="02040503050406030204" pitchFamily="18" charset="0"/>
                          </a:rPr>
                          <m:t>∗</m:t>
                        </m:r>
                      </m:sup>
                    </m:sSubSup>
                    <m:r>
                      <a:rPr lang="en-US" altLang="zh-CN" sz="2800" b="0" i="1" smtClean="0">
                        <a:solidFill>
                          <a:srgbClr val="000000"/>
                        </a:solidFill>
                        <a:latin typeface="Cambria Math" panose="02040503050406030204" pitchFamily="18" charset="0"/>
                      </a:rPr>
                      <m:t> </m:t>
                    </m:r>
                  </m:oMath>
                </a14:m>
                <a:r>
                  <a:rPr lang="en-US" altLang="zh-CN" sz="2800" dirty="0">
                    <a:solidFill>
                      <a:srgbClr val="000000"/>
                    </a:solidFill>
                  </a:rPr>
                  <a:t> is defined as follows: </a:t>
                </a:r>
              </a:p>
            </p:txBody>
          </p:sp>
        </mc:Choice>
        <mc:Fallback xmlns="">
          <p:sp>
            <p:nvSpPr>
              <p:cNvPr id="2" name="矩形 1">
                <a:extLst>
                  <a:ext uri="{FF2B5EF4-FFF2-40B4-BE49-F238E27FC236}">
                    <a16:creationId xmlns:a16="http://schemas.microsoft.com/office/drawing/2014/main" id="{F04A6F9E-F97F-4B08-8F73-2C708B627951}"/>
                  </a:ext>
                </a:extLst>
              </p:cNvPr>
              <p:cNvSpPr>
                <a:spLocks noRot="1" noChangeAspect="1" noMove="1" noResize="1" noEditPoints="1" noAdjustHandles="1" noChangeArrowheads="1" noChangeShapeType="1" noTextEdit="1"/>
              </p:cNvSpPr>
              <p:nvPr/>
            </p:nvSpPr>
            <p:spPr>
              <a:xfrm>
                <a:off x="464190" y="505247"/>
                <a:ext cx="10860948" cy="1021883"/>
              </a:xfrm>
              <a:prstGeom prst="rect">
                <a:avLst/>
              </a:prstGeom>
              <a:blipFill>
                <a:blip r:embed="rId2"/>
                <a:stretch>
                  <a:fillRect l="-1122" t="-4762" b="-148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653FB5F-1A2C-4EDF-8374-2DB3A4F34865}"/>
              </a:ext>
            </a:extLst>
          </p:cNvPr>
          <p:cNvPicPr>
            <a:picLocks noChangeAspect="1"/>
          </p:cNvPicPr>
          <p:nvPr/>
        </p:nvPicPr>
        <p:blipFill>
          <a:blip r:embed="rId3"/>
          <a:stretch>
            <a:fillRect/>
          </a:stretch>
        </p:blipFill>
        <p:spPr>
          <a:xfrm>
            <a:off x="1867337" y="1527130"/>
            <a:ext cx="6762750" cy="885825"/>
          </a:xfrm>
          <a:prstGeom prst="rect">
            <a:avLst/>
          </a:prstGeom>
        </p:spPr>
      </p:pic>
      <p:pic>
        <p:nvPicPr>
          <p:cNvPr id="4" name="图片 3">
            <a:extLst>
              <a:ext uri="{FF2B5EF4-FFF2-40B4-BE49-F238E27FC236}">
                <a16:creationId xmlns:a16="http://schemas.microsoft.com/office/drawing/2014/main" id="{D9F288FE-849A-4BBE-9F4F-235A0E8AEEBE}"/>
              </a:ext>
            </a:extLst>
          </p:cNvPr>
          <p:cNvPicPr>
            <a:picLocks noChangeAspect="1"/>
          </p:cNvPicPr>
          <p:nvPr/>
        </p:nvPicPr>
        <p:blipFill>
          <a:blip r:embed="rId4"/>
          <a:stretch>
            <a:fillRect/>
          </a:stretch>
        </p:blipFill>
        <p:spPr>
          <a:xfrm>
            <a:off x="1867337" y="3343013"/>
            <a:ext cx="6457950" cy="177165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BE201FF-04C7-4857-9501-89D18C1E4F60}"/>
                  </a:ext>
                </a:extLst>
              </p:cNvPr>
              <p:cNvSpPr txBox="1"/>
              <p:nvPr/>
            </p:nvSpPr>
            <p:spPr>
              <a:xfrm>
                <a:off x="464190" y="2539384"/>
                <a:ext cx="11146174" cy="4039696"/>
              </a:xfrm>
              <a:prstGeom prst="rect">
                <a:avLst/>
              </a:prstGeom>
              <a:noFill/>
            </p:spPr>
            <p:txBody>
              <a:bodyPr wrap="square" rtlCol="0">
                <a:spAutoFit/>
              </a:bodyPr>
              <a:lstStyle/>
              <a:p>
                <a:r>
                  <a:rPr lang="en-US" altLang="zh-CN" sz="2800" b="1" dirty="0"/>
                  <a:t>Calculate 2. </a:t>
                </a:r>
                <a:r>
                  <a:rPr lang="en-US" altLang="zh-CN" sz="2800" dirty="0"/>
                  <a:t>The distance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𝑑</m:t>
                        </m:r>
                      </m:e>
                      <m:sub>
                        <m:r>
                          <a:rPr lang="en-US" altLang="zh-CN" sz="2800" b="0" i="1" dirty="0" smtClean="0">
                            <a:latin typeface="Cambria Math" panose="02040503050406030204" pitchFamily="18" charset="0"/>
                          </a:rPr>
                          <m:t>𝑖</m:t>
                        </m:r>
                      </m:sub>
                    </m:sSub>
                  </m:oMath>
                </a14:m>
                <a:r>
                  <a:rPr lang="en-US" altLang="zh-CN" sz="2800" i="1" dirty="0"/>
                  <a:t> </a:t>
                </a:r>
                <a:r>
                  <a:rPr lang="en-US" altLang="zh-CN" sz="2800" dirty="0"/>
                  <a:t>between the rule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𝑖</m:t>
                        </m:r>
                      </m:sub>
                    </m:sSub>
                  </m:oMath>
                </a14:m>
                <a:r>
                  <a:rPr lang="en-US" altLang="zh-CN" sz="2800" dirty="0"/>
                  <a:t> and the observation </a:t>
                </a:r>
                <a:r>
                  <a:rPr lang="en-US" altLang="zh-CN" sz="2800" i="1" dirty="0"/>
                  <a:t>O </a:t>
                </a:r>
              </a:p>
              <a:p>
                <a:endParaRPr lang="en-US" altLang="zh-CN" sz="2800" i="1" dirty="0"/>
              </a:p>
              <a:p>
                <a:endParaRPr lang="en-US" altLang="zh-CN" sz="2800" i="1" dirty="0"/>
              </a:p>
              <a:p>
                <a:endParaRPr lang="en-US" altLang="zh-CN" sz="2800" i="1" dirty="0"/>
              </a:p>
              <a:p>
                <a:endParaRPr lang="en-US" altLang="zh-CN" sz="2800" i="1" dirty="0"/>
              </a:p>
              <a:p>
                <a:endParaRPr lang="en-US" altLang="zh-CN" sz="2800" i="1" dirty="0"/>
              </a:p>
              <a:p>
                <a:r>
                  <a:rPr lang="en-US" altLang="zh-CN" sz="2800" dirty="0"/>
                  <a:t>where </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𝑚𝑎𝑥</m:t>
                        </m:r>
                      </m:e>
                      <m:sub>
                        <m:r>
                          <a:rPr lang="en-US" altLang="zh-CN" sz="2800" i="1" dirty="0">
                            <a:latin typeface="Cambria Math" panose="02040503050406030204" pitchFamily="18" charset="0"/>
                          </a:rPr>
                          <m:t>𝑗</m:t>
                        </m:r>
                      </m:sub>
                    </m:sSub>
                  </m:oMath>
                </a14:m>
                <a:r>
                  <a:rPr lang="en-US" altLang="zh-CN" sz="2800" i="1" dirty="0"/>
                  <a:t> </a:t>
                </a:r>
                <a:r>
                  <a:rPr lang="en-US" altLang="zh-CN" sz="2800" dirty="0"/>
                  <a:t>and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𝑚𝑖𝑛</m:t>
                        </m:r>
                      </m:e>
                      <m:sub>
                        <m:r>
                          <a:rPr lang="en-US" altLang="zh-CN" sz="2800" b="0" i="1" dirty="0" smtClean="0">
                            <a:latin typeface="Cambria Math" panose="02040503050406030204" pitchFamily="18" charset="0"/>
                          </a:rPr>
                          <m:t>𝑗</m:t>
                        </m:r>
                      </m:sub>
                    </m:sSub>
                  </m:oMath>
                </a14:m>
                <a:r>
                  <a:rPr lang="en-US" altLang="zh-CN" sz="2800" dirty="0"/>
                  <a:t> are the maximum and minimum value in the domain of the variable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𝑥</m:t>
                        </m:r>
                      </m:e>
                      <m:sub>
                        <m:r>
                          <a:rPr lang="en-US" altLang="zh-CN" sz="2800" b="0" i="1" dirty="0" smtClean="0">
                            <a:latin typeface="Cambria Math" panose="02040503050406030204" pitchFamily="18" charset="0"/>
                          </a:rPr>
                          <m:t>𝑗</m:t>
                        </m:r>
                      </m:sub>
                    </m:sSub>
                    <m:r>
                      <a:rPr lang="en-US" altLang="zh-CN" sz="2800" i="1" dirty="0" smtClean="0">
                        <a:latin typeface="Cambria Math" panose="02040503050406030204" pitchFamily="18" charset="0"/>
                      </a:rPr>
                      <m:t> </m:t>
                    </m:r>
                  </m:oMath>
                </a14:m>
                <a:r>
                  <a:rPr lang="en-US" altLang="zh-CN" sz="2800" dirty="0"/>
                  <a:t>, </a:t>
                </a:r>
                <a:r>
                  <a:rPr lang="en-US" altLang="zh-CN" sz="2800" i="1" dirty="0"/>
                  <a:t>j </a:t>
                </a:r>
                <a:r>
                  <a:rPr lang="en-US" altLang="zh-CN" sz="2800" dirty="0"/>
                  <a:t>∈ { 1 , . . . , </a:t>
                </a:r>
                <a:r>
                  <a:rPr lang="en-US" altLang="zh-CN" sz="2800" i="1" dirty="0"/>
                  <a:t>M </a:t>
                </a:r>
                <a:r>
                  <a:rPr lang="en-US" altLang="zh-CN" sz="2800" dirty="0"/>
                  <a:t>} . </a:t>
                </a:r>
                <a:endParaRPr lang="zh-CN" altLang="en-US" sz="2800" dirty="0"/>
              </a:p>
              <a:p>
                <a:endParaRPr lang="zh-CN" altLang="en-US" sz="2800" dirty="0"/>
              </a:p>
            </p:txBody>
          </p:sp>
        </mc:Choice>
        <mc:Fallback xmlns="">
          <p:sp>
            <p:nvSpPr>
              <p:cNvPr id="5" name="文本框 4">
                <a:extLst>
                  <a:ext uri="{FF2B5EF4-FFF2-40B4-BE49-F238E27FC236}">
                    <a16:creationId xmlns:a16="http://schemas.microsoft.com/office/drawing/2014/main" id="{BBE201FF-04C7-4857-9501-89D18C1E4F60}"/>
                  </a:ext>
                </a:extLst>
              </p:cNvPr>
              <p:cNvSpPr txBox="1">
                <a:spLocks noRot="1" noChangeAspect="1" noMove="1" noResize="1" noEditPoints="1" noAdjustHandles="1" noChangeArrowheads="1" noChangeShapeType="1" noTextEdit="1"/>
              </p:cNvSpPr>
              <p:nvPr/>
            </p:nvSpPr>
            <p:spPr>
              <a:xfrm>
                <a:off x="464190" y="2539384"/>
                <a:ext cx="11146174" cy="4039696"/>
              </a:xfrm>
              <a:prstGeom prst="rect">
                <a:avLst/>
              </a:prstGeom>
              <a:blipFill>
                <a:blip r:embed="rId5"/>
                <a:stretch>
                  <a:fillRect l="-1093" t="-1662" r="-14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125486"/>
      </p:ext>
    </p:extLst>
  </p:cSld>
  <p:clrMapOvr>
    <a:masterClrMapping/>
  </p:clrMapOvr>
  <mc:AlternateContent xmlns:mc="http://schemas.openxmlformats.org/markup-compatibility/2006">
    <mc:Choice xmlns:p14="http://schemas.microsoft.com/office/powerpoint/2010/main" Requires="p14">
      <p:transition spd="slow" p14:dur="2000" advTm="2529"/>
    </mc:Choice>
    <mc:Fallback>
      <p:transition spd="slow" advTm="252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FE6138-EC17-4D59-BF6A-B099F249F764}"/>
              </a:ext>
            </a:extLst>
          </p:cNvPr>
          <p:cNvSpPr/>
          <p:nvPr/>
        </p:nvSpPr>
        <p:spPr>
          <a:xfrm>
            <a:off x="308458" y="266243"/>
            <a:ext cx="5279009" cy="461665"/>
          </a:xfrm>
          <a:prstGeom prst="rect">
            <a:avLst/>
          </a:prstGeom>
        </p:spPr>
        <p:txBody>
          <a:bodyPr wrap="none">
            <a:spAutoFit/>
          </a:bodyPr>
          <a:lstStyle/>
          <a:p>
            <a:r>
              <a:rPr lang="en-US" altLang="zh-CN" sz="2400" i="1" dirty="0">
                <a:latin typeface="KJFEF I+ Gulliver"/>
              </a:rPr>
              <a:t>Step2. </a:t>
            </a:r>
            <a:r>
              <a:rPr lang="en-US" altLang="zh-CN" sz="2400" dirty="0">
                <a:latin typeface="KJFEF I+ Gulliver"/>
              </a:rPr>
              <a:t>Construction of intermediate rule </a:t>
            </a:r>
            <a:endParaRPr lang="zh-CN" altLang="en-US" sz="2400" dirty="0">
              <a:latin typeface="KJFEF I+ Gulliver"/>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0757F13-B73D-4047-9A4B-CED15F4270CB}"/>
                  </a:ext>
                </a:extLst>
              </p:cNvPr>
              <p:cNvSpPr/>
              <p:nvPr/>
            </p:nvSpPr>
            <p:spPr>
              <a:xfrm>
                <a:off x="308458" y="832418"/>
                <a:ext cx="10751891" cy="1056251"/>
              </a:xfrm>
              <a:prstGeom prst="rect">
                <a:avLst/>
              </a:prstGeom>
            </p:spPr>
            <p:txBody>
              <a:bodyPr wrap="square">
                <a:spAutoFit/>
              </a:bodyPr>
              <a:lstStyle/>
              <a:p>
                <a:r>
                  <a:rPr lang="en-US" altLang="zh-CN" sz="2800" b="1" dirty="0"/>
                  <a:t>Cal 3. </a:t>
                </a:r>
                <a:r>
                  <a:rPr lang="en-US" altLang="zh-CN" sz="2800" dirty="0">
                    <a:solidFill>
                      <a:srgbClr val="000000"/>
                    </a:solidFill>
                  </a:rPr>
                  <a:t>Let </a:t>
                </a:r>
                <a14:m>
                  <m:oMath xmlns:m="http://schemas.openxmlformats.org/officeDocument/2006/math">
                    <m:sSub>
                      <m:sSubPr>
                        <m:ctrlPr>
                          <a:rPr lang="en-US" altLang="zh-CN" sz="2800" i="1" dirty="0" smtClean="0">
                            <a:solidFill>
                              <a:srgbClr val="000000"/>
                            </a:solidFill>
                            <a:latin typeface="Cambria Math" panose="02040503050406030204" pitchFamily="18" charset="0"/>
                          </a:rPr>
                        </m:ctrlPr>
                      </m:sSubPr>
                      <m:e>
                        <m:r>
                          <a:rPr lang="en-US" altLang="zh-CN" sz="2800" i="1" dirty="0" smtClean="0">
                            <a:solidFill>
                              <a:srgbClr val="000000"/>
                            </a:solidFill>
                            <a:latin typeface="Cambria Math" panose="02040503050406030204" pitchFamily="18" charset="0"/>
                          </a:rPr>
                          <m:t>𝑤</m:t>
                        </m:r>
                      </m:e>
                      <m:sub>
                        <m:sSub>
                          <m:sSubPr>
                            <m:ctrlPr>
                              <a:rPr lang="en-US" altLang="zh-CN" sz="2800" i="1" dirty="0" smtClean="0">
                                <a:solidFill>
                                  <a:srgbClr val="000000"/>
                                </a:solidFill>
                                <a:latin typeface="Cambria Math" panose="02040503050406030204" pitchFamily="18" charset="0"/>
                              </a:rPr>
                            </m:ctrlPr>
                          </m:sSubPr>
                          <m:e>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𝐴</m:t>
                                </m:r>
                              </m:e>
                            </m:acc>
                          </m:e>
                          <m:sub>
                            <m:r>
                              <a:rPr lang="en-US" altLang="zh-CN" sz="2800" i="1" dirty="0" smtClean="0">
                                <a:solidFill>
                                  <a:srgbClr val="000000"/>
                                </a:solidFill>
                                <a:latin typeface="Cambria Math" panose="02040503050406030204" pitchFamily="18" charset="0"/>
                              </a:rPr>
                              <m:t>𝑖</m:t>
                            </m:r>
                            <m:r>
                              <a:rPr lang="en-US" altLang="zh-CN" sz="2800" b="0" i="1" dirty="0" smtClean="0">
                                <a:solidFill>
                                  <a:srgbClr val="000000"/>
                                </a:solidFill>
                                <a:latin typeface="Cambria Math" panose="02040503050406030204" pitchFamily="18" charset="0"/>
                              </a:rPr>
                              <m:t>𝑗</m:t>
                            </m:r>
                          </m:sub>
                        </m:sSub>
                      </m:sub>
                    </m:sSub>
                  </m:oMath>
                </a14:m>
                <a:r>
                  <a:rPr lang="en-US" altLang="zh-CN" sz="2800" dirty="0">
                    <a:solidFill>
                      <a:srgbClr val="000000"/>
                    </a:solidFill>
                  </a:rPr>
                  <a:t> denote the weight to which the </a:t>
                </a:r>
                <a:r>
                  <a:rPr lang="en-US" altLang="zh-CN" sz="2800" i="1" dirty="0">
                    <a:solidFill>
                      <a:srgbClr val="000000"/>
                    </a:solidFill>
                  </a:rPr>
                  <a:t>j </a:t>
                </a:r>
                <a:r>
                  <a:rPr lang="en-US" altLang="zh-CN" sz="2800" dirty="0" err="1">
                    <a:solidFill>
                      <a:srgbClr val="000000"/>
                    </a:solidFill>
                  </a:rPr>
                  <a:t>th</a:t>
                </a:r>
                <a:r>
                  <a:rPr lang="en-US" altLang="zh-CN" sz="2800" dirty="0">
                    <a:solidFill>
                      <a:srgbClr val="000000"/>
                    </a:solidFill>
                  </a:rPr>
                  <a:t> antecedent of the </a:t>
                </a:r>
                <a:r>
                  <a:rPr lang="en-US" altLang="zh-CN" sz="2800" i="1" dirty="0" err="1">
                    <a:solidFill>
                      <a:srgbClr val="000000"/>
                    </a:solidFill>
                  </a:rPr>
                  <a:t>i</a:t>
                </a:r>
                <a:r>
                  <a:rPr lang="en-US" altLang="zh-CN" sz="2800" i="1" dirty="0">
                    <a:solidFill>
                      <a:srgbClr val="000000"/>
                    </a:solidFill>
                  </a:rPr>
                  <a:t> </a:t>
                </a:r>
                <a:r>
                  <a:rPr lang="en-US" altLang="zh-CN" sz="2800" dirty="0" err="1">
                    <a:solidFill>
                      <a:srgbClr val="000000"/>
                    </a:solidFill>
                  </a:rPr>
                  <a:t>th</a:t>
                </a:r>
                <a:r>
                  <a:rPr lang="en-US" altLang="zh-CN" sz="2800" dirty="0">
                    <a:solidFill>
                      <a:srgbClr val="000000"/>
                    </a:solidFill>
                  </a:rPr>
                  <a:t> closest rule contributes to the emerging intermediate rule </a:t>
                </a:r>
                <a:endParaRPr lang="zh-CN" altLang="en-US" sz="2800" dirty="0"/>
              </a:p>
            </p:txBody>
          </p:sp>
        </mc:Choice>
        <mc:Fallback xmlns="">
          <p:sp>
            <p:nvSpPr>
              <p:cNvPr id="3" name="矩形 2">
                <a:extLst>
                  <a:ext uri="{FF2B5EF4-FFF2-40B4-BE49-F238E27FC236}">
                    <a16:creationId xmlns:a16="http://schemas.microsoft.com/office/drawing/2014/main" id="{40757F13-B73D-4047-9A4B-CED15F4270CB}"/>
                  </a:ext>
                </a:extLst>
              </p:cNvPr>
              <p:cNvSpPr>
                <a:spLocks noRot="1" noChangeAspect="1" noMove="1" noResize="1" noEditPoints="1" noAdjustHandles="1" noChangeArrowheads="1" noChangeShapeType="1" noTextEdit="1"/>
              </p:cNvSpPr>
              <p:nvPr/>
            </p:nvSpPr>
            <p:spPr>
              <a:xfrm>
                <a:off x="308458" y="832418"/>
                <a:ext cx="10751891" cy="1056251"/>
              </a:xfrm>
              <a:prstGeom prst="rect">
                <a:avLst/>
              </a:prstGeom>
              <a:blipFill>
                <a:blip r:embed="rId2"/>
                <a:stretch>
                  <a:fillRect l="-1191" t="-6358" r="-908" b="-1502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CCF9956-830E-4BA2-9B2F-4A2E39CA7E3E}"/>
              </a:ext>
            </a:extLst>
          </p:cNvPr>
          <p:cNvPicPr>
            <a:picLocks noChangeAspect="1"/>
          </p:cNvPicPr>
          <p:nvPr/>
        </p:nvPicPr>
        <p:blipFill>
          <a:blip r:embed="rId3"/>
          <a:stretch>
            <a:fillRect/>
          </a:stretch>
        </p:blipFill>
        <p:spPr>
          <a:xfrm>
            <a:off x="1131651" y="1888669"/>
            <a:ext cx="4076700" cy="1323975"/>
          </a:xfrm>
          <a:prstGeom prst="rect">
            <a:avLst/>
          </a:prstGeom>
        </p:spPr>
      </p:pic>
      <p:pic>
        <p:nvPicPr>
          <p:cNvPr id="5" name="图片 4">
            <a:extLst>
              <a:ext uri="{FF2B5EF4-FFF2-40B4-BE49-F238E27FC236}">
                <a16:creationId xmlns:a16="http://schemas.microsoft.com/office/drawing/2014/main" id="{5FA11374-0CCD-46A5-9E63-28A08FEE4817}"/>
              </a:ext>
            </a:extLst>
          </p:cNvPr>
          <p:cNvPicPr>
            <a:picLocks noChangeAspect="1"/>
          </p:cNvPicPr>
          <p:nvPr/>
        </p:nvPicPr>
        <p:blipFill>
          <a:blip r:embed="rId4"/>
          <a:stretch>
            <a:fillRect/>
          </a:stretch>
        </p:blipFill>
        <p:spPr>
          <a:xfrm>
            <a:off x="1131651" y="3212644"/>
            <a:ext cx="3105150" cy="1428750"/>
          </a:xfrm>
          <a:prstGeom prst="rect">
            <a:avLst/>
          </a:prstGeom>
        </p:spPr>
      </p:pic>
      <p:pic>
        <p:nvPicPr>
          <p:cNvPr id="6" name="图片 5">
            <a:extLst>
              <a:ext uri="{FF2B5EF4-FFF2-40B4-BE49-F238E27FC236}">
                <a16:creationId xmlns:a16="http://schemas.microsoft.com/office/drawing/2014/main" id="{2C0D311F-2E5D-4CFB-8231-6C0526E49075}"/>
              </a:ext>
            </a:extLst>
          </p:cNvPr>
          <p:cNvPicPr>
            <a:picLocks noChangeAspect="1"/>
          </p:cNvPicPr>
          <p:nvPr/>
        </p:nvPicPr>
        <p:blipFill>
          <a:blip r:embed="rId5"/>
          <a:stretch>
            <a:fillRect/>
          </a:stretch>
        </p:blipFill>
        <p:spPr>
          <a:xfrm>
            <a:off x="5133704" y="1993179"/>
            <a:ext cx="6848951" cy="4630865"/>
          </a:xfrm>
          <a:prstGeom prst="rect">
            <a:avLst/>
          </a:prstGeom>
        </p:spPr>
      </p:pic>
    </p:spTree>
    <p:extLst>
      <p:ext uri="{BB962C8B-B14F-4D97-AF65-F5344CB8AC3E}">
        <p14:creationId xmlns:p14="http://schemas.microsoft.com/office/powerpoint/2010/main" val="3822255524"/>
      </p:ext>
    </p:extLst>
  </p:cSld>
  <p:clrMapOvr>
    <a:masterClrMapping/>
  </p:clrMapOvr>
  <mc:AlternateContent xmlns:mc="http://schemas.openxmlformats.org/markup-compatibility/2006">
    <mc:Choice xmlns:p14="http://schemas.microsoft.com/office/powerpoint/2010/main" Requires="p14">
      <p:transition spd="slow" p14:dur="2000" advTm="1501"/>
    </mc:Choice>
    <mc:Fallback>
      <p:transition spd="slow" advTm="150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C32D5B3-1B84-4729-9034-2C61CFE50FCC}"/>
                  </a:ext>
                </a:extLst>
              </p:cNvPr>
              <p:cNvSpPr/>
              <p:nvPr/>
            </p:nvSpPr>
            <p:spPr>
              <a:xfrm>
                <a:off x="531302" y="412807"/>
                <a:ext cx="11179729" cy="3824188"/>
              </a:xfrm>
              <a:prstGeom prst="rect">
                <a:avLst/>
              </a:prstGeom>
            </p:spPr>
            <p:txBody>
              <a:bodyPr wrap="square">
                <a:spAutoFit/>
              </a:bodyPr>
              <a:lstStyle/>
              <a:p>
                <a:r>
                  <a:rPr lang="en-US" altLang="zh-CN" sz="2800" b="1" dirty="0">
                    <a:solidFill>
                      <a:srgbClr val="000000"/>
                    </a:solidFill>
                  </a:rPr>
                  <a:t>Cal 4:</a:t>
                </a:r>
                <a:r>
                  <a:rPr lang="en-US" altLang="zh-CN" sz="2800" dirty="0">
                    <a:solidFill>
                      <a:srgbClr val="000000"/>
                    </a:solidFill>
                  </a:rPr>
                  <a:t> The antecedent </a:t>
                </a:r>
                <a14:m>
                  <m:oMath xmlns:m="http://schemas.openxmlformats.org/officeDocument/2006/math">
                    <m:sSubSup>
                      <m:sSubSupPr>
                        <m:ctrlPr>
                          <a:rPr lang="en-US" altLang="zh-CN" sz="2800" i="1" dirty="0" smtClean="0">
                            <a:solidFill>
                              <a:srgbClr val="000000"/>
                            </a:solidFill>
                            <a:latin typeface="Cambria Math" panose="02040503050406030204" pitchFamily="18" charset="0"/>
                          </a:rPr>
                        </m:ctrlPr>
                      </m:sSubSupPr>
                      <m:e>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𝐴</m:t>
                            </m:r>
                          </m:e>
                        </m:acc>
                      </m:e>
                      <m:sub>
                        <m:r>
                          <a:rPr lang="en-US" altLang="zh-CN" sz="2800" i="1" dirty="0" smtClean="0">
                            <a:solidFill>
                              <a:srgbClr val="000000"/>
                            </a:solidFill>
                            <a:latin typeface="Cambria Math" panose="02040503050406030204" pitchFamily="18" charset="0"/>
                          </a:rPr>
                          <m:t>𝑗</m:t>
                        </m:r>
                      </m:sub>
                      <m:sup>
                        <m:r>
                          <a:rPr lang="en-US" altLang="zh-CN" sz="2800" i="1" dirty="0" smtClean="0">
                            <a:solidFill>
                              <a:srgbClr val="000000"/>
                            </a:solidFill>
                            <a:latin typeface="Cambria Math" panose="02040503050406030204" pitchFamily="18" charset="0"/>
                          </a:rPr>
                          <m:t>𝐼</m:t>
                        </m:r>
                        <m:r>
                          <a:rPr lang="en-US" altLang="zh-CN" sz="2800" b="0" i="1" dirty="0" smtClean="0">
                            <a:solidFill>
                              <a:srgbClr val="000000"/>
                            </a:solidFill>
                            <a:latin typeface="Cambria Math" panose="02040503050406030204" pitchFamily="18" charset="0"/>
                          </a:rPr>
                          <m:t>𝐹𝑇</m:t>
                        </m:r>
                      </m:sup>
                    </m:sSubSup>
                  </m:oMath>
                </a14:m>
                <a:r>
                  <a:rPr lang="en-US" altLang="zh-CN" sz="2800" dirty="0">
                    <a:solidFill>
                      <a:srgbClr val="000000"/>
                    </a:solidFill>
                  </a:rPr>
                  <a:t>of the intermediate rule :</a:t>
                </a:r>
              </a:p>
              <a:p>
                <a:endParaRPr lang="en-US" altLang="zh-CN" sz="2800" dirty="0">
                  <a:solidFill>
                    <a:srgbClr val="000000"/>
                  </a:solidFill>
                </a:endParaRPr>
              </a:p>
              <a:p>
                <a:endParaRPr lang="en-US" altLang="zh-CN" sz="2800" dirty="0">
                  <a:solidFill>
                    <a:srgbClr val="000000"/>
                  </a:solidFill>
                </a:endParaRPr>
              </a:p>
              <a:p>
                <a:endParaRPr lang="en-US" altLang="zh-CN" sz="2800" dirty="0">
                  <a:solidFill>
                    <a:srgbClr val="000000"/>
                  </a:solidFill>
                </a:endParaRPr>
              </a:p>
              <a:p>
                <a:r>
                  <a:rPr lang="en-US" altLang="zh-CN" sz="2800" dirty="0">
                    <a:solidFill>
                      <a:srgbClr val="000000"/>
                    </a:solidFill>
                  </a:rPr>
                  <a:t> </a:t>
                </a:r>
                <a:endParaRPr lang="en-US" altLang="zh-CN" sz="2800" b="1" dirty="0"/>
              </a:p>
              <a:p>
                <a:r>
                  <a:rPr lang="en-US" altLang="zh-CN" sz="2800" b="1" dirty="0"/>
                  <a:t>Cal 5: </a:t>
                </a:r>
                <a:r>
                  <a:rPr lang="en-US" altLang="zh-CN" sz="2800" dirty="0">
                    <a:solidFill>
                      <a:srgbClr val="FF0000"/>
                    </a:solidFill>
                  </a:rPr>
                  <a:t>A process shift</a:t>
                </a:r>
                <a:r>
                  <a:rPr lang="en-US" altLang="zh-CN" sz="2800" i="1" dirty="0">
                    <a:solidFill>
                      <a:srgbClr val="FF0000"/>
                    </a:solidFill>
                  </a:rPr>
                  <a:t> </a:t>
                </a:r>
                <a:r>
                  <a:rPr lang="en-US" altLang="zh-CN" sz="2800" dirty="0">
                    <a:solidFill>
                      <a:srgbClr val="000000"/>
                    </a:solidFill>
                  </a:rPr>
                  <a:t>is then </a:t>
                </a:r>
                <a:r>
                  <a:rPr lang="en-US" altLang="zh-CN" sz="2800" dirty="0" err="1">
                    <a:solidFill>
                      <a:srgbClr val="000000"/>
                    </a:solidFill>
                  </a:rPr>
                  <a:t>utilised</a:t>
                </a:r>
                <a:r>
                  <a:rPr lang="en-US" altLang="zh-CN" sz="2800" dirty="0">
                    <a:solidFill>
                      <a:srgbClr val="000000"/>
                    </a:solidFill>
                  </a:rPr>
                  <a:t> to modify </a:t>
                </a:r>
                <a14:m>
                  <m:oMath xmlns:m="http://schemas.openxmlformats.org/officeDocument/2006/math">
                    <m:sSubSup>
                      <m:sSubSupPr>
                        <m:ctrlPr>
                          <a:rPr lang="en-US" altLang="zh-CN" sz="2800" i="1" dirty="0">
                            <a:solidFill>
                              <a:srgbClr val="000000"/>
                            </a:solidFill>
                            <a:latin typeface="Cambria Math" panose="02040503050406030204" pitchFamily="18" charset="0"/>
                          </a:rPr>
                        </m:ctrlPr>
                      </m:sSubSupPr>
                      <m:e>
                        <m:acc>
                          <m:accPr>
                            <m:chr m:val="̃"/>
                            <m:ctrlPr>
                              <a:rPr lang="en-US" altLang="zh-CN" sz="2800" i="1" dirty="0">
                                <a:solidFill>
                                  <a:srgbClr val="000000"/>
                                </a:solidFill>
                                <a:latin typeface="Cambria Math" panose="02040503050406030204" pitchFamily="18" charset="0"/>
                              </a:rPr>
                            </m:ctrlPr>
                          </m:accPr>
                          <m:e>
                            <m:r>
                              <a:rPr lang="en-US" altLang="zh-CN" sz="2800" i="1" dirty="0">
                                <a:solidFill>
                                  <a:srgbClr val="000000"/>
                                </a:solidFill>
                                <a:latin typeface="Cambria Math" panose="02040503050406030204" pitchFamily="18" charset="0"/>
                              </a:rPr>
                              <m:t>𝐴</m:t>
                            </m:r>
                          </m:e>
                        </m:acc>
                      </m:e>
                      <m:sub>
                        <m:r>
                          <a:rPr lang="en-US" altLang="zh-CN" sz="2800" i="1" dirty="0">
                            <a:solidFill>
                              <a:srgbClr val="000000"/>
                            </a:solidFill>
                            <a:latin typeface="Cambria Math" panose="02040503050406030204" pitchFamily="18" charset="0"/>
                          </a:rPr>
                          <m:t>𝑗</m:t>
                        </m:r>
                      </m:sub>
                      <m:sup>
                        <m:r>
                          <a:rPr lang="en-US" altLang="zh-CN" sz="2800" i="1" dirty="0">
                            <a:solidFill>
                              <a:srgbClr val="000000"/>
                            </a:solidFill>
                            <a:latin typeface="Cambria Math" panose="02040503050406030204" pitchFamily="18" charset="0"/>
                          </a:rPr>
                          <m:t>𝐼𝐹𝑇</m:t>
                        </m:r>
                      </m:sup>
                    </m:sSubSup>
                    <m:r>
                      <a:rPr lang="en-US" altLang="zh-CN" sz="2800" i="1" dirty="0">
                        <a:solidFill>
                          <a:srgbClr val="000000"/>
                        </a:solidFill>
                        <a:latin typeface="Cambria Math" panose="02040503050406030204" pitchFamily="18" charset="0"/>
                      </a:rPr>
                      <m:t> </m:t>
                    </m:r>
                  </m:oMath>
                </a14:m>
                <a:r>
                  <a:rPr lang="en-US" altLang="zh-CN" sz="2800" dirty="0">
                    <a:solidFill>
                      <a:srgbClr val="000000"/>
                    </a:solidFill>
                  </a:rPr>
                  <a:t>so that the antecedent of the intermediate rule will have the same Rep as </a:t>
                </a:r>
                <a14:m>
                  <m:oMath xmlns:m="http://schemas.openxmlformats.org/officeDocument/2006/math">
                    <m:sSubSup>
                      <m:sSubSupPr>
                        <m:ctrlPr>
                          <a:rPr lang="en-US" altLang="zh-CN" sz="2800" i="1" dirty="0" smtClean="0">
                            <a:solidFill>
                              <a:srgbClr val="000000"/>
                            </a:solidFill>
                            <a:latin typeface="Cambria Math" panose="02040503050406030204" pitchFamily="18" charset="0"/>
                          </a:rPr>
                        </m:ctrlPr>
                      </m:sSubSupPr>
                      <m:e>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𝐴</m:t>
                            </m:r>
                          </m:e>
                        </m:acc>
                      </m:e>
                      <m:sub>
                        <m:r>
                          <a:rPr lang="en-US" altLang="zh-CN" sz="2800" b="0" i="1" dirty="0" smtClean="0">
                            <a:solidFill>
                              <a:srgbClr val="000000"/>
                            </a:solidFill>
                            <a:latin typeface="Cambria Math" panose="02040503050406030204" pitchFamily="18" charset="0"/>
                          </a:rPr>
                          <m:t>𝑗</m:t>
                        </m:r>
                      </m:sub>
                      <m:sup>
                        <m:r>
                          <a:rPr lang="en-US" altLang="zh-CN" sz="2800" i="1" dirty="0" smtClean="0">
                            <a:solidFill>
                              <a:srgbClr val="000000"/>
                            </a:solidFill>
                            <a:latin typeface="Cambria Math" panose="02040503050406030204" pitchFamily="18" charset="0"/>
                          </a:rPr>
                          <m:t>∗</m:t>
                        </m:r>
                      </m:sup>
                    </m:sSubSup>
                  </m:oMath>
                </a14:m>
                <a:r>
                  <a:rPr lang="en-US" altLang="zh-CN" sz="2800" dirty="0">
                    <a:solidFill>
                      <a:srgbClr val="000000"/>
                    </a:solidFill>
                  </a:rPr>
                  <a:t> [</a:t>
                </a:r>
                <a:r>
                  <a:rPr lang="en-US" altLang="zh-CN" sz="2800" dirty="0">
                    <a:solidFill>
                      <a:srgbClr val="FF0000"/>
                    </a:solidFill>
                  </a:rPr>
                  <a:t>Rep(</a:t>
                </a:r>
                <a14:m>
                  <m:oMath xmlns:m="http://schemas.openxmlformats.org/officeDocument/2006/math">
                    <m:sSubSup>
                      <m:sSubSupPr>
                        <m:ctrlPr>
                          <a:rPr lang="en-US" altLang="zh-CN" sz="2800" i="1" dirty="0">
                            <a:solidFill>
                              <a:srgbClr val="FF0000"/>
                            </a:solidFill>
                            <a:latin typeface="Cambria Math" panose="02040503050406030204" pitchFamily="18" charset="0"/>
                          </a:rPr>
                        </m:ctrlPr>
                      </m:sSubSupPr>
                      <m:e>
                        <m:acc>
                          <m:accPr>
                            <m:chr m:val="̃"/>
                            <m:ctrlPr>
                              <a:rPr lang="en-US" altLang="zh-CN" sz="2800" i="1" dirty="0">
                                <a:solidFill>
                                  <a:srgbClr val="FF0000"/>
                                </a:solidFill>
                                <a:latin typeface="Cambria Math" panose="02040503050406030204" pitchFamily="18" charset="0"/>
                              </a:rPr>
                            </m:ctrlPr>
                          </m:accPr>
                          <m:e>
                            <m:r>
                              <a:rPr lang="en-US" altLang="zh-CN" sz="2800" i="1" dirty="0">
                                <a:solidFill>
                                  <a:srgbClr val="FF0000"/>
                                </a:solidFill>
                                <a:latin typeface="Cambria Math" panose="02040503050406030204" pitchFamily="18" charset="0"/>
                              </a:rPr>
                              <m:t>𝐴</m:t>
                            </m:r>
                          </m:e>
                        </m:acc>
                      </m:e>
                      <m:sub>
                        <m:r>
                          <a:rPr lang="en-US" altLang="zh-CN" sz="2800" i="1" dirty="0">
                            <a:solidFill>
                              <a:srgbClr val="FF0000"/>
                            </a:solidFill>
                            <a:latin typeface="Cambria Math" panose="02040503050406030204" pitchFamily="18" charset="0"/>
                          </a:rPr>
                          <m:t>𝑗</m:t>
                        </m:r>
                      </m:sub>
                      <m:sup>
                        <m:r>
                          <a:rPr lang="en-US" altLang="zh-CN" sz="2800" i="1" dirty="0">
                            <a:solidFill>
                              <a:srgbClr val="FF0000"/>
                            </a:solidFill>
                            <a:latin typeface="Cambria Math" panose="02040503050406030204" pitchFamily="18" charset="0"/>
                          </a:rPr>
                          <m:t>𝐼𝐹𝑇</m:t>
                        </m:r>
                      </m:sup>
                    </m:sSubSup>
                  </m:oMath>
                </a14:m>
                <a:r>
                  <a:rPr lang="en-US" altLang="zh-CN" sz="2800" dirty="0">
                    <a:solidFill>
                      <a:srgbClr val="FF0000"/>
                    </a:solidFill>
                  </a:rPr>
                  <a:t>)=Rep(</a:t>
                </a:r>
                <a14:m>
                  <m:oMath xmlns:m="http://schemas.openxmlformats.org/officeDocument/2006/math">
                    <m:sSubSup>
                      <m:sSubSupPr>
                        <m:ctrlPr>
                          <a:rPr lang="en-US" altLang="zh-CN" sz="2800" i="1" dirty="0">
                            <a:solidFill>
                              <a:srgbClr val="FF0000"/>
                            </a:solidFill>
                            <a:latin typeface="Cambria Math" panose="02040503050406030204" pitchFamily="18" charset="0"/>
                          </a:rPr>
                        </m:ctrlPr>
                      </m:sSubSupPr>
                      <m:e>
                        <m:acc>
                          <m:accPr>
                            <m:chr m:val="̃"/>
                            <m:ctrlPr>
                              <a:rPr lang="en-US" altLang="zh-CN" sz="2800" i="1" dirty="0">
                                <a:solidFill>
                                  <a:srgbClr val="FF0000"/>
                                </a:solidFill>
                                <a:latin typeface="Cambria Math" panose="02040503050406030204" pitchFamily="18" charset="0"/>
                              </a:rPr>
                            </m:ctrlPr>
                          </m:accPr>
                          <m:e>
                            <m:r>
                              <a:rPr lang="en-US" altLang="zh-CN" sz="2800" i="1" dirty="0">
                                <a:solidFill>
                                  <a:srgbClr val="FF0000"/>
                                </a:solidFill>
                                <a:latin typeface="Cambria Math" panose="02040503050406030204" pitchFamily="18" charset="0"/>
                              </a:rPr>
                              <m:t>𝐴</m:t>
                            </m:r>
                          </m:e>
                        </m:acc>
                      </m:e>
                      <m:sub>
                        <m:r>
                          <a:rPr lang="en-US" altLang="zh-CN" sz="2800" i="1" dirty="0">
                            <a:solidFill>
                              <a:srgbClr val="FF0000"/>
                            </a:solidFill>
                            <a:latin typeface="Cambria Math" panose="02040503050406030204" pitchFamily="18" charset="0"/>
                          </a:rPr>
                          <m:t>𝑗</m:t>
                        </m:r>
                      </m:sub>
                      <m:sup>
                        <m:r>
                          <a:rPr lang="en-US" altLang="zh-CN" sz="2800" i="1" dirty="0">
                            <a:solidFill>
                              <a:srgbClr val="FF0000"/>
                            </a:solidFill>
                            <a:latin typeface="Cambria Math" panose="02040503050406030204" pitchFamily="18" charset="0"/>
                          </a:rPr>
                          <m:t>∗</m:t>
                        </m:r>
                      </m:sup>
                    </m:sSubSup>
                  </m:oMath>
                </a14:m>
                <a:r>
                  <a:rPr lang="en-US" altLang="zh-CN" sz="2800" dirty="0">
                    <a:solidFill>
                      <a:srgbClr val="FF0000"/>
                    </a:solidFill>
                  </a:rPr>
                  <a:t>)</a:t>
                </a:r>
                <a:r>
                  <a:rPr lang="en-US" altLang="zh-CN" sz="2800" dirty="0">
                    <a:solidFill>
                      <a:srgbClr val="000000"/>
                    </a:solidFill>
                  </a:rPr>
                  <a:t>]: </a:t>
                </a:r>
                <a:endParaRPr lang="zh-CN" altLang="en-US" sz="2800" dirty="0"/>
              </a:p>
            </p:txBody>
          </p:sp>
        </mc:Choice>
        <mc:Fallback xmlns="">
          <p:sp>
            <p:nvSpPr>
              <p:cNvPr id="2" name="矩形 1">
                <a:extLst>
                  <a:ext uri="{FF2B5EF4-FFF2-40B4-BE49-F238E27FC236}">
                    <a16:creationId xmlns:a16="http://schemas.microsoft.com/office/drawing/2014/main" id="{4C32D5B3-1B84-4729-9034-2C61CFE50FCC}"/>
                  </a:ext>
                </a:extLst>
              </p:cNvPr>
              <p:cNvSpPr>
                <a:spLocks noRot="1" noChangeAspect="1" noMove="1" noResize="1" noEditPoints="1" noAdjustHandles="1" noChangeArrowheads="1" noChangeShapeType="1" noTextEdit="1"/>
              </p:cNvSpPr>
              <p:nvPr/>
            </p:nvSpPr>
            <p:spPr>
              <a:xfrm>
                <a:off x="531302" y="412807"/>
                <a:ext cx="11179729" cy="3824188"/>
              </a:xfrm>
              <a:prstGeom prst="rect">
                <a:avLst/>
              </a:prstGeom>
              <a:blipFill>
                <a:blip r:embed="rId2"/>
                <a:stretch>
                  <a:fillRect l="-1091" t="-1116" b="-239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7A81104-6870-42E0-8E04-B1169B2A9B85}"/>
              </a:ext>
            </a:extLst>
          </p:cNvPr>
          <p:cNvPicPr>
            <a:picLocks noChangeAspect="1"/>
          </p:cNvPicPr>
          <p:nvPr/>
        </p:nvPicPr>
        <p:blipFill>
          <a:blip r:embed="rId3"/>
          <a:stretch>
            <a:fillRect/>
          </a:stretch>
        </p:blipFill>
        <p:spPr>
          <a:xfrm>
            <a:off x="1892984" y="1133213"/>
            <a:ext cx="2886075" cy="1219200"/>
          </a:xfrm>
          <a:prstGeom prst="rect">
            <a:avLst/>
          </a:prstGeom>
        </p:spPr>
      </p:pic>
      <p:pic>
        <p:nvPicPr>
          <p:cNvPr id="4" name="图片 3">
            <a:extLst>
              <a:ext uri="{FF2B5EF4-FFF2-40B4-BE49-F238E27FC236}">
                <a16:creationId xmlns:a16="http://schemas.microsoft.com/office/drawing/2014/main" id="{6BD71367-3D36-429D-BC9D-450A456EC4A1}"/>
              </a:ext>
            </a:extLst>
          </p:cNvPr>
          <p:cNvPicPr>
            <a:picLocks noChangeAspect="1"/>
          </p:cNvPicPr>
          <p:nvPr/>
        </p:nvPicPr>
        <p:blipFill>
          <a:blip r:embed="rId4"/>
          <a:stretch>
            <a:fillRect/>
          </a:stretch>
        </p:blipFill>
        <p:spPr>
          <a:xfrm>
            <a:off x="1960096" y="4179677"/>
            <a:ext cx="5276850" cy="1057275"/>
          </a:xfrm>
          <a:prstGeom prst="rect">
            <a:avLst/>
          </a:prstGeom>
        </p:spPr>
      </p:pic>
      <p:pic>
        <p:nvPicPr>
          <p:cNvPr id="5" name="图片 4">
            <a:extLst>
              <a:ext uri="{FF2B5EF4-FFF2-40B4-BE49-F238E27FC236}">
                <a16:creationId xmlns:a16="http://schemas.microsoft.com/office/drawing/2014/main" id="{F8679FE6-00AB-408C-BB7C-2C41656AA9EC}"/>
              </a:ext>
            </a:extLst>
          </p:cNvPr>
          <p:cNvPicPr>
            <a:picLocks noChangeAspect="1"/>
          </p:cNvPicPr>
          <p:nvPr/>
        </p:nvPicPr>
        <p:blipFill>
          <a:blip r:embed="rId5"/>
          <a:stretch>
            <a:fillRect/>
          </a:stretch>
        </p:blipFill>
        <p:spPr>
          <a:xfrm>
            <a:off x="1960096" y="5179634"/>
            <a:ext cx="4714875" cy="1381125"/>
          </a:xfrm>
          <a:prstGeom prst="rect">
            <a:avLst/>
          </a:prstGeom>
        </p:spPr>
      </p:pic>
    </p:spTree>
    <p:extLst>
      <p:ext uri="{BB962C8B-B14F-4D97-AF65-F5344CB8AC3E}">
        <p14:creationId xmlns:p14="http://schemas.microsoft.com/office/powerpoint/2010/main" val="2276366638"/>
      </p:ext>
    </p:extLst>
  </p:cSld>
  <p:clrMapOvr>
    <a:masterClrMapping/>
  </p:clrMapOvr>
  <mc:AlternateContent xmlns:mc="http://schemas.openxmlformats.org/markup-compatibility/2006">
    <mc:Choice xmlns:p14="http://schemas.microsoft.com/office/powerpoint/2010/main" Requires="p14">
      <p:transition spd="slow" p14:dur="2000" advTm="273"/>
    </mc:Choice>
    <mc:Fallback>
      <p:transition spd="slow" advTm="27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C842762-7439-4B41-AF40-4C067A58337A}"/>
                  </a:ext>
                </a:extLst>
              </p:cNvPr>
              <p:cNvSpPr/>
              <p:nvPr/>
            </p:nvSpPr>
            <p:spPr>
              <a:xfrm>
                <a:off x="598415" y="471692"/>
                <a:ext cx="10726722" cy="1000467"/>
              </a:xfrm>
              <a:prstGeom prst="rect">
                <a:avLst/>
              </a:prstGeom>
            </p:spPr>
            <p:txBody>
              <a:bodyPr wrap="square">
                <a:spAutoFit/>
              </a:bodyPr>
              <a:lstStyle/>
              <a:p>
                <a:r>
                  <a:rPr lang="en-US" altLang="zh-CN" sz="2800" dirty="0">
                    <a:solidFill>
                      <a:srgbClr val="000000"/>
                    </a:solidFill>
                  </a:rPr>
                  <a:t>The consequence of the intermediate rule </a:t>
                </a:r>
                <a14:m>
                  <m:oMath xmlns:m="http://schemas.openxmlformats.org/officeDocument/2006/math">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𝐵</m:t>
                        </m:r>
                        <m:r>
                          <a:rPr lang="en-US" altLang="zh-CN" sz="2800" b="0" i="1" dirty="0" smtClean="0">
                            <a:solidFill>
                              <a:srgbClr val="000000"/>
                            </a:solidFill>
                            <a:latin typeface="Cambria Math" panose="02040503050406030204" pitchFamily="18" charset="0"/>
                          </a:rPr>
                          <m:t>′</m:t>
                        </m:r>
                      </m:e>
                    </m:acc>
                  </m:oMath>
                </a14:m>
                <a:r>
                  <a:rPr lang="en-US" altLang="zh-CN" sz="2800" dirty="0">
                    <a:solidFill>
                      <a:srgbClr val="000000"/>
                    </a:solidFill>
                  </a:rPr>
                  <a:t> is calculated by analogy to the computation of the antecedent, such that: </a:t>
                </a:r>
                <a:endParaRPr lang="zh-CN" altLang="en-US" sz="2800" dirty="0"/>
              </a:p>
            </p:txBody>
          </p:sp>
        </mc:Choice>
        <mc:Fallback xmlns="">
          <p:sp>
            <p:nvSpPr>
              <p:cNvPr id="2" name="矩形 1">
                <a:extLst>
                  <a:ext uri="{FF2B5EF4-FFF2-40B4-BE49-F238E27FC236}">
                    <a16:creationId xmlns:a16="http://schemas.microsoft.com/office/drawing/2014/main" id="{DC842762-7439-4B41-AF40-4C067A58337A}"/>
                  </a:ext>
                </a:extLst>
              </p:cNvPr>
              <p:cNvSpPr>
                <a:spLocks noRot="1" noChangeAspect="1" noMove="1" noResize="1" noEditPoints="1" noAdjustHandles="1" noChangeArrowheads="1" noChangeShapeType="1" noTextEdit="1"/>
              </p:cNvSpPr>
              <p:nvPr/>
            </p:nvSpPr>
            <p:spPr>
              <a:xfrm>
                <a:off x="598415" y="471692"/>
                <a:ext cx="10726722" cy="1000467"/>
              </a:xfrm>
              <a:prstGeom prst="rect">
                <a:avLst/>
              </a:prstGeom>
              <a:blipFill>
                <a:blip r:embed="rId2"/>
                <a:stretch>
                  <a:fillRect l="-1136" t="-1829" r="-1648" b="-1585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BE8D6D0-D17B-4A31-A412-DCF922BC0393}"/>
              </a:ext>
            </a:extLst>
          </p:cNvPr>
          <p:cNvPicPr>
            <a:picLocks noChangeAspect="1"/>
          </p:cNvPicPr>
          <p:nvPr/>
        </p:nvPicPr>
        <p:blipFill>
          <a:blip r:embed="rId3"/>
          <a:stretch>
            <a:fillRect/>
          </a:stretch>
        </p:blipFill>
        <p:spPr>
          <a:xfrm>
            <a:off x="1280382" y="4214730"/>
            <a:ext cx="5915025" cy="1419225"/>
          </a:xfrm>
          <a:prstGeom prst="rect">
            <a:avLst/>
          </a:prstGeom>
        </p:spPr>
      </p:pic>
      <p:pic>
        <p:nvPicPr>
          <p:cNvPr id="5" name="图片 4">
            <a:extLst>
              <a:ext uri="{FF2B5EF4-FFF2-40B4-BE49-F238E27FC236}">
                <a16:creationId xmlns:a16="http://schemas.microsoft.com/office/drawing/2014/main" id="{B55273C2-698E-4F1D-8C3C-4FC7647FAEF2}"/>
              </a:ext>
            </a:extLst>
          </p:cNvPr>
          <p:cNvPicPr>
            <a:picLocks noChangeAspect="1"/>
          </p:cNvPicPr>
          <p:nvPr/>
        </p:nvPicPr>
        <p:blipFill>
          <a:blip r:embed="rId4"/>
          <a:stretch>
            <a:fillRect/>
          </a:stretch>
        </p:blipFill>
        <p:spPr>
          <a:xfrm>
            <a:off x="1280382" y="1472159"/>
            <a:ext cx="2667000" cy="1273969"/>
          </a:xfrm>
          <a:prstGeom prst="rect">
            <a:avLst/>
          </a:prstGeom>
        </p:spPr>
      </p:pic>
      <p:pic>
        <p:nvPicPr>
          <p:cNvPr id="6" name="图片 5">
            <a:extLst>
              <a:ext uri="{FF2B5EF4-FFF2-40B4-BE49-F238E27FC236}">
                <a16:creationId xmlns:a16="http://schemas.microsoft.com/office/drawing/2014/main" id="{E21B3588-DE60-4603-AE85-3C28FE209FD7}"/>
              </a:ext>
            </a:extLst>
          </p:cNvPr>
          <p:cNvPicPr>
            <a:picLocks noChangeAspect="1"/>
          </p:cNvPicPr>
          <p:nvPr/>
        </p:nvPicPr>
        <p:blipFill>
          <a:blip r:embed="rId5"/>
          <a:stretch>
            <a:fillRect/>
          </a:stretch>
        </p:blipFill>
        <p:spPr>
          <a:xfrm>
            <a:off x="1280382" y="2994368"/>
            <a:ext cx="4692587" cy="972122"/>
          </a:xfrm>
          <a:prstGeom prst="rect">
            <a:avLst/>
          </a:prstGeom>
        </p:spPr>
      </p:pic>
      <p:pic>
        <p:nvPicPr>
          <p:cNvPr id="7" name="图片 6">
            <a:extLst>
              <a:ext uri="{FF2B5EF4-FFF2-40B4-BE49-F238E27FC236}">
                <a16:creationId xmlns:a16="http://schemas.microsoft.com/office/drawing/2014/main" id="{40918C0F-AE30-49F9-B8F1-BE712308101F}"/>
              </a:ext>
            </a:extLst>
          </p:cNvPr>
          <p:cNvPicPr>
            <a:picLocks noChangeAspect="1"/>
          </p:cNvPicPr>
          <p:nvPr/>
        </p:nvPicPr>
        <p:blipFill>
          <a:blip r:embed="rId6"/>
          <a:stretch>
            <a:fillRect/>
          </a:stretch>
        </p:blipFill>
        <p:spPr>
          <a:xfrm>
            <a:off x="7195407" y="1720396"/>
            <a:ext cx="4716458" cy="4146148"/>
          </a:xfrm>
          <a:prstGeom prst="rect">
            <a:avLst/>
          </a:prstGeom>
        </p:spPr>
      </p:pic>
    </p:spTree>
    <p:extLst>
      <p:ext uri="{BB962C8B-B14F-4D97-AF65-F5344CB8AC3E}">
        <p14:creationId xmlns:p14="http://schemas.microsoft.com/office/powerpoint/2010/main" val="2865684566"/>
      </p:ext>
    </p:extLst>
  </p:cSld>
  <p:clrMapOvr>
    <a:masterClrMapping/>
  </p:clrMapOvr>
  <mc:AlternateContent xmlns:mc="http://schemas.openxmlformats.org/markup-compatibility/2006">
    <mc:Choice xmlns:p14="http://schemas.microsoft.com/office/powerpoint/2010/main" Requires="p14">
      <p:transition spd="slow" p14:dur="2000" advTm="192"/>
    </mc:Choice>
    <mc:Fallback>
      <p:transition spd="slow" advTm="19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AEE69F0-D29A-4DE3-8FC7-F43B5B5DA8CE}"/>
              </a:ext>
            </a:extLst>
          </p:cNvPr>
          <p:cNvPicPr>
            <a:picLocks noChangeAspect="1"/>
          </p:cNvPicPr>
          <p:nvPr/>
        </p:nvPicPr>
        <p:blipFill>
          <a:blip r:embed="rId3"/>
          <a:stretch>
            <a:fillRect/>
          </a:stretch>
        </p:blipFill>
        <p:spPr>
          <a:xfrm>
            <a:off x="3014662" y="176212"/>
            <a:ext cx="6162675" cy="6505575"/>
          </a:xfrm>
          <a:prstGeom prst="rect">
            <a:avLst/>
          </a:prstGeom>
        </p:spPr>
      </p:pic>
    </p:spTree>
    <p:extLst>
      <p:ext uri="{BB962C8B-B14F-4D97-AF65-F5344CB8AC3E}">
        <p14:creationId xmlns:p14="http://schemas.microsoft.com/office/powerpoint/2010/main" val="3126457978"/>
      </p:ext>
    </p:extLst>
  </p:cSld>
  <p:clrMapOvr>
    <a:masterClrMapping/>
  </p:clrMapOvr>
  <mc:AlternateContent xmlns:mc="http://schemas.openxmlformats.org/markup-compatibility/2006">
    <mc:Choice xmlns:p14="http://schemas.microsoft.com/office/powerpoint/2010/main" Requires="p14">
      <p:transition spd="slow" p14:dur="2000" advTm="221"/>
    </mc:Choice>
    <mc:Fallback>
      <p:transition spd="slow" advTm="22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9C5401-C011-4762-B062-F3D62900748D}"/>
              </a:ext>
            </a:extLst>
          </p:cNvPr>
          <p:cNvSpPr/>
          <p:nvPr/>
        </p:nvSpPr>
        <p:spPr>
          <a:xfrm>
            <a:off x="271983" y="165575"/>
            <a:ext cx="7772321" cy="461665"/>
          </a:xfrm>
          <a:prstGeom prst="rect">
            <a:avLst/>
          </a:prstGeom>
        </p:spPr>
        <p:txBody>
          <a:bodyPr wrap="none">
            <a:spAutoFit/>
          </a:bodyPr>
          <a:lstStyle/>
          <a:p>
            <a:pPr algn="ctr"/>
            <a:r>
              <a:rPr lang="en-US" altLang="zh-CN" sz="2400" i="1" dirty="0">
                <a:latin typeface="KJFEF I+ Gulliver"/>
              </a:rPr>
              <a:t>Step3:</a:t>
            </a:r>
            <a:r>
              <a:rPr lang="en-US" altLang="zh-CN" sz="2400" i="1" dirty="0">
                <a:solidFill>
                  <a:srgbClr val="000000"/>
                </a:solidFill>
                <a:latin typeface="KJFEF I+ Gulliver"/>
              </a:rPr>
              <a:t>  </a:t>
            </a:r>
            <a:r>
              <a:rPr lang="en-US" altLang="zh-CN" sz="2400" dirty="0">
                <a:solidFill>
                  <a:srgbClr val="000000"/>
                </a:solidFill>
                <a:latin typeface="KJFEF I+ Gulliver"/>
              </a:rPr>
              <a:t>Scale , Move and Height Transformations ( </a:t>
            </a:r>
            <a:r>
              <a:rPr lang="en-US" altLang="zh-CN" sz="2400" dirty="0" err="1">
                <a:solidFill>
                  <a:srgbClr val="000000"/>
                </a:solidFill>
                <a:latin typeface="KJFEF I+ Gulliver"/>
              </a:rPr>
              <a:t>S</a:t>
            </a:r>
            <a:r>
              <a:rPr lang="en-US" altLang="zh-CN" sz="2400" baseline="-25000" dirty="0" err="1">
                <a:solidFill>
                  <a:srgbClr val="000000"/>
                </a:solidFill>
                <a:latin typeface="KJFEF I+ Gulliver"/>
              </a:rPr>
              <a:t>q</a:t>
            </a:r>
            <a:r>
              <a:rPr lang="en-US" altLang="zh-CN" sz="2400" baseline="-25000" dirty="0">
                <a:solidFill>
                  <a:srgbClr val="000000"/>
                </a:solidFill>
                <a:latin typeface="KJFEF I+ Gulliver"/>
              </a:rPr>
              <a:t> </a:t>
            </a:r>
            <a:r>
              <a:rPr lang="en-US" altLang="zh-CN" sz="2400" dirty="0">
                <a:solidFill>
                  <a:srgbClr val="000000"/>
                </a:solidFill>
                <a:latin typeface="KJFEF I+ Gulliver"/>
              </a:rPr>
              <a:t>, </a:t>
            </a:r>
            <a:r>
              <a:rPr lang="en-US" altLang="zh-CN" sz="2400" dirty="0" err="1">
                <a:solidFill>
                  <a:srgbClr val="000000"/>
                </a:solidFill>
                <a:latin typeface="KJFEF I+ Gulliver"/>
              </a:rPr>
              <a:t>M</a:t>
            </a:r>
            <a:r>
              <a:rPr lang="en-US" altLang="zh-CN" sz="2400" baseline="-25000" dirty="0" err="1">
                <a:solidFill>
                  <a:srgbClr val="000000"/>
                </a:solidFill>
                <a:latin typeface="KJFEF I+ Gulliver"/>
              </a:rPr>
              <a:t>r</a:t>
            </a:r>
            <a:r>
              <a:rPr lang="en-US" altLang="zh-CN" sz="2400" baseline="-25000" dirty="0">
                <a:solidFill>
                  <a:srgbClr val="000000"/>
                </a:solidFill>
                <a:latin typeface="KJFEF I+ Gulliver"/>
              </a:rPr>
              <a:t> </a:t>
            </a:r>
            <a:r>
              <a:rPr lang="en-US" altLang="zh-CN" sz="2400" dirty="0">
                <a:solidFill>
                  <a:srgbClr val="000000"/>
                </a:solidFill>
                <a:latin typeface="KJFEF I+ Gulliver"/>
              </a:rPr>
              <a:t>, h</a:t>
            </a:r>
            <a:r>
              <a:rPr lang="en-US" altLang="zh-CN" sz="2400" baseline="-25000" dirty="0">
                <a:solidFill>
                  <a:srgbClr val="000000"/>
                </a:solidFill>
                <a:latin typeface="KJFEF I+ Gulliver"/>
              </a:rPr>
              <a:t>0 </a:t>
            </a:r>
            <a:r>
              <a:rPr lang="en-US" altLang="zh-CN" sz="2400" dirty="0">
                <a:solidFill>
                  <a:srgbClr val="000000"/>
                </a:solidFill>
                <a:latin typeface="KJFEF I+ Gulliver"/>
              </a:rPr>
              <a:t>)</a:t>
            </a:r>
            <a:endParaRPr lang="zh-CN" altLang="en-US" sz="2400" dirty="0">
              <a:latin typeface="KJFEF I+ Gulliver"/>
            </a:endParaRPr>
          </a:p>
        </p:txBody>
      </p:sp>
      <p:sp>
        <p:nvSpPr>
          <p:cNvPr id="3" name="矩形 2">
            <a:extLst>
              <a:ext uri="{FF2B5EF4-FFF2-40B4-BE49-F238E27FC236}">
                <a16:creationId xmlns:a16="http://schemas.microsoft.com/office/drawing/2014/main" id="{613A48A1-220F-4748-BDC9-7B6CE4FC058B}"/>
              </a:ext>
            </a:extLst>
          </p:cNvPr>
          <p:cNvSpPr/>
          <p:nvPr/>
        </p:nvSpPr>
        <p:spPr>
          <a:xfrm>
            <a:off x="453129" y="773227"/>
            <a:ext cx="3625416" cy="461665"/>
          </a:xfrm>
          <a:prstGeom prst="rect">
            <a:avLst/>
          </a:prstGeom>
        </p:spPr>
        <p:txBody>
          <a:bodyPr wrap="none">
            <a:spAutoFit/>
          </a:bodyPr>
          <a:lstStyle/>
          <a:p>
            <a:r>
              <a:rPr lang="en-US" altLang="zh-CN" sz="2400" i="1" dirty="0">
                <a:solidFill>
                  <a:srgbClr val="000000"/>
                </a:solidFill>
                <a:latin typeface="KJFFG F+ Gulliver"/>
              </a:rPr>
              <a:t>3.3.1. Scale transformation </a:t>
            </a:r>
            <a:endParaRPr lang="zh-CN" altLang="en-US" sz="2400"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CDFC9B6-2476-432A-B564-7BF2E42CE304}"/>
                  </a:ext>
                </a:extLst>
              </p:cNvPr>
              <p:cNvSpPr/>
              <p:nvPr/>
            </p:nvSpPr>
            <p:spPr>
              <a:xfrm>
                <a:off x="453129" y="1234892"/>
                <a:ext cx="10600888" cy="2042803"/>
              </a:xfrm>
              <a:prstGeom prst="rect">
                <a:avLst/>
              </a:prstGeom>
            </p:spPr>
            <p:txBody>
              <a:bodyPr wrap="square">
                <a:spAutoFit/>
              </a:bodyPr>
              <a:lstStyle/>
              <a:p>
                <a:r>
                  <a:rPr lang="en-US" altLang="zh-CN" sz="2800" dirty="0">
                    <a:solidFill>
                      <a:srgbClr val="000000"/>
                    </a:solidFill>
                  </a:rPr>
                  <a:t>Consider the lower (upper) approximation of </a:t>
                </a:r>
                <a14:m>
                  <m:oMath xmlns:m="http://schemas.openxmlformats.org/officeDocument/2006/math">
                    <m:sSup>
                      <m:sSupPr>
                        <m:ctrlPr>
                          <a:rPr lang="en-US" altLang="zh-CN" sz="2800" i="1" smtClean="0">
                            <a:solidFill>
                              <a:srgbClr val="000000"/>
                            </a:solidFill>
                            <a:latin typeface="Cambria Math" panose="02040503050406030204" pitchFamily="18" charset="0"/>
                          </a:rPr>
                        </m:ctrlPr>
                      </m:sSup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e>
                      <m:sup>
                        <m:r>
                          <a:rPr lang="en-US" altLang="zh-CN" sz="2800" i="1" smtClean="0">
                            <a:solidFill>
                              <a:srgbClr val="000000"/>
                            </a:solidFill>
                            <a:latin typeface="Cambria Math" panose="02040503050406030204" pitchFamily="18" charset="0"/>
                          </a:rPr>
                          <m:t>′</m:t>
                        </m:r>
                      </m:sup>
                    </m:sSup>
                  </m:oMath>
                </a14:m>
                <a:r>
                  <a:rPr lang="en-US" altLang="zh-CN" sz="2800" dirty="0">
                    <a:solidFill>
                      <a:srgbClr val="000000"/>
                    </a:solidFill>
                  </a:rPr>
                  <a:t> and that of </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zh-CN" altLang="en-US" sz="2800" i="1" smtClean="0">
                            <a:solidFill>
                              <a:srgbClr val="000000"/>
                            </a:solidFill>
                            <a:latin typeface="Cambria Math" panose="02040503050406030204" pitchFamily="18" charset="0"/>
                          </a:rPr>
                          <m:t>∗</m:t>
                        </m:r>
                      </m:sup>
                    </m:sSup>
                  </m:oMath>
                </a14:m>
                <a:r>
                  <a:rPr lang="en-US" altLang="zh-CN" sz="2800" dirty="0">
                    <a:solidFill>
                      <a:srgbClr val="000000"/>
                    </a:solidFill>
                  </a:rPr>
                  <a:t> , </a:t>
                </a:r>
                <a:r>
                  <a:rPr lang="en-US" altLang="zh-CN" sz="2800" dirty="0"/>
                  <a:t>The following parameters, termed the scale rates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𝑠</m:t>
                        </m:r>
                      </m:e>
                      <m:sub>
                        <m:r>
                          <a:rPr lang="en-US" altLang="zh-CN" sz="2800" b="0" i="1" smtClean="0">
                            <a:latin typeface="Cambria Math" panose="02040503050406030204" pitchFamily="18" charset="0"/>
                          </a:rPr>
                          <m:t>𝑝</m:t>
                        </m:r>
                      </m:sub>
                    </m:sSub>
                  </m:oMath>
                </a14:m>
                <a:r>
                  <a:rPr lang="en-US" altLang="zh-CN" sz="2800" dirty="0"/>
                  <a:t> ( p=0, ... </a:t>
                </a:r>
                <a14:m>
                  <m:oMath xmlns:m="http://schemas.openxmlformats.org/officeDocument/2006/math">
                    <m:d>
                      <m:dPr>
                        <m:begChr m:val="⌊"/>
                        <m:endChr m:val="⌋"/>
                        <m:ctrlPr>
                          <a:rPr lang="en-US" altLang="zh-CN" sz="2800" i="1" dirty="0" smtClean="0">
                            <a:latin typeface="Cambria Math" panose="02040503050406030204" pitchFamily="18" charset="0"/>
                          </a:rPr>
                        </m:ctrlPr>
                      </m:dPr>
                      <m:e>
                        <m:f>
                          <m:fPr>
                            <m:ctrlPr>
                              <a:rPr lang="en-US" altLang="zh-CN" sz="2800" i="1" dirty="0" smtClean="0">
                                <a:latin typeface="Cambria Math" panose="02040503050406030204" pitchFamily="18" charset="0"/>
                              </a:rPr>
                            </m:ctrlPr>
                          </m:fPr>
                          <m:num>
                            <m:r>
                              <a:rPr lang="en-US" altLang="zh-CN" sz="2800" i="1" dirty="0" smtClean="0">
                                <a:latin typeface="Cambria Math" panose="02040503050406030204" pitchFamily="18" charset="0"/>
                              </a:rPr>
                              <m:t>𝑘</m:t>
                            </m:r>
                          </m:num>
                          <m:den>
                            <m:r>
                              <a:rPr lang="en-US" altLang="zh-CN" sz="2800" i="1" dirty="0" smtClean="0">
                                <a:latin typeface="Cambria Math" panose="02040503050406030204" pitchFamily="18" charset="0"/>
                              </a:rPr>
                              <m:t>2</m:t>
                            </m:r>
                          </m:den>
                        </m:f>
                      </m:e>
                    </m:d>
                    <m:r>
                      <a:rPr lang="en-US" altLang="zh-CN" sz="2800" i="1" dirty="0" smtClean="0">
                        <a:latin typeface="Cambria Math" panose="02040503050406030204" pitchFamily="18" charset="0"/>
                      </a:rPr>
                      <m:t>−1</m:t>
                    </m:r>
                  </m:oMath>
                </a14:m>
                <a:r>
                  <a:rPr lang="en-US" altLang="zh-CN" sz="2800" dirty="0"/>
                  <a:t> ) rescale the </a:t>
                </a:r>
                <a:r>
                  <a:rPr lang="en-US" altLang="zh-CN" sz="2800" i="1" dirty="0"/>
                  <a:t>p </a:t>
                </a:r>
                <a:r>
                  <a:rPr lang="en-US" altLang="zh-CN" sz="2800" dirty="0" err="1"/>
                  <a:t>th</a:t>
                </a:r>
                <a:r>
                  <a:rPr lang="en-US" altLang="zh-CN" sz="2800" dirty="0"/>
                  <a:t> support of </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i="1">
                            <a:solidFill>
                              <a:srgbClr val="000000"/>
                            </a:solidFill>
                            <a:latin typeface="Cambria Math" panose="02040503050406030204" pitchFamily="18" charset="0"/>
                          </a:rPr>
                          <m:t>′</m:t>
                        </m:r>
                      </m:sup>
                    </m:sSup>
                  </m:oMath>
                </a14:m>
                <a:r>
                  <a:rPr lang="en-US" altLang="zh-CN" sz="2800" dirty="0"/>
                  <a:t> in order to approximate the corresponding support of </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zh-CN" altLang="en-US" sz="2800" i="1">
                            <a:solidFill>
                              <a:srgbClr val="000000"/>
                            </a:solidFill>
                            <a:latin typeface="Cambria Math" panose="02040503050406030204" pitchFamily="18" charset="0"/>
                          </a:rPr>
                          <m:t>∗</m:t>
                        </m:r>
                      </m:sup>
                    </m:sSup>
                    <m:r>
                      <a:rPr lang="zh-CN" altLang="en-US" sz="2800" i="1">
                        <a:solidFill>
                          <a:srgbClr val="000000"/>
                        </a:solidFill>
                        <a:latin typeface="Cambria Math" panose="02040503050406030204" pitchFamily="18" charset="0"/>
                      </a:rPr>
                      <m:t> </m:t>
                    </m:r>
                  </m:oMath>
                </a14:m>
                <a:r>
                  <a:rPr lang="en-US" altLang="zh-CN" sz="2800" dirty="0"/>
                  <a:t>: </a:t>
                </a:r>
                <a:endParaRPr lang="zh-CN" altLang="en-US" sz="2800" dirty="0"/>
              </a:p>
            </p:txBody>
          </p:sp>
        </mc:Choice>
        <mc:Fallback xmlns="">
          <p:sp>
            <p:nvSpPr>
              <p:cNvPr id="4" name="矩形 3">
                <a:extLst>
                  <a:ext uri="{FF2B5EF4-FFF2-40B4-BE49-F238E27FC236}">
                    <a16:creationId xmlns:a16="http://schemas.microsoft.com/office/drawing/2014/main" id="{ACDFC9B6-2476-432A-B564-7BF2E42CE304}"/>
                  </a:ext>
                </a:extLst>
              </p:cNvPr>
              <p:cNvSpPr>
                <a:spLocks noRot="1" noChangeAspect="1" noMove="1" noResize="1" noEditPoints="1" noAdjustHandles="1" noChangeArrowheads="1" noChangeShapeType="1" noTextEdit="1"/>
              </p:cNvSpPr>
              <p:nvPr/>
            </p:nvSpPr>
            <p:spPr>
              <a:xfrm>
                <a:off x="453129" y="1234892"/>
                <a:ext cx="10600888" cy="2042803"/>
              </a:xfrm>
              <a:prstGeom prst="rect">
                <a:avLst/>
              </a:prstGeom>
              <a:blipFill>
                <a:blip r:embed="rId2"/>
                <a:stretch>
                  <a:fillRect l="-1150" t="-2388" r="-805" b="-835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59004CA-866D-4160-B1A8-0481393B0D6D}"/>
              </a:ext>
            </a:extLst>
          </p:cNvPr>
          <p:cNvPicPr>
            <a:picLocks noChangeAspect="1"/>
          </p:cNvPicPr>
          <p:nvPr/>
        </p:nvPicPr>
        <p:blipFill>
          <a:blip r:embed="rId3"/>
          <a:stretch>
            <a:fillRect/>
          </a:stretch>
        </p:blipFill>
        <p:spPr>
          <a:xfrm>
            <a:off x="786191" y="3885347"/>
            <a:ext cx="2663190" cy="1120140"/>
          </a:xfrm>
          <a:prstGeom prst="rect">
            <a:avLst/>
          </a:prstGeom>
        </p:spPr>
      </p:pic>
      <p:pic>
        <p:nvPicPr>
          <p:cNvPr id="6" name="图片 5">
            <a:extLst>
              <a:ext uri="{FF2B5EF4-FFF2-40B4-BE49-F238E27FC236}">
                <a16:creationId xmlns:a16="http://schemas.microsoft.com/office/drawing/2014/main" id="{A9DA4FBA-53D7-405B-A8BE-9542A46EB955}"/>
              </a:ext>
            </a:extLst>
          </p:cNvPr>
          <p:cNvPicPr>
            <a:picLocks noChangeAspect="1"/>
          </p:cNvPicPr>
          <p:nvPr/>
        </p:nvPicPr>
        <p:blipFill>
          <a:blip r:embed="rId4"/>
          <a:stretch>
            <a:fillRect/>
          </a:stretch>
        </p:blipFill>
        <p:spPr>
          <a:xfrm>
            <a:off x="3531584" y="3277695"/>
            <a:ext cx="5128832" cy="2419064"/>
          </a:xfrm>
          <a:prstGeom prst="rect">
            <a:avLst/>
          </a:prstGeom>
        </p:spPr>
      </p:pic>
    </p:spTree>
    <p:extLst>
      <p:ext uri="{BB962C8B-B14F-4D97-AF65-F5344CB8AC3E}">
        <p14:creationId xmlns:p14="http://schemas.microsoft.com/office/powerpoint/2010/main" val="1939883044"/>
      </p:ext>
    </p:extLst>
  </p:cSld>
  <p:clrMapOvr>
    <a:masterClrMapping/>
  </p:clrMapOvr>
  <mc:AlternateContent xmlns:mc="http://schemas.openxmlformats.org/markup-compatibility/2006">
    <mc:Choice xmlns:p14="http://schemas.microsoft.com/office/powerpoint/2010/main" Requires="p14">
      <p:transition spd="slow" p14:dur="2000" advTm="194"/>
    </mc:Choice>
    <mc:Fallback>
      <p:transition spd="slow" advTm="19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28E9AF94-ED48-426B-847D-B0BCF17D58B3}"/>
                  </a:ext>
                </a:extLst>
              </p:cNvPr>
              <p:cNvSpPr/>
              <p:nvPr/>
            </p:nvSpPr>
            <p:spPr>
              <a:xfrm>
                <a:off x="1004596" y="496183"/>
                <a:ext cx="10574694" cy="1455078"/>
              </a:xfrm>
              <a:prstGeom prst="rect">
                <a:avLst/>
              </a:prstGeom>
            </p:spPr>
            <p:txBody>
              <a:bodyPr wrap="square">
                <a:spAutoFit/>
              </a:bodyPr>
              <a:lstStyle/>
              <a:p>
                <a:r>
                  <a:rPr lang="en-US" altLang="zh-CN" sz="2800" dirty="0">
                    <a:solidFill>
                      <a:srgbClr val="000000"/>
                    </a:solidFill>
                  </a:rPr>
                  <a:t>From this, by imposing the required similarities, the corresponding scale rates </a:t>
                </a:r>
                <a14:m>
                  <m:oMath xmlns:m="http://schemas.openxmlformats.org/officeDocument/2006/math">
                    <m:sSubSup>
                      <m:sSubSupPr>
                        <m:ctrlPr>
                          <a:rPr lang="en-US" altLang="zh-CN" sz="2800" i="1" dirty="0" smtClean="0">
                            <a:solidFill>
                              <a:srgbClr val="000000"/>
                            </a:solidFill>
                            <a:latin typeface="Cambria Math" panose="02040503050406030204" pitchFamily="18" charset="0"/>
                          </a:rPr>
                        </m:ctrlPr>
                      </m:sSubSupPr>
                      <m:e>
                        <m:r>
                          <a:rPr lang="en-US" altLang="zh-CN" sz="2800" b="0" i="1" dirty="0" smtClean="0">
                            <a:solidFill>
                              <a:srgbClr val="000000"/>
                            </a:solidFill>
                            <a:latin typeface="Cambria Math" panose="02040503050406030204" pitchFamily="18" charset="0"/>
                          </a:rPr>
                          <m:t>𝑠</m:t>
                        </m:r>
                      </m:e>
                      <m:sub>
                        <m:r>
                          <a:rPr lang="en-US" altLang="zh-CN" sz="2800" b="0" i="1" dirty="0" smtClean="0">
                            <a:solidFill>
                              <a:srgbClr val="000000"/>
                            </a:solidFill>
                            <a:latin typeface="Cambria Math" panose="02040503050406030204" pitchFamily="18" charset="0"/>
                          </a:rPr>
                          <m:t>𝑝</m:t>
                        </m:r>
                      </m:sub>
                      <m:sup>
                        <m:r>
                          <a:rPr lang="en-US" altLang="zh-CN" sz="2800" b="0" i="1" dirty="0" smtClean="0">
                            <a:solidFill>
                              <a:srgbClr val="000000"/>
                            </a:solidFill>
                            <a:latin typeface="Cambria Math" panose="02040503050406030204" pitchFamily="18" charset="0"/>
                          </a:rPr>
                          <m:t>′</m:t>
                        </m:r>
                      </m:sup>
                    </m:sSubSup>
                  </m:oMath>
                </a14:m>
                <a:r>
                  <a:rPr lang="en-US" altLang="zh-CN" sz="2800" dirty="0">
                    <a:solidFill>
                      <a:srgbClr val="000000"/>
                    </a:solidFill>
                  </a:rPr>
                  <a:t> that will help rescale the </a:t>
                </a:r>
                <a:r>
                  <a:rPr lang="en-US" altLang="zh-CN" sz="2800" i="1" dirty="0">
                    <a:solidFill>
                      <a:srgbClr val="000000"/>
                    </a:solidFill>
                  </a:rPr>
                  <a:t>p </a:t>
                </a:r>
                <a:r>
                  <a:rPr lang="en-US" altLang="zh-CN" sz="2800" dirty="0" err="1">
                    <a:solidFill>
                      <a:srgbClr val="000000"/>
                    </a:solidFill>
                  </a:rPr>
                  <a:t>th</a:t>
                </a:r>
                <a:r>
                  <a:rPr lang="en-US" altLang="zh-CN" sz="2800" dirty="0">
                    <a:solidFill>
                      <a:srgbClr val="000000"/>
                    </a:solidFill>
                  </a:rPr>
                  <a:t> support of </a:t>
                </a:r>
                <a14:m>
                  <m:oMath xmlns:m="http://schemas.openxmlformats.org/officeDocument/2006/math">
                    <m:sSup>
                      <m:sSupPr>
                        <m:ctrlPr>
                          <a:rPr lang="en-US" altLang="zh-CN" sz="2800" i="1" smtClean="0">
                            <a:solidFill>
                              <a:srgbClr val="000000"/>
                            </a:solidFill>
                            <a:latin typeface="Cambria Math" panose="02040503050406030204" pitchFamily="18" charset="0"/>
                          </a:rPr>
                        </m:ctrlPr>
                      </m:sSup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𝐵</m:t>
                            </m:r>
                          </m:e>
                        </m:acc>
                      </m:e>
                      <m:sup>
                        <m:r>
                          <a:rPr lang="en-US" altLang="zh-CN" sz="2800" i="1" smtClean="0">
                            <a:solidFill>
                              <a:srgbClr val="000000"/>
                            </a:solidFill>
                            <a:latin typeface="Cambria Math" panose="02040503050406030204" pitchFamily="18" charset="0"/>
                          </a:rPr>
                          <m:t>′</m:t>
                        </m:r>
                      </m:sup>
                    </m:sSup>
                  </m:oMath>
                </a14:m>
                <a:r>
                  <a:rPr lang="en-US" altLang="zh-CN" sz="2800" dirty="0">
                    <a:solidFill>
                      <a:srgbClr val="000000"/>
                    </a:solidFill>
                  </a:rPr>
                  <a:t> into the emerging </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𝐵</m:t>
                            </m:r>
                          </m:e>
                        </m:acc>
                      </m:e>
                      <m:sup>
                        <m:r>
                          <a:rPr lang="en-US" altLang="zh-CN" sz="2800" b="0" i="1" smtClean="0">
                            <a:solidFill>
                              <a:srgbClr val="000000"/>
                            </a:solidFill>
                            <a:latin typeface="Cambria Math" panose="02040503050406030204" pitchFamily="18" charset="0"/>
                          </a:rPr>
                          <m:t>∗</m:t>
                        </m:r>
                      </m:sup>
                    </m:sSup>
                    <m:r>
                      <a:rPr lang="en-US" altLang="zh-CN" sz="2800" i="1">
                        <a:solidFill>
                          <a:srgbClr val="000000"/>
                        </a:solidFill>
                        <a:latin typeface="Cambria Math" panose="02040503050406030204" pitchFamily="18" charset="0"/>
                      </a:rPr>
                      <m:t> </m:t>
                    </m:r>
                  </m:oMath>
                </a14:m>
                <a:r>
                  <a:rPr lang="en-US" altLang="zh-CN" sz="2800" dirty="0">
                    <a:solidFill>
                      <a:srgbClr val="000000"/>
                    </a:solidFill>
                  </a:rPr>
                  <a:t>can be obtained such that </a:t>
                </a:r>
                <a:endParaRPr lang="zh-CN" altLang="en-US" sz="2800" dirty="0"/>
              </a:p>
            </p:txBody>
          </p:sp>
        </mc:Choice>
        <mc:Fallback xmlns="">
          <p:sp>
            <p:nvSpPr>
              <p:cNvPr id="2" name="矩形 1">
                <a:extLst>
                  <a:ext uri="{FF2B5EF4-FFF2-40B4-BE49-F238E27FC236}">
                    <a16:creationId xmlns:a16="http://schemas.microsoft.com/office/drawing/2014/main" id="{28E9AF94-ED48-426B-847D-B0BCF17D58B3}"/>
                  </a:ext>
                </a:extLst>
              </p:cNvPr>
              <p:cNvSpPr>
                <a:spLocks noRot="1" noChangeAspect="1" noMove="1" noResize="1" noEditPoints="1" noAdjustHandles="1" noChangeArrowheads="1" noChangeShapeType="1" noTextEdit="1"/>
              </p:cNvSpPr>
              <p:nvPr/>
            </p:nvSpPr>
            <p:spPr>
              <a:xfrm>
                <a:off x="1004596" y="496183"/>
                <a:ext cx="10574694" cy="1455078"/>
              </a:xfrm>
              <a:prstGeom prst="rect">
                <a:avLst/>
              </a:prstGeom>
              <a:blipFill>
                <a:blip r:embed="rId2"/>
                <a:stretch>
                  <a:fillRect l="-1211" t="-4603" b="-878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32BC2B6E-16E3-4672-8160-A0C80ED31AA2}"/>
              </a:ext>
            </a:extLst>
          </p:cNvPr>
          <p:cNvPicPr>
            <a:picLocks noChangeAspect="1"/>
          </p:cNvPicPr>
          <p:nvPr/>
        </p:nvPicPr>
        <p:blipFill>
          <a:blip r:embed="rId3"/>
          <a:stretch>
            <a:fillRect/>
          </a:stretch>
        </p:blipFill>
        <p:spPr>
          <a:xfrm>
            <a:off x="1599516" y="2027462"/>
            <a:ext cx="7246334" cy="2160651"/>
          </a:xfrm>
          <a:prstGeom prst="rect">
            <a:avLst/>
          </a:prstGeom>
        </p:spPr>
      </p:pic>
    </p:spTree>
    <p:extLst>
      <p:ext uri="{BB962C8B-B14F-4D97-AF65-F5344CB8AC3E}">
        <p14:creationId xmlns:p14="http://schemas.microsoft.com/office/powerpoint/2010/main" val="1155516266"/>
      </p:ext>
    </p:extLst>
  </p:cSld>
  <p:clrMapOvr>
    <a:masterClrMapping/>
  </p:clrMapOvr>
  <mc:AlternateContent xmlns:mc="http://schemas.openxmlformats.org/markup-compatibility/2006">
    <mc:Choice xmlns:p14="http://schemas.microsoft.com/office/powerpoint/2010/main" Requires="p14">
      <p:transition spd="slow" p14:dur="2000" advTm="189"/>
    </mc:Choice>
    <mc:Fallback>
      <p:transition spd="slow" advTm="18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715469-521C-41D6-BD60-DE3597C9599B}"/>
              </a:ext>
            </a:extLst>
          </p:cNvPr>
          <p:cNvSpPr/>
          <p:nvPr/>
        </p:nvSpPr>
        <p:spPr>
          <a:xfrm>
            <a:off x="462275" y="199131"/>
            <a:ext cx="3688510" cy="461665"/>
          </a:xfrm>
          <a:prstGeom prst="rect">
            <a:avLst/>
          </a:prstGeom>
        </p:spPr>
        <p:txBody>
          <a:bodyPr wrap="none">
            <a:spAutoFit/>
          </a:bodyPr>
          <a:lstStyle/>
          <a:p>
            <a:r>
              <a:rPr lang="en-US" altLang="zh-CN" sz="2400" i="1" dirty="0">
                <a:solidFill>
                  <a:srgbClr val="000000"/>
                </a:solidFill>
                <a:latin typeface="KJFFG F+ Gulliver"/>
              </a:rPr>
              <a:t>3.3.2. Move transformation </a:t>
            </a:r>
            <a:endParaRPr lang="zh-CN" altLang="en-US" sz="2400"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F9E1503-4F18-47AF-B1A5-4EC9EDB504D0}"/>
                  </a:ext>
                </a:extLst>
              </p:cNvPr>
              <p:cNvSpPr/>
              <p:nvPr/>
            </p:nvSpPr>
            <p:spPr>
              <a:xfrm>
                <a:off x="706016" y="735993"/>
                <a:ext cx="10873274" cy="1411669"/>
              </a:xfrm>
              <a:prstGeom prst="rect">
                <a:avLst/>
              </a:prstGeom>
            </p:spPr>
            <p:txBody>
              <a:bodyPr wrap="square">
                <a:spAutoFit/>
              </a:bodyPr>
              <a:lstStyle/>
              <a:p>
                <a:r>
                  <a:rPr lang="en-US" altLang="zh-CN" sz="2800" dirty="0">
                    <a:solidFill>
                      <a:srgbClr val="000000"/>
                    </a:solidFill>
                  </a:rPr>
                  <a:t>The move ratios </a:t>
                </a:r>
                <a14:m>
                  <m:oMath xmlns:m="http://schemas.openxmlformats.org/officeDocument/2006/math">
                    <m:sSub>
                      <m:sSubPr>
                        <m:ctrlPr>
                          <a:rPr lang="en-US" altLang="zh-CN" sz="2800" i="1" smtClean="0">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𝑀</m:t>
                        </m:r>
                      </m:e>
                      <m:sub>
                        <m:r>
                          <a:rPr lang="en-US" altLang="zh-CN" sz="2800" b="0" i="1" smtClean="0">
                            <a:solidFill>
                              <a:srgbClr val="000000"/>
                            </a:solidFill>
                            <a:latin typeface="Cambria Math" panose="02040503050406030204" pitchFamily="18" charset="0"/>
                          </a:rPr>
                          <m:t>𝑟</m:t>
                        </m:r>
                      </m:sub>
                    </m:sSub>
                  </m:oMath>
                </a14:m>
                <a:r>
                  <a:rPr lang="en-US" altLang="zh-CN" sz="2800" dirty="0">
                    <a:solidFill>
                      <a:srgbClr val="000000"/>
                    </a:solidFill>
                  </a:rPr>
                  <a:t> (r=</a:t>
                </a:r>
                <a:r>
                  <a:rPr lang="en-US" altLang="zh-CN" sz="2800" dirty="0"/>
                  <a:t> 0, ... </a:t>
                </a:r>
                <a14:m>
                  <m:oMath xmlns:m="http://schemas.openxmlformats.org/officeDocument/2006/math">
                    <m:d>
                      <m:dPr>
                        <m:begChr m:val="⌈"/>
                        <m:endChr m:val="⌉"/>
                        <m:ctrlPr>
                          <a:rPr lang="en-US" altLang="zh-CN" sz="2800" i="1" dirty="0" smtClean="0">
                            <a:latin typeface="Cambria Math" panose="02040503050406030204" pitchFamily="18" charset="0"/>
                          </a:rPr>
                        </m:ctrlPr>
                      </m:dPr>
                      <m:e>
                        <m:f>
                          <m:fPr>
                            <m:type m:val="lin"/>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𝑘</m:t>
                            </m:r>
                          </m:num>
                          <m:den>
                            <m:r>
                              <a:rPr lang="en-US" altLang="zh-CN" sz="2800" i="1" dirty="0">
                                <a:latin typeface="Cambria Math" panose="02040503050406030204" pitchFamily="18" charset="0"/>
                              </a:rPr>
                              <m:t>2</m:t>
                            </m:r>
                          </m:den>
                        </m:f>
                      </m:e>
                    </m:d>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2</m:t>
                    </m:r>
                  </m:oMath>
                </a14:m>
                <a:r>
                  <a:rPr lang="en-US" altLang="zh-CN" sz="2800" dirty="0"/>
                  <a:t> ) </a:t>
                </a:r>
                <a:r>
                  <a:rPr lang="en-US" altLang="zh-CN" sz="2800" dirty="0">
                    <a:solidFill>
                      <a:srgbClr val="000000"/>
                    </a:solidFill>
                  </a:rPr>
                  <a:t>shift the locations of the supports of  </a:t>
                </a:r>
                <a14:m>
                  <m:oMath xmlns:m="http://schemas.openxmlformats.org/officeDocument/2006/math">
                    <m:sSup>
                      <m:sSupPr>
                        <m:ctrlPr>
                          <a:rPr lang="en-US" altLang="zh-CN" sz="2800" i="1" smtClean="0">
                            <a:solidFill>
                              <a:srgbClr val="000000"/>
                            </a:solidFill>
                            <a:latin typeface="Cambria Math" panose="02040503050406030204" pitchFamily="18" charset="0"/>
                          </a:rPr>
                        </m:ctrlPr>
                      </m:sSup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e>
                      <m:sup>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𝑟</m:t>
                        </m:r>
                        <m:r>
                          <a:rPr lang="en-US" altLang="zh-CN" sz="2800" b="0" i="1" smtClean="0">
                            <a:solidFill>
                              <a:srgbClr val="000000"/>
                            </a:solidFill>
                            <a:latin typeface="Cambria Math" panose="02040503050406030204" pitchFamily="18" charset="0"/>
                          </a:rPr>
                          <m:t>−1)</m:t>
                        </m:r>
                      </m:sup>
                    </m:sSup>
                  </m:oMath>
                </a14:m>
                <a:r>
                  <a:rPr lang="en-US" altLang="zh-CN" sz="2800" dirty="0">
                    <a:solidFill>
                      <a:srgbClr val="000000"/>
                    </a:solidFill>
                  </a:rPr>
                  <a:t> to that of </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zh-CN" altLang="en-US" sz="2800" i="1">
                            <a:solidFill>
                              <a:srgbClr val="000000"/>
                            </a:solidFill>
                            <a:latin typeface="Cambria Math" panose="02040503050406030204" pitchFamily="18" charset="0"/>
                          </a:rPr>
                          <m:t>∗</m:t>
                        </m:r>
                      </m:sup>
                    </m:sSup>
                  </m:oMath>
                </a14:m>
                <a:r>
                  <a:rPr lang="en-US" altLang="zh-CN" sz="2800" dirty="0">
                    <a:solidFill>
                      <a:srgbClr val="000000"/>
                    </a:solidFill>
                  </a:rPr>
                  <a:t> ( where </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𝑟</m:t>
                        </m:r>
                        <m:r>
                          <a:rPr lang="en-US" altLang="zh-CN" sz="2800" i="1">
                            <a:solidFill>
                              <a:srgbClr val="000000"/>
                            </a:solidFill>
                            <a:latin typeface="Cambria Math" panose="02040503050406030204" pitchFamily="18" charset="0"/>
                          </a:rPr>
                          <m:t>−1)</m:t>
                        </m:r>
                      </m:sup>
                    </m:sSup>
                    <m:r>
                      <a:rPr lang="en-US" altLang="zh-CN" sz="2800" i="1">
                        <a:solidFill>
                          <a:srgbClr val="000000"/>
                        </a:solidFill>
                        <a:latin typeface="Cambria Math" panose="02040503050406030204" pitchFamily="18" charset="0"/>
                      </a:rPr>
                      <m:t> </m:t>
                    </m:r>
                  </m:oMath>
                </a14:m>
                <a:r>
                  <a:rPr lang="en-US" altLang="zh-CN" sz="2800" dirty="0">
                    <a:solidFill>
                      <a:srgbClr val="000000"/>
                    </a:solidFill>
                  </a:rPr>
                  <a:t>is the term obtained after the </a:t>
                </a:r>
                <a14:m>
                  <m:oMath xmlns:m="http://schemas.openxmlformats.org/officeDocument/2006/math">
                    <m:d>
                      <m:dPr>
                        <m:ctrlPr>
                          <a:rPr lang="en-US" altLang="zh-CN" sz="2800" b="0" i="1" smtClean="0">
                            <a:solidFill>
                              <a:srgbClr val="000000"/>
                            </a:solidFill>
                            <a:latin typeface="Cambria Math" panose="02040503050406030204" pitchFamily="18" charset="0"/>
                          </a:rPr>
                        </m:ctrlPr>
                      </m:dPr>
                      <m:e>
                        <m:r>
                          <a:rPr lang="en-US" altLang="zh-CN" sz="2800" b="0" i="1" smtClean="0">
                            <a:solidFill>
                              <a:srgbClr val="000000"/>
                            </a:solidFill>
                            <a:latin typeface="Cambria Math" panose="02040503050406030204" pitchFamily="18" charset="0"/>
                          </a:rPr>
                          <m:t>𝑟</m:t>
                        </m:r>
                        <m:r>
                          <a:rPr lang="en-US" altLang="zh-CN" sz="2800" b="0" i="1" smtClean="0">
                            <a:solidFill>
                              <a:srgbClr val="000000"/>
                            </a:solidFill>
                            <a:latin typeface="Cambria Math" panose="02040503050406030204" pitchFamily="18" charset="0"/>
                          </a:rPr>
                          <m:t>−1</m:t>
                        </m:r>
                      </m:e>
                    </m:d>
                    <m:r>
                      <a:rPr lang="en-US" altLang="zh-CN" sz="2800" b="0" i="1" smtClean="0">
                        <a:solidFill>
                          <a:srgbClr val="000000"/>
                        </a:solidFill>
                        <a:latin typeface="Cambria Math" panose="02040503050406030204" pitchFamily="18" charset="0"/>
                      </a:rPr>
                      <m:t>𝑡h</m:t>
                    </m:r>
                  </m:oMath>
                </a14:m>
                <a:r>
                  <a:rPr lang="en-US" altLang="zh-CN" sz="2800" dirty="0">
                    <a:solidFill>
                      <a:srgbClr val="000000"/>
                    </a:solidFill>
                  </a:rPr>
                  <a:t> sub-move with the </a:t>
                </a:r>
                <a:r>
                  <a:rPr lang="en-US" altLang="zh-CN" sz="2800" dirty="0" err="1">
                    <a:solidFill>
                      <a:srgbClr val="000000"/>
                    </a:solidFill>
                  </a:rPr>
                  <a:t>initialisation</a:t>
                </a:r>
                <a:r>
                  <a:rPr lang="en-US" altLang="zh-CN" sz="2800" dirty="0">
                    <a:solidFill>
                      <a:srgbClr val="000000"/>
                    </a:solidFill>
                  </a:rPr>
                  <a:t> </a:t>
                </a:r>
                <a14:m>
                  <m:oMath xmlns:m="http://schemas.openxmlformats.org/officeDocument/2006/math">
                    <m:sSup>
                      <m:sSupPr>
                        <m:ctrlPr>
                          <a:rPr lang="en-US" altLang="zh-CN" sz="2800" i="1" smtClean="0">
                            <a:solidFill>
                              <a:srgbClr val="000000"/>
                            </a:solidFill>
                            <a:latin typeface="Cambria Math" panose="02040503050406030204" pitchFamily="18" charset="0"/>
                          </a:rPr>
                        </m:ctrlPr>
                      </m:sSup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e>
                      <m:sup>
                        <m:r>
                          <a:rPr lang="en-US" altLang="zh-CN" sz="2800" i="1" smtClean="0">
                            <a:solidFill>
                              <a:srgbClr val="000000"/>
                            </a:solidFill>
                            <a:latin typeface="Cambria Math" panose="02040503050406030204" pitchFamily="18" charset="0"/>
                          </a:rPr>
                          <m:t>−1</m:t>
                        </m:r>
                      </m:sup>
                    </m:sSup>
                    <m:r>
                      <a:rPr lang="en-US" altLang="zh-CN" sz="2800" b="0" i="1" smtClean="0">
                        <a:solidFill>
                          <a:srgbClr val="000000"/>
                        </a:solidFill>
                        <a:latin typeface="Cambria Math" panose="02040503050406030204" pitchFamily="18" charset="0"/>
                      </a:rPr>
                      <m:t>=</m:t>
                    </m:r>
                    <m:sSup>
                      <m:sSupPr>
                        <m:ctrlPr>
                          <a:rPr lang="en-US" altLang="zh-CN" sz="2800" b="0" i="1" smtClean="0">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b="0" i="1" smtClean="0">
                            <a:solidFill>
                              <a:srgbClr val="000000"/>
                            </a:solidFill>
                            <a:latin typeface="Cambria Math" panose="02040503050406030204" pitchFamily="18" charset="0"/>
                          </a:rPr>
                          <m:t>′′</m:t>
                        </m:r>
                      </m:sup>
                    </m:sSup>
                  </m:oMath>
                </a14:m>
                <a:r>
                  <a:rPr lang="en-US" altLang="zh-CN" sz="2800" dirty="0">
                    <a:solidFill>
                      <a:srgbClr val="000000"/>
                    </a:solidFill>
                  </a:rPr>
                  <a:t>) : </a:t>
                </a:r>
                <a:endParaRPr lang="zh-CN" altLang="en-US" sz="2800" dirty="0"/>
              </a:p>
            </p:txBody>
          </p:sp>
        </mc:Choice>
        <mc:Fallback xmlns="">
          <p:sp>
            <p:nvSpPr>
              <p:cNvPr id="3" name="矩形 2">
                <a:extLst>
                  <a:ext uri="{FF2B5EF4-FFF2-40B4-BE49-F238E27FC236}">
                    <a16:creationId xmlns:a16="http://schemas.microsoft.com/office/drawing/2014/main" id="{8F9E1503-4F18-47AF-B1A5-4EC9EDB504D0}"/>
                  </a:ext>
                </a:extLst>
              </p:cNvPr>
              <p:cNvSpPr>
                <a:spLocks noRot="1" noChangeAspect="1" noMove="1" noResize="1" noEditPoints="1" noAdjustHandles="1" noChangeArrowheads="1" noChangeShapeType="1" noTextEdit="1"/>
              </p:cNvSpPr>
              <p:nvPr/>
            </p:nvSpPr>
            <p:spPr>
              <a:xfrm>
                <a:off x="706016" y="735993"/>
                <a:ext cx="10873274" cy="1411669"/>
              </a:xfrm>
              <a:prstGeom prst="rect">
                <a:avLst/>
              </a:prstGeom>
              <a:blipFill>
                <a:blip r:embed="rId2"/>
                <a:stretch>
                  <a:fillRect l="-1178" t="-4762" b="-1125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E801E6C-0D1E-4DF4-A0C6-523948ABAEAB}"/>
              </a:ext>
            </a:extLst>
          </p:cNvPr>
          <p:cNvPicPr>
            <a:picLocks noChangeAspect="1"/>
          </p:cNvPicPr>
          <p:nvPr/>
        </p:nvPicPr>
        <p:blipFill>
          <a:blip r:embed="rId3"/>
          <a:stretch>
            <a:fillRect/>
          </a:stretch>
        </p:blipFill>
        <p:spPr>
          <a:xfrm>
            <a:off x="1235236" y="2302813"/>
            <a:ext cx="7355205" cy="2170557"/>
          </a:xfrm>
          <a:prstGeom prst="rect">
            <a:avLst/>
          </a:prstGeom>
        </p:spPr>
      </p:pic>
    </p:spTree>
    <p:extLst>
      <p:ext uri="{BB962C8B-B14F-4D97-AF65-F5344CB8AC3E}">
        <p14:creationId xmlns:p14="http://schemas.microsoft.com/office/powerpoint/2010/main" val="3791469368"/>
      </p:ext>
    </p:extLst>
  </p:cSld>
  <p:clrMapOvr>
    <a:masterClrMapping/>
  </p:clrMapOvr>
  <mc:AlternateContent xmlns:mc="http://schemas.openxmlformats.org/markup-compatibility/2006">
    <mc:Choice xmlns:p14="http://schemas.microsoft.com/office/powerpoint/2010/main" Requires="p14">
      <p:transition spd="slow" p14:dur="2000" advTm="192"/>
    </mc:Choice>
    <mc:Fallback>
      <p:transition spd="slow" advTm="19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1911E5-83BA-49EB-82B2-3697D0F0676D}"/>
              </a:ext>
            </a:extLst>
          </p:cNvPr>
          <p:cNvSpPr/>
          <p:nvPr/>
        </p:nvSpPr>
        <p:spPr>
          <a:xfrm>
            <a:off x="475121" y="241076"/>
            <a:ext cx="3810274" cy="461665"/>
          </a:xfrm>
          <a:prstGeom prst="rect">
            <a:avLst/>
          </a:prstGeom>
        </p:spPr>
        <p:txBody>
          <a:bodyPr wrap="none">
            <a:spAutoFit/>
          </a:bodyPr>
          <a:lstStyle/>
          <a:p>
            <a:r>
              <a:rPr lang="en-US" altLang="zh-CN" sz="2400" i="1" dirty="0">
                <a:solidFill>
                  <a:srgbClr val="000000"/>
                </a:solidFill>
                <a:latin typeface="KJFFG F+ Gulliver"/>
              </a:rPr>
              <a:t>3.3.3. Height transformation </a:t>
            </a:r>
            <a:endParaRPr lang="zh-CN" altLang="en-US" sz="2400"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6F06F37-8F2A-4A43-8025-8E2573D48958}"/>
                  </a:ext>
                </a:extLst>
              </p:cNvPr>
              <p:cNvSpPr/>
              <p:nvPr/>
            </p:nvSpPr>
            <p:spPr>
              <a:xfrm>
                <a:off x="682304" y="832418"/>
                <a:ext cx="10852557" cy="1067600"/>
              </a:xfrm>
              <a:prstGeom prst="rect">
                <a:avLst/>
              </a:prstGeom>
            </p:spPr>
            <p:txBody>
              <a:bodyPr wrap="square">
                <a:spAutoFit/>
              </a:bodyPr>
              <a:lstStyle/>
              <a:p>
                <a:r>
                  <a:rPr lang="en-US" altLang="zh-CN" sz="2800" dirty="0">
                    <a:solidFill>
                      <a:srgbClr val="000000"/>
                    </a:solidFill>
                  </a:rPr>
                  <a:t>The height rates </a:t>
                </a:r>
                <a14:m>
                  <m:oMath xmlns:m="http://schemas.openxmlformats.org/officeDocument/2006/math">
                    <m:sSub>
                      <m:sSubPr>
                        <m:ctrlPr>
                          <a:rPr lang="en-US" altLang="zh-CN" sz="2800" i="1" smtClean="0">
                            <a:solidFill>
                              <a:srgbClr val="000000"/>
                            </a:solidFill>
                            <a:latin typeface="Cambria Math" panose="02040503050406030204" pitchFamily="18" charset="0"/>
                          </a:rPr>
                        </m:ctrlPr>
                      </m:sSubPr>
                      <m:e>
                        <m:r>
                          <m:rPr>
                            <m:sty m:val="p"/>
                          </m:rPr>
                          <a:rPr lang="en-US" altLang="zh-CN" sz="2800" i="1">
                            <a:solidFill>
                              <a:srgbClr val="000000"/>
                            </a:solidFill>
                            <a:latin typeface="Cambria Math" panose="02040503050406030204" pitchFamily="18" charset="0"/>
                          </a:rPr>
                          <m:t>h</m:t>
                        </m:r>
                      </m:e>
                      <m:sub>
                        <m:r>
                          <a:rPr lang="en-US" altLang="zh-CN" sz="2800" b="0" i="1" smtClean="0">
                            <a:solidFill>
                              <a:srgbClr val="000000"/>
                            </a:solidFill>
                            <a:latin typeface="Cambria Math" panose="02040503050406030204" pitchFamily="18" charset="0"/>
                          </a:rPr>
                          <m:t>𝑜</m:t>
                        </m:r>
                      </m:sub>
                    </m:sSub>
                    <m:r>
                      <a:rPr lang="en-US" altLang="zh-CN" sz="2800" b="0" i="1" smtClean="0">
                        <a:solidFill>
                          <a:srgbClr val="000000"/>
                        </a:solidFill>
                        <a:latin typeface="Cambria Math" panose="02040503050406030204" pitchFamily="18" charset="0"/>
                      </a:rPr>
                      <m:t>=</m:t>
                    </m:r>
                  </m:oMath>
                </a14:m>
                <a:r>
                  <a:rPr lang="en-US" altLang="zh-CN" sz="2800" dirty="0">
                    <a:solidFill>
                      <a:srgbClr val="000000"/>
                    </a:solidFill>
                  </a:rPr>
                  <a:t>(</a:t>
                </a:r>
                <a:r>
                  <a:rPr lang="en-US" altLang="zh-CN" sz="2800" i="1" dirty="0">
                    <a:solidFill>
                      <a:srgbClr val="000000"/>
                    </a:solidFill>
                  </a:rPr>
                  <a:t>o </a:t>
                </a:r>
                <a:r>
                  <a:rPr lang="en-US" altLang="zh-CN" sz="2800" dirty="0">
                    <a:solidFill>
                      <a:srgbClr val="000000"/>
                    </a:solidFill>
                  </a:rPr>
                  <a:t>= 1, ... , </a:t>
                </a:r>
                <a:r>
                  <a:rPr lang="en-US" altLang="zh-CN" sz="2800" i="1" dirty="0">
                    <a:solidFill>
                      <a:srgbClr val="000000"/>
                    </a:solidFill>
                  </a:rPr>
                  <a:t>k</a:t>
                </a:r>
                <a:r>
                  <a:rPr lang="en-US" altLang="zh-CN" sz="2800" dirty="0">
                    <a:solidFill>
                      <a:srgbClr val="000000"/>
                    </a:solidFill>
                  </a:rPr>
                  <a:t>−2) are </a:t>
                </a:r>
                <a:r>
                  <a:rPr lang="en-US" altLang="zh-CN" sz="2800" dirty="0" err="1">
                    <a:solidFill>
                      <a:srgbClr val="000000"/>
                    </a:solidFill>
                  </a:rPr>
                  <a:t>utilised</a:t>
                </a:r>
                <a:r>
                  <a:rPr lang="en-US" altLang="zh-CN" sz="2800" dirty="0">
                    <a:solidFill>
                      <a:srgbClr val="000000"/>
                    </a:solidFill>
                  </a:rPr>
                  <a:t> to adjust the heights </a:t>
                </a:r>
                <a14:m>
                  <m:oMath xmlns:m="http://schemas.openxmlformats.org/officeDocument/2006/math">
                    <m:r>
                      <a:rPr lang="en-US" altLang="zh-CN" sz="2800" b="0" i="0" smtClean="0">
                        <a:solidFill>
                          <a:srgbClr val="000000"/>
                        </a:solidFill>
                        <a:latin typeface="Cambria Math" panose="02040503050406030204" pitchFamily="18" charset="0"/>
                      </a:rPr>
                      <m:t> </m:t>
                    </m:r>
                    <m:sSubSup>
                      <m:sSubSupPr>
                        <m:ctrlPr>
                          <a:rPr lang="en-US" altLang="zh-CN" sz="2800" i="1" smtClean="0">
                            <a:solidFill>
                              <a:srgbClr val="000000"/>
                            </a:solidFill>
                            <a:latin typeface="Cambria Math" panose="02040503050406030204" pitchFamily="18" charset="0"/>
                          </a:rPr>
                        </m:ctrlPr>
                      </m:sSub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𝐻</m:t>
                            </m:r>
                          </m:e>
                        </m:acc>
                      </m:e>
                      <m:sub>
                        <m:sSub>
                          <m:sSubPr>
                            <m:ctrlPr>
                              <a:rPr lang="en-US" altLang="zh-CN" sz="2800" i="1" smtClean="0">
                                <a:solidFill>
                                  <a:srgbClr val="000000"/>
                                </a:solidFill>
                                <a:latin typeface="Cambria Math" panose="02040503050406030204" pitchFamily="18" charset="0"/>
                              </a:rPr>
                            </m:ctrlPr>
                          </m:sSub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𝐴</m:t>
                                </m:r>
                              </m:e>
                            </m:acc>
                          </m:e>
                          <m:sub>
                            <m:r>
                              <a:rPr lang="en-US" altLang="zh-CN" sz="2800" i="1" smtClean="0">
                                <a:solidFill>
                                  <a:srgbClr val="000000"/>
                                </a:solidFill>
                                <a:latin typeface="Cambria Math" panose="02040503050406030204" pitchFamily="18" charset="0"/>
                              </a:rPr>
                              <m:t>0</m:t>
                            </m:r>
                          </m:sub>
                        </m:sSub>
                      </m:sub>
                      <m:sup>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𝐿</m:t>
                        </m:r>
                      </m:sup>
                    </m:sSubSup>
                  </m:oMath>
                </a14:m>
                <a:r>
                  <a:rPr lang="en-US" altLang="zh-CN" sz="2800" dirty="0">
                    <a:solidFill>
                      <a:srgbClr val="000000"/>
                    </a:solidFill>
                  </a:rPr>
                  <a:t> of </a:t>
                </a:r>
                <a14:m>
                  <m:oMath xmlns:m="http://schemas.openxmlformats.org/officeDocument/2006/math">
                    <m:sSup>
                      <m:sSupPr>
                        <m:ctrlPr>
                          <a:rPr lang="en-US" altLang="zh-CN" sz="2800" i="1" smtClean="0">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𝐿</m:t>
                        </m:r>
                      </m:sup>
                    </m:sSup>
                  </m:oMath>
                </a14:m>
                <a:r>
                  <a:rPr lang="zh-CN" altLang="en-US" sz="2800" dirty="0"/>
                  <a:t> </a:t>
                </a:r>
                <a:r>
                  <a:rPr lang="en-US" altLang="zh-CN" sz="2800" dirty="0"/>
                  <a:t>to the heights </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𝐻</m:t>
                            </m:r>
                          </m:e>
                        </m:acc>
                      </m:e>
                      <m:sub>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b>
                            <m:r>
                              <a:rPr lang="en-US" altLang="zh-CN" sz="2800" i="1">
                                <a:solidFill>
                                  <a:srgbClr val="000000"/>
                                </a:solidFill>
                                <a:latin typeface="Cambria Math" panose="02040503050406030204" pitchFamily="18" charset="0"/>
                              </a:rPr>
                              <m:t>0</m:t>
                            </m:r>
                          </m:sub>
                        </m:sSub>
                      </m:sub>
                      <m:sup>
                        <m:r>
                          <a:rPr lang="en-US" altLang="zh-CN" sz="2800" b="0" i="1" smtClean="0">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𝐿</m:t>
                        </m:r>
                      </m:sup>
                    </m:sSubSup>
                  </m:oMath>
                </a14:m>
                <a:r>
                  <a:rPr lang="en-US" altLang="zh-CN" sz="2800" dirty="0">
                    <a:solidFill>
                      <a:srgbClr val="000000"/>
                    </a:solidFill>
                  </a:rPr>
                  <a:t> of </a:t>
                </a:r>
                <a14:m>
                  <m:oMath xmlns:m="http://schemas.openxmlformats.org/officeDocument/2006/math">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b="0" i="1" smtClean="0">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𝐿</m:t>
                        </m:r>
                      </m:sup>
                    </m:sSup>
                  </m:oMath>
                </a14:m>
                <a:r>
                  <a:rPr lang="en-US" altLang="zh-CN" sz="2800" dirty="0"/>
                  <a:t> :</a:t>
                </a:r>
                <a:endParaRPr lang="zh-CN" altLang="en-US" sz="2800" dirty="0"/>
              </a:p>
            </p:txBody>
          </p:sp>
        </mc:Choice>
        <mc:Fallback xmlns="">
          <p:sp>
            <p:nvSpPr>
              <p:cNvPr id="3" name="矩形 2">
                <a:extLst>
                  <a:ext uri="{FF2B5EF4-FFF2-40B4-BE49-F238E27FC236}">
                    <a16:creationId xmlns:a16="http://schemas.microsoft.com/office/drawing/2014/main" id="{46F06F37-8F2A-4A43-8025-8E2573D48958}"/>
                  </a:ext>
                </a:extLst>
              </p:cNvPr>
              <p:cNvSpPr>
                <a:spLocks noRot="1" noChangeAspect="1" noMove="1" noResize="1" noEditPoints="1" noAdjustHandles="1" noChangeArrowheads="1" noChangeShapeType="1" noTextEdit="1"/>
              </p:cNvSpPr>
              <p:nvPr/>
            </p:nvSpPr>
            <p:spPr>
              <a:xfrm>
                <a:off x="682304" y="832418"/>
                <a:ext cx="10852557" cy="1067600"/>
              </a:xfrm>
              <a:prstGeom prst="rect">
                <a:avLst/>
              </a:prstGeom>
              <a:blipFill>
                <a:blip r:embed="rId2"/>
                <a:stretch>
                  <a:fillRect l="-1180" t="-6857" r="-1292" b="-800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C8A3354-295C-420A-A13E-1CAF1A2F9152}"/>
              </a:ext>
            </a:extLst>
          </p:cNvPr>
          <p:cNvPicPr>
            <a:picLocks noChangeAspect="1"/>
          </p:cNvPicPr>
          <p:nvPr/>
        </p:nvPicPr>
        <p:blipFill>
          <a:blip r:embed="rId3"/>
          <a:stretch>
            <a:fillRect/>
          </a:stretch>
        </p:blipFill>
        <p:spPr>
          <a:xfrm>
            <a:off x="682305" y="2029695"/>
            <a:ext cx="7295198" cy="1988820"/>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C306BDE-2958-4CE8-BBEA-A35FC79D33A5}"/>
                  </a:ext>
                </a:extLst>
              </p:cNvPr>
              <p:cNvSpPr/>
              <p:nvPr/>
            </p:nvSpPr>
            <p:spPr>
              <a:xfrm>
                <a:off x="682304" y="4238348"/>
                <a:ext cx="10852556" cy="1160639"/>
              </a:xfrm>
              <a:prstGeom prst="rect">
                <a:avLst/>
              </a:prstGeom>
            </p:spPr>
            <p:txBody>
              <a:bodyPr wrap="square">
                <a:spAutoFit/>
              </a:bodyPr>
              <a:lstStyle/>
              <a:p>
                <a:r>
                  <a:rPr lang="en-US" altLang="zh-CN" sz="2800" dirty="0">
                    <a:solidFill>
                      <a:srgbClr val="000000"/>
                    </a:solidFill>
                  </a:rPr>
                  <a:t>That is, if the height of  </a:t>
                </a:r>
                <a14:m>
                  <m:oMath xmlns:m="http://schemas.openxmlformats.org/officeDocument/2006/math">
                    <m:sSup>
                      <m:sSupPr>
                        <m:ctrlPr>
                          <a:rPr lang="en-US" altLang="zh-CN" sz="2800" i="1" dirty="0" smtClean="0">
                            <a:solidFill>
                              <a:srgbClr val="000000"/>
                            </a:solidFill>
                            <a:latin typeface="Cambria Math" panose="02040503050406030204" pitchFamily="18" charset="0"/>
                          </a:rPr>
                        </m:ctrlPr>
                      </m:sSupPr>
                      <m:e>
                        <m:sSup>
                          <m:sSupPr>
                            <m:ctrlPr>
                              <a:rPr lang="en-US" altLang="zh-CN" sz="2800" i="1" dirty="0" smtClean="0">
                                <a:solidFill>
                                  <a:srgbClr val="000000"/>
                                </a:solidFill>
                                <a:latin typeface="Cambria Math" panose="02040503050406030204" pitchFamily="18" charset="0"/>
                              </a:rPr>
                            </m:ctrlPr>
                          </m:sSupPr>
                          <m:e>
                            <m:acc>
                              <m:accPr>
                                <m:chr m:val="̃"/>
                                <m:ctrlPr>
                                  <a:rPr lang="en-US" altLang="zh-CN" sz="2800" i="1" dirty="0" smtClean="0">
                                    <a:solidFill>
                                      <a:srgbClr val="000000"/>
                                    </a:solidFill>
                                    <a:latin typeface="Cambria Math" panose="02040503050406030204" pitchFamily="18" charset="0"/>
                                  </a:rPr>
                                </m:ctrlPr>
                              </m:accPr>
                              <m:e>
                                <m:r>
                                  <a:rPr lang="en-US" altLang="zh-CN" sz="2800" i="1" dirty="0" smtClean="0">
                                    <a:solidFill>
                                      <a:srgbClr val="000000"/>
                                    </a:solidFill>
                                    <a:latin typeface="Cambria Math" panose="02040503050406030204" pitchFamily="18" charset="0"/>
                                  </a:rPr>
                                  <m:t>𝐵</m:t>
                                </m:r>
                              </m:e>
                            </m:acc>
                          </m:e>
                          <m:sup>
                            <m:r>
                              <a:rPr lang="en-US" altLang="zh-CN" sz="2800" i="1" dirty="0" smtClean="0">
                                <a:solidFill>
                                  <a:srgbClr val="000000"/>
                                </a:solidFill>
                                <a:latin typeface="Cambria Math" panose="02040503050406030204" pitchFamily="18" charset="0"/>
                              </a:rPr>
                              <m:t>∗</m:t>
                            </m:r>
                          </m:sup>
                        </m:sSup>
                      </m:e>
                      <m:sup>
                        <m:r>
                          <a:rPr lang="en-US" altLang="zh-CN" sz="2800" b="0" i="1" dirty="0" smtClean="0">
                            <a:solidFill>
                              <a:srgbClr val="000000"/>
                            </a:solidFill>
                            <a:latin typeface="Cambria Math" panose="02040503050406030204" pitchFamily="18" charset="0"/>
                          </a:rPr>
                          <m:t>𝐿</m:t>
                        </m:r>
                      </m:sup>
                    </m:sSup>
                    <m:r>
                      <a:rPr lang="en-US" altLang="zh-CN" sz="2800" b="0" i="1" dirty="0" smtClean="0">
                        <a:solidFill>
                          <a:srgbClr val="000000"/>
                        </a:solidFill>
                        <a:latin typeface="Cambria Math" panose="02040503050406030204" pitchFamily="18" charset="0"/>
                      </a:rPr>
                      <m:t> </m:t>
                    </m:r>
                  </m:oMath>
                </a14:m>
                <a:r>
                  <a:rPr lang="en-US" altLang="zh-CN" sz="2800" dirty="0">
                    <a:solidFill>
                      <a:srgbClr val="000000"/>
                    </a:solidFill>
                  </a:rPr>
                  <a:t>is greater than the height of </a:t>
                </a:r>
                <a14:m>
                  <m:oMath xmlns:m="http://schemas.openxmlformats.org/officeDocument/2006/math">
                    <m:sSup>
                      <m:sSupPr>
                        <m:ctrlPr>
                          <a:rPr lang="en-US" altLang="zh-CN" sz="2800" i="1" dirty="0">
                            <a:solidFill>
                              <a:srgbClr val="000000"/>
                            </a:solidFill>
                            <a:latin typeface="Cambria Math" panose="02040503050406030204" pitchFamily="18" charset="0"/>
                          </a:rPr>
                        </m:ctrlPr>
                      </m:sSupPr>
                      <m:e>
                        <m:sSup>
                          <m:sSupPr>
                            <m:ctrlPr>
                              <a:rPr lang="en-US" altLang="zh-CN" sz="2800" i="1" dirty="0">
                                <a:solidFill>
                                  <a:srgbClr val="000000"/>
                                </a:solidFill>
                                <a:latin typeface="Cambria Math" panose="02040503050406030204" pitchFamily="18" charset="0"/>
                              </a:rPr>
                            </m:ctrlPr>
                          </m:sSupPr>
                          <m:e>
                            <m:acc>
                              <m:accPr>
                                <m:chr m:val="̃"/>
                                <m:ctrlPr>
                                  <a:rPr lang="en-US" altLang="zh-CN" sz="2800" i="1" dirty="0">
                                    <a:solidFill>
                                      <a:srgbClr val="000000"/>
                                    </a:solidFill>
                                    <a:latin typeface="Cambria Math" panose="02040503050406030204" pitchFamily="18" charset="0"/>
                                  </a:rPr>
                                </m:ctrlPr>
                              </m:accPr>
                              <m:e>
                                <m:r>
                                  <a:rPr lang="en-US" altLang="zh-CN" sz="2800" i="1" dirty="0">
                                    <a:solidFill>
                                      <a:srgbClr val="000000"/>
                                    </a:solidFill>
                                    <a:latin typeface="Cambria Math" panose="02040503050406030204" pitchFamily="18" charset="0"/>
                                  </a:rPr>
                                  <m:t>𝐵</m:t>
                                </m:r>
                              </m:e>
                            </m:acc>
                          </m:e>
                          <m:sup>
                            <m:r>
                              <a:rPr lang="en-US" altLang="zh-CN" sz="2800" i="1" dirty="0">
                                <a:solidFill>
                                  <a:srgbClr val="000000"/>
                                </a:solidFill>
                                <a:latin typeface="Cambria Math" panose="02040503050406030204" pitchFamily="18" charset="0"/>
                              </a:rPr>
                              <m:t>∗</m:t>
                            </m:r>
                          </m:sup>
                        </m:sSup>
                      </m:e>
                      <m:sup>
                        <m:r>
                          <a:rPr lang="en-US" altLang="zh-CN" sz="2800" b="0" i="1" dirty="0" smtClean="0">
                            <a:solidFill>
                              <a:srgbClr val="000000"/>
                            </a:solidFill>
                            <a:latin typeface="Cambria Math" panose="02040503050406030204" pitchFamily="18" charset="0"/>
                          </a:rPr>
                          <m:t>𝑈</m:t>
                        </m:r>
                      </m:sup>
                    </m:sSup>
                    <m:r>
                      <a:rPr lang="en-US" altLang="zh-CN" sz="2800" i="1" dirty="0">
                        <a:solidFill>
                          <a:srgbClr val="000000"/>
                        </a:solidFill>
                        <a:latin typeface="Cambria Math" panose="02040503050406030204" pitchFamily="18" charset="0"/>
                      </a:rPr>
                      <m:t> </m:t>
                    </m:r>
                  </m:oMath>
                </a14:m>
                <a:r>
                  <a:rPr lang="en-US" altLang="zh-CN" sz="2800" dirty="0">
                    <a:solidFill>
                      <a:srgbClr val="000000"/>
                    </a:solidFill>
                  </a:rPr>
                  <a:t>after the height transformation, then</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r>
                          <a:rPr lang="en-US" altLang="zh-CN" sz="2800" b="0" i="1" smtClean="0">
                            <a:solidFill>
                              <a:srgbClr val="000000"/>
                            </a:solidFill>
                            <a:latin typeface="Cambria Math" panose="02040503050406030204" pitchFamily="18" charset="0"/>
                          </a:rPr>
                          <m:t>  </m:t>
                        </m:r>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𝐻</m:t>
                            </m:r>
                          </m:e>
                        </m:acc>
                      </m:e>
                      <m:sub>
                        <m:sSub>
                          <m:sSubPr>
                            <m:ctrlPr>
                              <a:rPr lang="en-US" altLang="zh-CN" sz="2800" i="1">
                                <a:solidFill>
                                  <a:srgbClr val="000000"/>
                                </a:solidFill>
                                <a:latin typeface="Cambria Math" panose="02040503050406030204" pitchFamily="18" charset="0"/>
                              </a:rPr>
                            </m:ctrlPr>
                          </m:sSub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𝐵</m:t>
                                </m:r>
                              </m:e>
                            </m:acc>
                          </m:e>
                          <m:sub>
                            <m:r>
                              <a:rPr lang="en-US" altLang="zh-CN" sz="2800" i="1">
                                <a:solidFill>
                                  <a:srgbClr val="000000"/>
                                </a:solidFill>
                                <a:latin typeface="Cambria Math" panose="02040503050406030204" pitchFamily="18" charset="0"/>
                              </a:rPr>
                              <m:t>0</m:t>
                            </m:r>
                          </m:sub>
                        </m:sSub>
                      </m:sub>
                      <m:sup>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𝐿</m:t>
                        </m:r>
                      </m:sup>
                    </m:sSubSup>
                    <m:r>
                      <a:rPr lang="en-US" altLang="zh-CN" sz="2800" b="0" i="0" smtClean="0">
                        <a:solidFill>
                          <a:srgbClr val="000000"/>
                        </a:solidFill>
                        <a:latin typeface="Cambria Math" panose="02040503050406030204" pitchFamily="18" charset="0"/>
                      </a:rPr>
                      <m:t>=</m:t>
                    </m:r>
                  </m:oMath>
                </a14:m>
                <a:r>
                  <a:rPr lang="en-US" altLang="zh-CN" sz="2800" dirty="0">
                    <a:solidFill>
                      <a:srgbClr val="000000"/>
                    </a:solidFill>
                  </a:rPr>
                  <a:t> </a:t>
                </a:r>
                <a14:m>
                  <m:oMath xmlns:m="http://schemas.openxmlformats.org/officeDocument/2006/math">
                    <m:sSubSup>
                      <m:sSubSupPr>
                        <m:ctrlPr>
                          <a:rPr lang="en-US" altLang="zh-CN" sz="2800" i="1">
                            <a:solidFill>
                              <a:srgbClr val="000000"/>
                            </a:solidFill>
                            <a:latin typeface="Cambria Math" panose="02040503050406030204" pitchFamily="18" charset="0"/>
                          </a:rPr>
                        </m:ctrlPr>
                      </m:sSubSupPr>
                      <m:e>
                        <m:acc>
                          <m:accPr>
                            <m:chr m:val="̃"/>
                            <m:ctrlPr>
                              <a:rPr lang="en-US" altLang="zh-CN" sz="2800" i="1" smtClean="0">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𝐻</m:t>
                            </m:r>
                          </m:e>
                        </m:acc>
                      </m:e>
                      <m:sub>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𝐵</m:t>
                                </m:r>
                              </m:e>
                            </m:acc>
                          </m:e>
                          <m:sub>
                            <m:r>
                              <a:rPr lang="en-US" altLang="zh-CN" sz="2800" i="1">
                                <a:solidFill>
                                  <a:srgbClr val="000000"/>
                                </a:solidFill>
                                <a:latin typeface="Cambria Math" panose="02040503050406030204" pitchFamily="18" charset="0"/>
                              </a:rPr>
                              <m:t>0</m:t>
                            </m:r>
                          </m:sub>
                        </m:sSub>
                      </m:sub>
                      <m:sup>
                        <m:r>
                          <a:rPr lang="en-US" altLang="zh-CN"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𝑈</m:t>
                        </m:r>
                      </m:sup>
                    </m:sSubSup>
                  </m:oMath>
                </a14:m>
                <a:endParaRPr lang="zh-CN" altLang="en-US" sz="2800" dirty="0"/>
              </a:p>
            </p:txBody>
          </p:sp>
        </mc:Choice>
        <mc:Fallback xmlns="">
          <p:sp>
            <p:nvSpPr>
              <p:cNvPr id="5" name="矩形 4">
                <a:extLst>
                  <a:ext uri="{FF2B5EF4-FFF2-40B4-BE49-F238E27FC236}">
                    <a16:creationId xmlns:a16="http://schemas.microsoft.com/office/drawing/2014/main" id="{DC306BDE-2958-4CE8-BBEA-A35FC79D33A5}"/>
                  </a:ext>
                </a:extLst>
              </p:cNvPr>
              <p:cNvSpPr>
                <a:spLocks noRot="1" noChangeAspect="1" noMove="1" noResize="1" noEditPoints="1" noAdjustHandles="1" noChangeArrowheads="1" noChangeShapeType="1" noTextEdit="1"/>
              </p:cNvSpPr>
              <p:nvPr/>
            </p:nvSpPr>
            <p:spPr>
              <a:xfrm>
                <a:off x="682304" y="4238348"/>
                <a:ext cx="10852556" cy="1160639"/>
              </a:xfrm>
              <a:prstGeom prst="rect">
                <a:avLst/>
              </a:prstGeom>
              <a:blipFill>
                <a:blip r:embed="rId4"/>
                <a:stretch>
                  <a:fillRect l="-1180" r="-787" b="-73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885467"/>
      </p:ext>
    </p:extLst>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CE1FFE3B-DDD2-4FD2-BF2C-C13E491775A8}"/>
                  </a:ext>
                </a:extLst>
              </p:cNvPr>
              <p:cNvSpPr/>
              <p:nvPr/>
            </p:nvSpPr>
            <p:spPr>
              <a:xfrm>
                <a:off x="673916" y="802813"/>
                <a:ext cx="10449886" cy="3041730"/>
              </a:xfrm>
              <a:prstGeom prst="rect">
                <a:avLst/>
              </a:prstGeom>
            </p:spPr>
            <p:txBody>
              <a:bodyPr wrap="square">
                <a:spAutoFit/>
              </a:bodyPr>
              <a:lstStyle/>
              <a:p>
                <a:r>
                  <a:rPr lang="en-US" altLang="zh-CN" sz="2800" dirty="0">
                    <a:solidFill>
                      <a:srgbClr val="000000"/>
                    </a:solidFill>
                  </a:rPr>
                  <a:t>In general, for each antecedent variable </a:t>
                </a:r>
                <a:r>
                  <a:rPr lang="en-US" altLang="zh-CN" sz="2800" i="1" dirty="0">
                    <a:solidFill>
                      <a:srgbClr val="000000"/>
                    </a:solidFill>
                  </a:rPr>
                  <a:t>j </a:t>
                </a:r>
                <a:r>
                  <a:rPr lang="en-US" altLang="zh-CN" sz="2800" dirty="0">
                    <a:solidFill>
                      <a:srgbClr val="000000"/>
                    </a:solidFill>
                  </a:rPr>
                  <a:t>and each approximation </a:t>
                </a:r>
                <a:r>
                  <a:rPr lang="en-US" altLang="zh-CN" sz="2800" i="1" dirty="0">
                    <a:solidFill>
                      <a:srgbClr val="000000"/>
                    </a:solidFill>
                  </a:rPr>
                  <a:t>V </a:t>
                </a:r>
                <a:r>
                  <a:rPr lang="en-US" altLang="zh-CN" sz="2800" dirty="0">
                    <a:solidFill>
                      <a:srgbClr val="000000"/>
                    </a:solidFill>
                  </a:rPr>
                  <a:t>, </a:t>
                </a:r>
                <a:r>
                  <a:rPr lang="en-US" altLang="zh-CN" sz="2800" i="1" dirty="0">
                    <a:solidFill>
                      <a:srgbClr val="000000"/>
                    </a:solidFill>
                  </a:rPr>
                  <a:t>V </a:t>
                </a:r>
                <a:r>
                  <a:rPr lang="en-US" altLang="zh-CN" sz="2800" dirty="0">
                    <a:solidFill>
                      <a:srgbClr val="000000"/>
                    </a:solidFill>
                  </a:rPr>
                  <a:t>∈ { </a:t>
                </a:r>
                <a:r>
                  <a:rPr lang="en-US" altLang="zh-CN" sz="2800" i="1" dirty="0">
                    <a:solidFill>
                      <a:srgbClr val="000000"/>
                    </a:solidFill>
                  </a:rPr>
                  <a:t>L </a:t>
                </a:r>
                <a:r>
                  <a:rPr lang="en-US" altLang="zh-CN" sz="2800" dirty="0">
                    <a:solidFill>
                      <a:srgbClr val="000000"/>
                    </a:solidFill>
                  </a:rPr>
                  <a:t>, </a:t>
                </a:r>
                <a:r>
                  <a:rPr lang="en-US" altLang="zh-CN" sz="2800" i="1" dirty="0">
                    <a:solidFill>
                      <a:srgbClr val="000000"/>
                    </a:solidFill>
                  </a:rPr>
                  <a:t>U </a:t>
                </a:r>
                <a:r>
                  <a:rPr lang="en-US" altLang="zh-CN" sz="2800" dirty="0">
                    <a:solidFill>
                      <a:srgbClr val="000000"/>
                    </a:solidFill>
                  </a:rPr>
                  <a:t>}, this scale/height/move transformations are repeatedly applied to </a:t>
                </a:r>
                <a:r>
                  <a:rPr lang="en-US" altLang="zh-CN" sz="2800" dirty="0" err="1">
                    <a:solidFill>
                      <a:srgbClr val="000000"/>
                    </a:solidFill>
                  </a:rPr>
                  <a:t>transform.For</a:t>
                </a:r>
                <a:r>
                  <a:rPr lang="en-US" altLang="zh-CN" sz="2800" dirty="0">
                    <a:solidFill>
                      <a:srgbClr val="000000"/>
                    </a:solidFill>
                  </a:rPr>
                  <a:t> example, transform the heights of </a:t>
                </a:r>
                <a14:m>
                  <m:oMath xmlns:m="http://schemas.openxmlformats.org/officeDocument/2006/math">
                    <m:sSubSup>
                      <m:sSubSupPr>
                        <m:ctrlPr>
                          <a:rPr lang="en-US" altLang="zh-CN" sz="2800" i="1" smtClean="0">
                            <a:solidFill>
                              <a:srgbClr val="000000"/>
                            </a:solidFill>
                            <a:latin typeface="Cambria Math" panose="02040503050406030204" pitchFamily="18" charset="0"/>
                          </a:rPr>
                        </m:ctrlPr>
                      </m:sSubSupPr>
                      <m:e>
                        <m:sSup>
                          <m:sSupPr>
                            <m:ctrlPr>
                              <a:rPr lang="en-US" altLang="zh-CN" sz="2800" i="1">
                                <a:solidFill>
                                  <a:srgbClr val="000000"/>
                                </a:solidFill>
                                <a:latin typeface="Cambria Math" panose="02040503050406030204" pitchFamily="18" charset="0"/>
                              </a:rPr>
                            </m:ctrlPr>
                          </m:sSup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i="1">
                                <a:solidFill>
                                  <a:srgbClr val="000000"/>
                                </a:solidFill>
                                <a:latin typeface="Cambria Math" panose="02040503050406030204" pitchFamily="18" charset="0"/>
                              </a:rPr>
                              <m:t>′</m:t>
                            </m:r>
                          </m:sup>
                        </m:sSup>
                      </m:e>
                      <m:sub>
                        <m:r>
                          <a:rPr lang="en-US" altLang="zh-CN" sz="2800" b="0" i="1" smtClean="0">
                            <a:solidFill>
                              <a:srgbClr val="000000"/>
                            </a:solidFill>
                            <a:latin typeface="Cambria Math" panose="02040503050406030204" pitchFamily="18" charset="0"/>
                          </a:rPr>
                          <m:t>𝑗</m:t>
                        </m:r>
                      </m:sub>
                      <m:sup>
                        <m:r>
                          <a:rPr lang="en-US" altLang="zh-CN" sz="2800" b="0" i="1" smtClean="0">
                            <a:solidFill>
                              <a:srgbClr val="000000"/>
                            </a:solidFill>
                            <a:latin typeface="Cambria Math" panose="02040503050406030204" pitchFamily="18" charset="0"/>
                          </a:rPr>
                          <m:t>𝐿</m:t>
                        </m:r>
                      </m:sup>
                    </m:sSubSup>
                  </m:oMath>
                </a14:m>
                <a:r>
                  <a:rPr lang="en-US" altLang="zh-CN" sz="2800" dirty="0">
                    <a:solidFill>
                      <a:srgbClr val="000000"/>
                    </a:solidFill>
                  </a:rPr>
                  <a:t> to those of</a:t>
                </a:r>
                <a14:m>
                  <m:oMath xmlns:m="http://schemas.openxmlformats.org/officeDocument/2006/math">
                    <m:r>
                      <a:rPr lang="en-US" altLang="zh-CN" sz="2800" b="0" i="0" smtClean="0">
                        <a:solidFill>
                          <a:srgbClr val="000000"/>
                        </a:solidFill>
                        <a:latin typeface="Cambria Math" panose="02040503050406030204" pitchFamily="18" charset="0"/>
                      </a:rPr>
                      <m:t> </m:t>
                    </m:r>
                    <m:sSubSup>
                      <m:sSubSupPr>
                        <m:ctrlPr>
                          <a:rPr lang="en-US" altLang="zh-CN" sz="2800" i="1" smtClean="0">
                            <a:solidFill>
                              <a:srgbClr val="000000"/>
                            </a:solidFill>
                            <a:latin typeface="Cambria Math" panose="02040503050406030204" pitchFamily="18" charset="0"/>
                          </a:rPr>
                        </m:ctrlPr>
                      </m:sSubSupPr>
                      <m:e>
                        <m:sSup>
                          <m:sSupPr>
                            <m:ctrlPr>
                              <a:rPr lang="en-US" altLang="zh-CN" sz="2800" i="1">
                                <a:solidFill>
                                  <a:srgbClr val="000000"/>
                                </a:solidFill>
                                <a:latin typeface="Cambria Math" panose="02040503050406030204" pitchFamily="18" charset="0"/>
                              </a:rPr>
                            </m:ctrlPr>
                          </m:sSupPr>
                          <m:e>
                            <m:r>
                              <a:rPr lang="en-US" altLang="zh-CN" sz="2800" b="0" i="1" smtClean="0">
                                <a:solidFill>
                                  <a:srgbClr val="000000"/>
                                </a:solidFill>
                                <a:latin typeface="Cambria Math" panose="02040503050406030204" pitchFamily="18" charset="0"/>
                              </a:rPr>
                              <m:t> </m:t>
                            </m:r>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𝐴</m:t>
                                </m:r>
                              </m:e>
                            </m:acc>
                          </m:e>
                          <m:sup>
                            <m:r>
                              <a:rPr lang="en-US" altLang="zh-CN" sz="2800" b="0" i="1" smtClean="0">
                                <a:solidFill>
                                  <a:srgbClr val="000000"/>
                                </a:solidFill>
                                <a:latin typeface="Cambria Math" panose="02040503050406030204" pitchFamily="18" charset="0"/>
                              </a:rPr>
                              <m:t>∗</m:t>
                            </m:r>
                          </m:sup>
                        </m:sSup>
                      </m:e>
                      <m:sub>
                        <m:r>
                          <a:rPr lang="en-US" altLang="zh-CN" sz="2800" i="1">
                            <a:solidFill>
                              <a:srgbClr val="000000"/>
                            </a:solidFill>
                            <a:latin typeface="Cambria Math" panose="02040503050406030204" pitchFamily="18" charset="0"/>
                          </a:rPr>
                          <m:t>𝑗</m:t>
                        </m:r>
                      </m:sub>
                      <m:sup>
                        <m:r>
                          <a:rPr lang="en-US" altLang="zh-CN" sz="2800" i="1">
                            <a:solidFill>
                              <a:srgbClr val="000000"/>
                            </a:solidFill>
                            <a:latin typeface="Cambria Math" panose="02040503050406030204" pitchFamily="18" charset="0"/>
                          </a:rPr>
                          <m:t>𝐿</m:t>
                        </m:r>
                      </m:sup>
                    </m:sSubSup>
                  </m:oMath>
                </a14:m>
                <a:r>
                  <a:rPr lang="en-US" altLang="zh-CN" sz="2800" dirty="0">
                    <a:solidFill>
                      <a:srgbClr val="000000"/>
                    </a:solidFill>
                  </a:rPr>
                  <a:t> with </a:t>
                </a:r>
                <a14:m>
                  <m:oMath xmlns:m="http://schemas.openxmlformats.org/officeDocument/2006/math">
                    <m:sSub>
                      <m:sSubPr>
                        <m:ctrlPr>
                          <a:rPr lang="en-US" altLang="zh-CN" sz="2800" i="1" dirty="0" smtClean="0">
                            <a:solidFill>
                              <a:srgbClr val="000000"/>
                            </a:solidFill>
                            <a:latin typeface="Cambria Math" panose="02040503050406030204" pitchFamily="18" charset="0"/>
                          </a:rPr>
                        </m:ctrlPr>
                      </m:sSubPr>
                      <m:e>
                        <m:r>
                          <a:rPr lang="en-US" altLang="zh-CN" sz="2800" b="0" i="1" dirty="0" smtClean="0">
                            <a:solidFill>
                              <a:srgbClr val="000000"/>
                            </a:solidFill>
                            <a:latin typeface="Cambria Math" panose="02040503050406030204" pitchFamily="18" charset="0"/>
                          </a:rPr>
                          <m:t>h</m:t>
                        </m:r>
                      </m:e>
                      <m:sub>
                        <m:r>
                          <a:rPr lang="en-US" altLang="zh-CN" sz="2800" b="0" i="1" dirty="0" smtClean="0">
                            <a:solidFill>
                              <a:srgbClr val="000000"/>
                            </a:solidFill>
                            <a:latin typeface="Cambria Math" panose="02040503050406030204" pitchFamily="18" charset="0"/>
                          </a:rPr>
                          <m:t>𝑗𝑜</m:t>
                        </m:r>
                      </m:sub>
                    </m:sSub>
                  </m:oMath>
                </a14:m>
                <a:r>
                  <a:rPr lang="en-US" altLang="zh-CN" sz="2800" dirty="0">
                    <a:solidFill>
                      <a:srgbClr val="000000"/>
                    </a:solidFill>
                  </a:rPr>
                  <a:t>. The height of the interpolated conclusion is then obtained using the aggregated</a:t>
                </a:r>
                <a14:m>
                  <m:oMath xmlns:m="http://schemas.openxmlformats.org/officeDocument/2006/math">
                    <m:sSub>
                      <m:sSubPr>
                        <m:ctrlPr>
                          <a:rPr lang="en-US" altLang="zh-CN" sz="2800" i="1" smtClean="0">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 </m:t>
                        </m:r>
                        <m:r>
                          <a:rPr lang="en-US" altLang="zh-CN" sz="2800" b="0" i="1" smtClean="0">
                            <a:solidFill>
                              <a:srgbClr val="000000"/>
                            </a:solidFill>
                            <a:latin typeface="Cambria Math" panose="02040503050406030204" pitchFamily="18" charset="0"/>
                          </a:rPr>
                          <m:t>h</m:t>
                        </m:r>
                      </m:e>
                      <m:sub>
                        <m:sSub>
                          <m:sSubPr>
                            <m:ctrlPr>
                              <a:rPr lang="en-US" altLang="zh-CN" sz="2800" i="1" smtClean="0">
                                <a:solidFill>
                                  <a:srgbClr val="000000"/>
                                </a:solidFill>
                                <a:latin typeface="Cambria Math" panose="02040503050406030204" pitchFamily="18" charset="0"/>
                              </a:rPr>
                            </m:ctrlPr>
                          </m:sSubPr>
                          <m:e>
                            <m:acc>
                              <m:accPr>
                                <m:chr m:val="̃"/>
                                <m:ctrlPr>
                                  <a:rPr lang="en-US" altLang="zh-CN" sz="2800" i="1" smtClean="0">
                                    <a:solidFill>
                                      <a:srgbClr val="000000"/>
                                    </a:solidFill>
                                    <a:latin typeface="Cambria Math" panose="02040503050406030204" pitchFamily="18" charset="0"/>
                                  </a:rPr>
                                </m:ctrlPr>
                              </m:accPr>
                              <m:e>
                                <m:r>
                                  <a:rPr lang="en-US" altLang="zh-CN" sz="2800" i="1" smtClean="0">
                                    <a:solidFill>
                                      <a:srgbClr val="000000"/>
                                    </a:solidFill>
                                    <a:latin typeface="Cambria Math" panose="02040503050406030204" pitchFamily="18" charset="0"/>
                                  </a:rPr>
                                  <m:t>𝐵</m:t>
                                </m:r>
                              </m:e>
                            </m:acc>
                          </m:e>
                          <m:sub>
                            <m:r>
                              <a:rPr lang="en-US" altLang="zh-CN" sz="2800" b="0" i="1" smtClean="0">
                                <a:solidFill>
                                  <a:srgbClr val="000000"/>
                                </a:solidFill>
                                <a:latin typeface="Cambria Math" panose="02040503050406030204" pitchFamily="18" charset="0"/>
                              </a:rPr>
                              <m:t>𝑜</m:t>
                            </m:r>
                          </m:sub>
                        </m:sSub>
                      </m:sub>
                    </m:sSub>
                  </m:oMath>
                </a14:m>
                <a:r>
                  <a:rPr lang="en-US" altLang="zh-CN" sz="2800" dirty="0">
                    <a:solidFill>
                      <a:srgbClr val="000000"/>
                    </a:solidFill>
                  </a:rPr>
                  <a:t>, where </a:t>
                </a:r>
                <a14:m>
                  <m:oMath xmlns:m="http://schemas.openxmlformats.org/officeDocument/2006/math">
                    <m:sSub>
                      <m:sSubPr>
                        <m:ctrlPr>
                          <a:rPr lang="en-US" altLang="zh-CN" sz="2800" i="1">
                            <a:solidFill>
                              <a:srgbClr val="000000"/>
                            </a:solidFill>
                            <a:latin typeface="Cambria Math" panose="02040503050406030204" pitchFamily="18" charset="0"/>
                          </a:rPr>
                        </m:ctrlPr>
                      </m:sSubPr>
                      <m:e>
                        <m:r>
                          <a:rPr lang="en-US" altLang="zh-CN" sz="2800" i="1">
                            <a:solidFill>
                              <a:srgbClr val="000000"/>
                            </a:solidFill>
                            <a:latin typeface="Cambria Math" panose="02040503050406030204" pitchFamily="18" charset="0"/>
                          </a:rPr>
                          <m:t>h</m:t>
                        </m:r>
                      </m:e>
                      <m:sub>
                        <m:sSub>
                          <m:sSubPr>
                            <m:ctrlPr>
                              <a:rPr lang="en-US" altLang="zh-CN" sz="2800" i="1">
                                <a:solidFill>
                                  <a:srgbClr val="000000"/>
                                </a:solidFill>
                                <a:latin typeface="Cambria Math" panose="02040503050406030204" pitchFamily="18" charset="0"/>
                              </a:rPr>
                            </m:ctrlPr>
                          </m:sSubPr>
                          <m:e>
                            <m:acc>
                              <m:accPr>
                                <m:chr m:val="̃"/>
                                <m:ctrlPr>
                                  <a:rPr lang="en-US" altLang="zh-CN" sz="2800" i="1">
                                    <a:solidFill>
                                      <a:srgbClr val="000000"/>
                                    </a:solidFill>
                                    <a:latin typeface="Cambria Math" panose="02040503050406030204" pitchFamily="18" charset="0"/>
                                  </a:rPr>
                                </m:ctrlPr>
                              </m:accPr>
                              <m:e>
                                <m:r>
                                  <a:rPr lang="en-US" altLang="zh-CN" sz="2800" i="1">
                                    <a:solidFill>
                                      <a:srgbClr val="000000"/>
                                    </a:solidFill>
                                    <a:latin typeface="Cambria Math" panose="02040503050406030204" pitchFamily="18" charset="0"/>
                                  </a:rPr>
                                  <m:t>𝐵</m:t>
                                </m:r>
                              </m:e>
                            </m:acc>
                          </m:e>
                          <m:sub>
                            <m:r>
                              <a:rPr lang="en-US" altLang="zh-CN" sz="2800" i="1">
                                <a:solidFill>
                                  <a:srgbClr val="000000"/>
                                </a:solidFill>
                                <a:latin typeface="Cambria Math" panose="02040503050406030204" pitchFamily="18" charset="0"/>
                              </a:rPr>
                              <m:t>𝑜</m:t>
                            </m:r>
                          </m:sub>
                        </m:sSub>
                      </m:sub>
                    </m:sSub>
                    <m:r>
                      <a:rPr lang="en-US" altLang="zh-CN" sz="2800" b="0" i="0" smtClean="0">
                        <a:solidFill>
                          <a:srgbClr val="000000"/>
                        </a:solidFill>
                        <a:latin typeface="Cambria Math" panose="02040503050406030204" pitchFamily="18" charset="0"/>
                      </a:rPr>
                      <m:t>=</m:t>
                    </m:r>
                    <m:f>
                      <m:fPr>
                        <m:ctrlPr>
                          <a:rPr lang="en-US" altLang="zh-CN" sz="2800" b="0" i="1" smtClean="0">
                            <a:solidFill>
                              <a:srgbClr val="000000"/>
                            </a:solidFill>
                            <a:latin typeface="Cambria Math" panose="02040503050406030204" pitchFamily="18" charset="0"/>
                          </a:rPr>
                        </m:ctrlPr>
                      </m:fPr>
                      <m:num>
                        <m:r>
                          <a:rPr lang="en-US" altLang="zh-CN" sz="2800" b="0" i="1" smtClean="0">
                            <a:solidFill>
                              <a:srgbClr val="000000"/>
                            </a:solidFill>
                            <a:latin typeface="Cambria Math" panose="02040503050406030204" pitchFamily="18" charset="0"/>
                          </a:rPr>
                          <m:t>1</m:t>
                        </m:r>
                      </m:num>
                      <m:den>
                        <m:r>
                          <a:rPr lang="en-US" altLang="zh-CN" sz="2800" b="0" i="1" smtClean="0">
                            <a:solidFill>
                              <a:srgbClr val="000000"/>
                            </a:solidFill>
                            <a:latin typeface="Cambria Math" panose="02040503050406030204" pitchFamily="18" charset="0"/>
                          </a:rPr>
                          <m:t>𝑀</m:t>
                        </m:r>
                      </m:den>
                    </m:f>
                    <m:nary>
                      <m:naryPr>
                        <m:chr m:val="∑"/>
                        <m:limLoc m:val="subSup"/>
                        <m:ctrlPr>
                          <a:rPr lang="en-US" altLang="zh-CN" sz="2800" b="0" i="1" smtClean="0">
                            <a:solidFill>
                              <a:srgbClr val="000000"/>
                            </a:solidFill>
                            <a:latin typeface="Cambria Math" panose="02040503050406030204" pitchFamily="18" charset="0"/>
                          </a:rPr>
                        </m:ctrlPr>
                      </m:naryPr>
                      <m:sub>
                        <m:r>
                          <m:rPr>
                            <m:brk m:alnAt="25"/>
                          </m:rPr>
                          <a:rPr lang="en-US" altLang="zh-CN" sz="2800" b="0" i="1" smtClean="0">
                            <a:solidFill>
                              <a:srgbClr val="000000"/>
                            </a:solidFill>
                            <a:latin typeface="Cambria Math" panose="02040503050406030204" pitchFamily="18" charset="0"/>
                          </a:rPr>
                          <m:t>𝑗</m:t>
                        </m:r>
                        <m:r>
                          <a:rPr lang="en-US" altLang="zh-CN" sz="2800" b="0" i="1" smtClean="0">
                            <a:solidFill>
                              <a:srgbClr val="000000"/>
                            </a:solidFill>
                            <a:latin typeface="Cambria Math" panose="02040503050406030204" pitchFamily="18" charset="0"/>
                          </a:rPr>
                          <m:t>=1</m:t>
                        </m:r>
                      </m:sub>
                      <m:sup>
                        <m:r>
                          <a:rPr lang="en-US" altLang="zh-CN" sz="2800" b="0" i="1" smtClean="0">
                            <a:solidFill>
                              <a:srgbClr val="000000"/>
                            </a:solidFill>
                            <a:latin typeface="Cambria Math" panose="02040503050406030204" pitchFamily="18" charset="0"/>
                          </a:rPr>
                          <m:t>𝑀</m:t>
                        </m:r>
                      </m:sup>
                      <m:e>
                        <m:sSub>
                          <m:sSubPr>
                            <m:ctrlPr>
                              <a:rPr lang="en-US" altLang="zh-CN" sz="2800" i="1" dirty="0">
                                <a:solidFill>
                                  <a:srgbClr val="000000"/>
                                </a:solidFill>
                                <a:latin typeface="Cambria Math" panose="02040503050406030204" pitchFamily="18" charset="0"/>
                              </a:rPr>
                            </m:ctrlPr>
                          </m:sSubPr>
                          <m:e>
                            <m:r>
                              <a:rPr lang="en-US" altLang="zh-CN" sz="2800" i="1" dirty="0">
                                <a:solidFill>
                                  <a:srgbClr val="000000"/>
                                </a:solidFill>
                                <a:latin typeface="Cambria Math" panose="02040503050406030204" pitchFamily="18" charset="0"/>
                              </a:rPr>
                              <m:t>h</m:t>
                            </m:r>
                          </m:e>
                          <m:sub>
                            <m:r>
                              <a:rPr lang="en-US" altLang="zh-CN" sz="2800" i="1" dirty="0">
                                <a:solidFill>
                                  <a:srgbClr val="000000"/>
                                </a:solidFill>
                                <a:latin typeface="Cambria Math" panose="02040503050406030204" pitchFamily="18" charset="0"/>
                              </a:rPr>
                              <m:t>𝑗𝑜</m:t>
                            </m:r>
                          </m:sub>
                        </m:sSub>
                      </m:e>
                    </m:nary>
                  </m:oMath>
                </a14:m>
                <a:r>
                  <a:rPr lang="en-US" altLang="zh-CN" sz="2800" dirty="0"/>
                  <a:t>.</a:t>
                </a:r>
                <a:endParaRPr lang="zh-CN" altLang="en-US" sz="2800" dirty="0"/>
              </a:p>
            </p:txBody>
          </p:sp>
        </mc:Choice>
        <mc:Fallback xmlns="">
          <p:sp>
            <p:nvSpPr>
              <p:cNvPr id="2" name="矩形 1">
                <a:extLst>
                  <a:ext uri="{FF2B5EF4-FFF2-40B4-BE49-F238E27FC236}">
                    <a16:creationId xmlns:a16="http://schemas.microsoft.com/office/drawing/2014/main" id="{CE1FFE3B-DDD2-4FD2-BF2C-C13E491775A8}"/>
                  </a:ext>
                </a:extLst>
              </p:cNvPr>
              <p:cNvSpPr>
                <a:spLocks noRot="1" noChangeAspect="1" noMove="1" noResize="1" noEditPoints="1" noAdjustHandles="1" noChangeArrowheads="1" noChangeShapeType="1" noTextEdit="1"/>
              </p:cNvSpPr>
              <p:nvPr/>
            </p:nvSpPr>
            <p:spPr>
              <a:xfrm>
                <a:off x="673916" y="802813"/>
                <a:ext cx="10449886" cy="3041730"/>
              </a:xfrm>
              <a:prstGeom prst="rect">
                <a:avLst/>
              </a:prstGeom>
              <a:blipFill>
                <a:blip r:embed="rId2"/>
                <a:stretch>
                  <a:fillRect l="-1225" t="-2405" r="-1809" b="-1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5553500"/>
      </p:ext>
    </p:extLst>
  </p:cSld>
  <p:clrMapOvr>
    <a:masterClrMapping/>
  </p:clrMapOvr>
  <mc:AlternateContent xmlns:mc="http://schemas.openxmlformats.org/markup-compatibility/2006">
    <mc:Choice xmlns:p14="http://schemas.microsoft.com/office/powerpoint/2010/main" Requires="p14">
      <p:transition spd="slow" p14:dur="2000" advTm="191"/>
    </mc:Choice>
    <mc:Fallback>
      <p:transition spd="slow" advTm="1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9F6CB69-FFA1-48FF-8069-F46F2E1FD016}"/>
              </a:ext>
            </a:extLst>
          </p:cNvPr>
          <p:cNvSpPr/>
          <p:nvPr/>
        </p:nvSpPr>
        <p:spPr>
          <a:xfrm>
            <a:off x="4196730" y="2774551"/>
            <a:ext cx="3798540" cy="769441"/>
          </a:xfrm>
          <a:prstGeom prst="rect">
            <a:avLst/>
          </a:prstGeom>
        </p:spPr>
        <p:txBody>
          <a:bodyPr wrap="none">
            <a:spAutoFit/>
          </a:bodyPr>
          <a:lstStyle/>
          <a:p>
            <a:r>
              <a:rPr lang="en-US" altLang="zh-CN" sz="4400" b="1" dirty="0">
                <a:solidFill>
                  <a:srgbClr val="000000"/>
                </a:solidFill>
                <a:latin typeface="KJFFH H+ Gulliver"/>
              </a:rPr>
              <a:t>1. Introduction </a:t>
            </a:r>
            <a:endParaRPr lang="zh-CN" altLang="en-US" sz="4400" dirty="0"/>
          </a:p>
        </p:txBody>
      </p:sp>
    </p:spTree>
    <p:extLst>
      <p:ext uri="{BB962C8B-B14F-4D97-AF65-F5344CB8AC3E}">
        <p14:creationId xmlns:p14="http://schemas.microsoft.com/office/powerpoint/2010/main" val="3579271409"/>
      </p:ext>
    </p:extLst>
  </p:cSld>
  <p:clrMapOvr>
    <a:masterClrMapping/>
  </p:clrMapOvr>
  <mc:AlternateContent xmlns:mc="http://schemas.openxmlformats.org/markup-compatibility/2006">
    <mc:Choice xmlns:p14="http://schemas.microsoft.com/office/powerpoint/2010/main" Requires="p14">
      <p:transition spd="slow" p14:dur="2000" advTm="127"/>
    </mc:Choice>
    <mc:Fallback>
      <p:transition spd="slow" advTm="12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6C1E9D-8DF0-41FF-99EC-F1F138F9A561}"/>
              </a:ext>
            </a:extLst>
          </p:cNvPr>
          <p:cNvSpPr/>
          <p:nvPr/>
        </p:nvSpPr>
        <p:spPr>
          <a:xfrm>
            <a:off x="3010059" y="2749384"/>
            <a:ext cx="6171882" cy="769441"/>
          </a:xfrm>
          <a:prstGeom prst="rect">
            <a:avLst/>
          </a:prstGeom>
        </p:spPr>
        <p:txBody>
          <a:bodyPr wrap="none">
            <a:spAutoFit/>
          </a:bodyPr>
          <a:lstStyle/>
          <a:p>
            <a:r>
              <a:rPr lang="en-US" altLang="zh-CN" sz="4400" b="1" dirty="0">
                <a:solidFill>
                  <a:srgbClr val="000000"/>
                </a:solidFill>
                <a:latin typeface="+mj-lt"/>
              </a:rPr>
              <a:t>4. Application case study </a:t>
            </a:r>
            <a:endParaRPr lang="zh-CN" altLang="en-US" sz="4400" dirty="0">
              <a:latin typeface="+mj-lt"/>
            </a:endParaRPr>
          </a:p>
        </p:txBody>
      </p:sp>
    </p:spTree>
    <p:extLst>
      <p:ext uri="{BB962C8B-B14F-4D97-AF65-F5344CB8AC3E}">
        <p14:creationId xmlns:p14="http://schemas.microsoft.com/office/powerpoint/2010/main" val="3419320617"/>
      </p:ext>
    </p:extLst>
  </p:cSld>
  <p:clrMapOvr>
    <a:masterClrMapping/>
  </p:clrMapOvr>
  <mc:AlternateContent xmlns:mc="http://schemas.openxmlformats.org/markup-compatibility/2006">
    <mc:Choice xmlns:p14="http://schemas.microsoft.com/office/powerpoint/2010/main" Requires="p14">
      <p:transition spd="slow" p14:dur="2000" advTm="206"/>
    </mc:Choice>
    <mc:Fallback>
      <p:transition spd="slow" advTm="20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D926358-ED3A-4BBC-99D3-68AE757D6B48}"/>
              </a:ext>
            </a:extLst>
          </p:cNvPr>
          <p:cNvPicPr>
            <a:picLocks noChangeAspect="1"/>
          </p:cNvPicPr>
          <p:nvPr/>
        </p:nvPicPr>
        <p:blipFill>
          <a:blip r:embed="rId2"/>
          <a:stretch>
            <a:fillRect/>
          </a:stretch>
        </p:blipFill>
        <p:spPr>
          <a:xfrm>
            <a:off x="770694" y="587446"/>
            <a:ext cx="8201025" cy="2009775"/>
          </a:xfrm>
          <a:prstGeom prst="rect">
            <a:avLst/>
          </a:prstGeom>
        </p:spPr>
      </p:pic>
      <p:sp>
        <p:nvSpPr>
          <p:cNvPr id="3" name="文本框 2">
            <a:extLst>
              <a:ext uri="{FF2B5EF4-FFF2-40B4-BE49-F238E27FC236}">
                <a16:creationId xmlns:a16="http://schemas.microsoft.com/office/drawing/2014/main" id="{27D5F20A-5618-4B5F-BBB2-F73FEAB01E62}"/>
              </a:ext>
            </a:extLst>
          </p:cNvPr>
          <p:cNvSpPr txBox="1"/>
          <p:nvPr/>
        </p:nvSpPr>
        <p:spPr>
          <a:xfrm>
            <a:off x="9386187" y="1476462"/>
            <a:ext cx="1972506" cy="369332"/>
          </a:xfrm>
          <a:prstGeom prst="rect">
            <a:avLst/>
          </a:prstGeom>
          <a:noFill/>
        </p:spPr>
        <p:txBody>
          <a:bodyPr wrap="square" rtlCol="0">
            <a:spAutoFit/>
          </a:bodyPr>
          <a:lstStyle/>
          <a:p>
            <a:r>
              <a:rPr lang="en-US" altLang="zh-CN" dirty="0"/>
              <a:t>Table 1</a:t>
            </a:r>
            <a:endParaRPr lang="zh-CN" altLang="en-US" dirty="0"/>
          </a:p>
        </p:txBody>
      </p:sp>
      <p:pic>
        <p:nvPicPr>
          <p:cNvPr id="6" name="图片 5">
            <a:extLst>
              <a:ext uri="{FF2B5EF4-FFF2-40B4-BE49-F238E27FC236}">
                <a16:creationId xmlns:a16="http://schemas.microsoft.com/office/drawing/2014/main" id="{014F1669-DB57-422C-A81B-D214A534CC61}"/>
              </a:ext>
            </a:extLst>
          </p:cNvPr>
          <p:cNvPicPr>
            <a:picLocks noChangeAspect="1"/>
          </p:cNvPicPr>
          <p:nvPr/>
        </p:nvPicPr>
        <p:blipFill>
          <a:blip r:embed="rId3"/>
          <a:stretch>
            <a:fillRect/>
          </a:stretch>
        </p:blipFill>
        <p:spPr>
          <a:xfrm>
            <a:off x="615630" y="2597221"/>
            <a:ext cx="5692891" cy="1938005"/>
          </a:xfrm>
          <a:prstGeom prst="rect">
            <a:avLst/>
          </a:prstGeom>
        </p:spPr>
      </p:pic>
      <p:pic>
        <p:nvPicPr>
          <p:cNvPr id="7" name="图片 6">
            <a:extLst>
              <a:ext uri="{FF2B5EF4-FFF2-40B4-BE49-F238E27FC236}">
                <a16:creationId xmlns:a16="http://schemas.microsoft.com/office/drawing/2014/main" id="{E06E7C13-EA29-4CAB-BC2F-10A4E2D3B7CD}"/>
              </a:ext>
            </a:extLst>
          </p:cNvPr>
          <p:cNvPicPr>
            <a:picLocks noChangeAspect="1"/>
          </p:cNvPicPr>
          <p:nvPr/>
        </p:nvPicPr>
        <p:blipFill>
          <a:blip r:embed="rId4"/>
          <a:stretch>
            <a:fillRect/>
          </a:stretch>
        </p:blipFill>
        <p:spPr>
          <a:xfrm>
            <a:off x="615630" y="4701881"/>
            <a:ext cx="5552799" cy="1938005"/>
          </a:xfrm>
          <a:prstGeom prst="rect">
            <a:avLst/>
          </a:prstGeom>
        </p:spPr>
      </p:pic>
      <p:sp>
        <p:nvSpPr>
          <p:cNvPr id="8" name="文本框 7">
            <a:extLst>
              <a:ext uri="{FF2B5EF4-FFF2-40B4-BE49-F238E27FC236}">
                <a16:creationId xmlns:a16="http://schemas.microsoft.com/office/drawing/2014/main" id="{A2FBA614-D385-47C2-980F-967363EDDF7A}"/>
              </a:ext>
            </a:extLst>
          </p:cNvPr>
          <p:cNvSpPr txBox="1"/>
          <p:nvPr/>
        </p:nvSpPr>
        <p:spPr>
          <a:xfrm>
            <a:off x="770694" y="64226"/>
            <a:ext cx="2391956" cy="523220"/>
          </a:xfrm>
          <a:prstGeom prst="rect">
            <a:avLst/>
          </a:prstGeom>
          <a:noFill/>
        </p:spPr>
        <p:txBody>
          <a:bodyPr wrap="square" rtlCol="0">
            <a:spAutoFit/>
          </a:bodyPr>
          <a:lstStyle/>
          <a:p>
            <a:r>
              <a:rPr lang="en-US" altLang="zh-CN" sz="2800" dirty="0">
                <a:latin typeface="KJFEF I+ Gulliver"/>
              </a:rPr>
              <a:t>Interpolation</a:t>
            </a:r>
            <a:endParaRPr lang="zh-CN" altLang="en-US" sz="2800" dirty="0">
              <a:latin typeface="KJFEF I+ Gulliver"/>
            </a:endParaRPr>
          </a:p>
        </p:txBody>
      </p:sp>
    </p:spTree>
    <p:extLst>
      <p:ext uri="{BB962C8B-B14F-4D97-AF65-F5344CB8AC3E}">
        <p14:creationId xmlns:p14="http://schemas.microsoft.com/office/powerpoint/2010/main" val="176837688"/>
      </p:ext>
    </p:extLst>
  </p:cSld>
  <p:clrMapOvr>
    <a:masterClrMapping/>
  </p:clrMapOvr>
  <mc:AlternateContent xmlns:mc="http://schemas.openxmlformats.org/markup-compatibility/2006">
    <mc:Choice xmlns:p14="http://schemas.microsoft.com/office/powerpoint/2010/main" Requires="p14">
      <p:transition spd="slow" p14:dur="2000" advTm="895"/>
    </mc:Choice>
    <mc:Fallback>
      <p:transition spd="slow" advTm="89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D39631-F888-4F1D-A60C-0F03449A8A9D}"/>
              </a:ext>
            </a:extLst>
          </p:cNvPr>
          <p:cNvPicPr>
            <a:picLocks noChangeAspect="1"/>
          </p:cNvPicPr>
          <p:nvPr/>
        </p:nvPicPr>
        <p:blipFill>
          <a:blip r:embed="rId2"/>
          <a:stretch>
            <a:fillRect/>
          </a:stretch>
        </p:blipFill>
        <p:spPr>
          <a:xfrm>
            <a:off x="497659" y="1386210"/>
            <a:ext cx="8629650" cy="2838450"/>
          </a:xfrm>
          <a:prstGeom prst="rect">
            <a:avLst/>
          </a:prstGeom>
        </p:spPr>
      </p:pic>
      <p:sp>
        <p:nvSpPr>
          <p:cNvPr id="3" name="文本框 2">
            <a:extLst>
              <a:ext uri="{FF2B5EF4-FFF2-40B4-BE49-F238E27FC236}">
                <a16:creationId xmlns:a16="http://schemas.microsoft.com/office/drawing/2014/main" id="{0528A762-6731-4294-A115-5DECC5462BA0}"/>
              </a:ext>
            </a:extLst>
          </p:cNvPr>
          <p:cNvSpPr txBox="1"/>
          <p:nvPr/>
        </p:nvSpPr>
        <p:spPr>
          <a:xfrm>
            <a:off x="4633431" y="4224660"/>
            <a:ext cx="1266738" cy="400110"/>
          </a:xfrm>
          <a:prstGeom prst="rect">
            <a:avLst/>
          </a:prstGeom>
          <a:noFill/>
        </p:spPr>
        <p:txBody>
          <a:bodyPr wrap="square" rtlCol="0">
            <a:spAutoFit/>
          </a:bodyPr>
          <a:lstStyle/>
          <a:p>
            <a:r>
              <a:rPr lang="en-US" altLang="zh-CN" sz="2000" dirty="0"/>
              <a:t>Table 2 </a:t>
            </a:r>
            <a:endParaRPr lang="zh-CN" altLang="en-US" sz="2000" dirty="0"/>
          </a:p>
        </p:txBody>
      </p:sp>
      <p:sp>
        <p:nvSpPr>
          <p:cNvPr id="4" name="文本框 3">
            <a:extLst>
              <a:ext uri="{FF2B5EF4-FFF2-40B4-BE49-F238E27FC236}">
                <a16:creationId xmlns:a16="http://schemas.microsoft.com/office/drawing/2014/main" id="{2847B4BD-12C0-4BF2-8CA0-92F4ED83438A}"/>
              </a:ext>
            </a:extLst>
          </p:cNvPr>
          <p:cNvSpPr txBox="1"/>
          <p:nvPr/>
        </p:nvSpPr>
        <p:spPr>
          <a:xfrm>
            <a:off x="427839" y="313574"/>
            <a:ext cx="2265027" cy="523220"/>
          </a:xfrm>
          <a:prstGeom prst="rect">
            <a:avLst/>
          </a:prstGeom>
          <a:noFill/>
        </p:spPr>
        <p:txBody>
          <a:bodyPr wrap="square" rtlCol="0">
            <a:spAutoFit/>
          </a:bodyPr>
          <a:lstStyle/>
          <a:p>
            <a:r>
              <a:rPr lang="en-US" altLang="zh-CN" sz="2800" dirty="0">
                <a:latin typeface="KJFEF I+ Gulliver"/>
              </a:rPr>
              <a:t>Extrapolation</a:t>
            </a:r>
            <a:endParaRPr lang="zh-CN" altLang="en-US" sz="2800" dirty="0">
              <a:latin typeface="KJFEF I+ Gulliver"/>
            </a:endParaRPr>
          </a:p>
        </p:txBody>
      </p:sp>
    </p:spTree>
    <p:extLst>
      <p:ext uri="{BB962C8B-B14F-4D97-AF65-F5344CB8AC3E}">
        <p14:creationId xmlns:p14="http://schemas.microsoft.com/office/powerpoint/2010/main" val="1160613026"/>
      </p:ext>
    </p:extLst>
  </p:cSld>
  <p:clrMapOvr>
    <a:masterClrMapping/>
  </p:clrMapOvr>
  <mc:AlternateContent xmlns:mc="http://schemas.openxmlformats.org/markup-compatibility/2006">
    <mc:Choice xmlns:p14="http://schemas.microsoft.com/office/powerpoint/2010/main" Requires="p14">
      <p:transition spd="slow" p14:dur="2000" advTm="400"/>
    </mc:Choice>
    <mc:Fallback>
      <p:transition spd="slow" advTm="4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1D778CE-5309-4556-8900-E268252F7599}"/>
              </a:ext>
            </a:extLst>
          </p:cNvPr>
          <p:cNvPicPr>
            <a:picLocks noChangeAspect="1"/>
          </p:cNvPicPr>
          <p:nvPr/>
        </p:nvPicPr>
        <p:blipFill>
          <a:blip r:embed="rId2"/>
          <a:stretch>
            <a:fillRect/>
          </a:stretch>
        </p:blipFill>
        <p:spPr>
          <a:xfrm>
            <a:off x="2886075" y="28575"/>
            <a:ext cx="6419850" cy="6800850"/>
          </a:xfrm>
          <a:prstGeom prst="rect">
            <a:avLst/>
          </a:prstGeom>
        </p:spPr>
      </p:pic>
    </p:spTree>
    <p:extLst>
      <p:ext uri="{BB962C8B-B14F-4D97-AF65-F5344CB8AC3E}">
        <p14:creationId xmlns:p14="http://schemas.microsoft.com/office/powerpoint/2010/main" val="889748601"/>
      </p:ext>
    </p:extLst>
  </p:cSld>
  <p:clrMapOvr>
    <a:masterClrMapping/>
  </p:clrMapOvr>
  <mc:AlternateContent xmlns:mc="http://schemas.openxmlformats.org/markup-compatibility/2006">
    <mc:Choice xmlns:p14="http://schemas.microsoft.com/office/powerpoint/2010/main" Requires="p14">
      <p:transition spd="slow" p14:dur="2000" advTm="240"/>
    </mc:Choice>
    <mc:Fallback>
      <p:transition spd="slow" advTm="24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6EC3F4-02F7-4F44-A2D4-9208B0351F33}"/>
              </a:ext>
            </a:extLst>
          </p:cNvPr>
          <p:cNvPicPr>
            <a:picLocks noChangeAspect="1"/>
          </p:cNvPicPr>
          <p:nvPr/>
        </p:nvPicPr>
        <p:blipFill>
          <a:blip r:embed="rId2"/>
          <a:stretch>
            <a:fillRect/>
          </a:stretch>
        </p:blipFill>
        <p:spPr>
          <a:xfrm>
            <a:off x="3530455" y="123825"/>
            <a:ext cx="6305550" cy="6610350"/>
          </a:xfrm>
          <a:prstGeom prst="rect">
            <a:avLst/>
          </a:prstGeom>
        </p:spPr>
      </p:pic>
      <p:sp>
        <p:nvSpPr>
          <p:cNvPr id="3" name="文本框 2">
            <a:extLst>
              <a:ext uri="{FF2B5EF4-FFF2-40B4-BE49-F238E27FC236}">
                <a16:creationId xmlns:a16="http://schemas.microsoft.com/office/drawing/2014/main" id="{5FAB48C1-76FD-4C31-B4B0-49475013F5E0}"/>
              </a:ext>
            </a:extLst>
          </p:cNvPr>
          <p:cNvSpPr txBox="1"/>
          <p:nvPr/>
        </p:nvSpPr>
        <p:spPr>
          <a:xfrm>
            <a:off x="360727" y="310393"/>
            <a:ext cx="3489820" cy="954107"/>
          </a:xfrm>
          <a:prstGeom prst="rect">
            <a:avLst/>
          </a:prstGeom>
          <a:noFill/>
        </p:spPr>
        <p:txBody>
          <a:bodyPr wrap="square" rtlCol="0">
            <a:spAutoFit/>
          </a:bodyPr>
          <a:lstStyle/>
          <a:p>
            <a:r>
              <a:rPr lang="en-US" altLang="zh-CN" sz="2800" i="1" dirty="0" err="1">
                <a:latin typeface="KJFEF I+ Gulliver"/>
              </a:rPr>
              <a:t>Singletoan</a:t>
            </a:r>
            <a:r>
              <a:rPr lang="en-US" altLang="zh-CN" sz="2800" i="1" dirty="0">
                <a:latin typeface="KJFEF I+ Gulliver"/>
              </a:rPr>
              <a:t>-valued</a:t>
            </a:r>
            <a:r>
              <a:rPr lang="en-US" altLang="zh-CN" sz="2800" i="1" dirty="0"/>
              <a:t> </a:t>
            </a:r>
            <a:r>
              <a:rPr lang="en-US" altLang="zh-CN" sz="2800" i="1" dirty="0">
                <a:latin typeface="KJFEF I+ Gulliver"/>
              </a:rPr>
              <a:t>interpolation</a:t>
            </a:r>
            <a:endParaRPr lang="zh-CN" altLang="en-US" sz="2800" dirty="0">
              <a:latin typeface="KJFEF I+ Gulliver"/>
            </a:endParaRPr>
          </a:p>
        </p:txBody>
      </p:sp>
    </p:spTree>
    <p:extLst>
      <p:ext uri="{BB962C8B-B14F-4D97-AF65-F5344CB8AC3E}">
        <p14:creationId xmlns:p14="http://schemas.microsoft.com/office/powerpoint/2010/main" val="3743041560"/>
      </p:ext>
    </p:extLst>
  </p:cSld>
  <p:clrMapOvr>
    <a:masterClrMapping/>
  </p:clrMapOvr>
  <mc:AlternateContent xmlns:mc="http://schemas.openxmlformats.org/markup-compatibility/2006">
    <mc:Choice xmlns:p14="http://schemas.microsoft.com/office/powerpoint/2010/main" Requires="p14">
      <p:transition spd="slow" p14:dur="2000" advTm="177"/>
    </mc:Choice>
    <mc:Fallback>
      <p:transition spd="slow" advTm="17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4E0BFA2-AFE4-4FA4-8A75-CF1D28A78E41}"/>
              </a:ext>
            </a:extLst>
          </p:cNvPr>
          <p:cNvPicPr>
            <a:picLocks noChangeAspect="1"/>
          </p:cNvPicPr>
          <p:nvPr/>
        </p:nvPicPr>
        <p:blipFill>
          <a:blip r:embed="rId2"/>
          <a:stretch>
            <a:fillRect/>
          </a:stretch>
        </p:blipFill>
        <p:spPr>
          <a:xfrm>
            <a:off x="4453024" y="141302"/>
            <a:ext cx="6238875" cy="6457950"/>
          </a:xfrm>
          <a:prstGeom prst="rect">
            <a:avLst/>
          </a:prstGeom>
        </p:spPr>
      </p:pic>
      <p:sp>
        <p:nvSpPr>
          <p:cNvPr id="3" name="矩形 2">
            <a:extLst>
              <a:ext uri="{FF2B5EF4-FFF2-40B4-BE49-F238E27FC236}">
                <a16:creationId xmlns:a16="http://schemas.microsoft.com/office/drawing/2014/main" id="{0F37970E-90BB-4CC5-84E9-53CA1DB2EF00}"/>
              </a:ext>
            </a:extLst>
          </p:cNvPr>
          <p:cNvSpPr/>
          <p:nvPr/>
        </p:nvSpPr>
        <p:spPr>
          <a:xfrm>
            <a:off x="182320" y="878639"/>
            <a:ext cx="4112023" cy="523220"/>
          </a:xfrm>
          <a:prstGeom prst="rect">
            <a:avLst/>
          </a:prstGeom>
        </p:spPr>
        <p:txBody>
          <a:bodyPr wrap="none">
            <a:spAutoFit/>
          </a:bodyPr>
          <a:lstStyle/>
          <a:p>
            <a:r>
              <a:rPr lang="en-US" altLang="zh-CN" sz="2800" i="1" dirty="0">
                <a:solidFill>
                  <a:srgbClr val="000000"/>
                </a:solidFill>
                <a:latin typeface="KJFFG F+ Gulliver"/>
              </a:rPr>
              <a:t>Degenerated interpolation </a:t>
            </a:r>
            <a:endParaRPr lang="zh-CN" altLang="en-US" sz="2800" dirty="0"/>
          </a:p>
        </p:txBody>
      </p:sp>
    </p:spTree>
    <p:extLst>
      <p:ext uri="{BB962C8B-B14F-4D97-AF65-F5344CB8AC3E}">
        <p14:creationId xmlns:p14="http://schemas.microsoft.com/office/powerpoint/2010/main" val="3769395682"/>
      </p:ext>
    </p:extLst>
  </p:cSld>
  <p:clrMapOvr>
    <a:masterClrMapping/>
  </p:clrMapOvr>
  <mc:AlternateContent xmlns:mc="http://schemas.openxmlformats.org/markup-compatibility/2006">
    <mc:Choice xmlns:p14="http://schemas.microsoft.com/office/powerpoint/2010/main" Requires="p14">
      <p:transition spd="slow" p14:dur="2000" advTm="176"/>
    </mc:Choice>
    <mc:Fallback>
      <p:transition spd="slow" advTm="17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42AB50-593F-4BA9-9EC6-84BB3CF5878D}"/>
              </a:ext>
            </a:extLst>
          </p:cNvPr>
          <p:cNvSpPr/>
          <p:nvPr/>
        </p:nvSpPr>
        <p:spPr>
          <a:xfrm>
            <a:off x="1860997" y="576635"/>
            <a:ext cx="7954422" cy="769441"/>
          </a:xfrm>
          <a:prstGeom prst="rect">
            <a:avLst/>
          </a:prstGeom>
        </p:spPr>
        <p:txBody>
          <a:bodyPr wrap="none">
            <a:spAutoFit/>
          </a:bodyPr>
          <a:lstStyle/>
          <a:p>
            <a:r>
              <a:rPr lang="en-US" altLang="zh-CN" sz="4400" b="1" dirty="0">
                <a:solidFill>
                  <a:srgbClr val="000000"/>
                </a:solidFill>
              </a:rPr>
              <a:t>5. Conclusion and Future work</a:t>
            </a:r>
            <a:endParaRPr lang="zh-CN" altLang="en-US" sz="4400" dirty="0"/>
          </a:p>
        </p:txBody>
      </p:sp>
      <p:sp>
        <p:nvSpPr>
          <p:cNvPr id="4" name="矩形 3">
            <a:extLst>
              <a:ext uri="{FF2B5EF4-FFF2-40B4-BE49-F238E27FC236}">
                <a16:creationId xmlns:a16="http://schemas.microsoft.com/office/drawing/2014/main" id="{EB49809D-D4B3-43D5-9AE0-4A125E85BCCA}"/>
              </a:ext>
            </a:extLst>
          </p:cNvPr>
          <p:cNvSpPr/>
          <p:nvPr/>
        </p:nvSpPr>
        <p:spPr>
          <a:xfrm>
            <a:off x="332764" y="1565725"/>
            <a:ext cx="11526472" cy="3970318"/>
          </a:xfrm>
          <a:prstGeom prst="rect">
            <a:avLst/>
          </a:prstGeom>
        </p:spPr>
        <p:txBody>
          <a:bodyPr wrap="square">
            <a:spAutoFit/>
          </a:bodyPr>
          <a:lstStyle/>
          <a:p>
            <a:r>
              <a:rPr lang="en-US" altLang="zh-CN" sz="2800" dirty="0">
                <a:solidFill>
                  <a:srgbClr val="000000"/>
                </a:solidFill>
              </a:rPr>
              <a:t>    </a:t>
            </a:r>
            <a:r>
              <a:rPr lang="en-US" altLang="zh-CN" sz="2800" dirty="0"/>
              <a:t>This paper has proposed a novel approach for both representing the knowledge involving higher order uncertainty and facilitating rule interpolation with such knowledge.</a:t>
            </a:r>
            <a:endParaRPr lang="en-US" altLang="zh-CN" sz="2800" dirty="0">
              <a:solidFill>
                <a:srgbClr val="000000"/>
              </a:solidFill>
            </a:endParaRPr>
          </a:p>
          <a:p>
            <a:r>
              <a:rPr lang="en-US" altLang="zh-CN" sz="2800" dirty="0">
                <a:solidFill>
                  <a:srgbClr val="000000"/>
                </a:solidFill>
              </a:rPr>
              <a:t>    1. Ordered weighted averaging (OWA) operators may be applied to enhance the ability of this approach. </a:t>
            </a:r>
          </a:p>
          <a:p>
            <a:r>
              <a:rPr lang="en-US" altLang="zh-CN" sz="2800" dirty="0">
                <a:solidFill>
                  <a:srgbClr val="000000"/>
                </a:solidFill>
              </a:rPr>
              <a:t>    2. A weighting scheme should therefore be assigned to the rules in order to express the belief of usefulness related to each rule. </a:t>
            </a:r>
          </a:p>
          <a:p>
            <a:r>
              <a:rPr lang="en-US" altLang="zh-CN" sz="2800" dirty="0">
                <a:solidFill>
                  <a:srgbClr val="000000"/>
                </a:solidFill>
              </a:rPr>
              <a:t>    3. It would be interesting to investigate the performance of the approach by learning the weights from the constructed rule bases. </a:t>
            </a:r>
            <a:endParaRPr lang="zh-CN" altLang="en-US" sz="2800" dirty="0"/>
          </a:p>
        </p:txBody>
      </p:sp>
    </p:spTree>
    <p:extLst>
      <p:ext uri="{BB962C8B-B14F-4D97-AF65-F5344CB8AC3E}">
        <p14:creationId xmlns:p14="http://schemas.microsoft.com/office/powerpoint/2010/main" val="2162033580"/>
      </p:ext>
    </p:extLst>
  </p:cSld>
  <p:clrMapOvr>
    <a:masterClrMapping/>
  </p:clrMapOvr>
  <mc:AlternateContent xmlns:mc="http://schemas.openxmlformats.org/markup-compatibility/2006">
    <mc:Choice xmlns:p14="http://schemas.microsoft.com/office/powerpoint/2010/main" Requires="p14">
      <p:transition spd="slow" p14:dur="2000" advTm="175"/>
    </mc:Choice>
    <mc:Fallback>
      <p:transition spd="slow" advTm="17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456" y="132019"/>
            <a:ext cx="2180627" cy="369332"/>
          </a:xfrm>
          <a:prstGeom prst="rect">
            <a:avLst/>
          </a:prstGeom>
        </p:spPr>
        <p:txBody>
          <a:bodyPr wrap="square">
            <a:spAutoFit/>
          </a:bodyPr>
          <a:lstStyle/>
          <a:p>
            <a:r>
              <a:rPr lang="en-US" altLang="zh-CN" dirty="0"/>
              <a:t>1 Introduction</a:t>
            </a:r>
          </a:p>
        </p:txBody>
      </p:sp>
      <p:sp>
        <p:nvSpPr>
          <p:cNvPr id="8" name="矩形 7"/>
          <p:cNvSpPr/>
          <p:nvPr/>
        </p:nvSpPr>
        <p:spPr>
          <a:xfrm>
            <a:off x="3877938" y="713342"/>
            <a:ext cx="3371162" cy="7491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A </a:t>
            </a:r>
            <a:r>
              <a:rPr lang="en-US" altLang="zh-CN" sz="2400" dirty="0">
                <a:solidFill>
                  <a:srgbClr val="C00000"/>
                </a:solidFill>
                <a:latin typeface="Calibri Light" panose="020F0302020204030204" pitchFamily="34" charset="0"/>
                <a:cs typeface="Calibri Light" panose="020F0302020204030204" pitchFamily="34" charset="0"/>
              </a:rPr>
              <a:t>sparse/incomplete</a:t>
            </a:r>
            <a:r>
              <a:rPr lang="en-US" altLang="zh-CN" sz="2400" dirty="0">
                <a:solidFill>
                  <a:schemeClr val="tx1"/>
                </a:solidFill>
                <a:latin typeface="Calibri Light" panose="020F0302020204030204" pitchFamily="34" charset="0"/>
                <a:cs typeface="Calibri Light" panose="020F0302020204030204" pitchFamily="34" charset="0"/>
              </a:rPr>
              <a:t> </a:t>
            </a:r>
            <a:r>
              <a:rPr lang="en-US" altLang="zh-CN" sz="2400" dirty="0">
                <a:solidFill>
                  <a:schemeClr val="tx1"/>
                </a:solidFill>
              </a:rPr>
              <a:t>fuzzy rule base</a:t>
            </a:r>
            <a:endParaRPr lang="zh-CN" altLang="en-US" sz="2400" dirty="0">
              <a:solidFill>
                <a:schemeClr val="tx1"/>
              </a:solidFill>
            </a:endParaRPr>
          </a:p>
        </p:txBody>
      </p:sp>
      <p:sp>
        <p:nvSpPr>
          <p:cNvPr id="9" name="矩形 8"/>
          <p:cNvSpPr/>
          <p:nvPr/>
        </p:nvSpPr>
        <p:spPr>
          <a:xfrm>
            <a:off x="3877938" y="2003004"/>
            <a:ext cx="3371162" cy="826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rPr>
              <a:t>Fuzzy inference engine</a:t>
            </a:r>
            <a:endParaRPr lang="zh-CN" altLang="en-US" sz="2400" dirty="0">
              <a:solidFill>
                <a:schemeClr val="tx1"/>
              </a:solidFill>
            </a:endParaRPr>
          </a:p>
        </p:txBody>
      </p:sp>
      <p:sp>
        <p:nvSpPr>
          <p:cNvPr id="11" name="矩形 10"/>
          <p:cNvSpPr/>
          <p:nvPr/>
        </p:nvSpPr>
        <p:spPr>
          <a:xfrm>
            <a:off x="3660329" y="571499"/>
            <a:ext cx="3806380" cy="2403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5563519" y="1465245"/>
            <a:ext cx="0" cy="52881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1371905" y="2429908"/>
            <a:ext cx="2506033"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3"/>
          </p:cNvCxnSpPr>
          <p:nvPr/>
        </p:nvCxnSpPr>
        <p:spPr>
          <a:xfrm>
            <a:off x="7249100" y="2416137"/>
            <a:ext cx="2335575"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371905" y="2583048"/>
            <a:ext cx="1811971" cy="492443"/>
          </a:xfrm>
          <a:prstGeom prst="rect">
            <a:avLst/>
          </a:prstGeom>
          <a:noFill/>
        </p:spPr>
        <p:txBody>
          <a:bodyPr wrap="square" rtlCol="0">
            <a:spAutoFit/>
          </a:bodyPr>
          <a:lstStyle/>
          <a:p>
            <a:r>
              <a:rPr lang="en-US" altLang="zh-CN" sz="2600" dirty="0">
                <a:latin typeface="Calibri Light" panose="020F0302020204030204" pitchFamily="34" charset="0"/>
                <a:cs typeface="Calibri Light" panose="020F0302020204030204" pitchFamily="34" charset="0"/>
              </a:rPr>
              <a:t>Fuzzy Input  </a:t>
            </a:r>
            <a:endParaRPr lang="zh-CN" altLang="en-US" sz="2600" dirty="0">
              <a:latin typeface="Calibri Light" panose="020F0302020204030204" pitchFamily="34" charset="0"/>
              <a:cs typeface="Calibri Light" panose="020F0302020204030204" pitchFamily="34" charset="0"/>
            </a:endParaRPr>
          </a:p>
        </p:txBody>
      </p:sp>
      <p:sp>
        <p:nvSpPr>
          <p:cNvPr id="19" name="文本框 18"/>
          <p:cNvSpPr txBox="1"/>
          <p:nvPr/>
        </p:nvSpPr>
        <p:spPr>
          <a:xfrm>
            <a:off x="8108413" y="2596819"/>
            <a:ext cx="2192357" cy="492443"/>
          </a:xfrm>
          <a:prstGeom prst="rect">
            <a:avLst/>
          </a:prstGeom>
          <a:noFill/>
        </p:spPr>
        <p:txBody>
          <a:bodyPr wrap="square" rtlCol="0">
            <a:spAutoFit/>
          </a:bodyPr>
          <a:lstStyle/>
          <a:p>
            <a:r>
              <a:rPr lang="en-US" altLang="zh-CN" sz="2600" dirty="0">
                <a:latin typeface="Calibri Light" panose="020F0302020204030204" pitchFamily="34" charset="0"/>
                <a:cs typeface="Calibri Light" panose="020F0302020204030204" pitchFamily="34" charset="0"/>
              </a:rPr>
              <a:t>Fuzzy Output</a:t>
            </a:r>
            <a:endParaRPr lang="zh-CN" altLang="en-US" sz="2600" dirty="0">
              <a:latin typeface="Calibri Light" panose="020F0302020204030204" pitchFamily="34" charset="0"/>
              <a:cs typeface="Calibri Light" panose="020F0302020204030204" pitchFamily="34" charset="0"/>
            </a:endParaRPr>
          </a:p>
        </p:txBody>
      </p:sp>
      <p:sp>
        <p:nvSpPr>
          <p:cNvPr id="20" name="文本框 19"/>
          <p:cNvSpPr txBox="1"/>
          <p:nvPr/>
        </p:nvSpPr>
        <p:spPr>
          <a:xfrm>
            <a:off x="3393196" y="3202583"/>
            <a:ext cx="4935556" cy="461665"/>
          </a:xfrm>
          <a:prstGeom prst="rect">
            <a:avLst/>
          </a:prstGeom>
          <a:noFill/>
        </p:spPr>
        <p:txBody>
          <a:bodyPr wrap="square" rtlCol="0">
            <a:spAutoFit/>
          </a:bodyPr>
          <a:lstStyle/>
          <a:p>
            <a:r>
              <a:rPr lang="en-US" altLang="zh-CN" sz="2400" dirty="0">
                <a:latin typeface="Calibri Light" panose="020F0302020204030204" pitchFamily="34" charset="0"/>
                <a:cs typeface="Calibri Light" panose="020F0302020204030204" pitchFamily="34" charset="0"/>
              </a:rPr>
              <a:t>Fig1. A fuzzy rule-based system</a:t>
            </a:r>
            <a:endParaRPr lang="zh-CN" altLang="en-US" sz="2400" dirty="0">
              <a:latin typeface="Calibri Light" panose="020F0302020204030204" pitchFamily="34" charset="0"/>
              <a:cs typeface="Calibri Light" panose="020F0302020204030204" pitchFamily="34" charset="0"/>
            </a:endParaRP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755" y="3884826"/>
            <a:ext cx="7777296" cy="2736915"/>
          </a:xfrm>
          <a:prstGeom prst="rect">
            <a:avLst/>
          </a:prstGeom>
        </p:spPr>
      </p:pic>
      <p:sp>
        <p:nvSpPr>
          <p:cNvPr id="24" name="文本框 23"/>
          <p:cNvSpPr txBox="1"/>
          <p:nvPr/>
        </p:nvSpPr>
        <p:spPr>
          <a:xfrm>
            <a:off x="475614" y="3898597"/>
            <a:ext cx="1992164" cy="892552"/>
          </a:xfrm>
          <a:prstGeom prst="rect">
            <a:avLst/>
          </a:prstGeom>
          <a:noFill/>
        </p:spPr>
        <p:txBody>
          <a:bodyPr wrap="square" rtlCol="0">
            <a:spAutoFit/>
          </a:bodyPr>
          <a:lstStyle/>
          <a:p>
            <a:r>
              <a:rPr lang="en-US" altLang="zh-CN" sz="2600" b="1" dirty="0">
                <a:latin typeface="Calibri Light" panose="020F0302020204030204" pitchFamily="34" charset="0"/>
                <a:cs typeface="Calibri Light" panose="020F0302020204030204" pitchFamily="34" charset="0"/>
              </a:rPr>
              <a:t>Fuzzy rule base:</a:t>
            </a:r>
            <a:endParaRPr lang="zh-CN" altLang="en-US" sz="2600" b="1" dirty="0">
              <a:latin typeface="Calibri Light" panose="020F0302020204030204" pitchFamily="34" charset="0"/>
              <a:cs typeface="Calibri Light" panose="020F030202020403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43"/>
    </mc:Choice>
    <mc:Fallback>
      <p:transition spd="slow" advTm="14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1E4E67A-0712-4728-A779-DD7010B0DF98}"/>
              </a:ext>
            </a:extLst>
          </p:cNvPr>
          <p:cNvSpPr/>
          <p:nvPr/>
        </p:nvSpPr>
        <p:spPr>
          <a:xfrm>
            <a:off x="1085636" y="325747"/>
            <a:ext cx="10020728" cy="1384995"/>
          </a:xfrm>
          <a:prstGeom prst="rect">
            <a:avLst/>
          </a:prstGeom>
        </p:spPr>
        <p:txBody>
          <a:bodyPr wrap="square">
            <a:spAutoFit/>
          </a:bodyPr>
          <a:lstStyle/>
          <a:p>
            <a:r>
              <a:rPr lang="en-US" altLang="zh-CN" sz="2800" dirty="0"/>
              <a:t>(1) The interpretation of the values of the underlying linguistic variables may be vague, e.g., the same word/concept can mean different things to different people.</a:t>
            </a:r>
            <a:endParaRPr lang="zh-CN" altLang="en-US" sz="2800" dirty="0"/>
          </a:p>
        </p:txBody>
      </p:sp>
      <p:sp>
        <p:nvSpPr>
          <p:cNvPr id="8" name="矩形 7">
            <a:extLst>
              <a:ext uri="{FF2B5EF4-FFF2-40B4-BE49-F238E27FC236}">
                <a16:creationId xmlns:a16="http://schemas.microsoft.com/office/drawing/2014/main" id="{03A7EC03-5B7F-4475-BCCC-EB279CCA053D}"/>
              </a:ext>
            </a:extLst>
          </p:cNvPr>
          <p:cNvSpPr/>
          <p:nvPr/>
        </p:nvSpPr>
        <p:spPr>
          <a:xfrm>
            <a:off x="1085636" y="4340013"/>
            <a:ext cx="10020728" cy="954107"/>
          </a:xfrm>
          <a:prstGeom prst="rect">
            <a:avLst/>
          </a:prstGeom>
        </p:spPr>
        <p:txBody>
          <a:bodyPr wrap="square">
            <a:spAutoFit/>
          </a:bodyPr>
          <a:lstStyle/>
          <a:p>
            <a:r>
              <a:rPr lang="en-US" altLang="zh-CN" sz="2800" dirty="0"/>
              <a:t>(2) An element can belong to a fuzzy set with a given degree, but that degree of belonging may itself be uncertain.</a:t>
            </a:r>
            <a:endParaRPr lang="zh-CN" altLang="en-US" sz="2800" dirty="0"/>
          </a:p>
        </p:txBody>
      </p:sp>
      <p:sp>
        <p:nvSpPr>
          <p:cNvPr id="10" name="矩形 9">
            <a:extLst>
              <a:ext uri="{FF2B5EF4-FFF2-40B4-BE49-F238E27FC236}">
                <a16:creationId xmlns:a16="http://schemas.microsoft.com/office/drawing/2014/main" id="{153AE60A-DEEC-43CA-805A-06BE0FE173C0}"/>
              </a:ext>
            </a:extLst>
          </p:cNvPr>
          <p:cNvSpPr/>
          <p:nvPr/>
        </p:nvSpPr>
        <p:spPr>
          <a:xfrm>
            <a:off x="1085636" y="5336589"/>
            <a:ext cx="9981344" cy="954107"/>
          </a:xfrm>
          <a:prstGeom prst="rect">
            <a:avLst/>
          </a:prstGeom>
        </p:spPr>
        <p:txBody>
          <a:bodyPr wrap="square">
            <a:spAutoFit/>
          </a:bodyPr>
          <a:lstStyle/>
          <a:p>
            <a:r>
              <a:rPr lang="en-US" altLang="zh-CN" sz="2800" dirty="0"/>
              <a:t>(3) The obtained rules may be inconsistent when individual views are provided from a group of experts.</a:t>
            </a:r>
            <a:endParaRPr lang="zh-CN" altLang="en-US" sz="2800" dirty="0"/>
          </a:p>
        </p:txBody>
      </p:sp>
      <p:pic>
        <p:nvPicPr>
          <p:cNvPr id="12" name="图片 11">
            <a:extLst>
              <a:ext uri="{FF2B5EF4-FFF2-40B4-BE49-F238E27FC236}">
                <a16:creationId xmlns:a16="http://schemas.microsoft.com/office/drawing/2014/main" id="{9D114AEE-C713-46C4-996A-94ACDCB2D81D}"/>
              </a:ext>
            </a:extLst>
          </p:cNvPr>
          <p:cNvPicPr>
            <a:picLocks noChangeAspect="1"/>
          </p:cNvPicPr>
          <p:nvPr/>
        </p:nvPicPr>
        <p:blipFill>
          <a:blip r:embed="rId3"/>
          <a:stretch>
            <a:fillRect/>
          </a:stretch>
        </p:blipFill>
        <p:spPr>
          <a:xfrm>
            <a:off x="1365831" y="1708893"/>
            <a:ext cx="7937373" cy="2631120"/>
          </a:xfrm>
          <a:prstGeom prst="rect">
            <a:avLst/>
          </a:prstGeom>
        </p:spPr>
      </p:pic>
    </p:spTree>
    <p:extLst>
      <p:ext uri="{BB962C8B-B14F-4D97-AF65-F5344CB8AC3E}">
        <p14:creationId xmlns:p14="http://schemas.microsoft.com/office/powerpoint/2010/main" val="1646212361"/>
      </p:ext>
    </p:extLst>
  </p:cSld>
  <p:clrMapOvr>
    <a:masterClrMapping/>
  </p:clrMapOvr>
  <mc:AlternateContent xmlns:mc="http://schemas.openxmlformats.org/markup-compatibility/2006">
    <mc:Choice xmlns:p14="http://schemas.microsoft.com/office/powerpoint/2010/main" Requires="p14">
      <p:transition spd="slow" p14:dur="2000" advTm="126"/>
    </mc:Choice>
    <mc:Fallback>
      <p:transition spd="slow" advTm="1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B6C638-E008-4C15-B6C0-873DF0E7A1AD}"/>
              </a:ext>
            </a:extLst>
          </p:cNvPr>
          <p:cNvSpPr/>
          <p:nvPr/>
        </p:nvSpPr>
        <p:spPr>
          <a:xfrm>
            <a:off x="921248" y="641247"/>
            <a:ext cx="10585808" cy="3108543"/>
          </a:xfrm>
          <a:prstGeom prst="rect">
            <a:avLst/>
          </a:prstGeom>
        </p:spPr>
        <p:txBody>
          <a:bodyPr wrap="square">
            <a:spAutoFit/>
          </a:bodyPr>
          <a:lstStyle/>
          <a:p>
            <a:r>
              <a:rPr lang="en-US" altLang="zh-CN" sz="2800" dirty="0"/>
              <a:t>   In this paper, a novel rough-fuzzy approach is proposed in an attempt to address such difficulties. The proposed approach allows the representation, handling and </a:t>
            </a:r>
            <a:r>
              <a:rPr lang="en-US" altLang="zh-CN" sz="2800" dirty="0" err="1"/>
              <a:t>utilisation</a:t>
            </a:r>
            <a:r>
              <a:rPr lang="en-US" altLang="zh-CN" sz="2800" dirty="0"/>
              <a:t> of different levels of uncertainty in knowledge. This allows transformation-based fuzzy rule interpolation techniques to model and harness additional uncertain information in order to implement an effective fuzzy interpolative reasoning system.</a:t>
            </a:r>
            <a:endParaRPr lang="zh-CN" altLang="en-US" sz="2800" dirty="0"/>
          </a:p>
        </p:txBody>
      </p:sp>
      <p:pic>
        <p:nvPicPr>
          <p:cNvPr id="3" name="图片 2">
            <a:extLst>
              <a:ext uri="{FF2B5EF4-FFF2-40B4-BE49-F238E27FC236}">
                <a16:creationId xmlns:a16="http://schemas.microsoft.com/office/drawing/2014/main" id="{7EED92F3-4F91-4DB1-9340-E36358ED0E0F}"/>
              </a:ext>
            </a:extLst>
          </p:cNvPr>
          <p:cNvPicPr>
            <a:picLocks noChangeAspect="1"/>
          </p:cNvPicPr>
          <p:nvPr/>
        </p:nvPicPr>
        <p:blipFill>
          <a:blip r:embed="rId2"/>
          <a:stretch>
            <a:fillRect/>
          </a:stretch>
        </p:blipFill>
        <p:spPr>
          <a:xfrm>
            <a:off x="744716" y="3825305"/>
            <a:ext cx="4823878" cy="2762250"/>
          </a:xfrm>
          <a:prstGeom prst="rect">
            <a:avLst/>
          </a:prstGeom>
        </p:spPr>
      </p:pic>
      <p:pic>
        <p:nvPicPr>
          <p:cNvPr id="4" name="图片 3">
            <a:extLst>
              <a:ext uri="{FF2B5EF4-FFF2-40B4-BE49-F238E27FC236}">
                <a16:creationId xmlns:a16="http://schemas.microsoft.com/office/drawing/2014/main" id="{FF4D52FC-2156-4853-96AA-504DF57FEBE9}"/>
              </a:ext>
            </a:extLst>
          </p:cNvPr>
          <p:cNvPicPr>
            <a:picLocks noChangeAspect="1"/>
          </p:cNvPicPr>
          <p:nvPr/>
        </p:nvPicPr>
        <p:blipFill>
          <a:blip r:embed="rId3"/>
          <a:stretch>
            <a:fillRect/>
          </a:stretch>
        </p:blipFill>
        <p:spPr>
          <a:xfrm>
            <a:off x="6214152" y="3825305"/>
            <a:ext cx="5598560" cy="2762250"/>
          </a:xfrm>
          <a:prstGeom prst="rect">
            <a:avLst/>
          </a:prstGeom>
        </p:spPr>
      </p:pic>
      <p:cxnSp>
        <p:nvCxnSpPr>
          <p:cNvPr id="6" name="直接箭头连接符 5">
            <a:extLst>
              <a:ext uri="{FF2B5EF4-FFF2-40B4-BE49-F238E27FC236}">
                <a16:creationId xmlns:a16="http://schemas.microsoft.com/office/drawing/2014/main" id="{CD6EF742-DCA7-4E4C-8BF9-6C1B1964F8B0}"/>
              </a:ext>
            </a:extLst>
          </p:cNvPr>
          <p:cNvCxnSpPr>
            <a:stCxn id="3" idx="3"/>
            <a:endCxn id="4" idx="1"/>
          </p:cNvCxnSpPr>
          <p:nvPr/>
        </p:nvCxnSpPr>
        <p:spPr>
          <a:xfrm>
            <a:off x="5568594" y="5206430"/>
            <a:ext cx="64555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274558"/>
      </p:ext>
    </p:extLst>
  </p:cSld>
  <p:clrMapOvr>
    <a:masterClrMapping/>
  </p:clrMapOvr>
  <mc:AlternateContent xmlns:mc="http://schemas.openxmlformats.org/markup-compatibility/2006">
    <mc:Choice xmlns:p14="http://schemas.microsoft.com/office/powerpoint/2010/main" Requires="p14">
      <p:transition spd="slow" p14:dur="2000" advTm="110"/>
    </mc:Choice>
    <mc:Fallback>
      <p:transition spd="slow" advTm="1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A5993-56D8-4A8F-9DF4-DC3C7137F865}"/>
              </a:ext>
            </a:extLst>
          </p:cNvPr>
          <p:cNvSpPr>
            <a:spLocks noGrp="1"/>
          </p:cNvSpPr>
          <p:nvPr>
            <p:ph type="title"/>
          </p:nvPr>
        </p:nvSpPr>
        <p:spPr>
          <a:xfrm>
            <a:off x="643812" y="2585810"/>
            <a:ext cx="11176518" cy="1325563"/>
          </a:xfrm>
        </p:spPr>
        <p:txBody>
          <a:bodyPr/>
          <a:lstStyle/>
          <a:p>
            <a:pPr algn="ctr"/>
            <a:r>
              <a:rPr lang="en-US" altLang="zh-CN" b="1" dirty="0"/>
              <a:t>2. Rough-fuzzy sets and their representative    values</a:t>
            </a:r>
            <a:endParaRPr lang="zh-CN" altLang="en-US" dirty="0"/>
          </a:p>
        </p:txBody>
      </p:sp>
    </p:spTree>
    <p:extLst>
      <p:ext uri="{BB962C8B-B14F-4D97-AF65-F5344CB8AC3E}">
        <p14:creationId xmlns:p14="http://schemas.microsoft.com/office/powerpoint/2010/main" val="1181987093"/>
      </p:ext>
    </p:extLst>
  </p:cSld>
  <p:clrMapOvr>
    <a:masterClrMapping/>
  </p:clrMapOvr>
  <mc:AlternateContent xmlns:mc="http://schemas.openxmlformats.org/markup-compatibility/2006">
    <mc:Choice xmlns:p14="http://schemas.microsoft.com/office/powerpoint/2010/main" Requires="p14">
      <p:transition spd="slow" p14:dur="2000" advTm="144"/>
    </mc:Choice>
    <mc:Fallback>
      <p:transition spd="slow" advTm="14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2477" y="730627"/>
            <a:ext cx="10653622"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    </a:t>
            </a:r>
            <a:r>
              <a:rPr lang="en-US" altLang="zh-CN" sz="2800" dirty="0">
                <a:latin typeface="+mn-ea"/>
                <a:cs typeface="Times New Roman" panose="02020603050405020304" pitchFamily="18" charset="0"/>
              </a:rPr>
              <a:t>Let I = (U, A) be an information system, where U is a non-empty set of finite objects and A is a non-empty finite set of attributes such that a : U → </a:t>
            </a:r>
            <a:r>
              <a:rPr lang="en-US" altLang="zh-CN" sz="2800" dirty="0" err="1">
                <a:latin typeface="+mn-ea"/>
                <a:cs typeface="Times New Roman" panose="02020603050405020304" pitchFamily="18" charset="0"/>
              </a:rPr>
              <a:t>V</a:t>
            </a:r>
            <a:r>
              <a:rPr lang="en-US" altLang="zh-CN" sz="2800" baseline="-25000" dirty="0" err="1">
                <a:latin typeface="+mn-ea"/>
                <a:cs typeface="Times New Roman" panose="02020603050405020304" pitchFamily="18" charset="0"/>
              </a:rPr>
              <a:t>a</a:t>
            </a:r>
            <a:r>
              <a:rPr lang="en-US" altLang="zh-CN" sz="2800" baseline="-25000" dirty="0">
                <a:latin typeface="+mn-ea"/>
                <a:cs typeface="Times New Roman" panose="02020603050405020304" pitchFamily="18" charset="0"/>
              </a:rPr>
              <a:t>  </a:t>
            </a:r>
            <a:r>
              <a:rPr lang="en-US" altLang="zh-CN" sz="2800" dirty="0">
                <a:latin typeface="+mn-ea"/>
                <a:cs typeface="Times New Roman" panose="02020603050405020304" pitchFamily="18" charset="0"/>
              </a:rPr>
              <a:t>for every </a:t>
            </a:r>
            <a:r>
              <a:rPr lang="en-US" altLang="zh-CN" sz="2800" dirty="0" err="1">
                <a:latin typeface="+mn-ea"/>
                <a:cs typeface="Times New Roman" panose="02020603050405020304" pitchFamily="18" charset="0"/>
              </a:rPr>
              <a:t>a∈A</a:t>
            </a:r>
            <a:r>
              <a:rPr lang="en-US" altLang="zh-CN" sz="2800" dirty="0">
                <a:latin typeface="+mn-ea"/>
                <a:cs typeface="Times New Roman" panose="02020603050405020304" pitchFamily="18" charset="0"/>
              </a:rPr>
              <a:t> with </a:t>
            </a:r>
            <a:r>
              <a:rPr lang="en-US" altLang="zh-CN" sz="2800" dirty="0" err="1">
                <a:latin typeface="+mn-ea"/>
                <a:cs typeface="Times New Roman" panose="02020603050405020304" pitchFamily="18" charset="0"/>
              </a:rPr>
              <a:t>V</a:t>
            </a:r>
            <a:r>
              <a:rPr lang="en-US" altLang="zh-CN" sz="2800" baseline="-25000" dirty="0" err="1">
                <a:latin typeface="+mn-ea"/>
                <a:cs typeface="Times New Roman" panose="02020603050405020304" pitchFamily="18" charset="0"/>
              </a:rPr>
              <a:t>a</a:t>
            </a:r>
            <a:r>
              <a:rPr lang="en-US" altLang="zh-CN" sz="2800" dirty="0">
                <a:latin typeface="+mn-ea"/>
                <a:cs typeface="Times New Roman" panose="02020603050405020304" pitchFamily="18" charset="0"/>
              </a:rPr>
              <a:t> being the domain that attribute a takes values from. With any P⊆A there is a crisp equivalence relation IND (P)</a:t>
            </a:r>
            <a:endParaRPr lang="zh-CN" altLang="en-US" sz="2800" dirty="0">
              <a:latin typeface="+mn-ea"/>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274890" y="2996685"/>
            <a:ext cx="6256496" cy="593884"/>
          </a:xfrm>
          <a:prstGeom prst="rect">
            <a:avLst/>
          </a:prstGeom>
        </p:spPr>
      </p:pic>
      <p:sp>
        <p:nvSpPr>
          <p:cNvPr id="9" name="文本框 8"/>
          <p:cNvSpPr txBox="1"/>
          <p:nvPr/>
        </p:nvSpPr>
        <p:spPr>
          <a:xfrm>
            <a:off x="612477" y="3590569"/>
            <a:ext cx="11041458" cy="2677656"/>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    </a:t>
            </a:r>
            <a:r>
              <a:rPr lang="en-US" altLang="zh-CN" sz="2800" dirty="0">
                <a:cs typeface="Times New Roman" panose="02020603050405020304" pitchFamily="18" charset="0"/>
              </a:rPr>
              <a:t>Let </a:t>
            </a:r>
            <a:r>
              <a:rPr lang="en-US" altLang="zh-CN" sz="2800" i="1" dirty="0">
                <a:cs typeface="Times New Roman" panose="02020603050405020304" pitchFamily="18" charset="0"/>
              </a:rPr>
              <a:t>X </a:t>
            </a:r>
            <a:r>
              <a:rPr lang="en-US" altLang="zh-CN" sz="2800" dirty="0">
                <a:cs typeface="Times New Roman" panose="02020603050405020304" pitchFamily="18" charset="0"/>
              </a:rPr>
              <a:t>⊆U, </a:t>
            </a:r>
            <a:r>
              <a:rPr lang="en-US" altLang="zh-CN" sz="2800" i="1" dirty="0">
                <a:cs typeface="Times New Roman" panose="02020603050405020304" pitchFamily="18" charset="0"/>
              </a:rPr>
              <a:t>X  </a:t>
            </a:r>
            <a:r>
              <a:rPr lang="en-US" altLang="zh-CN" sz="2800" dirty="0">
                <a:cs typeface="Times New Roman" panose="02020603050405020304" pitchFamily="18" charset="0"/>
              </a:rPr>
              <a:t>be approximated using only the information contained within </a:t>
            </a:r>
            <a:r>
              <a:rPr lang="en-US" altLang="zh-CN" sz="2800" i="1" dirty="0">
                <a:cs typeface="Times New Roman" panose="02020603050405020304" pitchFamily="18" charset="0"/>
              </a:rPr>
              <a:t>P </a:t>
            </a:r>
            <a:r>
              <a:rPr lang="en-US" altLang="zh-CN" sz="2800" dirty="0">
                <a:cs typeface="Times New Roman" panose="02020603050405020304" pitchFamily="18" charset="0"/>
              </a:rPr>
              <a:t>by constructing the </a:t>
            </a:r>
            <a:r>
              <a:rPr lang="en-US" altLang="zh-CN" sz="2800" i="1" dirty="0">
                <a:cs typeface="Times New Roman" panose="02020603050405020304" pitchFamily="18" charset="0"/>
              </a:rPr>
              <a:t>P</a:t>
            </a:r>
            <a:r>
              <a:rPr lang="en-US" altLang="zh-CN" sz="2800" dirty="0">
                <a:cs typeface="Times New Roman" panose="02020603050405020304" pitchFamily="18" charset="0"/>
              </a:rPr>
              <a:t>-</a:t>
            </a:r>
            <a:r>
              <a:rPr lang="en-US" altLang="zh-CN" sz="2800" i="1" dirty="0">
                <a:cs typeface="Times New Roman" panose="02020603050405020304" pitchFamily="18" charset="0"/>
              </a:rPr>
              <a:t>lower </a:t>
            </a:r>
            <a:r>
              <a:rPr lang="en-US" altLang="zh-CN" sz="2800" dirty="0">
                <a:cs typeface="Times New Roman" panose="02020603050405020304" pitchFamily="18" charset="0"/>
              </a:rPr>
              <a:t>and </a:t>
            </a:r>
            <a:r>
              <a:rPr lang="en-US" altLang="zh-CN" sz="2800" i="1" dirty="0">
                <a:cs typeface="Times New Roman" panose="02020603050405020304" pitchFamily="18" charset="0"/>
              </a:rPr>
              <a:t>P</a:t>
            </a:r>
            <a:r>
              <a:rPr lang="en-US" altLang="zh-CN" sz="2800" dirty="0">
                <a:cs typeface="Times New Roman" panose="02020603050405020304" pitchFamily="18" charset="0"/>
              </a:rPr>
              <a:t>-</a:t>
            </a:r>
            <a:r>
              <a:rPr lang="en-US" altLang="zh-CN" sz="2800" i="1" dirty="0">
                <a:cs typeface="Times New Roman" panose="02020603050405020304" pitchFamily="18" charset="0"/>
              </a:rPr>
              <a:t>upper </a:t>
            </a:r>
            <a:r>
              <a:rPr lang="en-US" altLang="zh-CN" sz="2800" dirty="0">
                <a:cs typeface="Times New Roman" panose="02020603050405020304" pitchFamily="18" charset="0"/>
              </a:rPr>
              <a:t>approximations of </a:t>
            </a:r>
            <a:r>
              <a:rPr lang="en-US" altLang="zh-CN" sz="2800" i="1" dirty="0">
                <a:cs typeface="Times New Roman" panose="02020603050405020304" pitchFamily="18" charset="0"/>
              </a:rPr>
              <a:t>X :</a:t>
            </a:r>
          </a:p>
          <a:p>
            <a:endParaRPr lang="en-US" altLang="zh-CN" sz="2800" i="1" dirty="0">
              <a:cs typeface="Times New Roman" panose="02020603050405020304" pitchFamily="18" charset="0"/>
            </a:endParaRPr>
          </a:p>
          <a:p>
            <a:endParaRPr lang="en-US" altLang="zh-CN" sz="2800" i="1" dirty="0">
              <a:cs typeface="Times New Roman" panose="02020603050405020304" pitchFamily="18" charset="0"/>
            </a:endParaRPr>
          </a:p>
          <a:p>
            <a:endParaRPr lang="en-US" altLang="zh-CN" sz="2800" i="1" dirty="0">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2274890" y="4850460"/>
            <a:ext cx="3052286" cy="1104900"/>
          </a:xfrm>
          <a:prstGeom prst="rect">
            <a:avLst/>
          </a:prstGeom>
        </p:spPr>
      </p:pic>
      <p:sp>
        <p:nvSpPr>
          <p:cNvPr id="3" name="矩形 2">
            <a:extLst>
              <a:ext uri="{FF2B5EF4-FFF2-40B4-BE49-F238E27FC236}">
                <a16:creationId xmlns:a16="http://schemas.microsoft.com/office/drawing/2014/main" id="{4DFBCFF1-77BB-4480-AE4D-A7B61E94C813}"/>
              </a:ext>
            </a:extLst>
          </p:cNvPr>
          <p:cNvSpPr/>
          <p:nvPr/>
        </p:nvSpPr>
        <p:spPr>
          <a:xfrm>
            <a:off x="163499" y="151154"/>
            <a:ext cx="2869760" cy="461665"/>
          </a:xfrm>
          <a:prstGeom prst="rect">
            <a:avLst/>
          </a:prstGeom>
        </p:spPr>
        <p:txBody>
          <a:bodyPr wrap="none">
            <a:spAutoFit/>
          </a:bodyPr>
          <a:lstStyle/>
          <a:p>
            <a:r>
              <a:rPr lang="en-US" altLang="zh-CN" sz="2400" i="1" dirty="0">
                <a:solidFill>
                  <a:srgbClr val="000000"/>
                </a:solidFill>
                <a:latin typeface="KJFFG F+ Gulliver"/>
              </a:rPr>
              <a:t>2.1. Rough-fuzzy sets </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130"/>
    </mc:Choice>
    <mc:Fallback>
      <p:transition spd="slow" advTm="1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8051" y="528536"/>
            <a:ext cx="11059886" cy="2677656"/>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 2.1. </a:t>
            </a:r>
            <a:r>
              <a:rPr lang="en-US" altLang="zh-CN" sz="2800" dirty="0">
                <a:solidFill>
                  <a:srgbClr val="000000"/>
                </a:solidFill>
                <a:cs typeface="Times New Roman" panose="02020603050405020304" pitchFamily="18" charset="0"/>
              </a:rPr>
              <a:t>With any </a:t>
            </a:r>
            <a:r>
              <a:rPr lang="en-US" altLang="zh-CN" sz="2800" i="1" dirty="0">
                <a:solidFill>
                  <a:srgbClr val="000000"/>
                </a:solidFill>
                <a:cs typeface="Times New Roman" panose="02020603050405020304" pitchFamily="18" charset="0"/>
              </a:rPr>
              <a:t>P </a:t>
            </a:r>
            <a:r>
              <a:rPr lang="en-US" altLang="zh-CN" sz="2800" dirty="0">
                <a:solidFill>
                  <a:srgbClr val="000000"/>
                </a:solidFill>
                <a:cs typeface="Times New Roman" panose="02020603050405020304" pitchFamily="18" charset="0"/>
              </a:rPr>
              <a:t>⊆A , an alternative equivalence relation </a:t>
            </a:r>
            <a:r>
              <a:rPr lang="en-US" altLang="zh-CN" sz="2800" i="1" dirty="0">
                <a:solidFill>
                  <a:srgbClr val="000000"/>
                </a:solidFill>
                <a:cs typeface="Times New Roman" panose="02020603050405020304" pitchFamily="18" charset="0"/>
              </a:rPr>
              <a:t>IND</a:t>
            </a:r>
            <a:r>
              <a:rPr lang="en-US" altLang="zh-CN" sz="2800" dirty="0">
                <a:solidFill>
                  <a:srgbClr val="000000"/>
                </a:solidFill>
                <a:cs typeface="Times New Roman" panose="02020603050405020304" pitchFamily="18" charset="0"/>
              </a:rPr>
              <a:t>(</a:t>
            </a:r>
            <a:r>
              <a:rPr lang="en-US" altLang="zh-CN" sz="2800" i="1" dirty="0">
                <a:solidFill>
                  <a:srgbClr val="000000"/>
                </a:solidFill>
                <a:cs typeface="Times New Roman" panose="02020603050405020304" pitchFamily="18" charset="0"/>
              </a:rPr>
              <a:t>P</a:t>
            </a:r>
            <a:r>
              <a:rPr lang="en-US" altLang="zh-CN" sz="2800" dirty="0">
                <a:solidFill>
                  <a:srgbClr val="000000"/>
                </a:solidFill>
                <a:cs typeface="Times New Roman" panose="02020603050405020304" pitchFamily="18" charset="0"/>
              </a:rPr>
              <a:t>) to the traditional one of Eq. (1) can be defined by</a:t>
            </a:r>
          </a:p>
          <a:p>
            <a:endParaRPr lang="en-US" altLang="zh-CN" sz="2800" dirty="0">
              <a:solidFill>
                <a:srgbClr val="000000"/>
              </a:solidFill>
              <a:cs typeface="Times New Roman" panose="02020603050405020304" pitchFamily="18" charset="0"/>
            </a:endParaRPr>
          </a:p>
          <a:p>
            <a:endParaRPr lang="en-US" altLang="zh-CN" sz="2800" dirty="0">
              <a:solidFill>
                <a:srgbClr val="000000"/>
              </a:solidFill>
              <a:cs typeface="Times New Roman" panose="02020603050405020304" pitchFamily="18" charset="0"/>
            </a:endParaRPr>
          </a:p>
          <a:p>
            <a:r>
              <a:rPr lang="en-US" altLang="zh-CN" sz="2800" dirty="0">
                <a:cs typeface="Times New Roman" panose="02020603050405020304" pitchFamily="18" charset="0"/>
              </a:rPr>
              <a:t>where </a:t>
            </a:r>
            <a:r>
              <a:rPr lang="en-US" altLang="zh-CN" sz="2800" i="1" dirty="0" err="1">
                <a:cs typeface="Times New Roman" panose="02020603050405020304" pitchFamily="18" charset="0"/>
              </a:rPr>
              <a:t>F</a:t>
            </a:r>
            <a:r>
              <a:rPr lang="en-US" altLang="zh-CN" sz="2800" i="1" baseline="-25000" dirty="0" err="1">
                <a:cs typeface="Times New Roman" panose="02020603050405020304" pitchFamily="18" charset="0"/>
              </a:rPr>
              <a:t>g</a:t>
            </a:r>
            <a:r>
              <a:rPr lang="en-US" altLang="zh-CN" sz="2800" i="1" dirty="0">
                <a:cs typeface="Times New Roman" panose="02020603050405020304" pitchFamily="18" charset="0"/>
              </a:rPr>
              <a:t> </a:t>
            </a:r>
            <a:r>
              <a:rPr lang="en-US" altLang="zh-CN" sz="2800" dirty="0">
                <a:cs typeface="Times New Roman" panose="02020603050405020304" pitchFamily="18" charset="0"/>
              </a:rPr>
              <a:t>, </a:t>
            </a:r>
            <a:r>
              <a:rPr lang="en-US" altLang="zh-CN" sz="2800" i="1" dirty="0">
                <a:cs typeface="Times New Roman" panose="02020603050405020304" pitchFamily="18" charset="0"/>
              </a:rPr>
              <a:t>g </a:t>
            </a:r>
            <a:r>
              <a:rPr lang="en-US" altLang="zh-CN" sz="2800" dirty="0">
                <a:cs typeface="Times New Roman" panose="02020603050405020304" pitchFamily="18" charset="0"/>
              </a:rPr>
              <a:t>∈ { 1,...,</a:t>
            </a:r>
            <a:r>
              <a:rPr lang="en-US" altLang="zh-CN" sz="2800" i="1" dirty="0">
                <a:cs typeface="Times New Roman" panose="02020603050405020304" pitchFamily="18" charset="0"/>
              </a:rPr>
              <a:t>G </a:t>
            </a:r>
            <a:r>
              <a:rPr lang="en-US" altLang="zh-CN" sz="2800" dirty="0">
                <a:cs typeface="Times New Roman" panose="02020603050405020304" pitchFamily="18" charset="0"/>
              </a:rPr>
              <a:t>}, are fuzzy sets that jointly define a particular concept </a:t>
            </a:r>
            <a:r>
              <a:rPr lang="en-US" altLang="zh-CN" sz="2800" i="1" dirty="0">
                <a:cs typeface="Times New Roman" panose="02020603050405020304" pitchFamily="18" charset="0"/>
              </a:rPr>
              <a:t>C </a:t>
            </a:r>
            <a:r>
              <a:rPr lang="en-US" altLang="zh-CN" sz="2800" dirty="0">
                <a:cs typeface="Times New Roman" panose="02020603050405020304" pitchFamily="18" charset="0"/>
              </a:rPr>
              <a:t>in </a:t>
            </a:r>
            <a:r>
              <a:rPr lang="en-US" altLang="zh-CN" sz="2800" i="1" dirty="0">
                <a:cs typeface="Times New Roman" panose="02020603050405020304" pitchFamily="18" charset="0"/>
              </a:rPr>
              <a:t>X </a:t>
            </a:r>
            <a:r>
              <a:rPr lang="en-US" altLang="zh-CN" sz="2800" dirty="0">
                <a:cs typeface="Times New Roman" panose="02020603050405020304" pitchFamily="18" charset="0"/>
              </a:rPr>
              <a:t>, </a:t>
            </a:r>
            <a:r>
              <a:rPr lang="en-US" altLang="zh-CN" sz="2800" i="1" dirty="0">
                <a:cs typeface="Times New Roman" panose="02020603050405020304" pitchFamily="18" charset="0"/>
              </a:rPr>
              <a:t>X </a:t>
            </a:r>
            <a:r>
              <a:rPr lang="en-US" altLang="zh-CN" sz="2800" dirty="0">
                <a:cs typeface="Times New Roman" panose="02020603050405020304" pitchFamily="18" charset="0"/>
              </a:rPr>
              <a:t>⊆U . </a:t>
            </a:r>
            <a:r>
              <a:rPr lang="en-US" altLang="zh-CN" sz="2800" dirty="0">
                <a:solidFill>
                  <a:srgbClr val="000000"/>
                </a:solidFill>
                <a:cs typeface="Times New Roman" panose="02020603050405020304" pitchFamily="18" charset="0"/>
              </a:rPr>
              <a:t> </a:t>
            </a:r>
            <a:endParaRPr lang="zh-CN" altLang="en-US" sz="2800" dirty="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714065" y="1503033"/>
            <a:ext cx="7421880" cy="647700"/>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418051" y="3358730"/>
                <a:ext cx="11242646" cy="1815882"/>
              </a:xfrm>
              <a:prstGeom prst="rect">
                <a:avLst/>
              </a:prstGeom>
            </p:spPr>
            <p:txBody>
              <a:bodyPr wrap="square">
                <a:spAutoFit/>
              </a:bodyPr>
              <a:lstStyle/>
              <a:p>
                <a:r>
                  <a:rPr lang="en-US" altLang="zh-CN" sz="2800" b="1" dirty="0">
                    <a:solidFill>
                      <a:srgbClr val="000000"/>
                    </a:solidFill>
                    <a:cs typeface="Times New Roman" panose="02020603050405020304" pitchFamily="18" charset="0"/>
                  </a:rPr>
                  <a:t>Def 2.2. </a:t>
                </a:r>
                <a:r>
                  <a:rPr lang="en-US" altLang="zh-CN" sz="2800" dirty="0">
                    <a:solidFill>
                      <a:srgbClr val="000000"/>
                    </a:solidFill>
                    <a:cs typeface="Times New Roman" panose="02020603050405020304" pitchFamily="18" charset="0"/>
                  </a:rPr>
                  <a:t>Let </a:t>
                </a:r>
                <a:r>
                  <a:rPr lang="en-US" altLang="zh-CN" sz="2800" i="1" dirty="0">
                    <a:solidFill>
                      <a:srgbClr val="000000"/>
                    </a:solidFill>
                    <a:cs typeface="Times New Roman" panose="02020603050405020304" pitchFamily="18" charset="0"/>
                  </a:rPr>
                  <a:t>IND</a:t>
                </a:r>
                <a:r>
                  <a:rPr lang="en-US" altLang="zh-CN" sz="2800" dirty="0">
                    <a:solidFill>
                      <a:srgbClr val="000000"/>
                    </a:solidFill>
                    <a:cs typeface="Times New Roman" panose="02020603050405020304" pitchFamily="18" charset="0"/>
                  </a:rPr>
                  <a:t>(</a:t>
                </a:r>
                <a:r>
                  <a:rPr lang="en-US" altLang="zh-CN" sz="2800" i="1" dirty="0">
                    <a:solidFill>
                      <a:srgbClr val="000000"/>
                    </a:solidFill>
                    <a:cs typeface="Times New Roman" panose="02020603050405020304" pitchFamily="18" charset="0"/>
                  </a:rPr>
                  <a:t>P </a:t>
                </a:r>
                <a:r>
                  <a:rPr lang="en-US" altLang="zh-CN" sz="2800" dirty="0">
                    <a:solidFill>
                      <a:srgbClr val="000000"/>
                    </a:solidFill>
                    <a:cs typeface="Times New Roman" panose="02020603050405020304" pitchFamily="18" charset="0"/>
                  </a:rPr>
                  <a:t>) be an equivalence relation on U and </a:t>
                </a:r>
                <a:r>
                  <a:rPr lang="en-US" altLang="zh-CN" sz="2800" i="1" dirty="0" err="1">
                    <a:solidFill>
                      <a:srgbClr val="000000"/>
                    </a:solidFill>
                    <a:cs typeface="Times New Roman" panose="02020603050405020304" pitchFamily="18" charset="0"/>
                  </a:rPr>
                  <a:t>F</a:t>
                </a:r>
                <a:r>
                  <a:rPr lang="en-US" altLang="zh-CN" sz="2800" b="0" i="1" u="none" strike="noStrike" baseline="-25000" dirty="0" err="1">
                    <a:solidFill>
                      <a:srgbClr val="000000"/>
                    </a:solidFill>
                    <a:cs typeface="Times New Roman" panose="02020603050405020304" pitchFamily="18" charset="0"/>
                  </a:rPr>
                  <a:t>g</a:t>
                </a:r>
                <a:r>
                  <a:rPr lang="en-US" altLang="zh-CN" sz="2800" b="0" i="1" u="none" strike="noStrike" baseline="0" dirty="0">
                    <a:solidFill>
                      <a:srgbClr val="000000"/>
                    </a:solidFill>
                    <a:cs typeface="Times New Roman" panose="02020603050405020304" pitchFamily="18" charset="0"/>
                  </a:rPr>
                  <a:t> </a:t>
                </a:r>
                <a:r>
                  <a:rPr lang="en-US" altLang="zh-CN" sz="2800" dirty="0">
                    <a:solidFill>
                      <a:srgbClr val="000000"/>
                    </a:solidFill>
                    <a:cs typeface="Times New Roman" panose="02020603050405020304" pitchFamily="18" charset="0"/>
                  </a:rPr>
                  <a:t>, </a:t>
                </a:r>
                <a:r>
                  <a:rPr lang="en-US" altLang="zh-CN" sz="2800" i="1" dirty="0">
                    <a:solidFill>
                      <a:srgbClr val="000000"/>
                    </a:solidFill>
                    <a:cs typeface="Times New Roman" panose="02020603050405020304" pitchFamily="18" charset="0"/>
                  </a:rPr>
                  <a:t>g </a:t>
                </a:r>
                <a14:m>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b="0" i="0" u="none" strike="noStrike" baseline="0" dirty="0">
                    <a:solidFill>
                      <a:srgbClr val="000000"/>
                    </a:solidFill>
                    <a:cs typeface="Times New Roman" panose="02020603050405020304" pitchFamily="18" charset="0"/>
                  </a:rPr>
                  <a:t>{ </a:t>
                </a:r>
                <a:r>
                  <a:rPr lang="en-US" altLang="zh-CN" sz="2800" dirty="0">
                    <a:solidFill>
                      <a:srgbClr val="000000"/>
                    </a:solidFill>
                    <a:cs typeface="Times New Roman" panose="02020603050405020304" pitchFamily="18" charset="0"/>
                  </a:rPr>
                  <a:t>1,...,</a:t>
                </a:r>
                <a:r>
                  <a:rPr lang="en-US" altLang="zh-CN" sz="2800" i="1" dirty="0">
                    <a:solidFill>
                      <a:srgbClr val="000000"/>
                    </a:solidFill>
                    <a:cs typeface="Times New Roman" panose="02020603050405020304" pitchFamily="18" charset="0"/>
                  </a:rPr>
                  <a:t>G </a:t>
                </a:r>
                <a:r>
                  <a:rPr lang="en-US" altLang="zh-CN" sz="2800" dirty="0">
                    <a:solidFill>
                      <a:srgbClr val="000000"/>
                    </a:solidFill>
                    <a:cs typeface="Times New Roman" panose="02020603050405020304" pitchFamily="18" charset="0"/>
                  </a:rPr>
                  <a:t>}, be fuzzy sets in </a:t>
                </a:r>
                <a:r>
                  <a:rPr lang="en-US" altLang="zh-CN" sz="2800" i="1" dirty="0">
                    <a:solidFill>
                      <a:srgbClr val="000000"/>
                    </a:solidFill>
                    <a:cs typeface="Times New Roman" panose="02020603050405020304" pitchFamily="18" charset="0"/>
                  </a:rPr>
                  <a:t>C </a:t>
                </a:r>
                <a:r>
                  <a:rPr lang="en-US" altLang="zh-CN" sz="2800" dirty="0">
                    <a:solidFill>
                      <a:srgbClr val="000000"/>
                    </a:solidFill>
                    <a:cs typeface="Times New Roman" panose="02020603050405020304" pitchFamily="18" charset="0"/>
                  </a:rPr>
                  <a:t>(</a:t>
                </a:r>
                <a:r>
                  <a:rPr lang="en-US" altLang="zh-CN" sz="2800" i="1" dirty="0">
                    <a:solidFill>
                      <a:srgbClr val="000000"/>
                    </a:solidFill>
                    <a:cs typeface="Times New Roman" panose="02020603050405020304" pitchFamily="18" charset="0"/>
                  </a:rPr>
                  <a:t>C </a:t>
                </a:r>
                <a:r>
                  <a:rPr lang="en-US" altLang="zh-CN" sz="2800" dirty="0">
                    <a:solidFill>
                      <a:srgbClr val="000000"/>
                    </a:solidFill>
                    <a:cs typeface="Times New Roman" panose="02020603050405020304" pitchFamily="18" charset="0"/>
                  </a:rPr>
                  <a:t>∈</a:t>
                </a:r>
                <a:r>
                  <a:rPr lang="en-US" altLang="zh-CN" sz="2800" i="1" dirty="0">
                    <a:solidFill>
                      <a:srgbClr val="000000"/>
                    </a:solidFill>
                    <a:cs typeface="Times New Roman" panose="02020603050405020304" pitchFamily="18" charset="0"/>
                  </a:rPr>
                  <a:t>X </a:t>
                </a:r>
                <a:r>
                  <a:rPr lang="en-US" altLang="zh-CN" sz="2800" dirty="0">
                    <a:solidFill>
                      <a:srgbClr val="000000"/>
                    </a:solidFill>
                    <a:cs typeface="Times New Roman" panose="02020603050405020304" pitchFamily="18" charset="0"/>
                  </a:rPr>
                  <a:t>), the lower and upper approximations are a pair of fuzzy sets with membership functions defined by the following, respectively: </a:t>
                </a:r>
                <a:endParaRPr lang="zh-CN" altLang="en-US" sz="2800" dirty="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418051" y="3358730"/>
                <a:ext cx="11242646" cy="1815882"/>
              </a:xfrm>
              <a:prstGeom prst="rect">
                <a:avLst/>
              </a:prstGeom>
              <a:blipFill>
                <a:blip r:embed="rId3"/>
                <a:stretch>
                  <a:fillRect l="-1139" t="-3691" r="-2603" b="-8054"/>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714063" y="5174612"/>
            <a:ext cx="6764845" cy="111842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3648"/>
    </mc:Choice>
    <mc:Fallback>
      <p:transition spd="slow" advTm="3364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6|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1652</Words>
  <Application>Microsoft Office PowerPoint</Application>
  <PresentationFormat>宽屏</PresentationFormat>
  <Paragraphs>116</Paragraphs>
  <Slides>36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KJFEF I+ Gulliver</vt:lpstr>
      <vt:lpstr>KJFFG F+ Gulliver</vt:lpstr>
      <vt:lpstr>KJFFH H+ Gulliver</vt:lpstr>
      <vt:lpstr>等线</vt:lpstr>
      <vt:lpstr>等线 Light</vt:lpstr>
      <vt:lpstr>Arial</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2. Rough-fuzzy sets and their representative    values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Rough-fuzzy rule interpolation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61</cp:revision>
  <dcterms:created xsi:type="dcterms:W3CDTF">2019-05-14T01:07:00Z</dcterms:created>
  <dcterms:modified xsi:type="dcterms:W3CDTF">2019-05-16T12:39:57Z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