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62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90" r:id="rId20"/>
    <p:sldId id="291" r:id="rId21"/>
    <p:sldId id="264" r:id="rId22"/>
    <p:sldId id="292" r:id="rId23"/>
    <p:sldId id="293" r:id="rId24"/>
    <p:sldId id="294" r:id="rId25"/>
    <p:sldId id="295" r:id="rId26"/>
    <p:sldId id="296" r:id="rId27"/>
    <p:sldId id="297" r:id="rId28"/>
    <p:sldId id="298" r:id="rId29"/>
    <p:sldId id="276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>
        <p:scale>
          <a:sx n="44" d="100"/>
          <a:sy n="44" d="100"/>
        </p:scale>
        <p:origin x="20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8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6/17/2022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6/17/2022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6/17/2022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6/17/2022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6/17/2022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6/17/2022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6/17/2022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6/17/2022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6/17/2022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6/17/2022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52816" y="1808533"/>
            <a:ext cx="5286583" cy="2020884"/>
          </a:xfrm>
        </p:spPr>
        <p:txBody>
          <a:bodyPr>
            <a:normAutofit/>
          </a:bodyPr>
          <a:lstStyle/>
          <a:p>
            <a:pPr marL="182880" marR="182880" algn="ctr">
              <a:lnSpc>
                <a:spcPct val="115000"/>
              </a:lnSpc>
              <a:spcBef>
                <a:spcPts val="1200"/>
              </a:spcBef>
              <a:spcAft>
                <a:spcPts val="1000"/>
              </a:spcAft>
            </a:pPr>
            <a:r>
              <a:rPr lang="en-US" sz="1800" b="1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PERANCANGAN SISTEM INFORMASI DATA IBU HAMIL PADA POSYANDU DESA PELAT BERBASIS WEB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7"/>
            <a:ext cx="4775075" cy="778143"/>
          </a:xfrm>
        </p:spPr>
        <p:txBody>
          <a:bodyPr>
            <a:normAutofit fontScale="40000" lnSpcReduction="20000"/>
          </a:bodyPr>
          <a:lstStyle/>
          <a:p>
            <a:pPr algn="l">
              <a:spcAft>
                <a:spcPts val="600"/>
              </a:spcAft>
            </a:pPr>
            <a:r>
              <a:rPr lang="en-US" dirty="0" err="1">
                <a:solidFill>
                  <a:schemeClr val="tx1"/>
                </a:solidFill>
              </a:rPr>
              <a:t>Anggota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Kelompok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pPr marL="342900" indent="-342900" algn="l">
              <a:spcAft>
                <a:spcPts val="600"/>
              </a:spcAft>
              <a:buAutoNum type="arabicPeriod"/>
            </a:pPr>
            <a:r>
              <a:rPr lang="en-US" dirty="0" err="1">
                <a:solidFill>
                  <a:schemeClr val="tx1"/>
                </a:solidFill>
              </a:rPr>
              <a:t>Cece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Listiana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Umbara</a:t>
            </a:r>
            <a:r>
              <a:rPr lang="en-US" dirty="0">
                <a:solidFill>
                  <a:schemeClr val="tx1"/>
                </a:solidFill>
              </a:rPr>
              <a:t> (20.01.013.032)</a:t>
            </a:r>
          </a:p>
          <a:p>
            <a:pPr marL="342900" indent="-342900" algn="l">
              <a:spcAft>
                <a:spcPts val="600"/>
              </a:spcAft>
              <a:buAutoNum type="arabicPeriod"/>
            </a:pPr>
            <a:r>
              <a:rPr lang="en-US" dirty="0" err="1">
                <a:solidFill>
                  <a:schemeClr val="tx1"/>
                </a:solidFill>
              </a:rPr>
              <a:t>Andini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Wulandari</a:t>
            </a:r>
            <a:r>
              <a:rPr lang="en-US" dirty="0">
                <a:solidFill>
                  <a:schemeClr val="tx1"/>
                </a:solidFill>
              </a:rPr>
              <a:t> (20.01.013.020)</a:t>
            </a:r>
          </a:p>
          <a:p>
            <a:pPr marL="342900" indent="-342900" algn="l">
              <a:spcAft>
                <a:spcPts val="600"/>
              </a:spcAft>
              <a:buAutoNum type="arabicPeriod"/>
            </a:pPr>
            <a:r>
              <a:rPr lang="en-US" dirty="0" err="1">
                <a:solidFill>
                  <a:schemeClr val="tx1"/>
                </a:solidFill>
              </a:rPr>
              <a:t>Wulandari</a:t>
            </a:r>
            <a:r>
              <a:rPr lang="en-US" dirty="0">
                <a:solidFill>
                  <a:schemeClr val="tx1"/>
                </a:solidFill>
              </a:rPr>
              <a:t> (20.01.013.019)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EFBEC-5F84-48D3-9FFA-8535134BE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798286"/>
            <a:ext cx="10058400" cy="5210628"/>
          </a:xfrm>
        </p:spPr>
        <p:txBody>
          <a:bodyPr>
            <a:normAutofit/>
          </a:bodyPr>
          <a:lstStyle/>
          <a:p>
            <a:pPr marL="834390" lvl="1" indent="-285750">
              <a:lnSpc>
                <a:spcPct val="115000"/>
              </a:lnSpc>
              <a:spcBef>
                <a:spcPts val="0"/>
              </a:spcBef>
            </a:pPr>
            <a:r>
              <a:rPr lang="en-US" sz="1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Activity </a:t>
            </a:r>
            <a:r>
              <a:rPr lang="en-US" sz="18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Diagram </a:t>
            </a:r>
            <a:r>
              <a:rPr lang="en-US" sz="18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Pengolahan</a:t>
            </a:r>
            <a:r>
              <a:rPr lang="en-US" sz="18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 </a:t>
            </a:r>
            <a:r>
              <a:rPr lang="en-US" sz="18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Kehamilan</a:t>
            </a:r>
            <a:r>
              <a:rPr lang="en-US" sz="18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Ibu </a:t>
            </a:r>
            <a:r>
              <a:rPr lang="en-US" sz="18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Hamil</a:t>
            </a:r>
            <a:r>
              <a:rPr lang="en-US" sz="18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F3FC6A-FFFD-0B3E-3C4E-9594776DF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2630" y="1329529"/>
            <a:ext cx="4794331" cy="4447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2937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EFBEC-5F84-48D3-9FFA-8535134BE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798286"/>
            <a:ext cx="10058400" cy="5210628"/>
          </a:xfrm>
        </p:spPr>
        <p:txBody>
          <a:bodyPr>
            <a:normAutofit/>
          </a:bodyPr>
          <a:lstStyle/>
          <a:p>
            <a:pPr marL="834390" lvl="1" indent="-285750">
              <a:lnSpc>
                <a:spcPct val="115000"/>
              </a:lnSpc>
              <a:spcBef>
                <a:spcPts val="0"/>
              </a:spcBef>
            </a:pPr>
            <a:r>
              <a:rPr lang="en-US" sz="1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Activity </a:t>
            </a:r>
            <a:r>
              <a:rPr lang="en-US" sz="18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Diagram </a:t>
            </a:r>
            <a:r>
              <a:rPr lang="en-US" sz="18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Pengolahan</a:t>
            </a:r>
            <a:r>
              <a:rPr lang="en-US" sz="18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Jadwal</a:t>
            </a:r>
            <a:r>
              <a:rPr lang="en-US" sz="18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Kontrol</a:t>
            </a:r>
            <a:r>
              <a:rPr lang="en-US" sz="18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Ibu </a:t>
            </a:r>
            <a:r>
              <a:rPr lang="en-US" sz="18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Hamil</a:t>
            </a:r>
            <a:r>
              <a:rPr lang="en-US" sz="18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0AB04C-8FA5-C213-32C7-943BE9807E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6668" y="1346146"/>
            <a:ext cx="4836075" cy="4662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1536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EFBEC-5F84-48D3-9FFA-8535134BE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798286"/>
            <a:ext cx="10058400" cy="5210628"/>
          </a:xfrm>
        </p:spPr>
        <p:txBody>
          <a:bodyPr>
            <a:normAutofit/>
          </a:bodyPr>
          <a:lstStyle/>
          <a:p>
            <a:pPr marL="617220" marR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3"/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 Diagram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8640" lvl="1" indent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400" b="1" dirty="0">
                <a:effectLst/>
                <a:latin typeface="Arial Narrow" panose="020B0606020202030204" pitchFamily="34" charset="0"/>
                <a:cs typeface="Times New Roman" panose="02020603050405020304" pitchFamily="18" charset="0"/>
              </a:rPr>
              <a:t>	</a:t>
            </a:r>
            <a:r>
              <a:rPr lang="en-US" sz="1600" dirty="0">
                <a:effectLst/>
                <a:latin typeface="Arial Narrow" panose="020B0606020202030204" pitchFamily="34" charset="0"/>
                <a:cs typeface="Times New Roman" panose="02020603050405020304" pitchFamily="18" charset="0"/>
              </a:rPr>
              <a:t> Class diagram </a:t>
            </a:r>
            <a:r>
              <a:rPr lang="en-US" sz="1600" dirty="0" err="1">
                <a:effectLst/>
                <a:latin typeface="Arial Narrow" panose="020B0606020202030204" pitchFamily="34" charset="0"/>
                <a:cs typeface="Times New Roman" panose="02020603050405020304" pitchFamily="18" charset="0"/>
              </a:rPr>
              <a:t>menunjukkan</a:t>
            </a:r>
            <a:r>
              <a:rPr lang="en-US" sz="1600" dirty="0">
                <a:effectLst/>
                <a:latin typeface="Arial Narrow" panose="020B0606020202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Arial Narrow" panose="020B0606020202030204" pitchFamily="34" charset="0"/>
                <a:cs typeface="Times New Roman" panose="02020603050405020304" pitchFamily="18" charset="0"/>
              </a:rPr>
              <a:t>relasi-relasi</a:t>
            </a:r>
            <a:r>
              <a:rPr lang="en-US" sz="1600" dirty="0">
                <a:effectLst/>
                <a:latin typeface="Arial Narrow" panose="020B0606020202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Arial Narrow" panose="020B0606020202030204" pitchFamily="34" charset="0"/>
                <a:cs typeface="Times New Roman" panose="02020603050405020304" pitchFamily="18" charset="0"/>
              </a:rPr>
              <a:t>antar</a:t>
            </a:r>
            <a:r>
              <a:rPr lang="en-US" sz="1600" dirty="0">
                <a:effectLst/>
                <a:latin typeface="Arial Narrow" panose="020B0606020202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Arial Narrow" panose="020B0606020202030204" pitchFamily="34" charset="0"/>
                <a:cs typeface="Times New Roman" panose="02020603050405020304" pitchFamily="18" charset="0"/>
              </a:rPr>
              <a:t>tabel</a:t>
            </a:r>
            <a:r>
              <a:rPr lang="en-US" sz="1600" dirty="0">
                <a:effectLst/>
                <a:latin typeface="Arial Narrow" panose="020B0606020202030204" pitchFamily="34" charset="0"/>
                <a:cs typeface="Times New Roman" panose="02020603050405020304" pitchFamily="18" charset="0"/>
              </a:rPr>
              <a:t> yang </a:t>
            </a:r>
            <a:r>
              <a:rPr lang="en-US" sz="1600" dirty="0" err="1">
                <a:effectLst/>
                <a:latin typeface="Arial Narrow" panose="020B0606020202030204" pitchFamily="34" charset="0"/>
                <a:cs typeface="Times New Roman" panose="02020603050405020304" pitchFamily="18" charset="0"/>
              </a:rPr>
              <a:t>merupakan</a:t>
            </a:r>
            <a:r>
              <a:rPr lang="en-US" sz="1600" dirty="0">
                <a:effectLst/>
                <a:latin typeface="Arial Narrow" panose="020B0606020202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Arial Narrow" panose="020B0606020202030204" pitchFamily="34" charset="0"/>
                <a:cs typeface="Times New Roman" panose="02020603050405020304" pitchFamily="18" charset="0"/>
              </a:rPr>
              <a:t>turunan</a:t>
            </a:r>
            <a:r>
              <a:rPr lang="en-US" sz="1600" dirty="0">
                <a:effectLst/>
                <a:latin typeface="Arial Narrow" panose="020B0606020202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Arial Narrow" panose="020B0606020202030204" pitchFamily="34" charset="0"/>
                <a:cs typeface="Times New Roman" panose="02020603050405020304" pitchFamily="18" charset="0"/>
              </a:rPr>
              <a:t>dari</a:t>
            </a:r>
            <a:r>
              <a:rPr lang="en-US" sz="1600" dirty="0">
                <a:effectLst/>
                <a:latin typeface="Arial Narrow" panose="020B0606020202030204" pitchFamily="34" charset="0"/>
                <a:cs typeface="Times New Roman" panose="02020603050405020304" pitchFamily="18" charset="0"/>
              </a:rPr>
              <a:t> Entity Relationship Diagram (ERD).</a:t>
            </a:r>
          </a:p>
          <a:p>
            <a:pPr marL="834390" lvl="1" indent="-285750" algn="just">
              <a:lnSpc>
                <a:spcPct val="115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18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 Diagram </a:t>
            </a:r>
            <a:r>
              <a:rPr lang="en-US" sz="18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Sistem</a:t>
            </a:r>
            <a:r>
              <a:rPr lang="en-US" sz="18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Informasi</a:t>
            </a:r>
            <a:r>
              <a:rPr lang="en-US" sz="18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Posyandu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7432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8A71E2-8A4A-61CB-B269-97E6D8976B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3288" y="1895385"/>
            <a:ext cx="4403536" cy="4316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5801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EFBEC-5F84-48D3-9FFA-8535134BE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798286"/>
            <a:ext cx="10058400" cy="5210628"/>
          </a:xfrm>
        </p:spPr>
        <p:txBody>
          <a:bodyPr>
            <a:normAutofit/>
          </a:bodyPr>
          <a:lstStyle/>
          <a:p>
            <a:pPr marL="834390" lvl="1" indent="-285750">
              <a:lnSpc>
                <a:spcPct val="115000"/>
              </a:lnSpc>
              <a:spcBef>
                <a:spcPts val="0"/>
              </a:spcBef>
            </a:pPr>
            <a:r>
              <a:rPr lang="en-US" sz="1800" dirty="0" err="1">
                <a:effectLst/>
                <a:latin typeface="Arial Narrow" panose="020B0606020202030204" pitchFamily="34" charset="0"/>
                <a:cs typeface="Times New Roman" panose="02020603050405020304" pitchFamily="18" charset="0"/>
              </a:rPr>
              <a:t>Squence</a:t>
            </a:r>
            <a:r>
              <a:rPr lang="en-US" sz="1800" dirty="0">
                <a:effectLst/>
                <a:latin typeface="Arial Narrow" panose="020B0606020202030204" pitchFamily="34" charset="0"/>
                <a:cs typeface="Times New Roman" panose="02020603050405020304" pitchFamily="18" charset="0"/>
              </a:rPr>
              <a:t> Diagram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9BCB17-8B8F-0504-3E12-4FAA1CDE6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8999" y="1204705"/>
            <a:ext cx="5535470" cy="4804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6664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EFBEC-5F84-48D3-9FFA-8535134BE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798286"/>
            <a:ext cx="10058400" cy="5210628"/>
          </a:xfrm>
        </p:spPr>
        <p:txBody>
          <a:bodyPr>
            <a:normAutofit/>
          </a:bodyPr>
          <a:lstStyle/>
          <a:p>
            <a:pPr marL="617220" marR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4"/>
            </a:pP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Struktur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Database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8640" lvl="1" indent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600" b="1" dirty="0">
                <a:effectLst/>
                <a:latin typeface="Arial Narrow" panose="020B0606020202030204" pitchFamily="34" charset="0"/>
              </a:rPr>
              <a:t>	</a:t>
            </a:r>
            <a:r>
              <a:rPr lang="en-US" sz="1600" dirty="0" err="1">
                <a:effectLst/>
                <a:latin typeface="Arial Narrow" panose="020B0606020202030204" pitchFamily="34" charset="0"/>
              </a:rPr>
              <a:t>Berikut</a:t>
            </a:r>
            <a:r>
              <a:rPr lang="en-US" sz="1600" dirty="0">
                <a:effectLst/>
                <a:latin typeface="Arial Narrow" panose="020B0606020202030204" pitchFamily="34" charset="0"/>
              </a:rPr>
              <a:t> </a:t>
            </a:r>
            <a:r>
              <a:rPr lang="en-US" sz="1600" dirty="0" err="1">
                <a:effectLst/>
                <a:latin typeface="Arial Narrow" panose="020B0606020202030204" pitchFamily="34" charset="0"/>
              </a:rPr>
              <a:t>merupakan</a:t>
            </a:r>
            <a:r>
              <a:rPr lang="en-US" sz="1600" dirty="0">
                <a:effectLst/>
                <a:latin typeface="Arial Narrow" panose="020B0606020202030204" pitchFamily="34" charset="0"/>
              </a:rPr>
              <a:t> </a:t>
            </a:r>
            <a:r>
              <a:rPr lang="en-US" sz="1600" dirty="0" err="1">
                <a:effectLst/>
                <a:latin typeface="Arial Narrow" panose="020B0606020202030204" pitchFamily="34" charset="0"/>
              </a:rPr>
              <a:t>struktur</a:t>
            </a:r>
            <a:r>
              <a:rPr lang="en-US" sz="1600" dirty="0">
                <a:effectLst/>
                <a:latin typeface="Arial Narrow" panose="020B0606020202030204" pitchFamily="34" charset="0"/>
              </a:rPr>
              <a:t> </a:t>
            </a:r>
            <a:r>
              <a:rPr lang="en-US" sz="1600" dirty="0" err="1">
                <a:effectLst/>
                <a:latin typeface="Arial Narrow" panose="020B0606020202030204" pitchFamily="34" charset="0"/>
              </a:rPr>
              <a:t>tabel</a:t>
            </a:r>
            <a:r>
              <a:rPr lang="en-US" sz="1600" dirty="0">
                <a:effectLst/>
                <a:latin typeface="Arial Narrow" panose="020B0606020202030204" pitchFamily="34" charset="0"/>
              </a:rPr>
              <a:t> basis data yang </a:t>
            </a:r>
            <a:r>
              <a:rPr lang="en-US" sz="1600" dirty="0" err="1">
                <a:effectLst/>
                <a:latin typeface="Arial Narrow" panose="020B0606020202030204" pitchFamily="34" charset="0"/>
              </a:rPr>
              <a:t>digunakan</a:t>
            </a:r>
            <a:r>
              <a:rPr lang="en-US" sz="1600" dirty="0">
                <a:effectLst/>
                <a:latin typeface="Arial Narrow" panose="020B0606020202030204" pitchFamily="34" charset="0"/>
              </a:rPr>
              <a:t> </a:t>
            </a:r>
            <a:r>
              <a:rPr lang="en-US" sz="1600" dirty="0" err="1">
                <a:effectLst/>
                <a:latin typeface="Arial Narrow" panose="020B0606020202030204" pitchFamily="34" charset="0"/>
              </a:rPr>
              <a:t>untuk</a:t>
            </a:r>
            <a:r>
              <a:rPr lang="en-US" sz="1600" dirty="0">
                <a:effectLst/>
                <a:latin typeface="Arial Narrow" panose="020B0606020202030204" pitchFamily="34" charset="0"/>
              </a:rPr>
              <a:t> </a:t>
            </a:r>
            <a:r>
              <a:rPr lang="en-US" sz="1600" dirty="0" err="1">
                <a:effectLst/>
                <a:latin typeface="Arial Narrow" panose="020B0606020202030204" pitchFamily="34" charset="0"/>
              </a:rPr>
              <a:t>membuat</a:t>
            </a:r>
            <a:r>
              <a:rPr lang="en-US" sz="1600" dirty="0">
                <a:effectLst/>
                <a:latin typeface="Arial Narrow" panose="020B0606020202030204" pitchFamily="34" charset="0"/>
              </a:rPr>
              <a:t> </a:t>
            </a:r>
            <a:r>
              <a:rPr lang="en-US" sz="1600" dirty="0" err="1">
                <a:effectLst/>
                <a:latin typeface="Arial Narrow" panose="020B0606020202030204" pitchFamily="34" charset="0"/>
              </a:rPr>
              <a:t>Perancangan</a:t>
            </a:r>
            <a:r>
              <a:rPr lang="en-US" sz="1600" dirty="0">
                <a:effectLst/>
                <a:latin typeface="Arial Narrow" panose="020B0606020202030204" pitchFamily="34" charset="0"/>
              </a:rPr>
              <a:t> </a:t>
            </a:r>
            <a:r>
              <a:rPr lang="en-US" sz="1600" dirty="0" err="1">
                <a:effectLst/>
                <a:latin typeface="Arial Narrow" panose="020B0606020202030204" pitchFamily="34" charset="0"/>
              </a:rPr>
              <a:t>Sistem</a:t>
            </a:r>
            <a:r>
              <a:rPr lang="en-US" sz="1600" dirty="0">
                <a:effectLst/>
                <a:latin typeface="Arial Narrow" panose="020B0606020202030204" pitchFamily="34" charset="0"/>
              </a:rPr>
              <a:t> </a:t>
            </a:r>
            <a:r>
              <a:rPr lang="en-US" sz="1600" dirty="0" err="1">
                <a:effectLst/>
                <a:latin typeface="Arial Narrow" panose="020B0606020202030204" pitchFamily="34" charset="0"/>
              </a:rPr>
              <a:t>Informasi</a:t>
            </a:r>
            <a:r>
              <a:rPr lang="en-US" sz="1600" dirty="0">
                <a:effectLst/>
                <a:latin typeface="Arial Narrow" panose="020B0606020202030204" pitchFamily="34" charset="0"/>
              </a:rPr>
              <a:t> </a:t>
            </a:r>
            <a:r>
              <a:rPr lang="en-US" sz="1600" dirty="0" err="1">
                <a:effectLst/>
                <a:latin typeface="Arial Narrow" panose="020B0606020202030204" pitchFamily="34" charset="0"/>
              </a:rPr>
              <a:t>Posyandu</a:t>
            </a:r>
            <a:r>
              <a:rPr lang="en-US" sz="1600" dirty="0">
                <a:effectLst/>
                <a:latin typeface="Arial Narrow" panose="020B0606020202030204" pitchFamily="34" charset="0"/>
              </a:rPr>
              <a:t> Pada Ibu </a:t>
            </a:r>
            <a:r>
              <a:rPr lang="en-US" sz="1600" dirty="0" err="1">
                <a:effectLst/>
                <a:latin typeface="Arial Narrow" panose="020B0606020202030204" pitchFamily="34" charset="0"/>
              </a:rPr>
              <a:t>Hamil</a:t>
            </a:r>
            <a:r>
              <a:rPr lang="en-US" sz="1600" dirty="0">
                <a:effectLst/>
                <a:latin typeface="Arial Narrow" panose="020B0606020202030204" pitchFamily="34" charset="0"/>
              </a:rPr>
              <a:t>.</a:t>
            </a:r>
            <a:endParaRPr lang="en-US" sz="1600" dirty="0">
              <a:effectLst/>
              <a:latin typeface="Times New Roman" panose="02020603050405020304" pitchFamily="18" charset="0"/>
            </a:endParaRPr>
          </a:p>
          <a:p>
            <a:pPr marL="834390" lvl="1" indent="-285750" algn="just">
              <a:lnSpc>
                <a:spcPct val="115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18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Tabel</a:t>
            </a:r>
            <a:r>
              <a:rPr lang="en-US" sz="18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Petugas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7432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32F4F7-F86F-56B7-9FCD-A215881946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13" t="23945" r="29808" b="37286"/>
          <a:stretch/>
        </p:blipFill>
        <p:spPr bwMode="auto">
          <a:xfrm>
            <a:off x="3073400" y="2342469"/>
            <a:ext cx="7474908" cy="310038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3659956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EFBEC-5F84-48D3-9FFA-8535134BE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798286"/>
            <a:ext cx="10058400" cy="5210628"/>
          </a:xfrm>
        </p:spPr>
        <p:txBody>
          <a:bodyPr>
            <a:normAutofit/>
          </a:bodyPr>
          <a:lstStyle/>
          <a:p>
            <a:pPr marL="834390" lvl="1" indent="-285750" algn="just">
              <a:lnSpc>
                <a:spcPct val="115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18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Tabel</a:t>
            </a:r>
            <a:r>
              <a:rPr lang="en-US" sz="18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Bumil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7432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BA1DDE-110F-DDE0-EAB7-F79D6C0FDF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33" t="24800" r="31102" b="30160"/>
          <a:stretch/>
        </p:blipFill>
        <p:spPr bwMode="auto">
          <a:xfrm>
            <a:off x="2710541" y="1616846"/>
            <a:ext cx="7935747" cy="324544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1863613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EFBEC-5F84-48D3-9FFA-8535134BE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798286"/>
            <a:ext cx="10058400" cy="5210628"/>
          </a:xfrm>
        </p:spPr>
        <p:txBody>
          <a:bodyPr>
            <a:normAutofit/>
          </a:bodyPr>
          <a:lstStyle/>
          <a:p>
            <a:pPr marL="834390" lvl="1" indent="-285750" algn="just">
              <a:lnSpc>
                <a:spcPct val="115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18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Tabel</a:t>
            </a:r>
            <a:r>
              <a:rPr lang="en-US" sz="18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Keha</a:t>
            </a:r>
            <a:r>
              <a:rPr lang="en-US" sz="18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milan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7432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174468-99C8-8E73-1A6A-9E24B08472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94" t="24230" r="29007" b="24743"/>
          <a:stretch/>
        </p:blipFill>
        <p:spPr bwMode="auto">
          <a:xfrm>
            <a:off x="2768599" y="1728878"/>
            <a:ext cx="7947153" cy="334944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67365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EFBEC-5F84-48D3-9FFA-8535134BE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798286"/>
            <a:ext cx="10058400" cy="5210628"/>
          </a:xfrm>
        </p:spPr>
        <p:txBody>
          <a:bodyPr>
            <a:normAutofit/>
          </a:bodyPr>
          <a:lstStyle/>
          <a:p>
            <a:pPr marL="834390" lvl="1" indent="-285750" algn="just">
              <a:lnSpc>
                <a:spcPct val="115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18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Tabel</a:t>
            </a:r>
            <a:r>
              <a:rPr lang="en-US" sz="18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Pemeriksaan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7432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5C004F-4780-DBAF-C1C5-E92DEBEA13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94" t="24516" r="28365" b="24173"/>
          <a:stretch/>
        </p:blipFill>
        <p:spPr bwMode="auto">
          <a:xfrm>
            <a:off x="2639168" y="1757385"/>
            <a:ext cx="8486032" cy="329243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63599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DD4B8-4757-4C49-A34E-DD017E86D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852" y="642594"/>
            <a:ext cx="10502348" cy="907910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7"/>
            </a:pPr>
            <a:r>
              <a:rPr lang="en-US" sz="2800" b="1" dirty="0" err="1">
                <a:latin typeface="Arial Narrow" panose="020B0606020202030204" pitchFamily="34" charset="0"/>
              </a:rPr>
              <a:t>Tampilan</a:t>
            </a:r>
            <a:r>
              <a:rPr lang="en-US" sz="2800" b="1" dirty="0">
                <a:latin typeface="Arial Narrow" panose="020B0606020202030204" pitchFamily="34" charset="0"/>
              </a:rPr>
              <a:t> </a:t>
            </a:r>
            <a:r>
              <a:rPr lang="en-US" sz="2800" b="1" dirty="0" err="1">
                <a:latin typeface="Arial Narrow" panose="020B0606020202030204" pitchFamily="34" charset="0"/>
              </a:rPr>
              <a:t>Sistem</a:t>
            </a:r>
            <a:r>
              <a:rPr lang="en-US" sz="2800" b="1" dirty="0">
                <a:latin typeface="Arial Narrow" panose="020B0606020202030204" pitchFamily="34" charset="0"/>
              </a:rPr>
              <a:t> </a:t>
            </a:r>
            <a:r>
              <a:rPr lang="en-US" sz="2800" b="1" dirty="0" err="1">
                <a:latin typeface="Arial Narrow" panose="020B0606020202030204" pitchFamily="34" charset="0"/>
              </a:rPr>
              <a:t>Informasi</a:t>
            </a:r>
            <a:r>
              <a:rPr lang="en-US" sz="2800" b="1" dirty="0">
                <a:latin typeface="Arial Narrow" panose="020B0606020202030204" pitchFamily="34" charset="0"/>
              </a:rPr>
              <a:t> </a:t>
            </a:r>
            <a:r>
              <a:rPr lang="en-US" sz="2800" b="1" dirty="0" err="1">
                <a:latin typeface="Arial Narrow" panose="020B0606020202030204" pitchFamily="34" charset="0"/>
              </a:rPr>
              <a:t>Posyandu</a:t>
            </a:r>
            <a:endParaRPr lang="en-US" sz="2800" b="1" dirty="0">
              <a:latin typeface="Arial Narrow" panose="020B0606020202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D37DC-1768-461B-813B-826AF18A5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550504"/>
            <a:ext cx="10058400" cy="4402240"/>
          </a:xfrm>
        </p:spPr>
        <p:txBody>
          <a:bodyPr/>
          <a:lstStyle/>
          <a:p>
            <a:pPr marL="342900" indent="-342900">
              <a:buFont typeface="+mj-lt"/>
              <a:buAutoNum type="alphaLcPeriod"/>
            </a:pPr>
            <a:r>
              <a:rPr lang="en-US" sz="18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Tampilan</a:t>
            </a:r>
            <a:r>
              <a:rPr lang="en-US" sz="1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Login dan Halaman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Pertama</a:t>
            </a:r>
            <a:endParaRPr lang="en-US" sz="18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814A08-B994-A125-503F-ADEB2D69864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5" t="9407" b="5359"/>
          <a:stretch/>
        </p:blipFill>
        <p:spPr bwMode="auto">
          <a:xfrm>
            <a:off x="1731326" y="2040916"/>
            <a:ext cx="4665345" cy="203771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61F6614-D05F-3764-6AA4-6909D37FF35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92" b="5929"/>
          <a:stretch/>
        </p:blipFill>
        <p:spPr bwMode="auto">
          <a:xfrm>
            <a:off x="6396671" y="4239108"/>
            <a:ext cx="4667885" cy="213677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8974369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D37DC-1768-461B-813B-826AF18A5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928914"/>
            <a:ext cx="10058400" cy="5023830"/>
          </a:xfrm>
        </p:spPr>
        <p:txBody>
          <a:bodyPr/>
          <a:lstStyle/>
          <a:p>
            <a:pPr marL="342900" indent="-342900">
              <a:buFont typeface="+mj-lt"/>
              <a:buAutoNum type="alphaLcPeriod" startAt="2"/>
            </a:pPr>
            <a:r>
              <a:rPr lang="en-US" sz="18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Tampilan</a:t>
            </a:r>
            <a:r>
              <a:rPr lang="en-US" sz="1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 Ibu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Hamil</a:t>
            </a:r>
            <a:endParaRPr lang="en-US" sz="18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74320" lvl="1" indent="0">
              <a:buNone/>
            </a:pPr>
            <a:r>
              <a:rPr lang="en-US" sz="16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Pada </a:t>
            </a:r>
            <a:r>
              <a:rPr lang="en-US" sz="1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tampilan</a:t>
            </a:r>
            <a:r>
              <a:rPr lang="en-US" sz="16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US" sz="16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bidan</a:t>
            </a:r>
            <a:r>
              <a:rPr lang="en-US" sz="16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atau</a:t>
            </a:r>
            <a:r>
              <a:rPr lang="en-US" sz="16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kader</a:t>
            </a:r>
            <a:r>
              <a:rPr lang="en-US" sz="16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US" sz="16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melihat</a:t>
            </a:r>
            <a:r>
              <a:rPr lang="en-US" sz="16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menambah</a:t>
            </a:r>
            <a:r>
              <a:rPr lang="en-US" sz="16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US" sz="1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menghapus</a:t>
            </a:r>
            <a:r>
              <a:rPr lang="en-US" sz="16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 </a:t>
            </a:r>
            <a:r>
              <a:rPr lang="en-US" sz="1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ibu</a:t>
            </a:r>
            <a:r>
              <a:rPr lang="en-US" sz="16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hamil</a:t>
            </a:r>
            <a:r>
              <a:rPr lang="en-US" sz="16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274320" lvl="1" indent="0"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EF9B6F2-A829-160E-04C1-BEB1FBFD4CC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07" b="5074"/>
          <a:stretch/>
        </p:blipFill>
        <p:spPr bwMode="auto">
          <a:xfrm>
            <a:off x="2537278" y="1984919"/>
            <a:ext cx="7117444" cy="342126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703070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D1B10-A3BE-4BF2-AAAE-2328001ED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330" y="642594"/>
            <a:ext cx="9939131" cy="2786406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2800" b="1" dirty="0" err="1"/>
              <a:t>Latar</a:t>
            </a:r>
            <a:r>
              <a:rPr lang="en-US" sz="2800" b="1" dirty="0"/>
              <a:t> </a:t>
            </a:r>
            <a:r>
              <a:rPr lang="en-US" sz="2800" b="1" dirty="0" err="1"/>
              <a:t>Belakang</a:t>
            </a: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EFBEC-5F84-48D3-9FFA-8535134BE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411896"/>
            <a:ext cx="10058400" cy="3540848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8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Posyandu</a:t>
            </a:r>
            <a:r>
              <a:rPr lang="en-US" sz="18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(Pos </a:t>
            </a:r>
            <a:r>
              <a:rPr lang="en-US" sz="18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Pelayanan</a:t>
            </a:r>
            <a:r>
              <a:rPr lang="en-US" sz="18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Terpadu</a:t>
            </a:r>
            <a:r>
              <a:rPr lang="en-US" sz="18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US" sz="18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Desa</a:t>
            </a:r>
            <a:r>
              <a:rPr lang="en-US" sz="18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Pelat</a:t>
            </a:r>
            <a:r>
              <a:rPr lang="en-US" sz="18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merupakan</a:t>
            </a:r>
            <a:r>
              <a:rPr lang="en-US" sz="18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salah </a:t>
            </a:r>
            <a:r>
              <a:rPr lang="en-US" sz="18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satu</a:t>
            </a:r>
            <a:r>
              <a:rPr lang="en-US" sz="18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unit </a:t>
            </a:r>
            <a:r>
              <a:rPr lang="en-US" sz="18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pelayanan</a:t>
            </a:r>
            <a:r>
              <a:rPr lang="en-US" sz="18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masyarakat</a:t>
            </a:r>
            <a:r>
              <a:rPr lang="en-US" sz="18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18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bertugas</a:t>
            </a:r>
            <a:r>
              <a:rPr lang="en-US" sz="18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18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melakukan</a:t>
            </a:r>
            <a:r>
              <a:rPr lang="en-US" sz="18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pelayanan</a:t>
            </a:r>
            <a:r>
              <a:rPr lang="en-US" sz="18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kesehatan</a:t>
            </a:r>
            <a:r>
              <a:rPr lang="en-US" sz="18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ibu</a:t>
            </a:r>
            <a:r>
              <a:rPr lang="en-US" sz="18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US" sz="18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anak</a:t>
            </a:r>
            <a:r>
              <a:rPr lang="en-US" sz="18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 wilayah </a:t>
            </a:r>
            <a:r>
              <a:rPr lang="en-US" sz="18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Desa</a:t>
            </a:r>
            <a:r>
              <a:rPr lang="en-US" sz="18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Pelat</a:t>
            </a:r>
            <a:r>
              <a:rPr lang="en-US" sz="18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Posyandu</a:t>
            </a:r>
            <a:r>
              <a:rPr lang="en-US" sz="18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8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Desa</a:t>
            </a:r>
            <a:r>
              <a:rPr lang="en-US" sz="18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Pelat</a:t>
            </a:r>
            <a:r>
              <a:rPr lang="en-US" sz="18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melaksanakan</a:t>
            </a:r>
            <a:r>
              <a:rPr lang="en-US" sz="18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pelayanan</a:t>
            </a:r>
            <a:r>
              <a:rPr lang="en-US" sz="18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sosial</a:t>
            </a:r>
            <a:r>
              <a:rPr lang="en-US" sz="18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keluarga</a:t>
            </a:r>
            <a:r>
              <a:rPr lang="en-US" sz="18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sz="18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segmen</a:t>
            </a:r>
            <a:r>
              <a:rPr lang="en-US" sz="18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kebutuhan</a:t>
            </a:r>
            <a:r>
              <a:rPr lang="en-US" sz="18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gizi</a:t>
            </a:r>
            <a:r>
              <a:rPr lang="en-US" sz="18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anak</a:t>
            </a:r>
            <a:r>
              <a:rPr lang="en-US" sz="18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US" sz="18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ibu</a:t>
            </a:r>
            <a:r>
              <a:rPr lang="en-US" sz="18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Namun</a:t>
            </a:r>
            <a:r>
              <a:rPr lang="en-US" sz="18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US" sz="18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hal</a:t>
            </a:r>
            <a:r>
              <a:rPr lang="en-US" sz="18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pengaksesan</a:t>
            </a:r>
            <a:r>
              <a:rPr lang="en-US" sz="18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 di </a:t>
            </a:r>
            <a:r>
              <a:rPr lang="en-US" sz="18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posyandu</a:t>
            </a:r>
            <a:r>
              <a:rPr lang="en-US" sz="18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tersebut</a:t>
            </a:r>
            <a:r>
              <a:rPr lang="en-US" sz="18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masih</a:t>
            </a:r>
            <a:r>
              <a:rPr lang="en-US" sz="18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menggunakan</a:t>
            </a:r>
            <a:r>
              <a:rPr lang="en-US" sz="18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cara</a:t>
            </a:r>
            <a:r>
              <a:rPr lang="en-US" sz="18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lama </a:t>
            </a:r>
            <a:r>
              <a:rPr lang="en-US" sz="18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yaitu</a:t>
            </a:r>
            <a:r>
              <a:rPr lang="en-US" sz="18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memakai</a:t>
            </a:r>
            <a:r>
              <a:rPr lang="en-US" sz="18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buku</a:t>
            </a:r>
            <a:r>
              <a:rPr lang="en-US" sz="18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18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digunakan</a:t>
            </a:r>
            <a:r>
              <a:rPr lang="en-US" sz="18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posyandu</a:t>
            </a:r>
            <a:r>
              <a:rPr lang="en-US" sz="18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tersebut</a:t>
            </a:r>
            <a:r>
              <a:rPr lang="en-US" sz="18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18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melakukan</a:t>
            </a:r>
            <a:r>
              <a:rPr lang="en-US" sz="18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berbagai</a:t>
            </a:r>
            <a:r>
              <a:rPr lang="en-US" sz="18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proses </a:t>
            </a:r>
            <a:r>
              <a:rPr lang="en-US" sz="18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pengolahan</a:t>
            </a:r>
            <a:r>
              <a:rPr lang="en-US" sz="18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 </a:t>
            </a:r>
            <a:r>
              <a:rPr lang="en-US" sz="18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seperti</a:t>
            </a:r>
            <a:r>
              <a:rPr lang="en-US" sz="18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pengolahan</a:t>
            </a:r>
            <a:r>
              <a:rPr lang="en-US" sz="18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 </a:t>
            </a:r>
            <a:r>
              <a:rPr lang="en-US" sz="18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ibu</a:t>
            </a:r>
            <a:r>
              <a:rPr lang="en-US" sz="18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hamil</a:t>
            </a:r>
            <a:r>
              <a:rPr lang="en-US" sz="18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data </a:t>
            </a:r>
            <a:r>
              <a:rPr lang="en-US" sz="18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bayi</a:t>
            </a:r>
            <a:r>
              <a:rPr lang="en-US" sz="18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serta</a:t>
            </a:r>
            <a:r>
              <a:rPr lang="en-US" sz="18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 </a:t>
            </a:r>
            <a:r>
              <a:rPr lang="en-US" sz="18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balita</a:t>
            </a:r>
            <a:r>
              <a:rPr lang="en-US" sz="18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 marL="0" indent="0">
              <a:buNone/>
            </a:pPr>
            <a:r>
              <a:rPr lang="en-US" sz="18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8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Berdasarkan</a:t>
            </a:r>
            <a:r>
              <a:rPr lang="en-US" sz="18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analisis</a:t>
            </a:r>
            <a:r>
              <a:rPr lang="en-US" sz="18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masalah</a:t>
            </a:r>
            <a:r>
              <a:rPr lang="en-US" sz="18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18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ada</a:t>
            </a:r>
            <a:r>
              <a:rPr lang="en-US" sz="18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maka</a:t>
            </a:r>
            <a:r>
              <a:rPr lang="en-US" sz="18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dirancanglah</a:t>
            </a:r>
            <a:r>
              <a:rPr lang="en-US" sz="18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sebuah</a:t>
            </a:r>
            <a:r>
              <a:rPr lang="en-US" sz="18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sistem</a:t>
            </a:r>
            <a:r>
              <a:rPr lang="en-US" sz="18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informasi</a:t>
            </a:r>
            <a:r>
              <a:rPr lang="en-US" sz="18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pelayanan</a:t>
            </a:r>
            <a:r>
              <a:rPr lang="en-US" sz="18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posyandu</a:t>
            </a:r>
            <a:r>
              <a:rPr lang="en-US" sz="18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bebasis</a:t>
            </a:r>
            <a:r>
              <a:rPr lang="en-US" sz="18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web </a:t>
            </a:r>
            <a:r>
              <a:rPr lang="en-US" sz="18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18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posyandu</a:t>
            </a:r>
            <a:r>
              <a:rPr lang="en-US" sz="18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Desa</a:t>
            </a:r>
            <a:r>
              <a:rPr lang="en-US" sz="18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Pelat</a:t>
            </a:r>
            <a:r>
              <a:rPr lang="en-US" sz="18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18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diharapkan</a:t>
            </a:r>
            <a:r>
              <a:rPr lang="en-US" sz="18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membantu</a:t>
            </a:r>
            <a:r>
              <a:rPr lang="en-US" sz="18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proses </a:t>
            </a:r>
            <a:r>
              <a:rPr lang="en-US" sz="18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pelaksanaan</a:t>
            </a:r>
            <a:r>
              <a:rPr lang="en-US" sz="18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posyandu</a:t>
            </a:r>
            <a:r>
              <a:rPr lang="en-US" sz="18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18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meliputi</a:t>
            </a:r>
            <a:r>
              <a:rPr lang="en-US" sz="18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proses </a:t>
            </a:r>
            <a:r>
              <a:rPr lang="en-US" sz="18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pencatatan</a:t>
            </a:r>
            <a:r>
              <a:rPr lang="en-US" sz="18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hasil</a:t>
            </a:r>
            <a:r>
              <a:rPr lang="en-US" sz="18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posyandu</a:t>
            </a:r>
            <a:r>
              <a:rPr lang="en-US" sz="18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dan </a:t>
            </a:r>
            <a:r>
              <a:rPr lang="en-US" sz="18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penyimpanan</a:t>
            </a:r>
            <a:r>
              <a:rPr lang="en-US" sz="18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arsip</a:t>
            </a:r>
            <a:r>
              <a:rPr lang="en-US" sz="18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laporan</a:t>
            </a:r>
            <a:r>
              <a:rPr lang="en-US" sz="18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pengembangan</a:t>
            </a:r>
            <a:r>
              <a:rPr lang="en-US" sz="18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anak</a:t>
            </a:r>
            <a:r>
              <a:rPr lang="en-US" sz="18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US" sz="18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laporan</a:t>
            </a:r>
            <a:r>
              <a:rPr lang="en-US" sz="18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ibu</a:t>
            </a:r>
            <a:r>
              <a:rPr lang="en-US" sz="18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hamil</a:t>
            </a:r>
            <a:r>
              <a:rPr lang="en-US" sz="18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6526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D37DC-1768-461B-813B-826AF18A5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335314"/>
            <a:ext cx="10058400" cy="461743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Pada </a:t>
            </a:r>
            <a:r>
              <a:rPr lang="en-US" sz="1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tampilan</a:t>
            </a:r>
            <a:r>
              <a:rPr lang="en-US" sz="16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US" sz="16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kader</a:t>
            </a:r>
            <a:r>
              <a:rPr lang="en-US" sz="16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ataupun</a:t>
            </a:r>
            <a:r>
              <a:rPr lang="en-US" sz="16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bidan</a:t>
            </a:r>
            <a:r>
              <a:rPr lang="en-US" sz="16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US" sz="16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menambah</a:t>
            </a:r>
            <a:r>
              <a:rPr lang="en-US" sz="16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 </a:t>
            </a:r>
            <a:r>
              <a:rPr lang="en-US" sz="1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baru</a:t>
            </a:r>
            <a:r>
              <a:rPr lang="en-US" sz="16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pada data </a:t>
            </a:r>
            <a:r>
              <a:rPr lang="en-US" sz="1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ibu</a:t>
            </a:r>
            <a:r>
              <a:rPr lang="en-US" sz="16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hamil</a:t>
            </a:r>
            <a:r>
              <a:rPr lang="en-US" sz="16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274320" lvl="1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C1BA93-EDC7-9076-4FC3-0C39B6BB08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4507" y="1888248"/>
            <a:ext cx="7253950" cy="3511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9249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D37DC-1768-461B-813B-826AF18A5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335314"/>
            <a:ext cx="10058400" cy="461743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Tampilan</a:t>
            </a:r>
            <a:r>
              <a:rPr lang="en-US" sz="18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dibawah</a:t>
            </a:r>
            <a:r>
              <a:rPr lang="en-US" sz="18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US" sz="18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merupakan</a:t>
            </a:r>
            <a:r>
              <a:rPr lang="en-US" sz="18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tampilan</a:t>
            </a:r>
            <a:r>
              <a:rPr lang="en-US" sz="18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saat</a:t>
            </a:r>
            <a:r>
              <a:rPr lang="en-US" sz="18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 </a:t>
            </a:r>
            <a:r>
              <a:rPr lang="en-US" sz="18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ibu</a:t>
            </a:r>
            <a:r>
              <a:rPr lang="en-US" sz="18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hamil</a:t>
            </a:r>
            <a:r>
              <a:rPr lang="en-US" sz="18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dihapus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274320" lvl="1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C7444F-15D8-CD2D-D6F7-49ECEA4375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2862" y="2059168"/>
            <a:ext cx="7846010" cy="3893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7584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D37DC-1768-461B-813B-826AF18A5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928914"/>
            <a:ext cx="10058400" cy="5023830"/>
          </a:xfrm>
        </p:spPr>
        <p:txBody>
          <a:bodyPr/>
          <a:lstStyle/>
          <a:p>
            <a:pPr marL="342900" indent="-342900">
              <a:buFont typeface="+mj-lt"/>
              <a:buAutoNum type="alphaLcPeriod" startAt="3"/>
            </a:pPr>
            <a:r>
              <a:rPr lang="en-US" sz="18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Tampilan</a:t>
            </a:r>
            <a:r>
              <a:rPr lang="en-US" sz="1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Kehamilan</a:t>
            </a:r>
            <a:r>
              <a:rPr lang="en-US" sz="1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Ibu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Hamil</a:t>
            </a:r>
            <a:endParaRPr lang="en-US" sz="1800" dirty="0">
              <a:solidFill>
                <a:srgbClr val="000000"/>
              </a:solidFill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74320" lvl="1" indent="0">
              <a:buNone/>
            </a:pPr>
            <a:r>
              <a:rPr lang="en-US" sz="16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Pada </a:t>
            </a:r>
            <a:r>
              <a:rPr lang="en-US" sz="1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tampilan</a:t>
            </a:r>
            <a:r>
              <a:rPr lang="en-US" sz="16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US" sz="16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bidan</a:t>
            </a:r>
            <a:r>
              <a:rPr lang="en-US" sz="16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US" sz="16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melihat</a:t>
            </a:r>
            <a:r>
              <a:rPr lang="en-US" sz="16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menambah</a:t>
            </a:r>
            <a:r>
              <a:rPr lang="en-US" sz="16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US" sz="1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menghapus</a:t>
            </a:r>
            <a:r>
              <a:rPr lang="en-US" sz="16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 </a:t>
            </a:r>
            <a:r>
              <a:rPr lang="en-US" sz="1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kehamilan</a:t>
            </a:r>
            <a:r>
              <a:rPr lang="en-US" sz="16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ibu</a:t>
            </a:r>
            <a:r>
              <a:rPr lang="en-US" sz="16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hamil</a:t>
            </a:r>
            <a:r>
              <a:rPr lang="en-US" sz="16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274320" lvl="1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60CBDB-6B2E-2B4D-399D-6BB45EDBFEE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31" b="8908"/>
          <a:stretch/>
        </p:blipFill>
        <p:spPr bwMode="auto">
          <a:xfrm>
            <a:off x="2665412" y="1906904"/>
            <a:ext cx="7373678" cy="371738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7039763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D37DC-1768-461B-813B-826AF18A5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928914"/>
            <a:ext cx="10058400" cy="5023830"/>
          </a:xfrm>
        </p:spPr>
        <p:txBody>
          <a:bodyPr/>
          <a:lstStyle/>
          <a:p>
            <a:pPr marL="342900" indent="-342900">
              <a:buFont typeface="+mj-lt"/>
              <a:buAutoNum type="alphaLcPeriod" startAt="4"/>
            </a:pPr>
            <a:r>
              <a:rPr lang="en-US" sz="18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Tampilan</a:t>
            </a:r>
            <a:r>
              <a:rPr lang="en-US" sz="1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Pemeriksa</a:t>
            </a:r>
            <a:r>
              <a:rPr lang="en-US" sz="1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Ibu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Hamil</a:t>
            </a:r>
            <a:endParaRPr lang="en-US" sz="1800" dirty="0">
              <a:solidFill>
                <a:srgbClr val="000000"/>
              </a:solidFill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74320" lvl="1" indent="0">
              <a:buNone/>
            </a:pPr>
            <a:r>
              <a:rPr lang="en-US" sz="16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Pada </a:t>
            </a:r>
            <a:r>
              <a:rPr lang="en-US" sz="1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tampilan</a:t>
            </a:r>
            <a:r>
              <a:rPr lang="en-US" sz="16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US" sz="16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bidan</a:t>
            </a:r>
            <a:r>
              <a:rPr lang="en-US" sz="16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US" sz="16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melihat</a:t>
            </a:r>
            <a:r>
              <a:rPr lang="en-US" sz="16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menambah</a:t>
            </a:r>
            <a:r>
              <a:rPr lang="en-US" sz="16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US" sz="1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menghapus</a:t>
            </a:r>
            <a:r>
              <a:rPr lang="en-US" sz="16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 </a:t>
            </a:r>
            <a:r>
              <a:rPr lang="en-US" sz="1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kehamilan</a:t>
            </a:r>
            <a:r>
              <a:rPr lang="en-US" sz="16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ibu</a:t>
            </a:r>
            <a:r>
              <a:rPr lang="en-US" sz="16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hamil</a:t>
            </a:r>
            <a:r>
              <a:rPr lang="en-US" sz="16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274320" lvl="1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D08D70-711D-FAEA-A24B-B0F4B42B87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37" b="8435"/>
          <a:stretch/>
        </p:blipFill>
        <p:spPr bwMode="auto">
          <a:xfrm>
            <a:off x="2395718" y="1882548"/>
            <a:ext cx="7400563" cy="382882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4044509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D37DC-1768-461B-813B-826AF18A5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928914"/>
            <a:ext cx="10058400" cy="5023830"/>
          </a:xfrm>
        </p:spPr>
        <p:txBody>
          <a:bodyPr/>
          <a:lstStyle/>
          <a:p>
            <a:pPr marL="342900" indent="-342900">
              <a:buFont typeface="+mj-lt"/>
              <a:buAutoNum type="alphaLcPeriod" startAt="5"/>
            </a:pPr>
            <a:r>
              <a:rPr lang="en-US" sz="18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Tampilan</a:t>
            </a:r>
            <a:r>
              <a:rPr lang="en-US" sz="1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Petugas</a:t>
            </a:r>
            <a:endParaRPr lang="en-US" sz="1800" dirty="0">
              <a:solidFill>
                <a:srgbClr val="000000"/>
              </a:solidFill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74320" lvl="1" indent="0">
              <a:buNone/>
            </a:pPr>
            <a:r>
              <a:rPr lang="en-US" sz="16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Pada </a:t>
            </a:r>
            <a:r>
              <a:rPr lang="en-US" sz="1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tampilan</a:t>
            </a:r>
            <a:r>
              <a:rPr lang="en-US" sz="16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US" sz="16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admin </a:t>
            </a:r>
            <a:r>
              <a:rPr lang="en-US" sz="1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atau</a:t>
            </a:r>
            <a:r>
              <a:rPr lang="en-US" sz="16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user </a:t>
            </a:r>
            <a:r>
              <a:rPr lang="en-US" sz="1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bisa</a:t>
            </a:r>
            <a:r>
              <a:rPr lang="en-US" sz="16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menambahkan</a:t>
            </a:r>
            <a:r>
              <a:rPr lang="en-US" sz="16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US" sz="1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menghapus</a:t>
            </a:r>
            <a:r>
              <a:rPr lang="en-US" sz="16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 </a:t>
            </a:r>
            <a:r>
              <a:rPr lang="en-US" sz="1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petugas</a:t>
            </a:r>
            <a:r>
              <a:rPr lang="en-US" sz="16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274320" lvl="1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54B32F-B573-37A8-3DE0-DA389E45FBD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63" b="8239"/>
          <a:stretch/>
        </p:blipFill>
        <p:spPr bwMode="auto">
          <a:xfrm>
            <a:off x="2300059" y="1971537"/>
            <a:ext cx="8412121" cy="368903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8919935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1F670-8CC6-0F0F-FDB8-8122FF674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2405406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8"/>
            </a:pPr>
            <a:r>
              <a:rPr lang="en-US" sz="2000" b="1" dirty="0"/>
              <a:t>Kesimpulan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8954A-5B0C-463D-7249-E8B000E6A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249714"/>
            <a:ext cx="10058400" cy="3703030"/>
          </a:xfrm>
        </p:spPr>
        <p:txBody>
          <a:bodyPr/>
          <a:lstStyle/>
          <a:p>
            <a:pPr marL="731520" lvl="1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600" b="1" dirty="0">
                <a:effectLst/>
                <a:latin typeface="Arial Narrow" panose="020B0606020202030204" pitchFamily="34" charset="0"/>
              </a:rPr>
              <a:t>	</a:t>
            </a:r>
            <a:r>
              <a:rPr lang="en-US" sz="1600" dirty="0" err="1">
                <a:effectLst/>
                <a:latin typeface="Arial Narrow" panose="020B0606020202030204" pitchFamily="34" charset="0"/>
              </a:rPr>
              <a:t>Berdasarkan</a:t>
            </a:r>
            <a:r>
              <a:rPr lang="en-US" sz="1600" dirty="0">
                <a:effectLst/>
                <a:latin typeface="Arial Narrow" panose="020B0606020202030204" pitchFamily="34" charset="0"/>
              </a:rPr>
              <a:t> </a:t>
            </a:r>
            <a:r>
              <a:rPr lang="en-US" sz="1600" dirty="0" err="1">
                <a:effectLst/>
                <a:latin typeface="Arial Narrow" panose="020B0606020202030204" pitchFamily="34" charset="0"/>
              </a:rPr>
              <a:t>hasil</a:t>
            </a:r>
            <a:r>
              <a:rPr lang="en-US" sz="1600" dirty="0">
                <a:effectLst/>
                <a:latin typeface="Arial Narrow" panose="020B0606020202030204" pitchFamily="34" charset="0"/>
              </a:rPr>
              <a:t> </a:t>
            </a:r>
            <a:r>
              <a:rPr lang="en-US" sz="1600" dirty="0" err="1">
                <a:effectLst/>
                <a:latin typeface="Arial Narrow" panose="020B0606020202030204" pitchFamily="34" charset="0"/>
              </a:rPr>
              <a:t>analisis</a:t>
            </a:r>
            <a:r>
              <a:rPr lang="en-US" sz="1600" dirty="0">
                <a:effectLst/>
                <a:latin typeface="Arial Narrow" panose="020B0606020202030204" pitchFamily="34" charset="0"/>
              </a:rPr>
              <a:t> dan </a:t>
            </a:r>
            <a:r>
              <a:rPr lang="en-US" sz="1600" dirty="0" err="1">
                <a:effectLst/>
                <a:latin typeface="Arial Narrow" panose="020B0606020202030204" pitchFamily="34" charset="0"/>
              </a:rPr>
              <a:t>perancangan</a:t>
            </a:r>
            <a:r>
              <a:rPr lang="en-US" sz="1600" dirty="0">
                <a:effectLst/>
                <a:latin typeface="Arial Narrow" panose="020B0606020202030204" pitchFamily="34" charset="0"/>
              </a:rPr>
              <a:t> </a:t>
            </a:r>
            <a:r>
              <a:rPr lang="en-US" sz="1600" dirty="0" err="1">
                <a:effectLst/>
                <a:latin typeface="Arial Narrow" panose="020B0606020202030204" pitchFamily="34" charset="0"/>
              </a:rPr>
              <a:t>sistem</a:t>
            </a:r>
            <a:r>
              <a:rPr lang="en-US" sz="1600" dirty="0">
                <a:effectLst/>
                <a:latin typeface="Arial Narrow" panose="020B0606020202030204" pitchFamily="34" charset="0"/>
              </a:rPr>
              <a:t> </a:t>
            </a:r>
            <a:r>
              <a:rPr lang="en-US" sz="1600" dirty="0" err="1">
                <a:effectLst/>
                <a:latin typeface="Arial Narrow" panose="020B0606020202030204" pitchFamily="34" charset="0"/>
              </a:rPr>
              <a:t>informasi</a:t>
            </a:r>
            <a:r>
              <a:rPr lang="en-US" sz="1600" dirty="0">
                <a:effectLst/>
                <a:latin typeface="Arial Narrow" panose="020B0606020202030204" pitchFamily="34" charset="0"/>
              </a:rPr>
              <a:t> </a:t>
            </a:r>
            <a:r>
              <a:rPr lang="en-US" sz="1600" dirty="0" err="1">
                <a:effectLst/>
                <a:latin typeface="Arial Narrow" panose="020B0606020202030204" pitchFamily="34" charset="0"/>
              </a:rPr>
              <a:t>posyandu</a:t>
            </a:r>
            <a:r>
              <a:rPr lang="en-US" sz="1600" dirty="0">
                <a:effectLst/>
                <a:latin typeface="Arial Narrow" panose="020B0606020202030204" pitchFamily="34" charset="0"/>
              </a:rPr>
              <a:t> </a:t>
            </a:r>
            <a:r>
              <a:rPr lang="en-US" sz="1600" dirty="0" err="1">
                <a:effectLst/>
                <a:latin typeface="Arial Narrow" panose="020B0606020202030204" pitchFamily="34" charset="0"/>
              </a:rPr>
              <a:t>untuk</a:t>
            </a:r>
            <a:r>
              <a:rPr lang="en-US" sz="1600" dirty="0">
                <a:effectLst/>
                <a:latin typeface="Arial Narrow" panose="020B0606020202030204" pitchFamily="34" charset="0"/>
              </a:rPr>
              <a:t> data </a:t>
            </a:r>
            <a:r>
              <a:rPr lang="en-US" sz="1600" dirty="0" err="1">
                <a:effectLst/>
                <a:latin typeface="Arial Narrow" panose="020B0606020202030204" pitchFamily="34" charset="0"/>
              </a:rPr>
              <a:t>ibu</a:t>
            </a:r>
            <a:r>
              <a:rPr lang="en-US" sz="1600" dirty="0">
                <a:effectLst/>
                <a:latin typeface="Arial Narrow" panose="020B0606020202030204" pitchFamily="34" charset="0"/>
              </a:rPr>
              <a:t> </a:t>
            </a:r>
            <a:r>
              <a:rPr lang="en-US" sz="1600" dirty="0" err="1">
                <a:effectLst/>
                <a:latin typeface="Arial Narrow" panose="020B0606020202030204" pitchFamily="34" charset="0"/>
              </a:rPr>
              <a:t>hamil</a:t>
            </a:r>
            <a:r>
              <a:rPr lang="en-US" sz="1600" dirty="0">
                <a:effectLst/>
                <a:latin typeface="Arial Narrow" panose="020B0606020202030204" pitchFamily="34" charset="0"/>
              </a:rPr>
              <a:t> di wilayah </a:t>
            </a:r>
            <a:r>
              <a:rPr lang="en-US" sz="1600" dirty="0" err="1">
                <a:effectLst/>
                <a:latin typeface="Arial Narrow" panose="020B0606020202030204" pitchFamily="34" charset="0"/>
              </a:rPr>
              <a:t>desa</a:t>
            </a:r>
            <a:r>
              <a:rPr lang="en-US" sz="1600" dirty="0">
                <a:effectLst/>
                <a:latin typeface="Arial Narrow" panose="020B0606020202030204" pitchFamily="34" charset="0"/>
              </a:rPr>
              <a:t> </a:t>
            </a:r>
            <a:r>
              <a:rPr lang="en-US" sz="1600" dirty="0" err="1">
                <a:effectLst/>
                <a:latin typeface="Arial Narrow" panose="020B0606020202030204" pitchFamily="34" charset="0"/>
              </a:rPr>
              <a:t>pelat</a:t>
            </a:r>
            <a:r>
              <a:rPr lang="en-US" sz="1600" dirty="0">
                <a:effectLst/>
                <a:latin typeface="Arial Narrow" panose="020B0606020202030204" pitchFamily="34" charset="0"/>
              </a:rPr>
              <a:t>, </a:t>
            </a:r>
            <a:r>
              <a:rPr lang="en-US" sz="1600" dirty="0" err="1">
                <a:effectLst/>
                <a:latin typeface="Arial Narrow" panose="020B0606020202030204" pitchFamily="34" charset="0"/>
              </a:rPr>
              <a:t>maka</a:t>
            </a:r>
            <a:r>
              <a:rPr lang="en-US" sz="1600" dirty="0">
                <a:effectLst/>
                <a:latin typeface="Arial Narrow" panose="020B0606020202030204" pitchFamily="34" charset="0"/>
              </a:rPr>
              <a:t> </a:t>
            </a:r>
            <a:r>
              <a:rPr lang="en-US" sz="1600" dirty="0" err="1">
                <a:effectLst/>
                <a:latin typeface="Arial Narrow" panose="020B0606020202030204" pitchFamily="34" charset="0"/>
              </a:rPr>
              <a:t>diperoleh</a:t>
            </a:r>
            <a:r>
              <a:rPr lang="en-US" sz="1600" dirty="0">
                <a:effectLst/>
                <a:latin typeface="Arial Narrow" panose="020B0606020202030204" pitchFamily="34" charset="0"/>
              </a:rPr>
              <a:t> </a:t>
            </a:r>
            <a:r>
              <a:rPr lang="en-US" sz="1600" dirty="0" err="1">
                <a:effectLst/>
                <a:latin typeface="Arial Narrow" panose="020B0606020202030204" pitchFamily="34" charset="0"/>
              </a:rPr>
              <a:t>beberapa</a:t>
            </a:r>
            <a:r>
              <a:rPr lang="en-US" sz="1600" dirty="0">
                <a:effectLst/>
                <a:latin typeface="Arial Narrow" panose="020B0606020202030204" pitchFamily="34" charset="0"/>
              </a:rPr>
              <a:t> </a:t>
            </a:r>
            <a:r>
              <a:rPr lang="en-US" sz="1600" dirty="0" err="1">
                <a:effectLst/>
                <a:latin typeface="Arial Narrow" panose="020B0606020202030204" pitchFamily="34" charset="0"/>
              </a:rPr>
              <a:t>simpulan</a:t>
            </a:r>
            <a:r>
              <a:rPr lang="en-US" sz="1600" dirty="0">
                <a:effectLst/>
                <a:latin typeface="Arial Narrow" panose="020B0606020202030204" pitchFamily="34" charset="0"/>
              </a:rPr>
              <a:t> </a:t>
            </a:r>
            <a:r>
              <a:rPr lang="en-US" sz="1600" dirty="0" err="1">
                <a:effectLst/>
                <a:latin typeface="Arial Narrow" panose="020B0606020202030204" pitchFamily="34" charset="0"/>
              </a:rPr>
              <a:t>sebagai</a:t>
            </a:r>
            <a:r>
              <a:rPr lang="en-US" sz="1600" dirty="0">
                <a:effectLst/>
                <a:latin typeface="Arial Narrow" panose="020B0606020202030204" pitchFamily="34" charset="0"/>
              </a:rPr>
              <a:t> </a:t>
            </a:r>
            <a:r>
              <a:rPr lang="en-US" sz="1600" dirty="0" err="1">
                <a:effectLst/>
                <a:latin typeface="Arial Narrow" panose="020B0606020202030204" pitchFamily="34" charset="0"/>
              </a:rPr>
              <a:t>berikut</a:t>
            </a:r>
            <a:r>
              <a:rPr lang="en-US" sz="1600" dirty="0">
                <a:effectLst/>
                <a:latin typeface="Arial Narrow" panose="020B0606020202030204" pitchFamily="34" charset="0"/>
              </a:rPr>
              <a:t>:</a:t>
            </a:r>
            <a:endParaRPr lang="en-US" sz="1600" dirty="0">
              <a:effectLst/>
              <a:latin typeface="Times New Roman" panose="02020603050405020304" pitchFamily="18" charset="0"/>
            </a:endParaRPr>
          </a:p>
          <a:p>
            <a:pPr marL="617220" lvl="1" indent="-342900">
              <a:lnSpc>
                <a:spcPct val="115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Proses </a:t>
            </a:r>
            <a:r>
              <a:rPr lang="en-US" sz="1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perancangan</a:t>
            </a:r>
            <a:r>
              <a:rPr lang="en-US" sz="16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sistem</a:t>
            </a:r>
            <a:r>
              <a:rPr lang="en-US" sz="16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informasi</a:t>
            </a:r>
            <a:r>
              <a:rPr lang="en-US" sz="16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meliputi</a:t>
            </a:r>
            <a:r>
              <a:rPr lang="en-US" sz="16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pengumpulan</a:t>
            </a:r>
            <a:r>
              <a:rPr lang="en-US" sz="16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 </a:t>
            </a:r>
            <a:r>
              <a:rPr lang="en-US" sz="1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melalui</a:t>
            </a:r>
            <a:r>
              <a:rPr lang="en-US" sz="16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observasi</a:t>
            </a:r>
            <a:r>
              <a:rPr lang="en-US" sz="16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sistem</a:t>
            </a:r>
            <a:r>
              <a:rPr lang="en-US" sz="16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kerja</a:t>
            </a:r>
            <a:r>
              <a:rPr lang="en-US" sz="16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1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sedang</a:t>
            </a:r>
            <a:r>
              <a:rPr lang="en-US" sz="16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berjalan</a:t>
            </a:r>
            <a:r>
              <a:rPr lang="en-US" sz="16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wawancara</a:t>
            </a:r>
            <a:r>
              <a:rPr lang="en-US" sz="16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terhadap</a:t>
            </a:r>
            <a:r>
              <a:rPr lang="en-US" sz="16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kader</a:t>
            </a:r>
            <a:r>
              <a:rPr lang="en-US" sz="16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posyandu</a:t>
            </a:r>
            <a:r>
              <a:rPr lang="en-US" sz="16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US" sz="1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staf</a:t>
            </a:r>
            <a:r>
              <a:rPr lang="en-US" sz="16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pendamping</a:t>
            </a:r>
            <a:r>
              <a:rPr lang="en-US" sz="16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selanjutnya</a:t>
            </a:r>
            <a:r>
              <a:rPr lang="en-US" sz="16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menganalisis</a:t>
            </a:r>
            <a:r>
              <a:rPr lang="en-US" sz="16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permasalahan</a:t>
            </a:r>
            <a:r>
              <a:rPr lang="en-US" sz="16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pada </a:t>
            </a:r>
            <a:r>
              <a:rPr lang="en-US" sz="1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sistem</a:t>
            </a:r>
            <a:r>
              <a:rPr lang="en-US" sz="16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1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berjalan</a:t>
            </a:r>
            <a:r>
              <a:rPr lang="en-US" sz="16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US" sz="1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solusi</a:t>
            </a:r>
            <a:r>
              <a:rPr lang="en-US" sz="16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pemecahan</a:t>
            </a:r>
            <a:r>
              <a:rPr lang="en-US" sz="16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masalahnya</a:t>
            </a:r>
            <a:r>
              <a:rPr lang="en-US" sz="16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17220" lvl="1" indent="-342900">
              <a:lnSpc>
                <a:spcPct val="115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Sistem</a:t>
            </a:r>
            <a:r>
              <a:rPr lang="en-US" sz="16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informasi</a:t>
            </a:r>
            <a:r>
              <a:rPr lang="en-US" sz="16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posyandu</a:t>
            </a:r>
            <a:r>
              <a:rPr lang="en-US" sz="16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dirancang</a:t>
            </a:r>
            <a:r>
              <a:rPr lang="en-US" sz="16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guna</a:t>
            </a:r>
            <a:r>
              <a:rPr lang="en-US" sz="16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mempermudah</a:t>
            </a:r>
            <a:r>
              <a:rPr lang="en-US" sz="16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proses </a:t>
            </a:r>
            <a:r>
              <a:rPr lang="en-US" sz="1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pengolahan</a:t>
            </a:r>
            <a:r>
              <a:rPr lang="en-US" sz="16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 </a:t>
            </a:r>
            <a:r>
              <a:rPr lang="en-US" sz="1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ibu</a:t>
            </a:r>
            <a:r>
              <a:rPr lang="en-US" sz="16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hamil</a:t>
            </a:r>
            <a:r>
              <a:rPr lang="en-US" sz="16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disetiap</a:t>
            </a:r>
            <a:r>
              <a:rPr lang="en-US" sz="16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kegitaan</a:t>
            </a:r>
            <a:r>
              <a:rPr lang="en-US" sz="16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posyandu</a:t>
            </a:r>
            <a:r>
              <a:rPr lang="en-US" sz="16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dilakukan</a:t>
            </a:r>
            <a:r>
              <a:rPr lang="en-US" sz="16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Juga agar </a:t>
            </a:r>
            <a:r>
              <a:rPr lang="en-US" sz="1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US" sz="16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mempermudah</a:t>
            </a:r>
            <a:r>
              <a:rPr lang="en-US" sz="16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US" sz="16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penyampaian</a:t>
            </a:r>
            <a:r>
              <a:rPr lang="en-US" sz="16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informasi</a:t>
            </a:r>
            <a:r>
              <a:rPr lang="en-US" sz="16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kepada</a:t>
            </a:r>
            <a:r>
              <a:rPr lang="en-US" sz="16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peserta</a:t>
            </a:r>
            <a:r>
              <a:rPr lang="en-US" sz="16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posyandu</a:t>
            </a:r>
            <a:r>
              <a:rPr lang="en-US" sz="16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juga </a:t>
            </a:r>
            <a:r>
              <a:rPr lang="en-US" sz="1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kader</a:t>
            </a:r>
            <a:r>
              <a:rPr lang="en-US" sz="16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poyandu</a:t>
            </a:r>
            <a:r>
              <a:rPr lang="en-US" sz="16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17220" lvl="1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en-US" sz="16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Hasil </a:t>
            </a:r>
            <a:r>
              <a:rPr lang="en-US" sz="1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rancangan</a:t>
            </a:r>
            <a:r>
              <a:rPr lang="en-US" sz="16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sistem</a:t>
            </a:r>
            <a:r>
              <a:rPr lang="en-US" sz="16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informasi</a:t>
            </a:r>
            <a:r>
              <a:rPr lang="en-US" sz="16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posyandu</a:t>
            </a:r>
            <a:r>
              <a:rPr lang="en-US" sz="16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juga </a:t>
            </a:r>
            <a:r>
              <a:rPr lang="en-US" sz="1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dilengkapi</a:t>
            </a:r>
            <a:r>
              <a:rPr lang="en-US" sz="16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sz="16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fitur</a:t>
            </a:r>
            <a:r>
              <a:rPr lang="en-US" sz="16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pengolahan</a:t>
            </a:r>
            <a:r>
              <a:rPr lang="en-US" sz="16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 yang </a:t>
            </a:r>
            <a:r>
              <a:rPr lang="en-US" sz="1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US" sz="16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menampilkan</a:t>
            </a:r>
            <a:r>
              <a:rPr lang="en-US" sz="16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grafik</a:t>
            </a:r>
            <a:r>
              <a:rPr lang="en-US" sz="16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status </a:t>
            </a:r>
            <a:r>
              <a:rPr lang="en-US" sz="1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kesehatan</a:t>
            </a:r>
            <a:r>
              <a:rPr lang="en-US" sz="16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peserta</a:t>
            </a:r>
            <a:r>
              <a:rPr lang="en-US" sz="16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sehingga</a:t>
            </a:r>
            <a:r>
              <a:rPr lang="en-US" sz="16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US" sz="16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membantu</a:t>
            </a:r>
            <a:r>
              <a:rPr lang="en-US" sz="16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US" sz="16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pembuatan</a:t>
            </a:r>
            <a:r>
              <a:rPr lang="en-US" sz="16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laporan</a:t>
            </a:r>
            <a:r>
              <a:rPr lang="en-US" sz="16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penyelenggaraan</a:t>
            </a:r>
            <a:r>
              <a:rPr lang="en-US" sz="16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posyandu</a:t>
            </a:r>
            <a:r>
              <a:rPr lang="en-US" sz="16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1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cepat</a:t>
            </a:r>
            <a:r>
              <a:rPr lang="en-US" sz="16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9615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8C1DC-5588-43E0-A072-853B8D150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417983"/>
            <a:ext cx="10058400" cy="3869634"/>
          </a:xfrm>
        </p:spPr>
        <p:txBody>
          <a:bodyPr/>
          <a:lstStyle/>
          <a:p>
            <a:pPr algn="ctr"/>
            <a:r>
              <a:rPr lang="en-US" b="1" dirty="0"/>
              <a:t>TERIMAKASIH</a:t>
            </a:r>
            <a:r>
              <a:rPr lang="en-US" b="1" dirty="0">
                <a:sym typeface="Wingdings" panose="05000000000000000000" pitchFamily="2" charset="2"/>
              </a:rPr>
              <a:t>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86629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D1B10-A3BE-4BF2-AAAE-2328001ED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330" y="1223166"/>
            <a:ext cx="9939131" cy="2786406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2"/>
            </a:pPr>
            <a:r>
              <a:rPr lang="en-US" sz="2800" b="1" dirty="0"/>
              <a:t>Ruang </a:t>
            </a:r>
            <a:r>
              <a:rPr lang="en-US" sz="2800" b="1" dirty="0" err="1"/>
              <a:t>Lingkup</a:t>
            </a:r>
            <a:r>
              <a:rPr lang="en-US" sz="2800" b="1" dirty="0"/>
              <a:t> </a:t>
            </a:r>
            <a:r>
              <a:rPr lang="en-US" sz="2800" b="1" dirty="0" err="1"/>
              <a:t>Pengembangan</a:t>
            </a: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EFBEC-5F84-48D3-9FFA-8535134BE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3062514"/>
            <a:ext cx="10058400" cy="28902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effectLst/>
                <a:latin typeface="Arial Narrow" panose="020B0606020202030204" pitchFamily="34" charset="0"/>
              </a:rPr>
              <a:t>	</a:t>
            </a:r>
            <a:r>
              <a:rPr lang="en-US" sz="1400" dirty="0" err="1">
                <a:effectLst/>
                <a:latin typeface="Arial Narrow" panose="020B0606020202030204" pitchFamily="34" charset="0"/>
              </a:rPr>
              <a:t>Aplikasi</a:t>
            </a:r>
            <a:r>
              <a:rPr lang="en-US" sz="1400" dirty="0">
                <a:effectLst/>
                <a:latin typeface="Arial Narrow" panose="020B0606020202030204" pitchFamily="34" charset="0"/>
              </a:rPr>
              <a:t> </a:t>
            </a:r>
            <a:r>
              <a:rPr lang="en-US" sz="1400" dirty="0" err="1">
                <a:effectLst/>
                <a:latin typeface="Arial Narrow" panose="020B0606020202030204" pitchFamily="34" charset="0"/>
              </a:rPr>
              <a:t>ini</a:t>
            </a:r>
            <a:r>
              <a:rPr lang="en-US" sz="1400" dirty="0">
                <a:effectLst/>
                <a:latin typeface="Arial Narrow" panose="020B0606020202030204" pitchFamily="34" charset="0"/>
              </a:rPr>
              <a:t> </a:t>
            </a:r>
            <a:r>
              <a:rPr lang="en-US" sz="1400" dirty="0" err="1">
                <a:effectLst/>
                <a:latin typeface="Arial Narrow" panose="020B0606020202030204" pitchFamily="34" charset="0"/>
              </a:rPr>
              <a:t>hanya</a:t>
            </a:r>
            <a:r>
              <a:rPr lang="en-US" sz="1400" dirty="0">
                <a:effectLst/>
                <a:latin typeface="Arial Narrow" panose="020B0606020202030204" pitchFamily="34" charset="0"/>
              </a:rPr>
              <a:t> </a:t>
            </a:r>
            <a:r>
              <a:rPr lang="en-US" sz="1400" dirty="0" err="1">
                <a:effectLst/>
                <a:latin typeface="Arial Narrow" panose="020B0606020202030204" pitchFamily="34" charset="0"/>
              </a:rPr>
              <a:t>dapat</a:t>
            </a:r>
            <a:r>
              <a:rPr lang="en-US" sz="1400" dirty="0">
                <a:effectLst/>
                <a:latin typeface="Arial Narrow" panose="020B0606020202030204" pitchFamily="34" charset="0"/>
              </a:rPr>
              <a:t> </a:t>
            </a:r>
            <a:r>
              <a:rPr lang="en-US" sz="1400" dirty="0" err="1">
                <a:effectLst/>
                <a:latin typeface="Arial Narrow" panose="020B0606020202030204" pitchFamily="34" charset="0"/>
              </a:rPr>
              <a:t>berjalan</a:t>
            </a:r>
            <a:r>
              <a:rPr lang="en-US" sz="1400" dirty="0">
                <a:effectLst/>
                <a:latin typeface="Arial Narrow" panose="020B0606020202030204" pitchFamily="34" charset="0"/>
              </a:rPr>
              <a:t> </a:t>
            </a:r>
            <a:r>
              <a:rPr lang="en-US" sz="1400" dirty="0" err="1">
                <a:effectLst/>
                <a:latin typeface="Arial Narrow" panose="020B0606020202030204" pitchFamily="34" charset="0"/>
              </a:rPr>
              <a:t>melalui</a:t>
            </a:r>
            <a:r>
              <a:rPr lang="en-US" sz="1400" dirty="0">
                <a:effectLst/>
                <a:latin typeface="Arial Narrow" panose="020B0606020202030204" pitchFamily="34" charset="0"/>
              </a:rPr>
              <a:t> </a:t>
            </a:r>
            <a:r>
              <a:rPr lang="en-US" sz="1400" dirty="0" err="1">
                <a:effectLst/>
                <a:latin typeface="Arial Narrow" panose="020B0606020202030204" pitchFamily="34" charset="0"/>
              </a:rPr>
              <a:t>perangkat</a:t>
            </a:r>
            <a:r>
              <a:rPr lang="en-US" sz="1400" dirty="0">
                <a:effectLst/>
                <a:latin typeface="Arial Narrow" panose="020B0606020202030204" pitchFamily="34" charset="0"/>
              </a:rPr>
              <a:t> </a:t>
            </a:r>
            <a:r>
              <a:rPr lang="en-US" sz="1400" dirty="0" err="1">
                <a:effectLst/>
                <a:latin typeface="Arial Narrow" panose="020B0606020202030204" pitchFamily="34" charset="0"/>
              </a:rPr>
              <a:t>komputer</a:t>
            </a:r>
            <a:r>
              <a:rPr lang="en-US" sz="1400" dirty="0">
                <a:effectLst/>
                <a:latin typeface="Arial Narrow" panose="020B0606020202030204" pitchFamily="34" charset="0"/>
              </a:rPr>
              <a:t> yang </a:t>
            </a:r>
            <a:r>
              <a:rPr lang="en-US" sz="1400" dirty="0" err="1">
                <a:effectLst/>
                <a:latin typeface="Arial Narrow" panose="020B0606020202030204" pitchFamily="34" charset="0"/>
              </a:rPr>
              <a:t>memiliki</a:t>
            </a:r>
            <a:r>
              <a:rPr lang="en-US" sz="1400" dirty="0">
                <a:effectLst/>
                <a:latin typeface="Arial Narrow" panose="020B0606020202030204" pitchFamily="34" charset="0"/>
              </a:rPr>
              <a:t> web browser dan </a:t>
            </a:r>
            <a:r>
              <a:rPr lang="en-US" sz="1400" dirty="0" err="1">
                <a:effectLst/>
                <a:latin typeface="Arial Narrow" panose="020B0606020202030204" pitchFamily="34" charset="0"/>
              </a:rPr>
              <a:t>akan</a:t>
            </a:r>
            <a:r>
              <a:rPr lang="en-US" sz="1400" dirty="0">
                <a:effectLst/>
                <a:latin typeface="Arial Narrow" panose="020B0606020202030204" pitchFamily="34" charset="0"/>
              </a:rPr>
              <a:t> </a:t>
            </a:r>
            <a:r>
              <a:rPr lang="en-US" sz="1400" dirty="0" err="1">
                <a:effectLst/>
                <a:latin typeface="Arial Narrow" panose="020B0606020202030204" pitchFamily="34" charset="0"/>
              </a:rPr>
              <a:t>digunakan</a:t>
            </a:r>
            <a:r>
              <a:rPr lang="en-US" sz="1400" dirty="0">
                <a:effectLst/>
                <a:latin typeface="Arial Narrow" panose="020B0606020202030204" pitchFamily="34" charset="0"/>
              </a:rPr>
              <a:t> oleh admin/user </a:t>
            </a:r>
            <a:r>
              <a:rPr lang="en-US" sz="1400" dirty="0" err="1">
                <a:effectLst/>
                <a:latin typeface="Arial Narrow" panose="020B0606020202030204" pitchFamily="34" charset="0"/>
              </a:rPr>
              <a:t>untuk</a:t>
            </a:r>
            <a:r>
              <a:rPr lang="en-US" sz="1400" dirty="0">
                <a:effectLst/>
                <a:latin typeface="Arial Narrow" panose="020B0606020202030204" pitchFamily="34" charset="0"/>
              </a:rPr>
              <a:t> </a:t>
            </a:r>
            <a:r>
              <a:rPr lang="en-US" sz="1400" dirty="0" err="1">
                <a:effectLst/>
                <a:latin typeface="Arial Narrow" panose="020B0606020202030204" pitchFamily="34" charset="0"/>
              </a:rPr>
              <a:t>melakukan</a:t>
            </a:r>
            <a:r>
              <a:rPr lang="en-US" sz="1400" dirty="0">
                <a:effectLst/>
                <a:latin typeface="Arial Narrow" panose="020B0606020202030204" pitchFamily="34" charset="0"/>
              </a:rPr>
              <a:t> proses input data </a:t>
            </a:r>
            <a:r>
              <a:rPr lang="en-US" sz="1400" dirty="0" err="1">
                <a:effectLst/>
                <a:latin typeface="Arial Narrow" panose="020B0606020202030204" pitchFamily="34" charset="0"/>
              </a:rPr>
              <a:t>ibu</a:t>
            </a:r>
            <a:r>
              <a:rPr lang="en-US" sz="1400" dirty="0">
                <a:effectLst/>
                <a:latin typeface="Arial Narrow" panose="020B0606020202030204" pitchFamily="34" charset="0"/>
              </a:rPr>
              <a:t> </a:t>
            </a:r>
            <a:r>
              <a:rPr lang="en-US" sz="1400" dirty="0" err="1">
                <a:effectLst/>
                <a:latin typeface="Arial Narrow" panose="020B0606020202030204" pitchFamily="34" charset="0"/>
              </a:rPr>
              <a:t>hamil</a:t>
            </a:r>
            <a:r>
              <a:rPr lang="en-US" sz="1400" dirty="0">
                <a:effectLst/>
                <a:latin typeface="Arial Narrow" panose="020B0606020202030204" pitchFamily="34" charset="0"/>
              </a:rPr>
              <a:t>, data </a:t>
            </a:r>
            <a:r>
              <a:rPr lang="en-US" sz="1400" dirty="0" err="1">
                <a:effectLst/>
                <a:latin typeface="Arial Narrow" panose="020B0606020202030204" pitchFamily="34" charset="0"/>
              </a:rPr>
              <a:t>kehamilan</a:t>
            </a:r>
            <a:r>
              <a:rPr lang="en-US" sz="1400" dirty="0">
                <a:effectLst/>
                <a:latin typeface="Arial Narrow" panose="020B0606020202030204" pitchFamily="34" charset="0"/>
              </a:rPr>
              <a:t> </a:t>
            </a:r>
            <a:r>
              <a:rPr lang="en-US" sz="1400" dirty="0" err="1">
                <a:effectLst/>
                <a:latin typeface="Arial Narrow" panose="020B0606020202030204" pitchFamily="34" charset="0"/>
              </a:rPr>
              <a:t>ibu</a:t>
            </a:r>
            <a:r>
              <a:rPr lang="en-US" sz="1400" dirty="0">
                <a:effectLst/>
                <a:latin typeface="Arial Narrow" panose="020B0606020202030204" pitchFamily="34" charset="0"/>
              </a:rPr>
              <a:t> </a:t>
            </a:r>
            <a:r>
              <a:rPr lang="en-US" sz="1400" dirty="0" err="1">
                <a:effectLst/>
                <a:latin typeface="Arial Narrow" panose="020B0606020202030204" pitchFamily="34" charset="0"/>
              </a:rPr>
              <a:t>hamil,dan</a:t>
            </a:r>
            <a:r>
              <a:rPr lang="en-US" sz="1400" dirty="0">
                <a:effectLst/>
                <a:latin typeface="Arial Narrow" panose="020B0606020202030204" pitchFamily="34" charset="0"/>
              </a:rPr>
              <a:t> data </a:t>
            </a:r>
            <a:r>
              <a:rPr lang="en-US" sz="1400" dirty="0" err="1">
                <a:effectLst/>
                <a:latin typeface="Arial Narrow" panose="020B0606020202030204" pitchFamily="34" charset="0"/>
              </a:rPr>
              <a:t>pemeriksaan</a:t>
            </a:r>
            <a:r>
              <a:rPr lang="en-US" sz="1400" dirty="0">
                <a:effectLst/>
                <a:latin typeface="Arial Narrow" panose="020B0606020202030204" pitchFamily="34" charset="0"/>
              </a:rPr>
              <a:t> </a:t>
            </a:r>
            <a:r>
              <a:rPr lang="en-US" sz="1400" dirty="0" err="1">
                <a:effectLst/>
                <a:latin typeface="Arial Narrow" panose="020B0606020202030204" pitchFamily="34" charset="0"/>
              </a:rPr>
              <a:t>ibu</a:t>
            </a:r>
            <a:r>
              <a:rPr lang="en-US" sz="1400" dirty="0">
                <a:effectLst/>
                <a:latin typeface="Arial Narrow" panose="020B0606020202030204" pitchFamily="34" charset="0"/>
              </a:rPr>
              <a:t> </a:t>
            </a:r>
            <a:r>
              <a:rPr lang="en-US" sz="1400" dirty="0" err="1">
                <a:effectLst/>
                <a:latin typeface="Arial Narrow" panose="020B0606020202030204" pitchFamily="34" charset="0"/>
              </a:rPr>
              <a:t>hamil</a:t>
            </a:r>
            <a:r>
              <a:rPr lang="en-US" sz="1400" dirty="0">
                <a:effectLst/>
                <a:latin typeface="Arial Narrow" panose="020B0606020202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91703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D1B10-A3BE-4BF2-AAAE-2328001ED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330" y="1411848"/>
            <a:ext cx="9939131" cy="2826320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3"/>
            </a:pPr>
            <a:r>
              <a:rPr lang="en-US" sz="2800" b="1" dirty="0" err="1"/>
              <a:t>Tujuan</a:t>
            </a:r>
            <a:r>
              <a:rPr lang="en-US" sz="2800" b="1" dirty="0"/>
              <a:t> </a:t>
            </a:r>
            <a:r>
              <a:rPr lang="en-US" sz="2800" b="1" dirty="0" err="1"/>
              <a:t>Pengembangan</a:t>
            </a: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EFBEC-5F84-48D3-9FFA-8535134BE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3236681"/>
            <a:ext cx="10058400" cy="29754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effectLst/>
                <a:latin typeface="Arial Narrow" panose="020B0606020202030204" pitchFamily="34" charset="0"/>
              </a:rPr>
              <a:t>	</a:t>
            </a:r>
            <a:r>
              <a:rPr lang="en-US" sz="18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Tujuan</a:t>
            </a:r>
            <a:r>
              <a:rPr lang="en-US" sz="18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pengembangan</a:t>
            </a:r>
            <a:r>
              <a:rPr lang="en-US" sz="18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pada </a:t>
            </a:r>
            <a:r>
              <a:rPr lang="en-US" sz="1800" dirty="0" err="1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sistem</a:t>
            </a:r>
            <a:r>
              <a:rPr lang="en-US" sz="18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US" sz="18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yaitu</a:t>
            </a:r>
            <a:r>
              <a:rPr lang="en-US" sz="18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18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mengembangkan</a:t>
            </a:r>
            <a:r>
              <a:rPr lang="en-US" sz="18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sistem</a:t>
            </a:r>
            <a:r>
              <a:rPr lang="en-US" sz="18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manual pada </a:t>
            </a:r>
            <a:r>
              <a:rPr lang="en-US" sz="1800" dirty="0" err="1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pelayanan</a:t>
            </a:r>
            <a:r>
              <a:rPr lang="en-US" sz="18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US" sz="1800" dirty="0" err="1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pencatatan</a:t>
            </a:r>
            <a:r>
              <a:rPr lang="en-US" sz="18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segala</a:t>
            </a:r>
            <a:r>
              <a:rPr lang="en-US" sz="18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tentang</a:t>
            </a:r>
            <a:r>
              <a:rPr lang="en-US" sz="18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 </a:t>
            </a:r>
            <a:r>
              <a:rPr lang="en-US" sz="1800" dirty="0" err="1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ibu</a:t>
            </a:r>
            <a:r>
              <a:rPr lang="en-US" sz="18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hamil</a:t>
            </a:r>
            <a:r>
              <a:rPr lang="en-US" sz="18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pada </a:t>
            </a:r>
            <a:r>
              <a:rPr lang="en-US" sz="1800" dirty="0" err="1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posyandu</a:t>
            </a:r>
            <a:r>
              <a:rPr lang="en-US" sz="18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Desa</a:t>
            </a:r>
            <a:r>
              <a:rPr lang="en-US" sz="18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Pelat</a:t>
            </a:r>
            <a:r>
              <a:rPr lang="en-US" sz="18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yang </a:t>
            </a:r>
            <a:r>
              <a:rPr lang="en-US" sz="1800" dirty="0" err="1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telah</a:t>
            </a:r>
            <a:r>
              <a:rPr lang="en-US" sz="18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ada</a:t>
            </a:r>
            <a:r>
              <a:rPr lang="en-US" sz="18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sebelumnya</a:t>
            </a:r>
            <a:r>
              <a:rPr lang="en-US" sz="18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menjadi</a:t>
            </a:r>
            <a:r>
              <a:rPr lang="en-US" sz="18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sistem</a:t>
            </a:r>
            <a:r>
              <a:rPr lang="en-US" sz="18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1800" dirty="0" err="1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terkomputerisasi</a:t>
            </a:r>
            <a:r>
              <a:rPr lang="en-US" sz="18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1800" dirty="0" err="1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berbasis</a:t>
            </a:r>
            <a:r>
              <a:rPr lang="en-US" sz="18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web). </a:t>
            </a:r>
            <a:endParaRPr lang="en-US" sz="1400" dirty="0">
              <a:effectLst/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D1B10-A3BE-4BF2-AAAE-2328001ED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330" y="1411848"/>
            <a:ext cx="9939131" cy="2826320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4"/>
            </a:pPr>
            <a:r>
              <a:rPr lang="en-US" sz="2800" b="1" dirty="0" err="1"/>
              <a:t>Manfaat</a:t>
            </a:r>
            <a:r>
              <a:rPr lang="en-US" sz="2800" b="1" dirty="0"/>
              <a:t> </a:t>
            </a:r>
            <a:r>
              <a:rPr lang="en-US" sz="2800" b="1" dirty="0" err="1"/>
              <a:t>Pengembangan</a:t>
            </a: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EFBEC-5F84-48D3-9FFA-8535134BE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3236681"/>
            <a:ext cx="10058400" cy="2975429"/>
          </a:xfrm>
        </p:spPr>
        <p:txBody>
          <a:bodyPr>
            <a:normAutofit/>
          </a:bodyPr>
          <a:lstStyle/>
          <a:p>
            <a:pPr marL="27432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Hasil </a:t>
            </a:r>
            <a:r>
              <a:rPr lang="en-US" sz="18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penelitian</a:t>
            </a:r>
            <a:r>
              <a:rPr lang="en-US" sz="18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US" sz="18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diharapkan</a:t>
            </a:r>
            <a:r>
              <a:rPr lang="en-US" sz="18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US" sz="18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memberikan</a:t>
            </a:r>
            <a:r>
              <a:rPr lang="en-US" sz="18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manfaat</a:t>
            </a:r>
            <a:r>
              <a:rPr lang="en-US" sz="18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bagi</a:t>
            </a:r>
            <a:r>
              <a:rPr lang="en-US" sz="18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semua</a:t>
            </a:r>
            <a:r>
              <a:rPr lang="en-US" sz="18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pihak</a:t>
            </a:r>
            <a:r>
              <a:rPr lang="en-US" sz="18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18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terlibat</a:t>
            </a:r>
            <a:r>
              <a:rPr lang="en-US" sz="18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Adapun </a:t>
            </a:r>
            <a:r>
              <a:rPr lang="en-US" sz="18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manfaat</a:t>
            </a:r>
            <a:r>
              <a:rPr lang="en-US" sz="18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US" sz="18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penelitian</a:t>
            </a:r>
            <a:r>
              <a:rPr lang="en-US" sz="18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US" sz="18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yaitu</a:t>
            </a:r>
            <a:r>
              <a:rPr lang="en-US" sz="18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17220" lvl="1" indent="-34290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Bagi</a:t>
            </a:r>
            <a:r>
              <a:rPr lang="en-US" sz="16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peneliti</a:t>
            </a:r>
            <a:r>
              <a:rPr lang="en-US" sz="16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dapat</a:t>
            </a:r>
            <a:r>
              <a:rPr lang="en-US" sz="16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menambah</a:t>
            </a:r>
            <a:r>
              <a:rPr lang="en-US" sz="16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pengetahuan</a:t>
            </a:r>
            <a:r>
              <a:rPr lang="en-US" sz="16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peneliti</a:t>
            </a:r>
            <a:r>
              <a:rPr lang="en-US" sz="16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mengenai</a:t>
            </a:r>
            <a:r>
              <a:rPr lang="en-US" sz="16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teknologi</a:t>
            </a:r>
            <a:r>
              <a:rPr lang="en-US" sz="16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sistem</a:t>
            </a:r>
            <a:r>
              <a:rPr lang="en-US" sz="16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informasi</a:t>
            </a:r>
            <a:r>
              <a:rPr lang="en-US" sz="16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khusunya</a:t>
            </a:r>
            <a:r>
              <a:rPr lang="en-US" sz="16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mengenai</a:t>
            </a:r>
            <a:r>
              <a:rPr lang="en-US" sz="16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pengembangan</a:t>
            </a:r>
            <a:r>
              <a:rPr lang="en-US" sz="16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website dan </a:t>
            </a:r>
            <a:r>
              <a:rPr lang="en-US" sz="1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dapat</a:t>
            </a:r>
            <a:r>
              <a:rPr lang="en-US" sz="16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menerapkan</a:t>
            </a:r>
            <a:r>
              <a:rPr lang="en-US" sz="16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ilmu</a:t>
            </a:r>
            <a:r>
              <a:rPr lang="en-US" sz="16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yang </a:t>
            </a:r>
            <a:r>
              <a:rPr lang="en-US" sz="1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didapatkan</a:t>
            </a:r>
            <a:r>
              <a:rPr lang="en-US" sz="16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selama</a:t>
            </a:r>
            <a:r>
              <a:rPr lang="en-US" sz="16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kuliah</a:t>
            </a:r>
            <a:r>
              <a:rPr lang="en-US" sz="16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17220" lvl="1" indent="-342900" algn="just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en-US" sz="1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Bagi</a:t>
            </a:r>
            <a:r>
              <a:rPr lang="en-US" sz="16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kader</a:t>
            </a:r>
            <a:r>
              <a:rPr lang="en-US" sz="16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posyandu</a:t>
            </a:r>
            <a:r>
              <a:rPr lang="en-US" sz="16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US" sz="16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mempermudah</a:t>
            </a:r>
            <a:r>
              <a:rPr lang="en-US" sz="16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proses </a:t>
            </a:r>
            <a:r>
              <a:rPr lang="en-US" sz="1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pengolahan</a:t>
            </a:r>
            <a:r>
              <a:rPr lang="en-US" sz="16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 </a:t>
            </a:r>
            <a:r>
              <a:rPr lang="en-US" sz="1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ibu</a:t>
            </a:r>
            <a:r>
              <a:rPr lang="en-US" sz="16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hamil</a:t>
            </a:r>
            <a:r>
              <a:rPr lang="en-US" sz="16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setiap</a:t>
            </a:r>
            <a:r>
              <a:rPr lang="en-US" sz="16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kegiatan</a:t>
            </a:r>
            <a:r>
              <a:rPr lang="en-US" sz="16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posyandu</a:t>
            </a:r>
            <a:r>
              <a:rPr lang="en-US" sz="16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dilakukan</a:t>
            </a:r>
            <a:r>
              <a:rPr lang="en-US" sz="16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531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D1B10-A3BE-4BF2-AAAE-2328001ED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330" y="275774"/>
            <a:ext cx="9939131" cy="2902854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5"/>
            </a:pPr>
            <a:r>
              <a:rPr lang="en-US" sz="2800" b="1" dirty="0" err="1"/>
              <a:t>Analisis</a:t>
            </a:r>
            <a:r>
              <a:rPr lang="en-US" sz="2800" b="1" dirty="0"/>
              <a:t> </a:t>
            </a:r>
            <a:r>
              <a:rPr lang="en-US" sz="2800" b="1" dirty="0" err="1"/>
              <a:t>Kebutuhan</a:t>
            </a: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EFBEC-5F84-48D3-9FFA-8535134BE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33595"/>
            <a:ext cx="10058400" cy="3033490"/>
          </a:xfrm>
        </p:spPr>
        <p:txBody>
          <a:bodyPr>
            <a:normAutofit/>
          </a:bodyPr>
          <a:lstStyle/>
          <a:p>
            <a:pPr marL="617220" marR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Analisis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Kebutuhan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Pengguna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65860" lvl="2" indent="-342900" algn="just">
              <a:lnSpc>
                <a:spcPct val="115000"/>
              </a:lnSpc>
              <a:spcBef>
                <a:spcPts val="0"/>
              </a:spcBef>
              <a:buFont typeface="+mj-lt"/>
              <a:buAutoNum type="alphaLcPeriod"/>
            </a:pPr>
            <a:r>
              <a:rPr lang="en-US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Kader</a:t>
            </a:r>
          </a:p>
          <a:p>
            <a:pPr marL="1165860" lvl="2" indent="-342900" algn="just">
              <a:lnSpc>
                <a:spcPct val="115000"/>
              </a:lnSpc>
              <a:spcBef>
                <a:spcPts val="0"/>
              </a:spcBef>
              <a:buFont typeface="+mj-lt"/>
              <a:buAutoNum type="alphaLcPeriod"/>
            </a:pPr>
            <a:r>
              <a:rPr lang="en-US" sz="13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Bidan</a:t>
            </a:r>
            <a:endParaRPr lang="en-US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65860" lvl="2" indent="-342900" algn="just">
              <a:lnSpc>
                <a:spcPct val="115000"/>
              </a:lnSpc>
              <a:spcBef>
                <a:spcPts val="0"/>
              </a:spcBef>
              <a:buFont typeface="+mj-lt"/>
              <a:buAutoNum type="alphaLcPeriod"/>
            </a:pPr>
            <a:r>
              <a:rPr lang="en-US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Pengunjung</a:t>
            </a:r>
            <a:endParaRPr lang="en-US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17220" indent="-342900" algn="just">
              <a:lnSpc>
                <a:spcPct val="115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Analisis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Kebutuhan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Sistem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65860" lvl="2" indent="-342900" algn="just">
              <a:lnSpc>
                <a:spcPct val="115000"/>
              </a:lnSpc>
              <a:spcBef>
                <a:spcPts val="0"/>
              </a:spcBef>
              <a:buFont typeface="+mj-lt"/>
              <a:buAutoNum type="alphaLcPeriod"/>
            </a:pPr>
            <a:r>
              <a:rPr lang="en-US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Sistem</a:t>
            </a:r>
            <a:r>
              <a:rPr lang="en-US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Administrator</a:t>
            </a:r>
          </a:p>
          <a:p>
            <a:pPr marL="1165860" lvl="2" indent="-342900" algn="just">
              <a:lnSpc>
                <a:spcPct val="115000"/>
              </a:lnSpc>
              <a:spcBef>
                <a:spcPts val="0"/>
              </a:spcBef>
              <a:buFont typeface="+mj-lt"/>
              <a:buAutoNum type="alphaLcPeriod"/>
            </a:pPr>
            <a:r>
              <a:rPr lang="en-US" sz="13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Sistem</a:t>
            </a:r>
            <a:r>
              <a:rPr lang="en-US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Member</a:t>
            </a:r>
          </a:p>
          <a:p>
            <a:pPr marL="617220" indent="-342900" algn="just">
              <a:lnSpc>
                <a:spcPct val="115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Analisis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Kebutuhan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Perangkat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65860" lvl="2" indent="-342900" algn="just">
              <a:lnSpc>
                <a:spcPct val="115000"/>
              </a:lnSpc>
              <a:spcBef>
                <a:spcPts val="0"/>
              </a:spcBef>
              <a:buFont typeface="+mj-lt"/>
              <a:buAutoNum type="alphaLcPeriod"/>
            </a:pPr>
            <a:r>
              <a:rPr lang="en-US" sz="13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Kebutuhan</a:t>
            </a:r>
            <a:r>
              <a:rPr lang="en-US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Perangkat</a:t>
            </a:r>
            <a:r>
              <a:rPr lang="en-US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Lunak</a:t>
            </a:r>
            <a:endParaRPr lang="en-US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65860" lvl="2" indent="-342900" algn="just">
              <a:lnSpc>
                <a:spcPct val="115000"/>
              </a:lnSpc>
              <a:spcBef>
                <a:spcPts val="0"/>
              </a:spcBef>
              <a:buFont typeface="+mj-lt"/>
              <a:buAutoNum type="alphaLcPeriod"/>
            </a:pPr>
            <a:r>
              <a:rPr lang="en-US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Kebutuhan</a:t>
            </a:r>
            <a:r>
              <a:rPr lang="en-US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Perangkat</a:t>
            </a:r>
            <a:r>
              <a:rPr lang="en-US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Keras</a:t>
            </a:r>
            <a:endParaRPr lang="en-US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9250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D1B10-A3BE-4BF2-AAAE-2328001ED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330" y="275774"/>
            <a:ext cx="9939131" cy="2902854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6"/>
            </a:pPr>
            <a:r>
              <a:rPr lang="en-US" sz="2800" b="1" dirty="0" err="1"/>
              <a:t>Pemodelan</a:t>
            </a:r>
            <a:r>
              <a:rPr lang="en-US" sz="2800" b="1" dirty="0"/>
              <a:t> </a:t>
            </a:r>
            <a:r>
              <a:rPr lang="en-US" sz="2800" b="1" dirty="0" err="1"/>
              <a:t>Sistem</a:t>
            </a: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EFBEC-5F84-48D3-9FFA-8535134BE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33595"/>
            <a:ext cx="10058400" cy="3033490"/>
          </a:xfrm>
        </p:spPr>
        <p:txBody>
          <a:bodyPr>
            <a:normAutofit/>
          </a:bodyPr>
          <a:lstStyle/>
          <a:p>
            <a:pPr marL="617220" marR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 Case Diagram</a:t>
            </a:r>
          </a:p>
          <a:p>
            <a:pPr marL="27432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Pada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sistem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informasi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ibu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hamil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pada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posyandu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pelat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terdiri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beberapa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proses 	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yaitu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27432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7598B4-170A-883E-20C7-A74CBF43BA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6643" y="3288335"/>
            <a:ext cx="4445228" cy="219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676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EFBEC-5F84-48D3-9FFA-8535134BE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798286"/>
            <a:ext cx="10058400" cy="5210628"/>
          </a:xfrm>
        </p:spPr>
        <p:txBody>
          <a:bodyPr>
            <a:normAutofit/>
          </a:bodyPr>
          <a:lstStyle/>
          <a:p>
            <a:pPr marL="617220" marR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2"/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Activity Diagram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8640" lvl="1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600" b="1" dirty="0">
                <a:effectLst/>
                <a:latin typeface="Arial Narrow" panose="020B0606020202030204" pitchFamily="34" charset="0"/>
                <a:cs typeface="Times New Roman" panose="02020603050405020304" pitchFamily="18" charset="0"/>
              </a:rPr>
              <a:t>	</a:t>
            </a:r>
            <a:r>
              <a:rPr lang="en-US" sz="1600" dirty="0">
                <a:effectLst/>
                <a:latin typeface="Arial Narrow" panose="020B0606020202030204" pitchFamily="34" charset="0"/>
                <a:cs typeface="Times New Roman" panose="02020603050405020304" pitchFamily="18" charset="0"/>
              </a:rPr>
              <a:t>Activity diagram </a:t>
            </a:r>
            <a:r>
              <a:rPr lang="en-US" sz="1600" dirty="0" err="1">
                <a:effectLst/>
                <a:latin typeface="Arial Narrow" panose="020B0606020202030204" pitchFamily="34" charset="0"/>
                <a:cs typeface="Times New Roman" panose="02020603050405020304" pitchFamily="18" charset="0"/>
              </a:rPr>
              <a:t>adalah</a:t>
            </a:r>
            <a:r>
              <a:rPr lang="en-US" sz="1600" dirty="0">
                <a:effectLst/>
                <a:latin typeface="Arial Narrow" panose="020B0606020202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Arial Narrow" panose="020B0606020202030204" pitchFamily="34" charset="0"/>
                <a:cs typeface="Times New Roman" panose="02020603050405020304" pitchFamily="18" charset="0"/>
              </a:rPr>
              <a:t>alur</a:t>
            </a:r>
            <a:r>
              <a:rPr lang="en-US" sz="1600" dirty="0">
                <a:effectLst/>
                <a:latin typeface="Arial Narrow" panose="020B0606020202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Arial Narrow" panose="020B0606020202030204" pitchFamily="34" charset="0"/>
                <a:cs typeface="Times New Roman" panose="02020603050405020304" pitchFamily="18" charset="0"/>
              </a:rPr>
              <a:t>kegiatan</a:t>
            </a:r>
            <a:r>
              <a:rPr lang="en-US" sz="1600" dirty="0">
                <a:effectLst/>
                <a:latin typeface="Arial Narrow" panose="020B0606020202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Arial Narrow" panose="020B0606020202030204" pitchFamily="34" charset="0"/>
                <a:cs typeface="Times New Roman" panose="02020603050405020304" pitchFamily="18" charset="0"/>
              </a:rPr>
              <a:t>sistem</a:t>
            </a:r>
            <a:r>
              <a:rPr lang="en-US" sz="1600" dirty="0">
                <a:effectLst/>
                <a:latin typeface="Arial Narrow" panose="020B0606020202030204" pitchFamily="34" charset="0"/>
                <a:cs typeface="Times New Roman" panose="02020603050405020304" pitchFamily="18" charset="0"/>
              </a:rPr>
              <a:t> yang </a:t>
            </a:r>
            <a:r>
              <a:rPr lang="en-US" sz="1600" dirty="0" err="1">
                <a:effectLst/>
                <a:latin typeface="Arial Narrow" panose="020B0606020202030204" pitchFamily="34" charset="0"/>
                <a:cs typeface="Times New Roman" panose="02020603050405020304" pitchFamily="18" charset="0"/>
              </a:rPr>
              <a:t>dirancang</a:t>
            </a:r>
            <a:r>
              <a:rPr lang="en-US" sz="1600" dirty="0">
                <a:effectLst/>
                <a:latin typeface="Arial Narrow" panose="020B0606020202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Arial Narrow" panose="020B0606020202030204" pitchFamily="34" charset="0"/>
                <a:cs typeface="Times New Roman" panose="02020603050405020304" pitchFamily="18" charset="0"/>
              </a:rPr>
              <a:t>berdasarkan</a:t>
            </a:r>
            <a:r>
              <a:rPr lang="en-US" sz="1600" dirty="0">
                <a:effectLst/>
                <a:latin typeface="Arial Narrow" panose="020B0606020202030204" pitchFamily="34" charset="0"/>
                <a:cs typeface="Times New Roman" panose="02020603050405020304" pitchFamily="18" charset="0"/>
              </a:rPr>
              <a:t> use case diagram yang 	</a:t>
            </a:r>
            <a:r>
              <a:rPr lang="en-US" sz="1600" dirty="0" err="1">
                <a:effectLst/>
                <a:latin typeface="Arial Narrow" panose="020B0606020202030204" pitchFamily="34" charset="0"/>
                <a:cs typeface="Times New Roman" panose="02020603050405020304" pitchFamily="18" charset="0"/>
              </a:rPr>
              <a:t>telah</a:t>
            </a:r>
            <a:r>
              <a:rPr lang="en-US" sz="1600" dirty="0">
                <a:effectLst/>
                <a:latin typeface="Arial Narrow" panose="020B0606020202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Arial Narrow" panose="020B0606020202030204" pitchFamily="34" charset="0"/>
                <a:cs typeface="Times New Roman" panose="02020603050405020304" pitchFamily="18" charset="0"/>
              </a:rPr>
              <a:t>dibuat</a:t>
            </a:r>
            <a:r>
              <a:rPr lang="en-US" sz="1600" dirty="0">
                <a:effectLst/>
                <a:latin typeface="Arial Narrow" panose="020B0606020202030204" pitchFamily="34" charset="0"/>
                <a:cs typeface="Times New Roman" panose="02020603050405020304" pitchFamily="18" charset="0"/>
              </a:rPr>
              <a:t>. </a:t>
            </a:r>
            <a:r>
              <a:rPr lang="en-US" sz="1600" dirty="0" err="1">
                <a:effectLst/>
                <a:latin typeface="Arial Narrow" panose="020B0606020202030204" pitchFamily="34" charset="0"/>
                <a:cs typeface="Times New Roman" panose="02020603050405020304" pitchFamily="18" charset="0"/>
              </a:rPr>
              <a:t>Penggambaran</a:t>
            </a:r>
            <a:r>
              <a:rPr lang="en-US" sz="1600" dirty="0">
                <a:effectLst/>
                <a:latin typeface="Arial Narrow" panose="020B0606020202030204" pitchFamily="34" charset="0"/>
                <a:cs typeface="Times New Roman" panose="02020603050405020304" pitchFamily="18" charset="0"/>
              </a:rPr>
              <a:t> activity diagram </a:t>
            </a:r>
            <a:r>
              <a:rPr lang="en-US" sz="1600" dirty="0" err="1">
                <a:effectLst/>
                <a:latin typeface="Arial Narrow" panose="020B0606020202030204" pitchFamily="34" charset="0"/>
                <a:cs typeface="Times New Roman" panose="02020603050405020304" pitchFamily="18" charset="0"/>
              </a:rPr>
              <a:t>dibuat</a:t>
            </a:r>
            <a:r>
              <a:rPr lang="en-US" sz="1600" dirty="0">
                <a:effectLst/>
                <a:latin typeface="Arial Narrow" panose="020B0606020202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Arial Narrow" panose="020B0606020202030204" pitchFamily="34" charset="0"/>
                <a:cs typeface="Times New Roman" panose="02020603050405020304" pitchFamily="18" charset="0"/>
              </a:rPr>
              <a:t>berdasarkan</a:t>
            </a:r>
            <a:r>
              <a:rPr lang="en-US" sz="1600" dirty="0">
                <a:effectLst/>
                <a:latin typeface="Arial Narrow" panose="020B0606020202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Arial Narrow" panose="020B0606020202030204" pitchFamily="34" charset="0"/>
                <a:cs typeface="Times New Roman" panose="02020603050405020304" pitchFamily="18" charset="0"/>
              </a:rPr>
              <a:t>aktor</a:t>
            </a:r>
            <a:r>
              <a:rPr lang="en-US" sz="1600" dirty="0">
                <a:effectLst/>
                <a:latin typeface="Arial Narrow" panose="020B0606020202030204" pitchFamily="34" charset="0"/>
                <a:cs typeface="Times New Roman" panose="02020603050405020304" pitchFamily="18" charset="0"/>
              </a:rPr>
              <a:t> yang </a:t>
            </a:r>
            <a:r>
              <a:rPr lang="en-US" sz="1600" dirty="0" err="1">
                <a:effectLst/>
                <a:latin typeface="Arial Narrow" panose="020B0606020202030204" pitchFamily="34" charset="0"/>
                <a:cs typeface="Times New Roman" panose="02020603050405020304" pitchFamily="18" charset="0"/>
              </a:rPr>
              <a:t>terlibat</a:t>
            </a:r>
            <a:r>
              <a:rPr lang="en-US" sz="1600" dirty="0">
                <a:effectLst/>
                <a:latin typeface="Arial Narrow" panose="020B0606020202030204" pitchFamily="34" charset="0"/>
                <a:cs typeface="Times New Roman" panose="02020603050405020304" pitchFamily="18" charset="0"/>
              </a:rPr>
              <a:t> di </a:t>
            </a:r>
            <a:r>
              <a:rPr lang="en-US" sz="1600" dirty="0" err="1">
                <a:effectLst/>
                <a:latin typeface="Arial Narrow" panose="020B0606020202030204" pitchFamily="34" charset="0"/>
                <a:cs typeface="Times New Roman" panose="02020603050405020304" pitchFamily="18" charset="0"/>
              </a:rPr>
              <a:t>dalam</a:t>
            </a:r>
            <a:r>
              <a:rPr lang="en-US" sz="1600" dirty="0">
                <a:effectLst/>
                <a:latin typeface="Arial Narrow" panose="020B0606020202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Arial Narrow" panose="020B0606020202030204" pitchFamily="34" charset="0"/>
                <a:cs typeface="Times New Roman" panose="02020603050405020304" pitchFamily="18" charset="0"/>
              </a:rPr>
              <a:t>sistem</a:t>
            </a:r>
            <a:r>
              <a:rPr lang="en-US" sz="1600" dirty="0">
                <a:effectLst/>
                <a:latin typeface="Arial Narrow" panose="020B0606020202030204" pitchFamily="34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effectLst/>
                <a:latin typeface="Arial Narrow" panose="020B0606020202030204" pitchFamily="34" charset="0"/>
                <a:cs typeface="Times New Roman" panose="02020603050405020304" pitchFamily="18" charset="0"/>
              </a:rPr>
              <a:t>yaitu</a:t>
            </a:r>
            <a:r>
              <a:rPr lang="en-US" sz="1600" dirty="0">
                <a:effectLst/>
                <a:latin typeface="Arial Narrow" panose="020B0606020202030204" pitchFamily="34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effectLst/>
                <a:latin typeface="Arial Narrow" panose="020B0606020202030204" pitchFamily="34" charset="0"/>
                <a:cs typeface="Times New Roman" panose="02020603050405020304" pitchFamily="18" charset="0"/>
              </a:rPr>
              <a:t>bidan</a:t>
            </a:r>
            <a:r>
              <a:rPr lang="en-US" sz="1600" dirty="0">
                <a:effectLst/>
                <a:latin typeface="Arial Narrow" panose="020B0606020202030204" pitchFamily="34" charset="0"/>
                <a:cs typeface="Times New Roman" panose="02020603050405020304" pitchFamily="18" charset="0"/>
              </a:rPr>
              <a:t> dan </a:t>
            </a:r>
            <a:r>
              <a:rPr lang="en-US" sz="1600" dirty="0" err="1">
                <a:effectLst/>
                <a:latin typeface="Arial Narrow" panose="020B0606020202030204" pitchFamily="34" charset="0"/>
                <a:cs typeface="Times New Roman" panose="02020603050405020304" pitchFamily="18" charset="0"/>
              </a:rPr>
              <a:t>ibu</a:t>
            </a:r>
            <a:r>
              <a:rPr lang="en-US" sz="1600" dirty="0">
                <a:effectLst/>
                <a:latin typeface="Arial Narrow" panose="020B0606020202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Arial Narrow" panose="020B0606020202030204" pitchFamily="34" charset="0"/>
                <a:cs typeface="Times New Roman" panose="02020603050405020304" pitchFamily="18" charset="0"/>
              </a:rPr>
              <a:t>hamil</a:t>
            </a:r>
            <a:r>
              <a:rPr lang="en-US" sz="1600" dirty="0">
                <a:effectLst/>
                <a:latin typeface="Arial Narrow" panose="020B0606020202030204" pitchFamily="34" charset="0"/>
                <a:cs typeface="Times New Roman" panose="02020603050405020304" pitchFamily="18" charset="0"/>
              </a:rPr>
              <a:t>. </a:t>
            </a:r>
          </a:p>
          <a:p>
            <a:pPr marL="834390" lvl="1" indent="-285750">
              <a:lnSpc>
                <a:spcPct val="115000"/>
              </a:lnSpc>
              <a:spcBef>
                <a:spcPts val="0"/>
              </a:spcBef>
            </a:pPr>
            <a:r>
              <a:rPr lang="en-US" sz="1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Activity Diagram Login</a:t>
            </a:r>
            <a:endParaRPr lang="en-US" sz="1600" dirty="0">
              <a:effectLst/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marL="27432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CFEA3D3-CA62-B199-7AEF-CAA192C013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9115" y="1987894"/>
            <a:ext cx="4273770" cy="4159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517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EFBEC-5F84-48D3-9FFA-8535134BE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798286"/>
            <a:ext cx="10058400" cy="5210628"/>
          </a:xfrm>
        </p:spPr>
        <p:txBody>
          <a:bodyPr>
            <a:normAutofit/>
          </a:bodyPr>
          <a:lstStyle/>
          <a:p>
            <a:pPr marL="834390" lvl="1" indent="-285750">
              <a:lnSpc>
                <a:spcPct val="115000"/>
              </a:lnSpc>
              <a:spcBef>
                <a:spcPts val="0"/>
              </a:spcBef>
            </a:pPr>
            <a:r>
              <a:rPr lang="en-US" sz="1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Activity </a:t>
            </a:r>
            <a:r>
              <a:rPr lang="en-US" sz="18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Diagram </a:t>
            </a:r>
            <a:r>
              <a:rPr lang="en-US" sz="18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Pengolahan</a:t>
            </a:r>
            <a:r>
              <a:rPr lang="en-US" sz="18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 Ibu </a:t>
            </a:r>
            <a:r>
              <a:rPr lang="en-US" sz="18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Hamil</a:t>
            </a:r>
            <a:endParaRPr lang="en-US" sz="1600" dirty="0">
              <a:effectLst/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marL="27432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2E5996-B98F-C43E-FDCD-B9FF05209D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3684" y="1497783"/>
            <a:ext cx="4664632" cy="3862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6314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{FD6C936C-CE8B-4BF6-AA35-9719E99C618F}tf78438558_win32</Template>
  <TotalTime>297</TotalTime>
  <Words>713</Words>
  <Application>Microsoft Office PowerPoint</Application>
  <PresentationFormat>Widescreen</PresentationFormat>
  <Paragraphs>105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 Narrow</vt:lpstr>
      <vt:lpstr>Calibri</vt:lpstr>
      <vt:lpstr>Century Gothic</vt:lpstr>
      <vt:lpstr>Courier New</vt:lpstr>
      <vt:lpstr>Garamond</vt:lpstr>
      <vt:lpstr>Times New Roman</vt:lpstr>
      <vt:lpstr>SavonVTI</vt:lpstr>
      <vt:lpstr>PERANCANGAN SISTEM INFORMASI DATA IBU HAMIL PADA POSYANDU DESA PELAT BERBASIS WEB</vt:lpstr>
      <vt:lpstr>Latar Belakang</vt:lpstr>
      <vt:lpstr>Ruang Lingkup Pengembangan</vt:lpstr>
      <vt:lpstr>Tujuan Pengembangan</vt:lpstr>
      <vt:lpstr>Manfaat Pengembangan</vt:lpstr>
      <vt:lpstr>Analisis Kebutuhan</vt:lpstr>
      <vt:lpstr>Pemodelan Sistem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Tampilan Sistem Informasi Posyandu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Kesimpulan</vt:lpstr>
      <vt:lpstr>TERIMAKASIH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PERANCANGAN SISTEM INFORMASI DATA IBU HAMIL PADA POSYANDU DESA PELAT BERBASIS WEB</dc:title>
  <dc:creator>wulandariuu4820@gmail.com</dc:creator>
  <cp:lastModifiedBy>wulandariuu4820@gmail.com</cp:lastModifiedBy>
  <cp:revision>17</cp:revision>
  <dcterms:created xsi:type="dcterms:W3CDTF">2022-04-20T00:53:55Z</dcterms:created>
  <dcterms:modified xsi:type="dcterms:W3CDTF">2022-06-18T10:16:31Z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