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60" r:id="rId2"/>
    <p:sldId id="295" r:id="rId3"/>
    <p:sldId id="271" r:id="rId4"/>
    <p:sldId id="292" r:id="rId5"/>
    <p:sldId id="294" r:id="rId6"/>
    <p:sldId id="293" r:id="rId7"/>
    <p:sldId id="302" r:id="rId8"/>
    <p:sldId id="316" r:id="rId9"/>
    <p:sldId id="315" r:id="rId10"/>
    <p:sldId id="317" r:id="rId11"/>
    <p:sldId id="318" r:id="rId12"/>
    <p:sldId id="300" r:id="rId13"/>
    <p:sldId id="301" r:id="rId14"/>
    <p:sldId id="320" r:id="rId15"/>
    <p:sldId id="303" r:id="rId16"/>
    <p:sldId id="314" r:id="rId17"/>
    <p:sldId id="304" r:id="rId18"/>
    <p:sldId id="299" r:id="rId19"/>
    <p:sldId id="308" r:id="rId20"/>
    <p:sldId id="311" r:id="rId21"/>
    <p:sldId id="313" r:id="rId22"/>
    <p:sldId id="312" r:id="rId23"/>
    <p:sldId id="310" r:id="rId24"/>
    <p:sldId id="319" r:id="rId25"/>
  </p:sldIdLst>
  <p:sldSz cx="9144000" cy="6858000" type="screen4x3"/>
  <p:notesSz cx="6858000" cy="9144000"/>
  <p:defaultTextStyle>
    <a:defPPr>
      <a:defRPr lang="en-US"/>
    </a:defPPr>
    <a:lvl1pPr algn="l" rtl="0" fontAlgn="base">
      <a:spcBef>
        <a:spcPct val="0"/>
      </a:spcBef>
      <a:spcAft>
        <a:spcPct val="0"/>
      </a:spcAft>
      <a:defRPr sz="1200" kern="1200">
        <a:solidFill>
          <a:srgbClr val="000000"/>
        </a:solidFill>
        <a:latin typeface="Arial" charset="0"/>
        <a:ea typeface="华文细黑" charset="-122"/>
        <a:cs typeface="华文细黑" charset="-122"/>
        <a:sym typeface="Arial" charset="0"/>
      </a:defRPr>
    </a:lvl1pPr>
    <a:lvl2pPr marL="457200" algn="l" rtl="0" fontAlgn="base">
      <a:spcBef>
        <a:spcPct val="0"/>
      </a:spcBef>
      <a:spcAft>
        <a:spcPct val="0"/>
      </a:spcAft>
      <a:defRPr sz="1200" kern="1200">
        <a:solidFill>
          <a:srgbClr val="000000"/>
        </a:solidFill>
        <a:latin typeface="Arial" charset="0"/>
        <a:ea typeface="华文细黑" charset="-122"/>
        <a:cs typeface="华文细黑" charset="-122"/>
        <a:sym typeface="Arial" charset="0"/>
      </a:defRPr>
    </a:lvl2pPr>
    <a:lvl3pPr marL="914400" algn="l" rtl="0" fontAlgn="base">
      <a:spcBef>
        <a:spcPct val="0"/>
      </a:spcBef>
      <a:spcAft>
        <a:spcPct val="0"/>
      </a:spcAft>
      <a:defRPr sz="1200" kern="1200">
        <a:solidFill>
          <a:srgbClr val="000000"/>
        </a:solidFill>
        <a:latin typeface="Arial" charset="0"/>
        <a:ea typeface="华文细黑" charset="-122"/>
        <a:cs typeface="华文细黑" charset="-122"/>
        <a:sym typeface="Arial" charset="0"/>
      </a:defRPr>
    </a:lvl3pPr>
    <a:lvl4pPr marL="1371600" algn="l" rtl="0" fontAlgn="base">
      <a:spcBef>
        <a:spcPct val="0"/>
      </a:spcBef>
      <a:spcAft>
        <a:spcPct val="0"/>
      </a:spcAft>
      <a:defRPr sz="1200" kern="1200">
        <a:solidFill>
          <a:srgbClr val="000000"/>
        </a:solidFill>
        <a:latin typeface="Arial" charset="0"/>
        <a:ea typeface="华文细黑" charset="-122"/>
        <a:cs typeface="华文细黑" charset="-122"/>
        <a:sym typeface="Arial" charset="0"/>
      </a:defRPr>
    </a:lvl4pPr>
    <a:lvl5pPr marL="1828800" algn="l" rtl="0" fontAlgn="base">
      <a:spcBef>
        <a:spcPct val="0"/>
      </a:spcBef>
      <a:spcAft>
        <a:spcPct val="0"/>
      </a:spcAft>
      <a:defRPr sz="1200" kern="1200">
        <a:solidFill>
          <a:srgbClr val="000000"/>
        </a:solidFill>
        <a:latin typeface="Arial" charset="0"/>
        <a:ea typeface="华文细黑" charset="-122"/>
        <a:cs typeface="华文细黑" charset="-122"/>
        <a:sym typeface="Arial" charset="0"/>
      </a:defRPr>
    </a:lvl5pPr>
    <a:lvl6pPr marL="2286000" algn="l" defTabSz="914400" rtl="0" eaLnBrk="1" latinLnBrk="0" hangingPunct="1">
      <a:defRPr sz="1200" kern="1200">
        <a:solidFill>
          <a:srgbClr val="000000"/>
        </a:solidFill>
        <a:latin typeface="Arial" charset="0"/>
        <a:ea typeface="华文细黑" charset="-122"/>
        <a:cs typeface="华文细黑" charset="-122"/>
        <a:sym typeface="Arial" charset="0"/>
      </a:defRPr>
    </a:lvl6pPr>
    <a:lvl7pPr marL="2743200" algn="l" defTabSz="914400" rtl="0" eaLnBrk="1" latinLnBrk="0" hangingPunct="1">
      <a:defRPr sz="1200" kern="1200">
        <a:solidFill>
          <a:srgbClr val="000000"/>
        </a:solidFill>
        <a:latin typeface="Arial" charset="0"/>
        <a:ea typeface="华文细黑" charset="-122"/>
        <a:cs typeface="华文细黑" charset="-122"/>
        <a:sym typeface="Arial" charset="0"/>
      </a:defRPr>
    </a:lvl7pPr>
    <a:lvl8pPr marL="3200400" algn="l" defTabSz="914400" rtl="0" eaLnBrk="1" latinLnBrk="0" hangingPunct="1">
      <a:defRPr sz="1200" kern="1200">
        <a:solidFill>
          <a:srgbClr val="000000"/>
        </a:solidFill>
        <a:latin typeface="Arial" charset="0"/>
        <a:ea typeface="华文细黑" charset="-122"/>
        <a:cs typeface="华文细黑" charset="-122"/>
        <a:sym typeface="Arial" charset="0"/>
      </a:defRPr>
    </a:lvl8pPr>
    <a:lvl9pPr marL="3657600" algn="l" defTabSz="914400" rtl="0" eaLnBrk="1" latinLnBrk="0" hangingPunct="1">
      <a:defRPr sz="1200" kern="1200">
        <a:solidFill>
          <a:srgbClr val="000000"/>
        </a:solidFill>
        <a:latin typeface="Arial" charset="0"/>
        <a:ea typeface="华文细黑" charset="-122"/>
        <a:cs typeface="华文细黑" charset="-122"/>
        <a:sym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5C43"/>
    <a:srgbClr val="E7E8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334"/>
    <p:restoredTop sz="95701"/>
  </p:normalViewPr>
  <p:slideViewPr>
    <p:cSldViewPr>
      <p:cViewPr>
        <p:scale>
          <a:sx n="99" d="100"/>
          <a:sy n="99" d="100"/>
        </p:scale>
        <p:origin x="952" y="3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5A7A67-33D3-F545-B980-2528B5508733}" type="doc">
      <dgm:prSet loTypeId="urn:microsoft.com/office/officeart/2009/3/layout/StepUpProcess" loCatId="" qsTypeId="urn:microsoft.com/office/officeart/2005/8/quickstyle/simple4" qsCatId="simple" csTypeId="urn:microsoft.com/office/officeart/2005/8/colors/accent4_4" csCatId="accent4" phldr="1"/>
      <dgm:spPr/>
      <dgm:t>
        <a:bodyPr/>
        <a:lstStyle/>
        <a:p>
          <a:endParaRPr lang="zh-CN" altLang="en-US"/>
        </a:p>
      </dgm:t>
    </dgm:pt>
    <dgm:pt modelId="{5A4E8795-D93A-0B4A-A8AA-A87FAAB8B082}">
      <dgm:prSet phldrT="[文本]"/>
      <dgm:spPr/>
      <dgm:t>
        <a:bodyPr/>
        <a:lstStyle/>
        <a:p>
          <a:r>
            <a:rPr lang="zh-CN" altLang="en-US" dirty="0" smtClean="0"/>
            <a:t>进展</a:t>
          </a:r>
          <a:endParaRPr lang="zh-CN" altLang="en-US" dirty="0"/>
        </a:p>
      </dgm:t>
    </dgm:pt>
    <dgm:pt modelId="{75CA8BAE-FAEB-5645-A9DD-41F3BABB0F8E}" type="parTrans" cxnId="{6CF4A652-B55C-4B49-BC9D-442580246CA5}">
      <dgm:prSet/>
      <dgm:spPr/>
      <dgm:t>
        <a:bodyPr/>
        <a:lstStyle/>
        <a:p>
          <a:endParaRPr lang="zh-CN" altLang="en-US"/>
        </a:p>
      </dgm:t>
    </dgm:pt>
    <dgm:pt modelId="{34F1E07E-5CCB-064D-8B79-715C17B0D571}" type="sibTrans" cxnId="{6CF4A652-B55C-4B49-BC9D-442580246CA5}">
      <dgm:prSet/>
      <dgm:spPr/>
      <dgm:t>
        <a:bodyPr/>
        <a:lstStyle/>
        <a:p>
          <a:endParaRPr lang="zh-CN" altLang="en-US"/>
        </a:p>
      </dgm:t>
    </dgm:pt>
    <dgm:pt modelId="{8CEB053E-05FA-E540-BF22-1820F9913A40}">
      <dgm:prSet phldrT="[文本]"/>
      <dgm:spPr/>
      <dgm:t>
        <a:bodyPr/>
        <a:lstStyle/>
        <a:p>
          <a:r>
            <a:rPr lang="zh-CN" altLang="en-US" dirty="0" smtClean="0"/>
            <a:t>困惑</a:t>
          </a:r>
          <a:endParaRPr lang="zh-CN" altLang="en-US" dirty="0"/>
        </a:p>
      </dgm:t>
    </dgm:pt>
    <dgm:pt modelId="{997AA7FB-C6AF-764F-BF83-DBA0410C6216}" type="parTrans" cxnId="{6793ACE9-001B-C043-A1D8-AFF2327065A6}">
      <dgm:prSet/>
      <dgm:spPr/>
      <dgm:t>
        <a:bodyPr/>
        <a:lstStyle/>
        <a:p>
          <a:endParaRPr lang="zh-CN" altLang="en-US"/>
        </a:p>
      </dgm:t>
    </dgm:pt>
    <dgm:pt modelId="{57A5D43F-8FD6-4648-A642-E10810767382}" type="sibTrans" cxnId="{6793ACE9-001B-C043-A1D8-AFF2327065A6}">
      <dgm:prSet/>
      <dgm:spPr/>
      <dgm:t>
        <a:bodyPr/>
        <a:lstStyle/>
        <a:p>
          <a:endParaRPr lang="zh-CN" altLang="en-US"/>
        </a:p>
      </dgm:t>
    </dgm:pt>
    <dgm:pt modelId="{9867F2FD-1E1D-1241-8887-A4279DB8B4E4}">
      <dgm:prSet phldrT="[文本]"/>
      <dgm:spPr/>
      <dgm:t>
        <a:bodyPr/>
        <a:lstStyle/>
        <a:p>
          <a:r>
            <a:rPr lang="zh-CN" altLang="en-US" dirty="0" smtClean="0"/>
            <a:t>计划</a:t>
          </a:r>
          <a:endParaRPr lang="zh-CN" altLang="en-US" dirty="0"/>
        </a:p>
      </dgm:t>
    </dgm:pt>
    <dgm:pt modelId="{0548D80E-030B-4D4A-B1B6-626C9B6AB48D}" type="parTrans" cxnId="{91FAA02B-E574-E545-AF17-A7406189977A}">
      <dgm:prSet/>
      <dgm:spPr/>
      <dgm:t>
        <a:bodyPr/>
        <a:lstStyle/>
        <a:p>
          <a:endParaRPr lang="zh-CN" altLang="en-US"/>
        </a:p>
      </dgm:t>
    </dgm:pt>
    <dgm:pt modelId="{7F64F7E4-3DF6-0345-9BA0-B876C99146F9}" type="sibTrans" cxnId="{91FAA02B-E574-E545-AF17-A7406189977A}">
      <dgm:prSet/>
      <dgm:spPr/>
      <dgm:t>
        <a:bodyPr/>
        <a:lstStyle/>
        <a:p>
          <a:endParaRPr lang="zh-CN" altLang="en-US"/>
        </a:p>
      </dgm:t>
    </dgm:pt>
    <dgm:pt modelId="{077C8C1E-33F8-6645-A652-9ED0155AA2C0}" type="pres">
      <dgm:prSet presAssocID="{325A7A67-33D3-F545-B980-2528B5508733}" presName="rootnode" presStyleCnt="0">
        <dgm:presLayoutVars>
          <dgm:chMax/>
          <dgm:chPref/>
          <dgm:dir/>
          <dgm:animLvl val="lvl"/>
        </dgm:presLayoutVars>
      </dgm:prSet>
      <dgm:spPr/>
      <dgm:t>
        <a:bodyPr/>
        <a:lstStyle/>
        <a:p>
          <a:endParaRPr lang="zh-CN" altLang="en-US"/>
        </a:p>
      </dgm:t>
    </dgm:pt>
    <dgm:pt modelId="{2024DC34-AE90-794D-AB26-FF9392938505}" type="pres">
      <dgm:prSet presAssocID="{5A4E8795-D93A-0B4A-A8AA-A87FAAB8B082}" presName="composite" presStyleCnt="0"/>
      <dgm:spPr/>
    </dgm:pt>
    <dgm:pt modelId="{80259D36-43B6-D943-B123-FA2B83E78272}" type="pres">
      <dgm:prSet presAssocID="{5A4E8795-D93A-0B4A-A8AA-A87FAAB8B082}" presName="LShape" presStyleLbl="alignNode1" presStyleIdx="0" presStyleCnt="5"/>
      <dgm:spPr/>
    </dgm:pt>
    <dgm:pt modelId="{0684ADC6-9E59-8748-A361-EB59B4D8C56A}" type="pres">
      <dgm:prSet presAssocID="{5A4E8795-D93A-0B4A-A8AA-A87FAAB8B082}" presName="ParentText" presStyleLbl="revTx" presStyleIdx="0" presStyleCnt="3">
        <dgm:presLayoutVars>
          <dgm:chMax val="0"/>
          <dgm:chPref val="0"/>
          <dgm:bulletEnabled val="1"/>
        </dgm:presLayoutVars>
      </dgm:prSet>
      <dgm:spPr/>
      <dgm:t>
        <a:bodyPr/>
        <a:lstStyle/>
        <a:p>
          <a:endParaRPr lang="zh-CN" altLang="en-US"/>
        </a:p>
      </dgm:t>
    </dgm:pt>
    <dgm:pt modelId="{1A4C4317-40E1-9247-A007-1579CA21FE89}" type="pres">
      <dgm:prSet presAssocID="{5A4E8795-D93A-0B4A-A8AA-A87FAAB8B082}" presName="Triangle" presStyleLbl="alignNode1" presStyleIdx="1" presStyleCnt="5"/>
      <dgm:spPr/>
    </dgm:pt>
    <dgm:pt modelId="{92120012-4F4E-C84F-8407-EED27133AF69}" type="pres">
      <dgm:prSet presAssocID="{34F1E07E-5CCB-064D-8B79-715C17B0D571}" presName="sibTrans" presStyleCnt="0"/>
      <dgm:spPr/>
    </dgm:pt>
    <dgm:pt modelId="{043F7C3E-2B2F-1D40-8F88-CFE15286B485}" type="pres">
      <dgm:prSet presAssocID="{34F1E07E-5CCB-064D-8B79-715C17B0D571}" presName="space" presStyleCnt="0"/>
      <dgm:spPr/>
    </dgm:pt>
    <dgm:pt modelId="{FB5A987F-1E1E-D740-B0AA-0250BAA30F6A}" type="pres">
      <dgm:prSet presAssocID="{8CEB053E-05FA-E540-BF22-1820F9913A40}" presName="composite" presStyleCnt="0"/>
      <dgm:spPr/>
    </dgm:pt>
    <dgm:pt modelId="{61EA4997-958D-8342-8940-B9A7400DF7FA}" type="pres">
      <dgm:prSet presAssocID="{8CEB053E-05FA-E540-BF22-1820F9913A40}" presName="LShape" presStyleLbl="alignNode1" presStyleIdx="2" presStyleCnt="5"/>
      <dgm:spPr/>
    </dgm:pt>
    <dgm:pt modelId="{C89879E1-5D0C-8C41-9DD1-D88BB4957566}" type="pres">
      <dgm:prSet presAssocID="{8CEB053E-05FA-E540-BF22-1820F9913A40}" presName="ParentText" presStyleLbl="revTx" presStyleIdx="1" presStyleCnt="3">
        <dgm:presLayoutVars>
          <dgm:chMax val="0"/>
          <dgm:chPref val="0"/>
          <dgm:bulletEnabled val="1"/>
        </dgm:presLayoutVars>
      </dgm:prSet>
      <dgm:spPr/>
      <dgm:t>
        <a:bodyPr/>
        <a:lstStyle/>
        <a:p>
          <a:endParaRPr lang="zh-CN" altLang="en-US"/>
        </a:p>
      </dgm:t>
    </dgm:pt>
    <dgm:pt modelId="{C80ABABA-7889-ED42-97DA-91C57313445B}" type="pres">
      <dgm:prSet presAssocID="{8CEB053E-05FA-E540-BF22-1820F9913A40}" presName="Triangle" presStyleLbl="alignNode1" presStyleIdx="3" presStyleCnt="5"/>
      <dgm:spPr/>
    </dgm:pt>
    <dgm:pt modelId="{FF17609F-37B3-FB41-A628-CD54795EB77B}" type="pres">
      <dgm:prSet presAssocID="{57A5D43F-8FD6-4648-A642-E10810767382}" presName="sibTrans" presStyleCnt="0"/>
      <dgm:spPr/>
    </dgm:pt>
    <dgm:pt modelId="{CF8E6F76-ECD2-A34E-AAE7-8973FCADF3CA}" type="pres">
      <dgm:prSet presAssocID="{57A5D43F-8FD6-4648-A642-E10810767382}" presName="space" presStyleCnt="0"/>
      <dgm:spPr/>
    </dgm:pt>
    <dgm:pt modelId="{409294B8-AC91-4544-A7C5-158A0D5B965C}" type="pres">
      <dgm:prSet presAssocID="{9867F2FD-1E1D-1241-8887-A4279DB8B4E4}" presName="composite" presStyleCnt="0"/>
      <dgm:spPr/>
    </dgm:pt>
    <dgm:pt modelId="{85618650-9E20-C14F-BB7E-325C17C62B2C}" type="pres">
      <dgm:prSet presAssocID="{9867F2FD-1E1D-1241-8887-A4279DB8B4E4}" presName="LShape" presStyleLbl="alignNode1" presStyleIdx="4" presStyleCnt="5"/>
      <dgm:spPr/>
    </dgm:pt>
    <dgm:pt modelId="{AC095E2F-C2D4-6D48-9344-9BBE731C3CFE}" type="pres">
      <dgm:prSet presAssocID="{9867F2FD-1E1D-1241-8887-A4279DB8B4E4}" presName="ParentText" presStyleLbl="revTx" presStyleIdx="2" presStyleCnt="3">
        <dgm:presLayoutVars>
          <dgm:chMax val="0"/>
          <dgm:chPref val="0"/>
          <dgm:bulletEnabled val="1"/>
        </dgm:presLayoutVars>
      </dgm:prSet>
      <dgm:spPr/>
      <dgm:t>
        <a:bodyPr/>
        <a:lstStyle/>
        <a:p>
          <a:endParaRPr lang="zh-CN" altLang="en-US"/>
        </a:p>
      </dgm:t>
    </dgm:pt>
  </dgm:ptLst>
  <dgm:cxnLst>
    <dgm:cxn modelId="{1F5EB6AF-9CBC-F244-A2C0-F0C6BA6A2B91}" type="presOf" srcId="{8CEB053E-05FA-E540-BF22-1820F9913A40}" destId="{C89879E1-5D0C-8C41-9DD1-D88BB4957566}" srcOrd="0" destOrd="0" presId="urn:microsoft.com/office/officeart/2009/3/layout/StepUpProcess"/>
    <dgm:cxn modelId="{A8539CEA-99EF-E74F-915C-CBED1D1B62F6}" type="presOf" srcId="{5A4E8795-D93A-0B4A-A8AA-A87FAAB8B082}" destId="{0684ADC6-9E59-8748-A361-EB59B4D8C56A}" srcOrd="0" destOrd="0" presId="urn:microsoft.com/office/officeart/2009/3/layout/StepUpProcess"/>
    <dgm:cxn modelId="{32FC4B57-B20A-0144-B3C6-5B67DB80EC14}" type="presOf" srcId="{325A7A67-33D3-F545-B980-2528B5508733}" destId="{077C8C1E-33F8-6645-A652-9ED0155AA2C0}" srcOrd="0" destOrd="0" presId="urn:microsoft.com/office/officeart/2009/3/layout/StepUpProcess"/>
    <dgm:cxn modelId="{6CF4A652-B55C-4B49-BC9D-442580246CA5}" srcId="{325A7A67-33D3-F545-B980-2528B5508733}" destId="{5A4E8795-D93A-0B4A-A8AA-A87FAAB8B082}" srcOrd="0" destOrd="0" parTransId="{75CA8BAE-FAEB-5645-A9DD-41F3BABB0F8E}" sibTransId="{34F1E07E-5CCB-064D-8B79-715C17B0D571}"/>
    <dgm:cxn modelId="{91FAA02B-E574-E545-AF17-A7406189977A}" srcId="{325A7A67-33D3-F545-B980-2528B5508733}" destId="{9867F2FD-1E1D-1241-8887-A4279DB8B4E4}" srcOrd="2" destOrd="0" parTransId="{0548D80E-030B-4D4A-B1B6-626C9B6AB48D}" sibTransId="{7F64F7E4-3DF6-0345-9BA0-B876C99146F9}"/>
    <dgm:cxn modelId="{6793ACE9-001B-C043-A1D8-AFF2327065A6}" srcId="{325A7A67-33D3-F545-B980-2528B5508733}" destId="{8CEB053E-05FA-E540-BF22-1820F9913A40}" srcOrd="1" destOrd="0" parTransId="{997AA7FB-C6AF-764F-BF83-DBA0410C6216}" sibTransId="{57A5D43F-8FD6-4648-A642-E10810767382}"/>
    <dgm:cxn modelId="{CDD1B9B8-DC22-EE44-AD04-D57CAEB046AF}" type="presOf" srcId="{9867F2FD-1E1D-1241-8887-A4279DB8B4E4}" destId="{AC095E2F-C2D4-6D48-9344-9BBE731C3CFE}" srcOrd="0" destOrd="0" presId="urn:microsoft.com/office/officeart/2009/3/layout/StepUpProcess"/>
    <dgm:cxn modelId="{1FBDCD48-6A0B-F946-BAC8-3EC32EDA09A9}" type="presParOf" srcId="{077C8C1E-33F8-6645-A652-9ED0155AA2C0}" destId="{2024DC34-AE90-794D-AB26-FF9392938505}" srcOrd="0" destOrd="0" presId="urn:microsoft.com/office/officeart/2009/3/layout/StepUpProcess"/>
    <dgm:cxn modelId="{4C4F6747-7C18-BE44-9593-B32A4C36445D}" type="presParOf" srcId="{2024DC34-AE90-794D-AB26-FF9392938505}" destId="{80259D36-43B6-D943-B123-FA2B83E78272}" srcOrd="0" destOrd="0" presId="urn:microsoft.com/office/officeart/2009/3/layout/StepUpProcess"/>
    <dgm:cxn modelId="{003D4699-8634-7F4E-9195-83AE0234F75C}" type="presParOf" srcId="{2024DC34-AE90-794D-AB26-FF9392938505}" destId="{0684ADC6-9E59-8748-A361-EB59B4D8C56A}" srcOrd="1" destOrd="0" presId="urn:microsoft.com/office/officeart/2009/3/layout/StepUpProcess"/>
    <dgm:cxn modelId="{1B4EDF2D-3C86-C64B-BDE3-A07EB7097359}" type="presParOf" srcId="{2024DC34-AE90-794D-AB26-FF9392938505}" destId="{1A4C4317-40E1-9247-A007-1579CA21FE89}" srcOrd="2" destOrd="0" presId="urn:microsoft.com/office/officeart/2009/3/layout/StepUpProcess"/>
    <dgm:cxn modelId="{1E046E3C-19D8-6F48-8EB2-07323A129B00}" type="presParOf" srcId="{077C8C1E-33F8-6645-A652-9ED0155AA2C0}" destId="{92120012-4F4E-C84F-8407-EED27133AF69}" srcOrd="1" destOrd="0" presId="urn:microsoft.com/office/officeart/2009/3/layout/StepUpProcess"/>
    <dgm:cxn modelId="{FC2CD887-85D2-1840-A2FF-9A11DB81C458}" type="presParOf" srcId="{92120012-4F4E-C84F-8407-EED27133AF69}" destId="{043F7C3E-2B2F-1D40-8F88-CFE15286B485}" srcOrd="0" destOrd="0" presId="urn:microsoft.com/office/officeart/2009/3/layout/StepUpProcess"/>
    <dgm:cxn modelId="{998BDECD-7B6E-7C45-A94C-D927EAC230A4}" type="presParOf" srcId="{077C8C1E-33F8-6645-A652-9ED0155AA2C0}" destId="{FB5A987F-1E1E-D740-B0AA-0250BAA30F6A}" srcOrd="2" destOrd="0" presId="urn:microsoft.com/office/officeart/2009/3/layout/StepUpProcess"/>
    <dgm:cxn modelId="{35A07D57-4EF0-1E48-8C6C-68106BBBA0CC}" type="presParOf" srcId="{FB5A987F-1E1E-D740-B0AA-0250BAA30F6A}" destId="{61EA4997-958D-8342-8940-B9A7400DF7FA}" srcOrd="0" destOrd="0" presId="urn:microsoft.com/office/officeart/2009/3/layout/StepUpProcess"/>
    <dgm:cxn modelId="{631E3F41-B9F6-FD4F-BFCF-E9009AB81170}" type="presParOf" srcId="{FB5A987F-1E1E-D740-B0AA-0250BAA30F6A}" destId="{C89879E1-5D0C-8C41-9DD1-D88BB4957566}" srcOrd="1" destOrd="0" presId="urn:microsoft.com/office/officeart/2009/3/layout/StepUpProcess"/>
    <dgm:cxn modelId="{B12E141F-BC8D-F540-A684-98D7E3EFD90B}" type="presParOf" srcId="{FB5A987F-1E1E-D740-B0AA-0250BAA30F6A}" destId="{C80ABABA-7889-ED42-97DA-91C57313445B}" srcOrd="2" destOrd="0" presId="urn:microsoft.com/office/officeart/2009/3/layout/StepUpProcess"/>
    <dgm:cxn modelId="{F687827C-7A7E-9A48-974B-FE8364DC7B35}" type="presParOf" srcId="{077C8C1E-33F8-6645-A652-9ED0155AA2C0}" destId="{FF17609F-37B3-FB41-A628-CD54795EB77B}" srcOrd="3" destOrd="0" presId="urn:microsoft.com/office/officeart/2009/3/layout/StepUpProcess"/>
    <dgm:cxn modelId="{D1E6FE61-DB59-2943-AC76-3D1BDC3A549D}" type="presParOf" srcId="{FF17609F-37B3-FB41-A628-CD54795EB77B}" destId="{CF8E6F76-ECD2-A34E-AAE7-8973FCADF3CA}" srcOrd="0" destOrd="0" presId="urn:microsoft.com/office/officeart/2009/3/layout/StepUpProcess"/>
    <dgm:cxn modelId="{631B5C00-051F-9448-B62B-572B0C38FCD0}" type="presParOf" srcId="{077C8C1E-33F8-6645-A652-9ED0155AA2C0}" destId="{409294B8-AC91-4544-A7C5-158A0D5B965C}" srcOrd="4" destOrd="0" presId="urn:microsoft.com/office/officeart/2009/3/layout/StepUpProcess"/>
    <dgm:cxn modelId="{7FE6CCBF-8DB3-DC46-8D10-284F17126820}" type="presParOf" srcId="{409294B8-AC91-4544-A7C5-158A0D5B965C}" destId="{85618650-9E20-C14F-BB7E-325C17C62B2C}" srcOrd="0" destOrd="0" presId="urn:microsoft.com/office/officeart/2009/3/layout/StepUpProcess"/>
    <dgm:cxn modelId="{9D391790-7AFB-CD4F-B706-4CD5E36BB817}" type="presParOf" srcId="{409294B8-AC91-4544-A7C5-158A0D5B965C}" destId="{AC095E2F-C2D4-6D48-9344-9BBE731C3CFE}"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59D36-43B6-D943-B123-FA2B83E78272}">
      <dsp:nvSpPr>
        <dsp:cNvPr id="0" name=""/>
        <dsp:cNvSpPr/>
      </dsp:nvSpPr>
      <dsp:spPr>
        <a:xfrm rot="5400000">
          <a:off x="380755" y="1327890"/>
          <a:ext cx="1139501" cy="1896104"/>
        </a:xfrm>
        <a:prstGeom prst="corner">
          <a:avLst>
            <a:gd name="adj1" fmla="val 16120"/>
            <a:gd name="adj2" fmla="val 16110"/>
          </a:avLst>
        </a:prstGeom>
        <a:gradFill rotWithShape="0">
          <a:gsLst>
            <a:gs pos="0">
              <a:schemeClr val="accent4">
                <a:shade val="50000"/>
                <a:hueOff val="0"/>
                <a:satOff val="0"/>
                <a:lumOff val="0"/>
                <a:alphaOff val="0"/>
                <a:satMod val="103000"/>
                <a:lumMod val="102000"/>
                <a:tint val="94000"/>
              </a:schemeClr>
            </a:gs>
            <a:gs pos="50000">
              <a:schemeClr val="accent4">
                <a:shade val="50000"/>
                <a:hueOff val="0"/>
                <a:satOff val="0"/>
                <a:lumOff val="0"/>
                <a:alphaOff val="0"/>
                <a:satMod val="110000"/>
                <a:lumMod val="100000"/>
                <a:shade val="100000"/>
              </a:schemeClr>
            </a:gs>
            <a:gs pos="100000">
              <a:schemeClr val="accent4">
                <a:shade val="50000"/>
                <a:hueOff val="0"/>
                <a:satOff val="0"/>
                <a:lumOff val="0"/>
                <a:alphaOff val="0"/>
                <a:lumMod val="99000"/>
                <a:satMod val="120000"/>
                <a:shade val="78000"/>
              </a:schemeClr>
            </a:gs>
          </a:gsLst>
          <a:lin ang="5400000" scaled="0"/>
        </a:gradFill>
        <a:ln w="6350" cap="flat" cmpd="sng" algn="ctr">
          <a:solidFill>
            <a:schemeClr val="accent4">
              <a:shade val="50000"/>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684ADC6-9E59-8748-A361-EB59B4D8C56A}">
      <dsp:nvSpPr>
        <dsp:cNvPr id="0" name=""/>
        <dsp:cNvSpPr/>
      </dsp:nvSpPr>
      <dsp:spPr>
        <a:xfrm>
          <a:off x="190544" y="1894416"/>
          <a:ext cx="1711813" cy="1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lvl="0" algn="l" defTabSz="2266950">
            <a:lnSpc>
              <a:spcPct val="90000"/>
            </a:lnSpc>
            <a:spcBef>
              <a:spcPct val="0"/>
            </a:spcBef>
            <a:spcAft>
              <a:spcPct val="35000"/>
            </a:spcAft>
          </a:pPr>
          <a:r>
            <a:rPr lang="zh-CN" altLang="en-US" sz="5100" kern="1200" dirty="0" smtClean="0"/>
            <a:t>进展</a:t>
          </a:r>
          <a:endParaRPr lang="zh-CN" altLang="en-US" sz="5100" kern="1200" dirty="0"/>
        </a:p>
      </dsp:txBody>
      <dsp:txXfrm>
        <a:off x="190544" y="1894416"/>
        <a:ext cx="1711813" cy="1500505"/>
      </dsp:txXfrm>
    </dsp:sp>
    <dsp:sp modelId="{1A4C4317-40E1-9247-A007-1579CA21FE89}">
      <dsp:nvSpPr>
        <dsp:cNvPr id="0" name=""/>
        <dsp:cNvSpPr/>
      </dsp:nvSpPr>
      <dsp:spPr>
        <a:xfrm>
          <a:off x="1579374" y="1188296"/>
          <a:ext cx="322983" cy="322983"/>
        </a:xfrm>
        <a:prstGeom prst="triangle">
          <a:avLst>
            <a:gd name="adj" fmla="val 100000"/>
          </a:avLst>
        </a:prstGeom>
        <a:gradFill rotWithShape="0">
          <a:gsLst>
            <a:gs pos="0">
              <a:schemeClr val="accent4">
                <a:shade val="50000"/>
                <a:hueOff val="0"/>
                <a:satOff val="0"/>
                <a:lumOff val="28056"/>
                <a:alphaOff val="0"/>
                <a:satMod val="103000"/>
                <a:lumMod val="102000"/>
                <a:tint val="94000"/>
              </a:schemeClr>
            </a:gs>
            <a:gs pos="50000">
              <a:schemeClr val="accent4">
                <a:shade val="50000"/>
                <a:hueOff val="0"/>
                <a:satOff val="0"/>
                <a:lumOff val="28056"/>
                <a:alphaOff val="0"/>
                <a:satMod val="110000"/>
                <a:lumMod val="100000"/>
                <a:shade val="100000"/>
              </a:schemeClr>
            </a:gs>
            <a:gs pos="100000">
              <a:schemeClr val="accent4">
                <a:shade val="50000"/>
                <a:hueOff val="0"/>
                <a:satOff val="0"/>
                <a:lumOff val="28056"/>
                <a:alphaOff val="0"/>
                <a:lumMod val="99000"/>
                <a:satMod val="120000"/>
                <a:shade val="78000"/>
              </a:schemeClr>
            </a:gs>
          </a:gsLst>
          <a:lin ang="5400000" scaled="0"/>
        </a:gradFill>
        <a:ln w="6350" cap="flat" cmpd="sng" algn="ctr">
          <a:solidFill>
            <a:schemeClr val="accent4">
              <a:shade val="50000"/>
              <a:hueOff val="0"/>
              <a:satOff val="0"/>
              <a:lumOff val="2805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1EA4997-958D-8342-8940-B9A7400DF7FA}">
      <dsp:nvSpPr>
        <dsp:cNvPr id="0" name=""/>
        <dsp:cNvSpPr/>
      </dsp:nvSpPr>
      <dsp:spPr>
        <a:xfrm rot="5400000">
          <a:off x="2476349" y="809333"/>
          <a:ext cx="1139501" cy="1896104"/>
        </a:xfrm>
        <a:prstGeom prst="corner">
          <a:avLst>
            <a:gd name="adj1" fmla="val 16120"/>
            <a:gd name="adj2" fmla="val 16110"/>
          </a:avLst>
        </a:prstGeom>
        <a:gradFill rotWithShape="0">
          <a:gsLst>
            <a:gs pos="0">
              <a:schemeClr val="accent4">
                <a:shade val="50000"/>
                <a:hueOff val="0"/>
                <a:satOff val="0"/>
                <a:lumOff val="56113"/>
                <a:alphaOff val="0"/>
                <a:satMod val="103000"/>
                <a:lumMod val="102000"/>
                <a:tint val="94000"/>
              </a:schemeClr>
            </a:gs>
            <a:gs pos="50000">
              <a:schemeClr val="accent4">
                <a:shade val="50000"/>
                <a:hueOff val="0"/>
                <a:satOff val="0"/>
                <a:lumOff val="56113"/>
                <a:alphaOff val="0"/>
                <a:satMod val="110000"/>
                <a:lumMod val="100000"/>
                <a:shade val="100000"/>
              </a:schemeClr>
            </a:gs>
            <a:gs pos="100000">
              <a:schemeClr val="accent4">
                <a:shade val="50000"/>
                <a:hueOff val="0"/>
                <a:satOff val="0"/>
                <a:lumOff val="56113"/>
                <a:alphaOff val="0"/>
                <a:lumMod val="99000"/>
                <a:satMod val="120000"/>
                <a:shade val="78000"/>
              </a:schemeClr>
            </a:gs>
          </a:gsLst>
          <a:lin ang="5400000" scaled="0"/>
        </a:gradFill>
        <a:ln w="6350" cap="flat" cmpd="sng" algn="ctr">
          <a:solidFill>
            <a:schemeClr val="accent4">
              <a:shade val="50000"/>
              <a:hueOff val="0"/>
              <a:satOff val="0"/>
              <a:lumOff val="5611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89879E1-5D0C-8C41-9DD1-D88BB4957566}">
      <dsp:nvSpPr>
        <dsp:cNvPr id="0" name=""/>
        <dsp:cNvSpPr/>
      </dsp:nvSpPr>
      <dsp:spPr>
        <a:xfrm>
          <a:off x="2286138" y="1375860"/>
          <a:ext cx="1711813" cy="1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lvl="0" algn="l" defTabSz="2266950">
            <a:lnSpc>
              <a:spcPct val="90000"/>
            </a:lnSpc>
            <a:spcBef>
              <a:spcPct val="0"/>
            </a:spcBef>
            <a:spcAft>
              <a:spcPct val="35000"/>
            </a:spcAft>
          </a:pPr>
          <a:r>
            <a:rPr lang="zh-CN" altLang="en-US" sz="5100" kern="1200" dirty="0" smtClean="0"/>
            <a:t>困惑</a:t>
          </a:r>
          <a:endParaRPr lang="zh-CN" altLang="en-US" sz="5100" kern="1200" dirty="0"/>
        </a:p>
      </dsp:txBody>
      <dsp:txXfrm>
        <a:off x="2286138" y="1375860"/>
        <a:ext cx="1711813" cy="1500505"/>
      </dsp:txXfrm>
    </dsp:sp>
    <dsp:sp modelId="{C80ABABA-7889-ED42-97DA-91C57313445B}">
      <dsp:nvSpPr>
        <dsp:cNvPr id="0" name=""/>
        <dsp:cNvSpPr/>
      </dsp:nvSpPr>
      <dsp:spPr>
        <a:xfrm>
          <a:off x="3674968" y="669740"/>
          <a:ext cx="322983" cy="322983"/>
        </a:xfrm>
        <a:prstGeom prst="triangle">
          <a:avLst>
            <a:gd name="adj" fmla="val 100000"/>
          </a:avLst>
        </a:prstGeom>
        <a:gradFill rotWithShape="0">
          <a:gsLst>
            <a:gs pos="0">
              <a:schemeClr val="accent4">
                <a:shade val="50000"/>
                <a:hueOff val="0"/>
                <a:satOff val="0"/>
                <a:lumOff val="56113"/>
                <a:alphaOff val="0"/>
                <a:satMod val="103000"/>
                <a:lumMod val="102000"/>
                <a:tint val="94000"/>
              </a:schemeClr>
            </a:gs>
            <a:gs pos="50000">
              <a:schemeClr val="accent4">
                <a:shade val="50000"/>
                <a:hueOff val="0"/>
                <a:satOff val="0"/>
                <a:lumOff val="56113"/>
                <a:alphaOff val="0"/>
                <a:satMod val="110000"/>
                <a:lumMod val="100000"/>
                <a:shade val="100000"/>
              </a:schemeClr>
            </a:gs>
            <a:gs pos="100000">
              <a:schemeClr val="accent4">
                <a:shade val="50000"/>
                <a:hueOff val="0"/>
                <a:satOff val="0"/>
                <a:lumOff val="56113"/>
                <a:alphaOff val="0"/>
                <a:lumMod val="99000"/>
                <a:satMod val="120000"/>
                <a:shade val="78000"/>
              </a:schemeClr>
            </a:gs>
          </a:gsLst>
          <a:lin ang="5400000" scaled="0"/>
        </a:gradFill>
        <a:ln w="6350" cap="flat" cmpd="sng" algn="ctr">
          <a:solidFill>
            <a:schemeClr val="accent4">
              <a:shade val="50000"/>
              <a:hueOff val="0"/>
              <a:satOff val="0"/>
              <a:lumOff val="5611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5618650-9E20-C14F-BB7E-325C17C62B2C}">
      <dsp:nvSpPr>
        <dsp:cNvPr id="0" name=""/>
        <dsp:cNvSpPr/>
      </dsp:nvSpPr>
      <dsp:spPr>
        <a:xfrm rot="5400000">
          <a:off x="4571943" y="290776"/>
          <a:ext cx="1139501" cy="1896104"/>
        </a:xfrm>
        <a:prstGeom prst="corner">
          <a:avLst>
            <a:gd name="adj1" fmla="val 16120"/>
            <a:gd name="adj2" fmla="val 16110"/>
          </a:avLst>
        </a:prstGeom>
        <a:gradFill rotWithShape="0">
          <a:gsLst>
            <a:gs pos="0">
              <a:schemeClr val="accent4">
                <a:shade val="50000"/>
                <a:hueOff val="0"/>
                <a:satOff val="0"/>
                <a:lumOff val="28056"/>
                <a:alphaOff val="0"/>
                <a:satMod val="103000"/>
                <a:lumMod val="102000"/>
                <a:tint val="94000"/>
              </a:schemeClr>
            </a:gs>
            <a:gs pos="50000">
              <a:schemeClr val="accent4">
                <a:shade val="50000"/>
                <a:hueOff val="0"/>
                <a:satOff val="0"/>
                <a:lumOff val="28056"/>
                <a:alphaOff val="0"/>
                <a:satMod val="110000"/>
                <a:lumMod val="100000"/>
                <a:shade val="100000"/>
              </a:schemeClr>
            </a:gs>
            <a:gs pos="100000">
              <a:schemeClr val="accent4">
                <a:shade val="50000"/>
                <a:hueOff val="0"/>
                <a:satOff val="0"/>
                <a:lumOff val="28056"/>
                <a:alphaOff val="0"/>
                <a:lumMod val="99000"/>
                <a:satMod val="120000"/>
                <a:shade val="78000"/>
              </a:schemeClr>
            </a:gs>
          </a:gsLst>
          <a:lin ang="5400000" scaled="0"/>
        </a:gradFill>
        <a:ln w="6350" cap="flat" cmpd="sng" algn="ctr">
          <a:solidFill>
            <a:schemeClr val="accent4">
              <a:shade val="50000"/>
              <a:hueOff val="0"/>
              <a:satOff val="0"/>
              <a:lumOff val="2805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C095E2F-C2D4-6D48-9344-9BBE731C3CFE}">
      <dsp:nvSpPr>
        <dsp:cNvPr id="0" name=""/>
        <dsp:cNvSpPr/>
      </dsp:nvSpPr>
      <dsp:spPr>
        <a:xfrm>
          <a:off x="4381732" y="857303"/>
          <a:ext cx="1711813" cy="1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lvl="0" algn="l" defTabSz="2266950">
            <a:lnSpc>
              <a:spcPct val="90000"/>
            </a:lnSpc>
            <a:spcBef>
              <a:spcPct val="0"/>
            </a:spcBef>
            <a:spcAft>
              <a:spcPct val="35000"/>
            </a:spcAft>
          </a:pPr>
          <a:r>
            <a:rPr lang="zh-CN" altLang="en-US" sz="5100" kern="1200" dirty="0" smtClean="0"/>
            <a:t>计划</a:t>
          </a:r>
          <a:endParaRPr lang="zh-CN" altLang="en-US" sz="5100" kern="1200" dirty="0"/>
        </a:p>
      </dsp:txBody>
      <dsp:txXfrm>
        <a:off x="4381732" y="857303"/>
        <a:ext cx="1711813" cy="1500505"/>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244336-56A7-634D-987B-8E47A75D6C71}" type="datetimeFigureOut">
              <a:rPr kumimoji="1" lang="zh-CN" altLang="en-US" smtClean="0"/>
              <a:t>17/9/19</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FABCA4-23AD-A746-B90F-F4D4DCC27821}" type="slidenum">
              <a:rPr kumimoji="1" lang="zh-CN" altLang="en-US" smtClean="0"/>
              <a:t>‹#›</a:t>
            </a:fld>
            <a:endParaRPr kumimoji="1" lang="zh-CN" altLang="en-US"/>
          </a:p>
        </p:txBody>
      </p:sp>
    </p:spTree>
    <p:extLst>
      <p:ext uri="{BB962C8B-B14F-4D97-AF65-F5344CB8AC3E}">
        <p14:creationId xmlns:p14="http://schemas.microsoft.com/office/powerpoint/2010/main" val="532767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946206-5698-8948-B622-2FE2FCD0F80C}" type="datetimeFigureOut">
              <a:rPr kumimoji="1" lang="zh-CN" altLang="en-US" smtClean="0"/>
              <a:t>17/9/19</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26E2C6-6600-134A-B748-0901649D454F}" type="slidenum">
              <a:rPr kumimoji="1" lang="zh-CN" altLang="en-US" smtClean="0"/>
              <a:t>‹#›</a:t>
            </a:fld>
            <a:endParaRPr kumimoji="1" lang="zh-CN" altLang="en-US"/>
          </a:p>
        </p:txBody>
      </p:sp>
    </p:spTree>
    <p:extLst>
      <p:ext uri="{BB962C8B-B14F-4D97-AF65-F5344CB8AC3E}">
        <p14:creationId xmlns:p14="http://schemas.microsoft.com/office/powerpoint/2010/main" val="182386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526E2C6-6600-134A-B748-0901649D454F}" type="slidenum">
              <a:rPr kumimoji="1" lang="zh-CN" altLang="en-US" smtClean="0"/>
              <a:t>1</a:t>
            </a:fld>
            <a:endParaRPr kumimoji="1" lang="zh-CN" altLang="en-US"/>
          </a:p>
        </p:txBody>
      </p:sp>
    </p:spTree>
    <p:extLst>
      <p:ext uri="{BB962C8B-B14F-4D97-AF65-F5344CB8AC3E}">
        <p14:creationId xmlns:p14="http://schemas.microsoft.com/office/powerpoint/2010/main" val="121268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526E2C6-6600-134A-B748-0901649D454F}" type="slidenum">
              <a:rPr kumimoji="1" lang="zh-CN" altLang="en-US" smtClean="0"/>
              <a:t>7</a:t>
            </a:fld>
            <a:endParaRPr kumimoji="1" lang="zh-CN" altLang="en-US"/>
          </a:p>
        </p:txBody>
      </p:sp>
    </p:spTree>
    <p:extLst>
      <p:ext uri="{BB962C8B-B14F-4D97-AF65-F5344CB8AC3E}">
        <p14:creationId xmlns:p14="http://schemas.microsoft.com/office/powerpoint/2010/main" val="2018156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幻灯片编号占位符 3"/>
          <p:cNvSpPr>
            <a:spLocks noGrp="1"/>
          </p:cNvSpPr>
          <p:nvPr>
            <p:ph type="sldNum" sz="quarter" idx="10"/>
          </p:nvPr>
        </p:nvSpPr>
        <p:spPr/>
        <p:txBody>
          <a:bodyPr/>
          <a:lstStyle>
            <a:lvl1pPr>
              <a:defRPr/>
            </a:lvl1pPr>
          </a:lstStyle>
          <a:p>
            <a:fld id="{B8BED3DE-B4CC-E249-B980-664F72BFB6AE}" type="slidenum">
              <a:rPr lang="en-US" altLang="zh-CN"/>
              <a:pPr/>
              <a:t>‹#›</a:t>
            </a:fld>
            <a:endParaRPr lang="en-US" altLang="zh-CN"/>
          </a:p>
        </p:txBody>
      </p:sp>
    </p:spTree>
    <p:extLst>
      <p:ext uri="{BB962C8B-B14F-4D97-AF65-F5344CB8AC3E}">
        <p14:creationId xmlns:p14="http://schemas.microsoft.com/office/powerpoint/2010/main" val="110361084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幻灯片编号占位符 3"/>
          <p:cNvSpPr>
            <a:spLocks noGrp="1"/>
          </p:cNvSpPr>
          <p:nvPr>
            <p:ph type="sldNum" sz="quarter" idx="10"/>
          </p:nvPr>
        </p:nvSpPr>
        <p:spPr/>
        <p:txBody>
          <a:bodyPr/>
          <a:lstStyle>
            <a:lvl1pPr>
              <a:defRPr/>
            </a:lvl1pPr>
          </a:lstStyle>
          <a:p>
            <a:fld id="{DC9FBBCE-4730-C842-B71A-EFA728912556}" type="slidenum">
              <a:rPr lang="en-US" altLang="zh-CN"/>
              <a:pPr/>
              <a:t>‹#›</a:t>
            </a:fld>
            <a:endParaRPr lang="en-US" altLang="zh-CN"/>
          </a:p>
        </p:txBody>
      </p:sp>
    </p:spTree>
    <p:extLst>
      <p:ext uri="{BB962C8B-B14F-4D97-AF65-F5344CB8AC3E}">
        <p14:creationId xmlns:p14="http://schemas.microsoft.com/office/powerpoint/2010/main" val="88673310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381000"/>
            <a:ext cx="1943100" cy="6477000"/>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685800" y="381000"/>
            <a:ext cx="5676900" cy="64770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幻灯片编号占位符 3"/>
          <p:cNvSpPr>
            <a:spLocks noGrp="1"/>
          </p:cNvSpPr>
          <p:nvPr>
            <p:ph type="sldNum" sz="quarter" idx="10"/>
          </p:nvPr>
        </p:nvSpPr>
        <p:spPr/>
        <p:txBody>
          <a:bodyPr/>
          <a:lstStyle>
            <a:lvl1pPr>
              <a:defRPr/>
            </a:lvl1pPr>
          </a:lstStyle>
          <a:p>
            <a:fld id="{72712433-5E86-3740-9BA1-F565AB45C457}" type="slidenum">
              <a:rPr lang="en-US" altLang="zh-CN"/>
              <a:pPr/>
              <a:t>‹#›</a:t>
            </a:fld>
            <a:endParaRPr lang="en-US" altLang="zh-CN"/>
          </a:p>
        </p:txBody>
      </p:sp>
    </p:spTree>
    <p:extLst>
      <p:ext uri="{BB962C8B-B14F-4D97-AF65-F5344CB8AC3E}">
        <p14:creationId xmlns:p14="http://schemas.microsoft.com/office/powerpoint/2010/main" val="193418516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幻灯片编号占位符 3"/>
          <p:cNvSpPr>
            <a:spLocks noGrp="1"/>
          </p:cNvSpPr>
          <p:nvPr>
            <p:ph type="sldNum" sz="quarter" idx="10"/>
          </p:nvPr>
        </p:nvSpPr>
        <p:spPr/>
        <p:txBody>
          <a:bodyPr/>
          <a:lstStyle>
            <a:lvl1pPr>
              <a:defRPr/>
            </a:lvl1pPr>
          </a:lstStyle>
          <a:p>
            <a:fld id="{C01C095C-2161-C649-848E-291C107542A2}" type="slidenum">
              <a:rPr lang="en-US" altLang="zh-CN"/>
              <a:pPr/>
              <a:t>‹#›</a:t>
            </a:fld>
            <a:endParaRPr lang="en-US" altLang="zh-CN"/>
          </a:p>
        </p:txBody>
      </p:sp>
    </p:spTree>
    <p:extLst>
      <p:ext uri="{BB962C8B-B14F-4D97-AF65-F5344CB8AC3E}">
        <p14:creationId xmlns:p14="http://schemas.microsoft.com/office/powerpoint/2010/main" val="57116235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幻灯片编号占位符 3"/>
          <p:cNvSpPr>
            <a:spLocks noGrp="1"/>
          </p:cNvSpPr>
          <p:nvPr>
            <p:ph type="sldNum" sz="quarter" idx="10"/>
          </p:nvPr>
        </p:nvSpPr>
        <p:spPr/>
        <p:txBody>
          <a:bodyPr/>
          <a:lstStyle>
            <a:lvl1pPr>
              <a:defRPr/>
            </a:lvl1pPr>
          </a:lstStyle>
          <a:p>
            <a:fld id="{FA15B7EB-213D-074E-8596-12B34D60687A}" type="slidenum">
              <a:rPr lang="en-US" altLang="zh-CN"/>
              <a:pPr/>
              <a:t>‹#›</a:t>
            </a:fld>
            <a:endParaRPr lang="en-US" altLang="zh-CN"/>
          </a:p>
        </p:txBody>
      </p:sp>
    </p:spTree>
    <p:extLst>
      <p:ext uri="{BB962C8B-B14F-4D97-AF65-F5344CB8AC3E}">
        <p14:creationId xmlns:p14="http://schemas.microsoft.com/office/powerpoint/2010/main" val="27379839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876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981200"/>
            <a:ext cx="3810000" cy="4876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幻灯片编号占位符 4"/>
          <p:cNvSpPr>
            <a:spLocks noGrp="1"/>
          </p:cNvSpPr>
          <p:nvPr>
            <p:ph type="sldNum" sz="quarter" idx="10"/>
          </p:nvPr>
        </p:nvSpPr>
        <p:spPr/>
        <p:txBody>
          <a:bodyPr/>
          <a:lstStyle>
            <a:lvl1pPr>
              <a:defRPr/>
            </a:lvl1pPr>
          </a:lstStyle>
          <a:p>
            <a:fld id="{3174B402-D087-C848-BE92-076218BD6A18}" type="slidenum">
              <a:rPr lang="en-US" altLang="zh-CN"/>
              <a:pPr/>
              <a:t>‹#›</a:t>
            </a:fld>
            <a:endParaRPr lang="en-US" altLang="zh-CN"/>
          </a:p>
        </p:txBody>
      </p:sp>
    </p:spTree>
    <p:extLst>
      <p:ext uri="{BB962C8B-B14F-4D97-AF65-F5344CB8AC3E}">
        <p14:creationId xmlns:p14="http://schemas.microsoft.com/office/powerpoint/2010/main" val="181965289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幻灯片编号占位符 6"/>
          <p:cNvSpPr>
            <a:spLocks noGrp="1"/>
          </p:cNvSpPr>
          <p:nvPr>
            <p:ph type="sldNum" sz="quarter" idx="10"/>
          </p:nvPr>
        </p:nvSpPr>
        <p:spPr/>
        <p:txBody>
          <a:bodyPr/>
          <a:lstStyle>
            <a:lvl1pPr>
              <a:defRPr/>
            </a:lvl1pPr>
          </a:lstStyle>
          <a:p>
            <a:fld id="{766E4409-392E-D646-8CC3-8842D2B12B1B}" type="slidenum">
              <a:rPr lang="en-US" altLang="zh-CN"/>
              <a:pPr/>
              <a:t>‹#›</a:t>
            </a:fld>
            <a:endParaRPr lang="en-US" altLang="zh-CN"/>
          </a:p>
        </p:txBody>
      </p:sp>
    </p:spTree>
    <p:extLst>
      <p:ext uri="{BB962C8B-B14F-4D97-AF65-F5344CB8AC3E}">
        <p14:creationId xmlns:p14="http://schemas.microsoft.com/office/powerpoint/2010/main" val="59152211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幻灯片编号占位符 2"/>
          <p:cNvSpPr>
            <a:spLocks noGrp="1"/>
          </p:cNvSpPr>
          <p:nvPr>
            <p:ph type="sldNum" sz="quarter" idx="10"/>
          </p:nvPr>
        </p:nvSpPr>
        <p:spPr/>
        <p:txBody>
          <a:bodyPr/>
          <a:lstStyle>
            <a:lvl1pPr>
              <a:defRPr/>
            </a:lvl1pPr>
          </a:lstStyle>
          <a:p>
            <a:fld id="{9A8552CD-E462-F04F-AFD1-81B23F895271}" type="slidenum">
              <a:rPr lang="en-US" altLang="zh-CN"/>
              <a:pPr/>
              <a:t>‹#›</a:t>
            </a:fld>
            <a:endParaRPr lang="en-US" altLang="zh-CN"/>
          </a:p>
        </p:txBody>
      </p:sp>
    </p:spTree>
    <p:extLst>
      <p:ext uri="{BB962C8B-B14F-4D97-AF65-F5344CB8AC3E}">
        <p14:creationId xmlns:p14="http://schemas.microsoft.com/office/powerpoint/2010/main" val="10103008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幻灯片编号占位符 1"/>
          <p:cNvSpPr>
            <a:spLocks noGrp="1"/>
          </p:cNvSpPr>
          <p:nvPr>
            <p:ph type="sldNum" sz="quarter" idx="10"/>
          </p:nvPr>
        </p:nvSpPr>
        <p:spPr/>
        <p:txBody>
          <a:bodyPr/>
          <a:lstStyle>
            <a:lvl1pPr>
              <a:defRPr/>
            </a:lvl1pPr>
          </a:lstStyle>
          <a:p>
            <a:fld id="{EA565BA1-14EA-494F-9CF0-693B32E749FE}" type="slidenum">
              <a:rPr lang="en-US" altLang="zh-CN"/>
              <a:pPr/>
              <a:t>‹#›</a:t>
            </a:fld>
            <a:endParaRPr lang="en-US" altLang="zh-CN"/>
          </a:p>
        </p:txBody>
      </p:sp>
    </p:spTree>
    <p:extLst>
      <p:ext uri="{BB962C8B-B14F-4D97-AF65-F5344CB8AC3E}">
        <p14:creationId xmlns:p14="http://schemas.microsoft.com/office/powerpoint/2010/main" val="211995006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幻灯片编号占位符 4"/>
          <p:cNvSpPr>
            <a:spLocks noGrp="1"/>
          </p:cNvSpPr>
          <p:nvPr>
            <p:ph type="sldNum" sz="quarter" idx="10"/>
          </p:nvPr>
        </p:nvSpPr>
        <p:spPr/>
        <p:txBody>
          <a:bodyPr/>
          <a:lstStyle>
            <a:lvl1pPr>
              <a:defRPr/>
            </a:lvl1pPr>
          </a:lstStyle>
          <a:p>
            <a:fld id="{152731C8-46EA-9C4A-898C-5C82503BA0C1}" type="slidenum">
              <a:rPr lang="en-US" altLang="zh-CN"/>
              <a:pPr/>
              <a:t>‹#›</a:t>
            </a:fld>
            <a:endParaRPr lang="en-US" altLang="zh-CN"/>
          </a:p>
        </p:txBody>
      </p:sp>
    </p:spTree>
    <p:extLst>
      <p:ext uri="{BB962C8B-B14F-4D97-AF65-F5344CB8AC3E}">
        <p14:creationId xmlns:p14="http://schemas.microsoft.com/office/powerpoint/2010/main" val="109958869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幻灯片编号占位符 4"/>
          <p:cNvSpPr>
            <a:spLocks noGrp="1"/>
          </p:cNvSpPr>
          <p:nvPr>
            <p:ph type="sldNum" sz="quarter" idx="10"/>
          </p:nvPr>
        </p:nvSpPr>
        <p:spPr/>
        <p:txBody>
          <a:bodyPr/>
          <a:lstStyle>
            <a:lvl1pPr>
              <a:defRPr/>
            </a:lvl1pPr>
          </a:lstStyle>
          <a:p>
            <a:fld id="{B21C2FB5-D2F4-DD4E-BF1D-FEE4330A8DBC}" type="slidenum">
              <a:rPr lang="en-US" altLang="zh-CN"/>
              <a:pPr/>
              <a:t>‹#›</a:t>
            </a:fld>
            <a:endParaRPr lang="en-US" altLang="zh-CN"/>
          </a:p>
        </p:txBody>
      </p:sp>
    </p:spTree>
    <p:extLst>
      <p:ext uri="{BB962C8B-B14F-4D97-AF65-F5344CB8AC3E}">
        <p14:creationId xmlns:p14="http://schemas.microsoft.com/office/powerpoint/2010/main" val="1690364009"/>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381000"/>
            <a:ext cx="77724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91440" bIns="50800" numCol="1" anchor="ctr" anchorCtr="0" compatLnSpc="1">
            <a:prstTxWarp prst="textNoShape">
              <a:avLst/>
            </a:prstTxWarp>
          </a:bodyPr>
          <a:lstStyle/>
          <a:p>
            <a:pPr lvl="0"/>
            <a:r>
              <a:rPr lang="en-US" altLang="zh-CN">
                <a:sym typeface="Arial" charset="0"/>
              </a:rPr>
              <a:t>Click to edit Master title style</a:t>
            </a:r>
          </a:p>
        </p:txBody>
      </p:sp>
      <p:sp>
        <p:nvSpPr>
          <p:cNvPr id="1026" name="Rectangle 2"/>
          <p:cNvSpPr>
            <a:spLocks noGrp="1" noChangeArrowheads="1"/>
          </p:cNvSpPr>
          <p:nvPr>
            <p:ph type="body" idx="1"/>
          </p:nvPr>
        </p:nvSpPr>
        <p:spPr bwMode="auto">
          <a:xfrm>
            <a:off x="685800" y="1981200"/>
            <a:ext cx="77724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91440" bIns="50800" numCol="1" anchor="t" anchorCtr="0" compatLnSpc="1">
            <a:prstTxWarp prst="textNoShape">
              <a:avLst/>
            </a:prstTxWarp>
          </a:bodyPr>
          <a:lstStyle/>
          <a:p>
            <a:pPr lvl="0"/>
            <a:r>
              <a:rPr lang="en-US" altLang="zh-CN">
                <a:sym typeface="Arial" charset="0"/>
              </a:rPr>
              <a:t>Click to edit Master text styles</a:t>
            </a:r>
          </a:p>
          <a:p>
            <a:pPr lvl="1"/>
            <a:r>
              <a:rPr lang="en-US" altLang="zh-CN">
                <a:sym typeface="Arial" charset="0"/>
              </a:rPr>
              <a:t>Second level</a:t>
            </a:r>
          </a:p>
          <a:p>
            <a:pPr lvl="2"/>
            <a:r>
              <a:rPr lang="en-US" altLang="zh-CN">
                <a:sym typeface="Arial" charset="0"/>
              </a:rPr>
              <a:t>Third level</a:t>
            </a:r>
          </a:p>
          <a:p>
            <a:pPr lvl="3"/>
            <a:r>
              <a:rPr lang="en-US" altLang="zh-CN">
                <a:sym typeface="Arial" charset="0"/>
              </a:rPr>
              <a:t>Fourth level</a:t>
            </a:r>
          </a:p>
          <a:p>
            <a:pPr lvl="4"/>
            <a:r>
              <a:rPr lang="en-US" altLang="zh-CN">
                <a:sym typeface="Arial" charset="0"/>
              </a:rPr>
              <a:t>Fifth level</a:t>
            </a:r>
          </a:p>
        </p:txBody>
      </p:sp>
      <p:sp>
        <p:nvSpPr>
          <p:cNvPr id="1027" name="Text Box 3"/>
          <p:cNvSpPr txBox="1">
            <a:spLocks noGrp="1" noChangeArrowheads="1"/>
          </p:cNvSpPr>
          <p:nvPr>
            <p:ph type="sldNum" sz="quarter" idx="4"/>
          </p:nvPr>
        </p:nvSpPr>
        <p:spPr bwMode="auto">
          <a:xfrm>
            <a:off x="7337425" y="6248400"/>
            <a:ext cx="3111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ctr">
              <a:defRPr sz="1400">
                <a:solidFill>
                  <a:schemeClr val="tx1"/>
                </a:solidFill>
                <a:ea typeface="Arial" charset="0"/>
                <a:cs typeface="Arial" charset="0"/>
              </a:defRPr>
            </a:lvl1pPr>
          </a:lstStyle>
          <a:p>
            <a:fld id="{8FD43820-9850-8D41-A351-115B56A6808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ctr" rtl="0" fontAlgn="base">
        <a:spcBef>
          <a:spcPct val="0"/>
        </a:spcBef>
        <a:spcAft>
          <a:spcPct val="0"/>
        </a:spcAft>
        <a:defRPr sz="4400" kern="1200">
          <a:solidFill>
            <a:schemeClr val="tx1"/>
          </a:solidFill>
          <a:latin typeface="+mj-lt"/>
          <a:ea typeface="+mj-ea"/>
          <a:cs typeface="+mj-cs"/>
          <a:sym typeface="Arial" charset="0"/>
        </a:defRPr>
      </a:lvl1pPr>
      <a:lvl2pPr algn="ctr" rtl="0" fontAlgn="base">
        <a:spcBef>
          <a:spcPct val="0"/>
        </a:spcBef>
        <a:spcAft>
          <a:spcPct val="0"/>
        </a:spcAft>
        <a:defRPr sz="4400">
          <a:solidFill>
            <a:schemeClr val="tx1"/>
          </a:solidFill>
          <a:latin typeface="Arial" charset="0"/>
          <a:ea typeface="华文细黑" charset="-122"/>
          <a:cs typeface="华文细黑" charset="-122"/>
          <a:sym typeface="Arial" charset="0"/>
        </a:defRPr>
      </a:lvl2pPr>
      <a:lvl3pPr algn="ctr" rtl="0" fontAlgn="base">
        <a:spcBef>
          <a:spcPct val="0"/>
        </a:spcBef>
        <a:spcAft>
          <a:spcPct val="0"/>
        </a:spcAft>
        <a:defRPr sz="4400">
          <a:solidFill>
            <a:schemeClr val="tx1"/>
          </a:solidFill>
          <a:latin typeface="Arial" charset="0"/>
          <a:ea typeface="华文细黑" charset="-122"/>
          <a:cs typeface="华文细黑" charset="-122"/>
          <a:sym typeface="Arial" charset="0"/>
        </a:defRPr>
      </a:lvl3pPr>
      <a:lvl4pPr algn="ctr" rtl="0" fontAlgn="base">
        <a:spcBef>
          <a:spcPct val="0"/>
        </a:spcBef>
        <a:spcAft>
          <a:spcPct val="0"/>
        </a:spcAft>
        <a:defRPr sz="4400">
          <a:solidFill>
            <a:schemeClr val="tx1"/>
          </a:solidFill>
          <a:latin typeface="Arial" charset="0"/>
          <a:ea typeface="华文细黑" charset="-122"/>
          <a:cs typeface="华文细黑" charset="-122"/>
          <a:sym typeface="Arial" charset="0"/>
        </a:defRPr>
      </a:lvl4pPr>
      <a:lvl5pPr algn="ctr" rtl="0" fontAlgn="base">
        <a:spcBef>
          <a:spcPct val="0"/>
        </a:spcBef>
        <a:spcAft>
          <a:spcPct val="0"/>
        </a:spcAft>
        <a:defRPr sz="4400">
          <a:solidFill>
            <a:schemeClr val="tx1"/>
          </a:solidFill>
          <a:latin typeface="Arial" charset="0"/>
          <a:ea typeface="华文细黑" charset="-122"/>
          <a:cs typeface="华文细黑" charset="-122"/>
          <a:sym typeface="Arial" charset="0"/>
        </a:defRPr>
      </a:lvl5pPr>
      <a:lvl6pPr marL="457200" algn="ctr" rtl="0" fontAlgn="base">
        <a:spcBef>
          <a:spcPct val="0"/>
        </a:spcBef>
        <a:spcAft>
          <a:spcPct val="0"/>
        </a:spcAft>
        <a:defRPr sz="4400">
          <a:solidFill>
            <a:schemeClr val="tx1"/>
          </a:solidFill>
          <a:latin typeface="Arial" charset="0"/>
          <a:ea typeface="华文细黑" charset="-122"/>
          <a:cs typeface="华文细黑" charset="-122"/>
          <a:sym typeface="Arial" charset="0"/>
        </a:defRPr>
      </a:lvl6pPr>
      <a:lvl7pPr marL="914400" algn="ctr" rtl="0" fontAlgn="base">
        <a:spcBef>
          <a:spcPct val="0"/>
        </a:spcBef>
        <a:spcAft>
          <a:spcPct val="0"/>
        </a:spcAft>
        <a:defRPr sz="4400">
          <a:solidFill>
            <a:schemeClr val="tx1"/>
          </a:solidFill>
          <a:latin typeface="Arial" charset="0"/>
          <a:ea typeface="华文细黑" charset="-122"/>
          <a:cs typeface="华文细黑" charset="-122"/>
          <a:sym typeface="Arial" charset="0"/>
        </a:defRPr>
      </a:lvl7pPr>
      <a:lvl8pPr marL="1371600" algn="ctr" rtl="0" fontAlgn="base">
        <a:spcBef>
          <a:spcPct val="0"/>
        </a:spcBef>
        <a:spcAft>
          <a:spcPct val="0"/>
        </a:spcAft>
        <a:defRPr sz="4400">
          <a:solidFill>
            <a:schemeClr val="tx1"/>
          </a:solidFill>
          <a:latin typeface="Arial" charset="0"/>
          <a:ea typeface="华文细黑" charset="-122"/>
          <a:cs typeface="华文细黑" charset="-122"/>
          <a:sym typeface="Arial" charset="0"/>
        </a:defRPr>
      </a:lvl8pPr>
      <a:lvl9pPr marL="1828800" algn="ctr" rtl="0" fontAlgn="base">
        <a:spcBef>
          <a:spcPct val="0"/>
        </a:spcBef>
        <a:spcAft>
          <a:spcPct val="0"/>
        </a:spcAft>
        <a:defRPr sz="4400">
          <a:solidFill>
            <a:schemeClr val="tx1"/>
          </a:solidFill>
          <a:latin typeface="Arial" charset="0"/>
          <a:ea typeface="华文细黑" charset="-122"/>
          <a:cs typeface="华文细黑" charset="-122"/>
          <a:sym typeface="Arial" charset="0"/>
        </a:defRPr>
      </a:lvl9pPr>
    </p:titleStyle>
    <p:bodyStyle>
      <a:lvl1pPr marL="382588" indent="-342900" algn="l" rtl="0" fontAlgn="base">
        <a:spcBef>
          <a:spcPts val="700"/>
        </a:spcBef>
        <a:spcAft>
          <a:spcPct val="0"/>
        </a:spcAft>
        <a:buClr>
          <a:srgbClr val="000000"/>
        </a:buClr>
        <a:buSzPct val="100000"/>
        <a:buFont typeface="Arial" charset="0"/>
        <a:buChar char="•"/>
        <a:defRPr sz="3200" kern="1200">
          <a:solidFill>
            <a:schemeClr val="tx1"/>
          </a:solidFill>
          <a:latin typeface="+mn-lt"/>
          <a:ea typeface="+mn-ea"/>
          <a:cs typeface="+mn-cs"/>
          <a:sym typeface="Arial" charset="0"/>
        </a:defRPr>
      </a:lvl1pPr>
      <a:lvl2pPr marL="325438" indent="-285750" algn="l" rtl="0" fontAlgn="base">
        <a:spcBef>
          <a:spcPts val="600"/>
        </a:spcBef>
        <a:spcAft>
          <a:spcPct val="0"/>
        </a:spcAft>
        <a:buClr>
          <a:srgbClr val="000000"/>
        </a:buClr>
        <a:buSzPct val="100000"/>
        <a:buFont typeface="Arial" charset="0"/>
        <a:buChar char="–"/>
        <a:defRPr sz="2800" kern="1200">
          <a:solidFill>
            <a:schemeClr val="tx1"/>
          </a:solidFill>
          <a:latin typeface="+mn-lt"/>
          <a:ea typeface="+mn-ea"/>
          <a:cs typeface="+mn-cs"/>
          <a:sym typeface="Arial" charset="0"/>
        </a:defRPr>
      </a:lvl2pPr>
      <a:lvl3pPr marL="369888" indent="-228600" algn="l" rtl="0" fontAlgn="base">
        <a:spcBef>
          <a:spcPts val="600"/>
        </a:spcBef>
        <a:spcAft>
          <a:spcPct val="0"/>
        </a:spcAft>
        <a:buClr>
          <a:srgbClr val="000000"/>
        </a:buClr>
        <a:buSzPct val="100000"/>
        <a:buFont typeface="Arial" charset="0"/>
        <a:buChar char="•"/>
        <a:defRPr sz="2400" kern="1200">
          <a:solidFill>
            <a:schemeClr val="tx1"/>
          </a:solidFill>
          <a:latin typeface="+mn-lt"/>
          <a:ea typeface="+mn-ea"/>
          <a:cs typeface="+mn-cs"/>
          <a:sym typeface="Arial" charset="0"/>
        </a:defRPr>
      </a:lvl3pPr>
      <a:lvl4pPr marL="827088" indent="-228600" algn="l" rtl="0" fontAlgn="base">
        <a:spcBef>
          <a:spcPts val="500"/>
        </a:spcBef>
        <a:spcAft>
          <a:spcPct val="0"/>
        </a:spcAft>
        <a:buClr>
          <a:srgbClr val="000000"/>
        </a:buClr>
        <a:buSzPct val="100000"/>
        <a:buFont typeface="Arial" charset="0"/>
        <a:buChar char="–"/>
        <a:defRPr sz="2000" kern="1200">
          <a:solidFill>
            <a:schemeClr val="tx1"/>
          </a:solidFill>
          <a:latin typeface="+mn-lt"/>
          <a:ea typeface="+mn-ea"/>
          <a:cs typeface="+mn-cs"/>
          <a:sym typeface="Arial" charset="0"/>
        </a:defRPr>
      </a:lvl4pPr>
      <a:lvl5pPr marL="1284288" indent="-228600" algn="l" rtl="0" fontAlgn="base">
        <a:spcBef>
          <a:spcPts val="500"/>
        </a:spcBef>
        <a:spcAft>
          <a:spcPct val="0"/>
        </a:spcAft>
        <a:buClr>
          <a:srgbClr val="000000"/>
        </a:buClr>
        <a:buSzPct val="100000"/>
        <a:buFont typeface="Arial" charset="0"/>
        <a:buChar char="»"/>
        <a:defRPr sz="2000" kern="1200">
          <a:solidFill>
            <a:schemeClr val="tx1"/>
          </a:solidFill>
          <a:latin typeface="+mn-lt"/>
          <a:ea typeface="+mn-ea"/>
          <a:cs typeface="+mn-cs"/>
          <a:sym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nblogs.com/kane1990/p/3428129.html" TargetMode="External"/><Relationship Id="rId3" Type="http://schemas.openxmlformats.org/officeDocument/2006/relationships/hyperlink" Target="https://yalmip.github.io/?n=Main.Downloa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8" y="-14288"/>
            <a:ext cx="9167813" cy="687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
        <p:nvSpPr>
          <p:cNvPr id="3" name="Rectangle 3"/>
          <p:cNvSpPr>
            <a:spLocks/>
          </p:cNvSpPr>
          <p:nvPr/>
        </p:nvSpPr>
        <p:spPr bwMode="auto">
          <a:xfrm>
            <a:off x="1578279" y="151062"/>
            <a:ext cx="6688899" cy="312401"/>
          </a:xfrm>
          <a:prstGeom prst="rect">
            <a:avLst/>
          </a:prstGeom>
          <a:solidFill>
            <a:srgbClr val="DB5C43"/>
          </a:solidFill>
          <a:ln>
            <a:noFill/>
          </a:ln>
        </p:spPr>
        <p:txBody>
          <a:bodyPr lIns="0" tIns="0" rIns="0" bIns="0" anchor="ctr" anchorCtr="0"/>
          <a:lstStyle/>
          <a:p>
            <a:pPr algn="ctr"/>
            <a:endParaRPr lang="en-US" altLang="zh-CN" sz="1600" dirty="0" smtClean="0">
              <a:latin typeface="Times New Roman" charset="0"/>
              <a:ea typeface="Times New Roman" charset="0"/>
              <a:cs typeface="Times New Roman" charset="0"/>
            </a:endParaRPr>
          </a:p>
        </p:txBody>
      </p:sp>
      <p:sp>
        <p:nvSpPr>
          <p:cNvPr id="4"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p>
        </p:txBody>
      </p:sp>
      <p:sp>
        <p:nvSpPr>
          <p:cNvPr id="5" name="Rectangle 3"/>
          <p:cNvSpPr>
            <a:spLocks/>
          </p:cNvSpPr>
          <p:nvPr/>
        </p:nvSpPr>
        <p:spPr bwMode="auto">
          <a:xfrm>
            <a:off x="107504" y="150995"/>
            <a:ext cx="1445190" cy="313151"/>
          </a:xfrm>
          <a:prstGeom prst="rect">
            <a:avLst/>
          </a:prstGeom>
          <a:solidFill>
            <a:srgbClr val="DB5C43"/>
          </a:solidFill>
          <a:ln>
            <a:noFill/>
          </a:ln>
        </p:spPr>
        <p:txBody>
          <a:bodyPr lIns="0" tIns="0" rIns="0" bIns="0"/>
          <a:lstStyle/>
          <a:p>
            <a:endParaRPr lang="zh-CN" altLang="en-US"/>
          </a:p>
        </p:txBody>
      </p:sp>
      <p:cxnSp>
        <p:nvCxnSpPr>
          <p:cNvPr id="6" name="直线连接符 5"/>
          <p:cNvCxnSpPr/>
          <p:nvPr/>
        </p:nvCxnSpPr>
        <p:spPr bwMode="auto">
          <a:xfrm>
            <a:off x="114300" y="3076511"/>
            <a:ext cx="8902700" cy="0"/>
          </a:xfrm>
          <a:prstGeom prst="line">
            <a:avLst/>
          </a:prstGeom>
          <a:solidFill>
            <a:srgbClr val="BBE0E3"/>
          </a:solidFill>
          <a:ln w="9525" cap="flat" cmpd="sng" algn="ctr">
            <a:solidFill>
              <a:srgbClr val="DB5C43"/>
            </a:solidFill>
            <a:prstDash val="solid"/>
            <a:round/>
            <a:headEnd type="none" w="med" len="med"/>
            <a:tailEnd type="none" w="med" len="med"/>
          </a:ln>
          <a:effectLst>
            <a:outerShdw blurRad="63500" dist="38099" dir="2700000" algn="ctr" rotWithShape="0">
              <a:schemeClr val="bg2">
                <a:alpha val="74998"/>
              </a:schemeClr>
            </a:outerShdw>
          </a:effectLst>
        </p:spPr>
      </p:cxnSp>
      <p:sp>
        <p:nvSpPr>
          <p:cNvPr id="7" name="TextBox 5"/>
          <p:cNvSpPr txBox="1"/>
          <p:nvPr/>
        </p:nvSpPr>
        <p:spPr>
          <a:xfrm>
            <a:off x="0" y="1916832"/>
            <a:ext cx="9144000" cy="553998"/>
          </a:xfrm>
          <a:prstGeom prst="rect">
            <a:avLst/>
          </a:prstGeom>
          <a:noFill/>
        </p:spPr>
        <p:txBody>
          <a:bodyPr wrap="square" anchor="t">
            <a:spAutoFit/>
          </a:bodyPr>
          <a:lstStyle/>
          <a:p>
            <a:pPr algn="ctr" fontAlgn="auto">
              <a:spcBef>
                <a:spcPts val="0"/>
              </a:spcBef>
              <a:spcAft>
                <a:spcPts val="0"/>
              </a:spcAft>
              <a:defRPr/>
            </a:pPr>
            <a:r>
              <a:rPr lang="zh-CN" altLang="en-US" sz="3000" b="1" dirty="0" smtClean="0">
                <a:solidFill>
                  <a:schemeClr val="tx1"/>
                </a:solidFill>
                <a:latin typeface="STSong" charset="-122"/>
                <a:ea typeface="STSong" charset="-122"/>
                <a:cs typeface="STSong" charset="-122"/>
              </a:rPr>
              <a:t>博士生组会暨讨论沙龙</a:t>
            </a:r>
            <a:r>
              <a:rPr lang="en-US" altLang="zh-CN" sz="3000" b="1" baseline="30000" dirty="0" smtClean="0">
                <a:solidFill>
                  <a:schemeClr val="bg1"/>
                </a:solidFill>
                <a:latin typeface="STSong" charset="-122"/>
                <a:ea typeface="STSong" charset="-122"/>
                <a:cs typeface="STSong" charset="-122"/>
              </a:rPr>
              <a:t>®</a:t>
            </a:r>
            <a:endParaRPr lang="zh-CN" altLang="en-US" sz="3000" b="1" baseline="30000" dirty="0">
              <a:solidFill>
                <a:schemeClr val="bg1"/>
              </a:solidFill>
              <a:latin typeface="STSong" charset="-122"/>
              <a:ea typeface="STSong" charset="-122"/>
              <a:cs typeface="STSong"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95057637"/>
              </p:ext>
            </p:extLst>
          </p:nvPr>
        </p:nvGraphicFramePr>
        <p:xfrm>
          <a:off x="2137074" y="3818948"/>
          <a:ext cx="4869852" cy="787400"/>
        </p:xfrm>
        <a:graphic>
          <a:graphicData uri="http://schemas.openxmlformats.org/drawingml/2006/table">
            <a:tbl>
              <a:tblPr/>
              <a:tblGrid>
                <a:gridCol w="4869852"/>
              </a:tblGrid>
              <a:tr h="393700">
                <a:tc>
                  <a:txBody>
                    <a:bodyPr/>
                    <a:lstStyle/>
                    <a:p>
                      <a:pPr algn="ctr">
                        <a:spcAft>
                          <a:spcPts val="0"/>
                        </a:spcAft>
                      </a:pPr>
                      <a:r>
                        <a:rPr lang="zh-CN" sz="1600" kern="100" dirty="0" smtClean="0">
                          <a:latin typeface="黑体" pitchFamily="49" charset="-122"/>
                          <a:ea typeface="黑体" pitchFamily="49" charset="-122"/>
                          <a:cs typeface="Times New Roman"/>
                        </a:rPr>
                        <a:t>清华大学</a:t>
                      </a:r>
                      <a:r>
                        <a:rPr lang="zh-CN" altLang="en-US" sz="1600" kern="100" dirty="0" smtClean="0">
                          <a:latin typeface="黑体" pitchFamily="49" charset="-122"/>
                          <a:ea typeface="黑体" pitchFamily="49" charset="-122"/>
                          <a:cs typeface="Times New Roman"/>
                        </a:rPr>
                        <a:t>深圳研究生院物流与交通学部</a:t>
                      </a:r>
                      <a:endParaRPr lang="zh-CN" sz="1050" kern="100" dirty="0">
                        <a:latin typeface="黑体" pitchFamily="49" charset="-122"/>
                        <a:ea typeface="黑体" pitchFamily="49" charset="-122"/>
                        <a:cs typeface="Times New Roman"/>
                      </a:endParaRPr>
                    </a:p>
                  </a:txBody>
                  <a:tcPr marL="0" marR="0" marT="0" marB="0" anchor="ctr">
                    <a:lnL>
                      <a:noFill/>
                    </a:lnL>
                    <a:lnR>
                      <a:noFill/>
                    </a:lnR>
                    <a:lnT>
                      <a:noFill/>
                    </a:lnT>
                    <a:lnB>
                      <a:noFill/>
                    </a:lnB>
                  </a:tcPr>
                </a:tc>
              </a:tr>
              <a:tr h="393700">
                <a:tc>
                  <a:txBody>
                    <a:bodyPr/>
                    <a:lstStyle/>
                    <a:p>
                      <a:pPr algn="ctr">
                        <a:spcAft>
                          <a:spcPts val="0"/>
                        </a:spcAft>
                      </a:pPr>
                      <a:r>
                        <a:rPr lang="zh-CN" altLang="en-US" sz="1050" kern="100" dirty="0" smtClean="0">
                          <a:latin typeface="黑体" pitchFamily="49" charset="-122"/>
                          <a:ea typeface="黑体" pitchFamily="49" charset="-122"/>
                          <a:cs typeface="Times New Roman"/>
                        </a:rPr>
                        <a:t>二〇一七年九月</a:t>
                      </a:r>
                      <a:endParaRPr lang="zh-CN" sz="1050" kern="100" dirty="0">
                        <a:latin typeface="黑体" pitchFamily="49" charset="-122"/>
                        <a:ea typeface="黑体" pitchFamily="49" charset="-122"/>
                        <a:cs typeface="Times New Roman"/>
                      </a:endParaRPr>
                    </a:p>
                  </a:txBody>
                  <a:tcPr marL="0" marR="0" marT="0" marB="0" anchor="ctr">
                    <a:lnL>
                      <a:noFill/>
                    </a:lnL>
                    <a:lnR>
                      <a:noFill/>
                    </a:lnR>
                    <a:lnT>
                      <a:noFill/>
                    </a:lnT>
                    <a:lnB>
                      <a:noFill/>
                    </a:lnB>
                  </a:tcPr>
                </a:tc>
              </a:tr>
            </a:tbl>
          </a:graphicData>
        </a:graphic>
      </p:graphicFrame>
      <p:sp>
        <p:nvSpPr>
          <p:cNvPr id="2" name="文本框 1"/>
          <p:cNvSpPr txBox="1"/>
          <p:nvPr/>
        </p:nvSpPr>
        <p:spPr>
          <a:xfrm>
            <a:off x="114300" y="6453336"/>
            <a:ext cx="5951566" cy="276999"/>
          </a:xfrm>
          <a:prstGeom prst="rect">
            <a:avLst/>
          </a:prstGeom>
          <a:noFill/>
        </p:spPr>
        <p:txBody>
          <a:bodyPr wrap="none" rtlCol="0">
            <a:spAutoFit/>
          </a:bodyPr>
          <a:lstStyle/>
          <a:p>
            <a:r>
              <a:rPr lang="en-US" altLang="zh-CN" dirty="0">
                <a:latin typeface="Times New Roman" charset="0"/>
                <a:ea typeface="Times New Roman" charset="0"/>
                <a:cs typeface="Times New Roman" charset="0"/>
              </a:rPr>
              <a:t>Copyright © </a:t>
            </a:r>
            <a:r>
              <a:rPr lang="en-US" altLang="zh-CN" dirty="0" smtClean="0">
                <a:latin typeface="Times New Roman" charset="0"/>
                <a:ea typeface="Times New Roman" charset="0"/>
                <a:cs typeface="Times New Roman" charset="0"/>
              </a:rPr>
              <a:t> 2017</a:t>
            </a:r>
            <a:r>
              <a:rPr lang="en-US" altLang="zh-CN" dirty="0">
                <a:latin typeface="Times New Roman" charset="0"/>
                <a:ea typeface="Times New Roman" charset="0"/>
                <a:cs typeface="Times New Roman" charset="0"/>
              </a:rPr>
              <a:t>  Logistics Engineering and Simulation Laboratory. All Rights </a:t>
            </a:r>
            <a:r>
              <a:rPr lang="en-US" altLang="zh-CN" dirty="0" smtClean="0">
                <a:latin typeface="Times New Roman" charset="0"/>
                <a:ea typeface="Times New Roman" charset="0"/>
                <a:cs typeface="Times New Roman" charset="0"/>
              </a:rPr>
              <a:t>Reserved</a:t>
            </a:r>
            <a:r>
              <a:rPr lang="en-US" altLang="zh-CN" dirty="0">
                <a:latin typeface="Times New Roman" charset="0"/>
                <a:ea typeface="Times New Roman" charset="0"/>
                <a:cs typeface="Times New Roman" charset="0"/>
              </a:rPr>
              <a:t>.</a:t>
            </a:r>
            <a:endParaRPr kumimoji="1" lang="zh-CN" altLang="en-US" dirty="0">
              <a:latin typeface="Times New Roman" charset="0"/>
              <a:ea typeface="Times New Roman" charset="0"/>
              <a:cs typeface="Times New Roman"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9"/>
          <p:cNvSpPr>
            <a:spLocks/>
          </p:cNvSpPr>
          <p:nvPr/>
        </p:nvSpPr>
        <p:spPr bwMode="auto">
          <a:xfrm>
            <a:off x="8700294" y="6464300"/>
            <a:ext cx="316706"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endParaRPr lang="zh-CN" altLang="en-US">
              <a:latin typeface="Times New Roman" charset="0"/>
              <a:ea typeface="Times New Roman" charset="0"/>
              <a:cs typeface="Times New Roman" charset="0"/>
            </a:endParaRPr>
          </a:p>
        </p:txBody>
      </p:sp>
      <p:sp>
        <p:nvSpPr>
          <p:cNvPr id="11" name="Rectangle 3"/>
          <p:cNvSpPr>
            <a:spLocks/>
          </p:cNvSpPr>
          <p:nvPr/>
        </p:nvSpPr>
        <p:spPr bwMode="auto">
          <a:xfrm>
            <a:off x="1578279" y="151062"/>
            <a:ext cx="6688899" cy="312401"/>
          </a:xfrm>
          <a:prstGeom prst="rect">
            <a:avLst/>
          </a:prstGeom>
          <a:solidFill>
            <a:srgbClr val="DB5C43"/>
          </a:solidFill>
          <a:ln>
            <a:noFill/>
          </a:ln>
        </p:spPr>
        <p:txBody>
          <a:bodyPr lIns="0" tIns="0" rIns="0" bIns="0" anchor="ctr"/>
          <a:lstStyle/>
          <a:p>
            <a:pPr algn="ctr"/>
            <a:r>
              <a:rPr lang="zh-CN" altLang="en-US" sz="2000" b="1" dirty="0" smtClean="0">
                <a:latin typeface="Times New Roman" charset="0"/>
                <a:ea typeface="Times New Roman" charset="0"/>
                <a:cs typeface="Times New Roman" charset="0"/>
              </a:rPr>
              <a:t>国际会议</a:t>
            </a:r>
            <a:endParaRPr lang="zh-CN" altLang="en-US" sz="2000" b="1" dirty="0">
              <a:latin typeface="Times New Roman" charset="0"/>
              <a:ea typeface="Times New Roman" charset="0"/>
              <a:cs typeface="Times New Roman" charset="0"/>
            </a:endParaRPr>
          </a:p>
        </p:txBody>
      </p:sp>
      <p:sp>
        <p:nvSpPr>
          <p:cNvPr id="12"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3" name="Rectangle 3"/>
          <p:cNvSpPr>
            <a:spLocks/>
          </p:cNvSpPr>
          <p:nvPr/>
        </p:nvSpPr>
        <p:spPr bwMode="auto">
          <a:xfrm>
            <a:off x="107504" y="150995"/>
            <a:ext cx="1445190" cy="312467"/>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5122" name="Text Box 2"/>
          <p:cNvSpPr txBox="1">
            <a:spLocks noChangeArrowheads="1"/>
          </p:cNvSpPr>
          <p:nvPr/>
        </p:nvSpPr>
        <p:spPr bwMode="auto">
          <a:xfrm>
            <a:off x="8700294" y="6464300"/>
            <a:ext cx="316706" cy="252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nchorCtr="0"/>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lgn="ctr"/>
            <a:fld id="{8AFDD82D-6863-1D47-9F12-543A2E17F8A1}" type="slidenum">
              <a:rPr lang="en-US" altLang="zh-CN" sz="1400">
                <a:latin typeface="Times New Roman" charset="0"/>
                <a:ea typeface="Times New Roman" charset="0"/>
                <a:cs typeface="Times New Roman" charset="0"/>
              </a:rPr>
              <a:pPr algn="ctr"/>
              <a:t>10</a:t>
            </a:fld>
            <a:endParaRPr lang="en-US" altLang="zh-CN" sz="1400" dirty="0">
              <a:latin typeface="Times New Roman" charset="0"/>
              <a:ea typeface="Times New Roman" charset="0"/>
              <a:cs typeface="Times New Roman" charset="0"/>
            </a:endParaRPr>
          </a:p>
        </p:txBody>
      </p:sp>
      <p:pic>
        <p:nvPicPr>
          <p:cNvPr id="4" name="图片 3"/>
          <p:cNvPicPr>
            <a:picLocks noChangeAspect="1"/>
          </p:cNvPicPr>
          <p:nvPr/>
        </p:nvPicPr>
        <p:blipFill>
          <a:blip r:embed="rId2"/>
          <a:stretch>
            <a:fillRect/>
          </a:stretch>
        </p:blipFill>
        <p:spPr>
          <a:xfrm>
            <a:off x="1624780" y="463462"/>
            <a:ext cx="6058545" cy="2897933"/>
          </a:xfrm>
          <a:prstGeom prst="rect">
            <a:avLst/>
          </a:prstGeom>
        </p:spPr>
      </p:pic>
      <p:pic>
        <p:nvPicPr>
          <p:cNvPr id="5" name="图片 4"/>
          <p:cNvPicPr>
            <a:picLocks noChangeAspect="1"/>
          </p:cNvPicPr>
          <p:nvPr/>
        </p:nvPicPr>
        <p:blipFill>
          <a:blip r:embed="rId3"/>
          <a:stretch>
            <a:fillRect/>
          </a:stretch>
        </p:blipFill>
        <p:spPr>
          <a:xfrm>
            <a:off x="1650538" y="3370523"/>
            <a:ext cx="5993683" cy="3385165"/>
          </a:xfrm>
          <a:prstGeom prst="rect">
            <a:avLst/>
          </a:prstGeom>
        </p:spPr>
      </p:pic>
      <p:sp>
        <p:nvSpPr>
          <p:cNvPr id="10" name="文本框 9"/>
          <p:cNvSpPr txBox="1"/>
          <p:nvPr/>
        </p:nvSpPr>
        <p:spPr>
          <a:xfrm>
            <a:off x="7598" y="6187301"/>
            <a:ext cx="1645002" cy="276999"/>
          </a:xfrm>
          <a:prstGeom prst="rect">
            <a:avLst/>
          </a:prstGeom>
          <a:noFill/>
        </p:spPr>
        <p:txBody>
          <a:bodyPr wrap="none" rtlCol="0">
            <a:spAutoFit/>
          </a:bodyPr>
          <a:lstStyle/>
          <a:p>
            <a:r>
              <a:rPr kumimoji="1" lang="zh-CN" altLang="en-US" dirty="0" smtClean="0"/>
              <a:t>工业工程系手册 </a:t>
            </a:r>
            <a:r>
              <a:rPr kumimoji="1" lang="en-US" altLang="zh-CN" dirty="0" smtClean="0"/>
              <a:t>2017</a:t>
            </a:r>
            <a:endParaRPr kumimoji="1" lang="zh-CN" altLang="en-US" dirty="0"/>
          </a:p>
        </p:txBody>
      </p:sp>
    </p:spTree>
    <p:extLst>
      <p:ext uri="{BB962C8B-B14F-4D97-AF65-F5344CB8AC3E}">
        <p14:creationId xmlns:p14="http://schemas.microsoft.com/office/powerpoint/2010/main" val="108085674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9"/>
          <p:cNvSpPr>
            <a:spLocks/>
          </p:cNvSpPr>
          <p:nvPr/>
        </p:nvSpPr>
        <p:spPr bwMode="auto">
          <a:xfrm>
            <a:off x="8700294" y="6464300"/>
            <a:ext cx="316706"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endParaRPr lang="zh-CN" altLang="en-US">
              <a:latin typeface="Times New Roman" charset="0"/>
              <a:ea typeface="Times New Roman" charset="0"/>
              <a:cs typeface="Times New Roman" charset="0"/>
            </a:endParaRPr>
          </a:p>
        </p:txBody>
      </p:sp>
      <p:sp>
        <p:nvSpPr>
          <p:cNvPr id="11" name="Rectangle 3"/>
          <p:cNvSpPr>
            <a:spLocks/>
          </p:cNvSpPr>
          <p:nvPr/>
        </p:nvSpPr>
        <p:spPr bwMode="auto">
          <a:xfrm>
            <a:off x="1578279" y="151062"/>
            <a:ext cx="6688899" cy="312401"/>
          </a:xfrm>
          <a:prstGeom prst="rect">
            <a:avLst/>
          </a:prstGeom>
          <a:solidFill>
            <a:srgbClr val="DB5C43"/>
          </a:solidFill>
          <a:ln>
            <a:noFill/>
          </a:ln>
        </p:spPr>
        <p:txBody>
          <a:bodyPr lIns="0" tIns="0" rIns="0" bIns="0" anchor="ctr"/>
          <a:lstStyle/>
          <a:p>
            <a:pPr algn="ctr"/>
            <a:r>
              <a:rPr lang="zh-CN" altLang="en-US" sz="2000" b="1" dirty="0" smtClean="0">
                <a:latin typeface="Times New Roman" charset="0"/>
                <a:ea typeface="Times New Roman" charset="0"/>
                <a:cs typeface="Times New Roman" charset="0"/>
              </a:rPr>
              <a:t>国际会议</a:t>
            </a:r>
            <a:endParaRPr lang="zh-CN" altLang="en-US" sz="2000" b="1" dirty="0">
              <a:latin typeface="Times New Roman" charset="0"/>
              <a:ea typeface="Times New Roman" charset="0"/>
              <a:cs typeface="Times New Roman" charset="0"/>
            </a:endParaRPr>
          </a:p>
        </p:txBody>
      </p:sp>
      <p:sp>
        <p:nvSpPr>
          <p:cNvPr id="12"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3" name="Rectangle 3"/>
          <p:cNvSpPr>
            <a:spLocks/>
          </p:cNvSpPr>
          <p:nvPr/>
        </p:nvSpPr>
        <p:spPr bwMode="auto">
          <a:xfrm>
            <a:off x="107504" y="150995"/>
            <a:ext cx="1445190" cy="312467"/>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5122" name="Text Box 2"/>
          <p:cNvSpPr txBox="1">
            <a:spLocks noChangeArrowheads="1"/>
          </p:cNvSpPr>
          <p:nvPr/>
        </p:nvSpPr>
        <p:spPr bwMode="auto">
          <a:xfrm>
            <a:off x="8700294" y="6464300"/>
            <a:ext cx="316706" cy="252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nchorCtr="0"/>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lgn="ctr"/>
            <a:fld id="{8AFDD82D-6863-1D47-9F12-543A2E17F8A1}" type="slidenum">
              <a:rPr lang="en-US" altLang="zh-CN" sz="1400">
                <a:latin typeface="Times New Roman" charset="0"/>
                <a:ea typeface="Times New Roman" charset="0"/>
                <a:cs typeface="Times New Roman" charset="0"/>
              </a:rPr>
              <a:pPr algn="ctr"/>
              <a:t>11</a:t>
            </a:fld>
            <a:endParaRPr lang="en-US" altLang="zh-CN" sz="1400" dirty="0">
              <a:latin typeface="Times New Roman" charset="0"/>
              <a:ea typeface="Times New Roman" charset="0"/>
              <a:cs typeface="Times New Roman" charset="0"/>
            </a:endParaRPr>
          </a:p>
        </p:txBody>
      </p:sp>
      <p:pic>
        <p:nvPicPr>
          <p:cNvPr id="2" name="图片 1"/>
          <p:cNvPicPr>
            <a:picLocks noChangeAspect="1"/>
          </p:cNvPicPr>
          <p:nvPr/>
        </p:nvPicPr>
        <p:blipFill>
          <a:blip r:embed="rId2"/>
          <a:stretch>
            <a:fillRect/>
          </a:stretch>
        </p:blipFill>
        <p:spPr>
          <a:xfrm>
            <a:off x="899592" y="502438"/>
            <a:ext cx="7623001" cy="6166922"/>
          </a:xfrm>
          <a:prstGeom prst="rect">
            <a:avLst/>
          </a:prstGeom>
        </p:spPr>
      </p:pic>
      <p:sp>
        <p:nvSpPr>
          <p:cNvPr id="9" name="文本框 8"/>
          <p:cNvSpPr txBox="1"/>
          <p:nvPr/>
        </p:nvSpPr>
        <p:spPr>
          <a:xfrm>
            <a:off x="107504" y="6581001"/>
            <a:ext cx="1645002" cy="276999"/>
          </a:xfrm>
          <a:prstGeom prst="rect">
            <a:avLst/>
          </a:prstGeom>
          <a:noFill/>
        </p:spPr>
        <p:txBody>
          <a:bodyPr wrap="none" rtlCol="0">
            <a:spAutoFit/>
          </a:bodyPr>
          <a:lstStyle/>
          <a:p>
            <a:r>
              <a:rPr kumimoji="1" lang="zh-CN" altLang="en-US" dirty="0" smtClean="0"/>
              <a:t>工业工程系手册 </a:t>
            </a:r>
            <a:r>
              <a:rPr kumimoji="1" lang="en-US" altLang="zh-CN" dirty="0" smtClean="0"/>
              <a:t>2017</a:t>
            </a:r>
            <a:endParaRPr kumimoji="1" lang="zh-CN" altLang="en-US" dirty="0"/>
          </a:p>
        </p:txBody>
      </p:sp>
    </p:spTree>
    <p:extLst>
      <p:ext uri="{BB962C8B-B14F-4D97-AF65-F5344CB8AC3E}">
        <p14:creationId xmlns:p14="http://schemas.microsoft.com/office/powerpoint/2010/main" val="132746967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9"/>
          <p:cNvSpPr>
            <a:spLocks/>
          </p:cNvSpPr>
          <p:nvPr/>
        </p:nvSpPr>
        <p:spPr bwMode="auto">
          <a:xfrm>
            <a:off x="8700294" y="6464300"/>
            <a:ext cx="316706"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endParaRPr lang="zh-CN" altLang="en-US">
              <a:latin typeface="Times New Roman" charset="0"/>
              <a:ea typeface="Times New Roman" charset="0"/>
              <a:cs typeface="Times New Roman" charset="0"/>
            </a:endParaRPr>
          </a:p>
        </p:txBody>
      </p:sp>
      <p:sp>
        <p:nvSpPr>
          <p:cNvPr id="11" name="Rectangle 3"/>
          <p:cNvSpPr>
            <a:spLocks/>
          </p:cNvSpPr>
          <p:nvPr/>
        </p:nvSpPr>
        <p:spPr bwMode="auto">
          <a:xfrm>
            <a:off x="1578279" y="151062"/>
            <a:ext cx="6688899" cy="312401"/>
          </a:xfrm>
          <a:prstGeom prst="rect">
            <a:avLst/>
          </a:prstGeom>
          <a:solidFill>
            <a:srgbClr val="DB5C43"/>
          </a:solidFill>
          <a:ln>
            <a:noFill/>
          </a:ln>
        </p:spPr>
        <p:txBody>
          <a:bodyPr lIns="0" tIns="0" rIns="0" bIns="0" anchor="ctr"/>
          <a:lstStyle/>
          <a:p>
            <a:pPr algn="ctr"/>
            <a:r>
              <a:rPr lang="zh-CN" altLang="en-US" sz="2000" b="1" smtClean="0">
                <a:latin typeface="Times New Roman" charset="0"/>
                <a:ea typeface="Times New Roman" charset="0"/>
                <a:cs typeface="Times New Roman" charset="0"/>
              </a:rPr>
              <a:t>相关概念</a:t>
            </a:r>
            <a:endParaRPr lang="zh-CN" altLang="en-US" sz="2000" b="1">
              <a:latin typeface="Times New Roman" charset="0"/>
              <a:ea typeface="Times New Roman" charset="0"/>
              <a:cs typeface="Times New Roman" charset="0"/>
            </a:endParaRPr>
          </a:p>
        </p:txBody>
      </p:sp>
      <p:sp>
        <p:nvSpPr>
          <p:cNvPr id="12"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3" name="Rectangle 3"/>
          <p:cNvSpPr>
            <a:spLocks/>
          </p:cNvSpPr>
          <p:nvPr/>
        </p:nvSpPr>
        <p:spPr bwMode="auto">
          <a:xfrm>
            <a:off x="107504" y="150995"/>
            <a:ext cx="1445190" cy="312467"/>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5122" name="Text Box 2"/>
          <p:cNvSpPr txBox="1">
            <a:spLocks noChangeArrowheads="1"/>
          </p:cNvSpPr>
          <p:nvPr/>
        </p:nvSpPr>
        <p:spPr bwMode="auto">
          <a:xfrm>
            <a:off x="8700294" y="6464300"/>
            <a:ext cx="316706" cy="252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nchorCtr="0"/>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lgn="ctr"/>
            <a:fld id="{8AFDD82D-6863-1D47-9F12-543A2E17F8A1}" type="slidenum">
              <a:rPr lang="en-US" altLang="zh-CN" sz="1400">
                <a:latin typeface="Times New Roman" charset="0"/>
                <a:ea typeface="Times New Roman" charset="0"/>
                <a:cs typeface="Times New Roman" charset="0"/>
              </a:rPr>
              <a:pPr algn="ctr"/>
              <a:t>12</a:t>
            </a:fld>
            <a:endParaRPr lang="en-US" altLang="zh-CN" sz="1400" dirty="0">
              <a:latin typeface="Times New Roman" charset="0"/>
              <a:ea typeface="Times New Roman" charset="0"/>
              <a:cs typeface="Times New Roman"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073864176"/>
              </p:ext>
            </p:extLst>
          </p:nvPr>
        </p:nvGraphicFramePr>
        <p:xfrm>
          <a:off x="114300" y="518368"/>
          <a:ext cx="8850188" cy="6146800"/>
        </p:xfrm>
        <a:graphic>
          <a:graphicData uri="http://schemas.openxmlformats.org/drawingml/2006/table">
            <a:tbl>
              <a:tblPr firstRow="1" bandRow="1">
                <a:tableStyleId>{00A15C55-8517-42AA-B614-E9B94910E393}</a:tableStyleId>
              </a:tblPr>
              <a:tblGrid>
                <a:gridCol w="2153444"/>
                <a:gridCol w="3528392"/>
                <a:gridCol w="720080"/>
                <a:gridCol w="2448272"/>
              </a:tblGrid>
              <a:tr h="370840">
                <a:tc>
                  <a:txBody>
                    <a:bodyPr/>
                    <a:lstStyle/>
                    <a:p>
                      <a:pPr algn="ctr"/>
                      <a:r>
                        <a:rPr lang="zh-CN" altLang="en-US" dirty="0" smtClean="0"/>
                        <a:t>概念</a:t>
                      </a:r>
                      <a:endParaRPr lang="zh-CN" altLang="en-US" dirty="0"/>
                    </a:p>
                  </a:txBody>
                  <a:tcPr/>
                </a:tc>
                <a:tc>
                  <a:txBody>
                    <a:bodyPr/>
                    <a:lstStyle/>
                    <a:p>
                      <a:pPr algn="ctr"/>
                      <a:r>
                        <a:rPr lang="zh-CN" altLang="en-US" dirty="0" smtClean="0"/>
                        <a:t>解释</a:t>
                      </a:r>
                      <a:endParaRPr lang="zh-CN" altLang="en-US" dirty="0"/>
                    </a:p>
                  </a:txBody>
                  <a:tcPr/>
                </a:tc>
                <a:tc>
                  <a:txBody>
                    <a:bodyPr/>
                    <a:lstStyle/>
                    <a:p>
                      <a:pPr algn="ctr"/>
                      <a:r>
                        <a:rPr lang="zh-CN" altLang="en-US" dirty="0" smtClean="0"/>
                        <a:t>咨询</a:t>
                      </a:r>
                      <a:endParaRPr lang="zh-CN" altLang="en-US" dirty="0"/>
                    </a:p>
                  </a:txBody>
                  <a:tcPr/>
                </a:tc>
                <a:tc>
                  <a:txBody>
                    <a:bodyPr/>
                    <a:lstStyle/>
                    <a:p>
                      <a:pPr algn="ctr"/>
                      <a:r>
                        <a:rPr lang="zh-CN" altLang="en-US" dirty="0" smtClean="0"/>
                        <a:t>资源</a:t>
                      </a:r>
                      <a:endParaRPr lang="zh-CN" altLang="en-US" dirty="0"/>
                    </a:p>
                  </a:txBody>
                  <a:tcPr/>
                </a:tc>
              </a:tr>
              <a:tr h="370840">
                <a:tc>
                  <a:txBody>
                    <a:bodyPr/>
                    <a:lstStyle/>
                    <a:p>
                      <a:pPr marL="0" indent="0" algn="l" defTabSz="914400" rtl="0" eaLnBrk="1" latinLnBrk="0" hangingPunct="1">
                        <a:buFont typeface="Arial" charset="0"/>
                        <a:buNone/>
                      </a:pPr>
                      <a:r>
                        <a:rPr lang="zh-CN" altLang="en-US" sz="1600" kern="1200" dirty="0" smtClean="0">
                          <a:solidFill>
                            <a:schemeClr val="dk1"/>
                          </a:solidFill>
                          <a:latin typeface="Times New Roman" charset="0"/>
                          <a:ea typeface="Times New Roman" charset="0"/>
                          <a:cs typeface="Times New Roman" charset="0"/>
                        </a:rPr>
                        <a:t>列生成 </a:t>
                      </a:r>
                      <a:r>
                        <a:rPr lang="en-US" altLang="zh-CN" sz="1600" kern="1200" dirty="0" smtClean="0">
                          <a:solidFill>
                            <a:schemeClr val="dk1"/>
                          </a:solidFill>
                          <a:latin typeface="Times New Roman" charset="0"/>
                          <a:ea typeface="Times New Roman" charset="0"/>
                          <a:cs typeface="Times New Roman" charset="0"/>
                        </a:rPr>
                        <a:t>Column</a:t>
                      </a:r>
                      <a:r>
                        <a:rPr lang="zh-CN" altLang="en-US" sz="1600" kern="1200" dirty="0" smtClean="0">
                          <a:solidFill>
                            <a:schemeClr val="dk1"/>
                          </a:solidFill>
                          <a:latin typeface="Times New Roman" charset="0"/>
                          <a:ea typeface="Times New Roman" charset="0"/>
                          <a:cs typeface="Times New Roman" charset="0"/>
                        </a:rPr>
                        <a:t> </a:t>
                      </a:r>
                      <a:r>
                        <a:rPr lang="en-US" altLang="zh-CN" sz="1600" kern="1200" dirty="0" smtClean="0">
                          <a:solidFill>
                            <a:schemeClr val="dk1"/>
                          </a:solidFill>
                          <a:latin typeface="Times New Roman" charset="0"/>
                          <a:ea typeface="Times New Roman" charset="0"/>
                          <a:cs typeface="Times New Roman" charset="0"/>
                        </a:rPr>
                        <a:t>Generation</a:t>
                      </a:r>
                      <a:endParaRPr lang="zh-CN" altLang="en-US" sz="1600" kern="1200" dirty="0" smtClean="0">
                        <a:solidFill>
                          <a:schemeClr val="dk1"/>
                        </a:solidFill>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400" kern="1200" dirty="0" smtClean="0">
                          <a:solidFill>
                            <a:schemeClr val="dk1"/>
                          </a:solidFill>
                          <a:latin typeface="Times New Roman" charset="0"/>
                          <a:ea typeface="Times New Roman" charset="0"/>
                          <a:cs typeface="Times New Roman" charset="0"/>
                        </a:rPr>
                        <a:t>动态添加</a:t>
                      </a:r>
                      <a:r>
                        <a:rPr lang="en-US" altLang="zh-CN" sz="1400" kern="1200" dirty="0" smtClean="0">
                          <a:solidFill>
                            <a:schemeClr val="dk1"/>
                          </a:solidFill>
                          <a:latin typeface="Times New Roman" charset="0"/>
                          <a:ea typeface="Times New Roman" charset="0"/>
                          <a:cs typeface="Times New Roman" charset="0"/>
                        </a:rPr>
                        <a:t>reduced cost</a:t>
                      </a:r>
                      <a:r>
                        <a:rPr lang="zh-CN" altLang="en-US" sz="1400" kern="1200" dirty="0" smtClean="0">
                          <a:solidFill>
                            <a:schemeClr val="dk1"/>
                          </a:solidFill>
                          <a:latin typeface="Times New Roman" charset="0"/>
                          <a:ea typeface="Times New Roman" charset="0"/>
                          <a:cs typeface="Times New Roman" charset="0"/>
                        </a:rPr>
                        <a:t>为负的列到模型中以便于高效地求解模型</a:t>
                      </a:r>
                      <a:endParaRPr lang="zh-CN" altLang="en-US" sz="1400" kern="1200" dirty="0">
                        <a:solidFill>
                          <a:schemeClr val="dk1"/>
                        </a:solidFill>
                        <a:latin typeface="Times New Roman" charset="0"/>
                        <a:ea typeface="Times New Roman" charset="0"/>
                        <a:cs typeface="Times New Roman" charset="0"/>
                      </a:endParaRPr>
                    </a:p>
                  </a:txBody>
                  <a:tcPr/>
                </a:tc>
                <a:tc>
                  <a:txBody>
                    <a:bodyPr/>
                    <a:lstStyle/>
                    <a:p>
                      <a:pPr marL="0" indent="0" algn="l" defTabSz="914400" rtl="0" eaLnBrk="1" latinLnBrk="0" hangingPunct="1">
                        <a:buFont typeface="Arial" charset="0"/>
                        <a:buNone/>
                      </a:pPr>
                      <a:r>
                        <a:rPr lang="en-US" altLang="zh-CN" sz="1600" kern="1200" dirty="0" smtClean="0">
                          <a:solidFill>
                            <a:schemeClr val="dk1"/>
                          </a:solidFill>
                          <a:latin typeface="Times New Roman" charset="0"/>
                          <a:ea typeface="Times New Roman" charset="0"/>
                          <a:cs typeface="Times New Roman" charset="0"/>
                        </a:rPr>
                        <a:t>WZJ</a:t>
                      </a:r>
                      <a:endParaRPr lang="zh-CN" altLang="en-US" sz="1600" kern="1200" dirty="0">
                        <a:solidFill>
                          <a:schemeClr val="dk1"/>
                        </a:solidFill>
                        <a:latin typeface="Times New Roman" charset="0"/>
                        <a:ea typeface="Times New Roman" charset="0"/>
                        <a:cs typeface="Times New Roman" charset="0"/>
                      </a:endParaRPr>
                    </a:p>
                  </a:txBody>
                  <a:tcPr/>
                </a:tc>
                <a:tc>
                  <a:txBody>
                    <a:bodyPr/>
                    <a:lstStyle/>
                    <a:p>
                      <a:pPr marL="0" indent="0" algn="l" defTabSz="914400" rtl="0" eaLnBrk="1" latinLnBrk="0" hangingPunct="1">
                        <a:buFont typeface="Arial" charset="0"/>
                        <a:buNone/>
                      </a:pPr>
                      <a:r>
                        <a:rPr lang="en-US" altLang="zh-CN" sz="1100" dirty="0" smtClean="0">
                          <a:solidFill>
                            <a:srgbClr val="0070C0"/>
                          </a:solidFill>
                          <a:latin typeface="Times New Roman" charset="0"/>
                          <a:ea typeface="Times New Roman" charset="0"/>
                          <a:cs typeface="Times New Roman" charset="0"/>
                        </a:rPr>
                        <a:t>Wayne L. Winston. 《</a:t>
                      </a:r>
                      <a:r>
                        <a:rPr lang="zh-CN" altLang="en-US" sz="1100" dirty="0" smtClean="0">
                          <a:solidFill>
                            <a:srgbClr val="0070C0"/>
                          </a:solidFill>
                          <a:latin typeface="Times New Roman" charset="0"/>
                          <a:ea typeface="Times New Roman" charset="0"/>
                          <a:cs typeface="Times New Roman" charset="0"/>
                        </a:rPr>
                        <a:t>运筹学 数学规划 </a:t>
                      </a:r>
                      <a:r>
                        <a:rPr lang="en-US" altLang="zh-CN" sz="1100" dirty="0" smtClean="0">
                          <a:solidFill>
                            <a:srgbClr val="0070C0"/>
                          </a:solidFill>
                          <a:latin typeface="Times New Roman" charset="0"/>
                          <a:ea typeface="Times New Roman" charset="0"/>
                          <a:cs typeface="Times New Roman" charset="0"/>
                        </a:rPr>
                        <a:t>(Operations Research mathematical programming)》</a:t>
                      </a:r>
                      <a:r>
                        <a:rPr lang="zh-CN" altLang="en-US" sz="1100" dirty="0" smtClean="0">
                          <a:solidFill>
                            <a:srgbClr val="0070C0"/>
                          </a:solidFill>
                          <a:latin typeface="Times New Roman" charset="0"/>
                          <a:ea typeface="Times New Roman" charset="0"/>
                          <a:cs typeface="Times New Roman" charset="0"/>
                        </a:rPr>
                        <a:t> 清华大学出版社</a:t>
                      </a:r>
                      <a:r>
                        <a:rPr lang="en-US" altLang="zh-CN" sz="1100" dirty="0" smtClean="0">
                          <a:solidFill>
                            <a:srgbClr val="0070C0"/>
                          </a:solidFill>
                          <a:latin typeface="Times New Roman" charset="0"/>
                          <a:ea typeface="Times New Roman" charset="0"/>
                          <a:cs typeface="Times New Roman" charset="0"/>
                        </a:rPr>
                        <a:t>.</a:t>
                      </a:r>
                      <a:endParaRPr lang="zh-CN" altLang="en-US" sz="1200" kern="1200" dirty="0">
                        <a:solidFill>
                          <a:schemeClr val="dk1"/>
                        </a:solidFill>
                        <a:latin typeface="Times New Roman" charset="0"/>
                        <a:ea typeface="Times New Roman" charset="0"/>
                        <a:cs typeface="Times New Roman" charset="0"/>
                      </a:endParaRPr>
                    </a:p>
                  </a:txBody>
                  <a:tcPr/>
                </a:tc>
              </a:tr>
              <a:tr h="370840">
                <a:tc>
                  <a:txBody>
                    <a:bodyPr/>
                    <a:lstStyle/>
                    <a:p>
                      <a:pPr marL="0" indent="0" algn="l" defTabSz="914400" rtl="0" eaLnBrk="1" latinLnBrk="0" hangingPunct="1">
                        <a:buFont typeface="Arial" charset="0"/>
                        <a:buNone/>
                      </a:pPr>
                      <a:r>
                        <a:rPr lang="zh-CN" altLang="en-US" sz="1600" kern="1200" dirty="0" smtClean="0">
                          <a:solidFill>
                            <a:schemeClr val="dk1"/>
                          </a:solidFill>
                          <a:latin typeface="Times New Roman" charset="0"/>
                          <a:ea typeface="Times New Roman" charset="0"/>
                          <a:cs typeface="Times New Roman" charset="0"/>
                        </a:rPr>
                        <a:t>割平面</a:t>
                      </a:r>
                      <a:endParaRPr lang="en-US" altLang="zh-CN" sz="1600" kern="1200" dirty="0" smtClean="0">
                        <a:solidFill>
                          <a:schemeClr val="dk1"/>
                        </a:solidFill>
                        <a:latin typeface="Times New Roman" charset="0"/>
                        <a:ea typeface="Times New Roman" charset="0"/>
                        <a:cs typeface="Times New Roman" charset="0"/>
                      </a:endParaRPr>
                    </a:p>
                    <a:p>
                      <a:pPr marL="0" indent="0" algn="l" defTabSz="914400" rtl="0" eaLnBrk="1" latinLnBrk="0" hangingPunct="1">
                        <a:buFont typeface="Arial" charset="0"/>
                        <a:buNone/>
                      </a:pPr>
                      <a:r>
                        <a:rPr lang="en-US" altLang="zh-CN" sz="1600" kern="1200" dirty="0" smtClean="0">
                          <a:solidFill>
                            <a:schemeClr val="dk1"/>
                          </a:solidFill>
                          <a:latin typeface="Times New Roman" charset="0"/>
                          <a:ea typeface="Times New Roman" charset="0"/>
                          <a:cs typeface="Times New Roman" charset="0"/>
                        </a:rPr>
                        <a:t>Cutting Plane algorithm</a:t>
                      </a:r>
                      <a:endParaRPr lang="zh-CN" altLang="en-US" sz="1600" kern="1200" dirty="0" smtClean="0">
                        <a:solidFill>
                          <a:schemeClr val="dk1"/>
                        </a:solidFill>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400" kern="1200" dirty="0" smtClean="0">
                          <a:solidFill>
                            <a:schemeClr val="dk1"/>
                          </a:solidFill>
                          <a:latin typeface="Times New Roman" charset="0"/>
                          <a:ea typeface="Times New Roman" charset="0"/>
                          <a:cs typeface="Times New Roman" charset="0"/>
                        </a:rPr>
                        <a:t>行生成（</a:t>
                      </a:r>
                      <a:r>
                        <a:rPr lang="en-US" altLang="zh-CN" sz="1400" kern="1200" dirty="0" smtClean="0">
                          <a:solidFill>
                            <a:schemeClr val="dk1"/>
                          </a:solidFill>
                          <a:latin typeface="Times New Roman" charset="0"/>
                          <a:ea typeface="Times New Roman" charset="0"/>
                          <a:cs typeface="Times New Roman" charset="0"/>
                        </a:rPr>
                        <a:t>row generation</a:t>
                      </a:r>
                      <a:r>
                        <a:rPr lang="zh-CN" altLang="en-US" sz="1400" kern="1200" dirty="0" smtClean="0">
                          <a:solidFill>
                            <a:schemeClr val="dk1"/>
                          </a:solidFill>
                          <a:latin typeface="Times New Roman" charset="0"/>
                          <a:ea typeface="Times New Roman" charset="0"/>
                          <a:cs typeface="Times New Roman" charset="0"/>
                        </a:rPr>
                        <a:t>），动态添加违反的约束到模型中以提升下界</a:t>
                      </a:r>
                      <a:endParaRPr lang="zh-CN" altLang="en-US" sz="1400" kern="1200" dirty="0">
                        <a:solidFill>
                          <a:schemeClr val="dk1"/>
                        </a:solidFill>
                        <a:latin typeface="Times New Roman" charset="0"/>
                        <a:ea typeface="Times New Roman" charset="0"/>
                        <a:cs typeface="Times New Roman" charset="0"/>
                      </a:endParaRPr>
                    </a:p>
                  </a:txBody>
                  <a:tcPr/>
                </a:tc>
                <a:tc>
                  <a:txBody>
                    <a:bodyPr/>
                    <a:lstStyle/>
                    <a:p>
                      <a:pPr marL="0" indent="0" algn="l" defTabSz="914400" rtl="0" eaLnBrk="1" latinLnBrk="0" hangingPunct="1">
                        <a:buFont typeface="Arial" charset="0"/>
                        <a:buNone/>
                      </a:pPr>
                      <a:r>
                        <a:rPr lang="en-US" altLang="zh-CN" sz="1600" kern="1200" dirty="0" smtClean="0">
                          <a:solidFill>
                            <a:schemeClr val="dk1"/>
                          </a:solidFill>
                          <a:latin typeface="Times New Roman" charset="0"/>
                          <a:ea typeface="Times New Roman" charset="0"/>
                          <a:cs typeface="Times New Roman" charset="0"/>
                        </a:rPr>
                        <a:t>WZJ</a:t>
                      </a:r>
                      <a:endParaRPr lang="zh-CN" altLang="en-US" sz="1600" kern="1200" dirty="0">
                        <a:solidFill>
                          <a:schemeClr val="dk1"/>
                        </a:solidFill>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200" dirty="0" smtClean="0">
                          <a:solidFill>
                            <a:srgbClr val="0070C0"/>
                          </a:solidFill>
                          <a:latin typeface="Times New Roman" charset="0"/>
                          <a:ea typeface="Times New Roman" charset="0"/>
                          <a:cs typeface="Times New Roman" charset="0"/>
                        </a:rPr>
                        <a:t>Wayne L. Winston. 《</a:t>
                      </a:r>
                      <a:r>
                        <a:rPr lang="zh-CN" altLang="en-US" sz="1200" dirty="0" smtClean="0">
                          <a:solidFill>
                            <a:srgbClr val="0070C0"/>
                          </a:solidFill>
                          <a:latin typeface="Times New Roman" charset="0"/>
                          <a:ea typeface="Times New Roman" charset="0"/>
                          <a:cs typeface="Times New Roman" charset="0"/>
                        </a:rPr>
                        <a:t>运筹学 数学规划 </a:t>
                      </a:r>
                      <a:r>
                        <a:rPr lang="en-US" altLang="zh-CN" sz="1200" dirty="0" smtClean="0">
                          <a:solidFill>
                            <a:srgbClr val="0070C0"/>
                          </a:solidFill>
                          <a:latin typeface="Times New Roman" charset="0"/>
                          <a:ea typeface="Times New Roman" charset="0"/>
                          <a:cs typeface="Times New Roman" charset="0"/>
                        </a:rPr>
                        <a:t>(Operations Research mathematical programming)》</a:t>
                      </a:r>
                      <a:r>
                        <a:rPr lang="zh-CN" altLang="en-US" sz="1200" dirty="0" smtClean="0">
                          <a:solidFill>
                            <a:srgbClr val="0070C0"/>
                          </a:solidFill>
                          <a:latin typeface="Times New Roman" charset="0"/>
                          <a:ea typeface="Times New Roman" charset="0"/>
                          <a:cs typeface="Times New Roman" charset="0"/>
                        </a:rPr>
                        <a:t> 清华大学出版社</a:t>
                      </a:r>
                      <a:r>
                        <a:rPr lang="en-US" altLang="zh-CN" sz="1200" dirty="0" smtClean="0">
                          <a:solidFill>
                            <a:srgbClr val="0070C0"/>
                          </a:solidFill>
                          <a:latin typeface="Times New Roman" charset="0"/>
                          <a:ea typeface="Times New Roman" charset="0"/>
                          <a:cs typeface="Times New Roman" charset="0"/>
                        </a:rPr>
                        <a:t>.</a:t>
                      </a:r>
                      <a:endParaRPr lang="zh-CN" altLang="en-US" sz="1400" kern="1200" dirty="0" smtClean="0">
                        <a:solidFill>
                          <a:schemeClr val="dk1"/>
                        </a:solidFill>
                        <a:latin typeface="Times New Roman" charset="0"/>
                        <a:ea typeface="Times New Roman" charset="0"/>
                        <a:cs typeface="Times New Roman" charset="0"/>
                      </a:endParaRPr>
                    </a:p>
                  </a:txBody>
                  <a:tcPr/>
                </a:tc>
              </a:tr>
              <a:tr h="370840">
                <a:tc>
                  <a:txBody>
                    <a:bodyPr/>
                    <a:lstStyle/>
                    <a:p>
                      <a:pPr marL="0" indent="0" algn="l" defTabSz="914400" rtl="0" eaLnBrk="1" latinLnBrk="0" hangingPunct="1">
                        <a:buFont typeface="Arial" charset="0"/>
                        <a:buNone/>
                      </a:pPr>
                      <a:r>
                        <a:rPr lang="zh-CN" altLang="en-US" sz="1600" kern="1200" dirty="0" smtClean="0">
                          <a:solidFill>
                            <a:schemeClr val="dk1"/>
                          </a:solidFill>
                          <a:latin typeface="Times New Roman" charset="0"/>
                          <a:ea typeface="Times New Roman" charset="0"/>
                          <a:cs typeface="Times New Roman" charset="0"/>
                        </a:rPr>
                        <a:t>局部搜索</a:t>
                      </a:r>
                      <a:endParaRPr lang="en-US" altLang="zh-CN" sz="1600" kern="1200" dirty="0" smtClean="0">
                        <a:solidFill>
                          <a:schemeClr val="dk1"/>
                        </a:solidFill>
                        <a:latin typeface="Times New Roman" charset="0"/>
                        <a:ea typeface="Times New Roman" charset="0"/>
                        <a:cs typeface="Times New Roman" charset="0"/>
                      </a:endParaRPr>
                    </a:p>
                    <a:p>
                      <a:pPr marL="0" indent="0" algn="l" defTabSz="914400" rtl="0" eaLnBrk="1" latinLnBrk="0" hangingPunct="1">
                        <a:buFont typeface="Arial" charset="0"/>
                        <a:buNone/>
                      </a:pPr>
                      <a:r>
                        <a:rPr lang="en-US" altLang="zh-CN" sz="1600" kern="1200" dirty="0" smtClean="0">
                          <a:solidFill>
                            <a:schemeClr val="dk1"/>
                          </a:solidFill>
                          <a:latin typeface="Times New Roman" charset="0"/>
                          <a:ea typeface="Times New Roman" charset="0"/>
                          <a:cs typeface="Times New Roman" charset="0"/>
                        </a:rPr>
                        <a:t>Local</a:t>
                      </a:r>
                      <a:r>
                        <a:rPr lang="en-US" altLang="zh-CN" sz="1600" kern="1200" baseline="0" dirty="0" smtClean="0">
                          <a:solidFill>
                            <a:schemeClr val="dk1"/>
                          </a:solidFill>
                          <a:latin typeface="Times New Roman" charset="0"/>
                          <a:ea typeface="Times New Roman" charset="0"/>
                          <a:cs typeface="Times New Roman" charset="0"/>
                        </a:rPr>
                        <a:t> search</a:t>
                      </a:r>
                      <a:endParaRPr lang="zh-CN" altLang="en-US" sz="1600" kern="1200" dirty="0" smtClean="0">
                        <a:solidFill>
                          <a:schemeClr val="dk1"/>
                        </a:solidFill>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400" kern="1200" dirty="0" smtClean="0">
                          <a:solidFill>
                            <a:schemeClr val="dk1"/>
                          </a:solidFill>
                          <a:latin typeface="Times New Roman" charset="0"/>
                          <a:ea typeface="Times New Roman" charset="0"/>
                          <a:cs typeface="Times New Roman" charset="0"/>
                        </a:rPr>
                        <a:t>通过一定的规则改变领域以搜索更优的可行解（上界）</a:t>
                      </a:r>
                      <a:endParaRPr lang="zh-CN" altLang="en-US" sz="1400" kern="1200" dirty="0">
                        <a:solidFill>
                          <a:schemeClr val="dk1"/>
                        </a:solidFill>
                        <a:latin typeface="Times New Roman" charset="0"/>
                        <a:ea typeface="Times New Roman" charset="0"/>
                        <a:cs typeface="Times New Roman" charset="0"/>
                      </a:endParaRPr>
                    </a:p>
                  </a:txBody>
                  <a:tcPr/>
                </a:tc>
                <a:tc>
                  <a:txBody>
                    <a:bodyPr/>
                    <a:lstStyle/>
                    <a:p>
                      <a:pPr marL="0" indent="0" algn="l" defTabSz="914400" rtl="0" eaLnBrk="1" latinLnBrk="0" hangingPunct="1">
                        <a:buFont typeface="Arial" charset="0"/>
                        <a:buNone/>
                      </a:pPr>
                      <a:r>
                        <a:rPr lang="en-US" altLang="zh-CN" sz="1600" kern="1200" dirty="0" smtClean="0">
                          <a:solidFill>
                            <a:schemeClr val="dk1"/>
                          </a:solidFill>
                          <a:latin typeface="Times New Roman" charset="0"/>
                          <a:ea typeface="Times New Roman" charset="0"/>
                          <a:cs typeface="Times New Roman" charset="0"/>
                        </a:rPr>
                        <a:t>WZJ </a:t>
                      </a:r>
                      <a:endParaRPr lang="zh-CN" altLang="en-US" sz="1600" kern="1200" dirty="0">
                        <a:solidFill>
                          <a:schemeClr val="dk1"/>
                        </a:solidFill>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200" kern="1200" dirty="0" smtClean="0">
                          <a:solidFill>
                            <a:srgbClr val="0070C0"/>
                          </a:solidFill>
                          <a:latin typeface="Times New Roman" charset="0"/>
                          <a:ea typeface="Times New Roman" charset="0"/>
                          <a:cs typeface="Times New Roman" charset="0"/>
                        </a:rPr>
                        <a:t>邢文训，谢金星 </a:t>
                      </a:r>
                      <a:r>
                        <a:rPr lang="en-US" altLang="zh-CN" sz="1200" kern="1200" dirty="0" smtClean="0">
                          <a:solidFill>
                            <a:srgbClr val="0070C0"/>
                          </a:solidFill>
                          <a:latin typeface="Times New Roman" charset="0"/>
                          <a:ea typeface="Times New Roman" charset="0"/>
                          <a:cs typeface="Times New Roman" charset="0"/>
                        </a:rPr>
                        <a:t>《</a:t>
                      </a:r>
                      <a:r>
                        <a:rPr lang="zh-CN" altLang="en-US" sz="1200" kern="1200" dirty="0" smtClean="0">
                          <a:solidFill>
                            <a:srgbClr val="0070C0"/>
                          </a:solidFill>
                          <a:latin typeface="Times New Roman" charset="0"/>
                          <a:ea typeface="Times New Roman" charset="0"/>
                          <a:cs typeface="Times New Roman" charset="0"/>
                        </a:rPr>
                        <a:t>现代优化计算方法</a:t>
                      </a:r>
                      <a:r>
                        <a:rPr lang="en-US" altLang="zh-CN" sz="1200" kern="1200" dirty="0" smtClean="0">
                          <a:solidFill>
                            <a:srgbClr val="0070C0"/>
                          </a:solidFill>
                          <a:latin typeface="Times New Roman" charset="0"/>
                          <a:ea typeface="Times New Roman" charset="0"/>
                          <a:cs typeface="Times New Roman" charset="0"/>
                        </a:rPr>
                        <a:t>》</a:t>
                      </a:r>
                      <a:r>
                        <a:rPr lang="zh-CN" altLang="en-US" sz="1200" kern="1200" dirty="0" smtClean="0">
                          <a:solidFill>
                            <a:srgbClr val="0070C0"/>
                          </a:solidFill>
                          <a:latin typeface="Times New Roman" charset="0"/>
                          <a:ea typeface="Times New Roman" charset="0"/>
                          <a:cs typeface="Times New Roman" charset="0"/>
                        </a:rPr>
                        <a:t> 清华大学出版社</a:t>
                      </a:r>
                    </a:p>
                  </a:txBody>
                  <a:tcPr/>
                </a:tc>
              </a:tr>
              <a:tr h="370840">
                <a:tc>
                  <a:txBody>
                    <a:bodyPr/>
                    <a:lstStyle/>
                    <a:p>
                      <a:pPr marL="0" indent="0" algn="l" defTabSz="914400" rtl="0" eaLnBrk="1" latinLnBrk="0" hangingPunct="1">
                        <a:buFont typeface="Arial" charset="0"/>
                        <a:buNone/>
                      </a:pPr>
                      <a:r>
                        <a:rPr lang="en-US" altLang="zh-CN" sz="1600" kern="1200" dirty="0" smtClean="0">
                          <a:solidFill>
                            <a:schemeClr val="dk1"/>
                          </a:solidFill>
                          <a:latin typeface="Times New Roman" charset="0"/>
                          <a:ea typeface="Times New Roman" charset="0"/>
                          <a:cs typeface="Times New Roman" charset="0"/>
                        </a:rPr>
                        <a:t>residual</a:t>
                      </a:r>
                      <a:r>
                        <a:rPr lang="zh-CN" altLang="en-US" sz="1600" kern="1200" dirty="0" smtClean="0">
                          <a:solidFill>
                            <a:schemeClr val="dk1"/>
                          </a:solidFill>
                          <a:latin typeface="Times New Roman" charset="0"/>
                          <a:ea typeface="Times New Roman" charset="0"/>
                          <a:cs typeface="Times New Roman" charset="0"/>
                        </a:rPr>
                        <a:t> </a:t>
                      </a:r>
                      <a:r>
                        <a:rPr lang="en-US" altLang="zh-CN" sz="1600" kern="1200" dirty="0" smtClean="0">
                          <a:solidFill>
                            <a:schemeClr val="dk1"/>
                          </a:solidFill>
                          <a:latin typeface="Times New Roman" charset="0"/>
                          <a:ea typeface="Times New Roman" charset="0"/>
                          <a:cs typeface="Times New Roman" charset="0"/>
                        </a:rPr>
                        <a:t>network</a:t>
                      </a:r>
                      <a:endParaRPr lang="zh-CN" altLang="en-US" sz="1600" kern="1200" dirty="0" smtClean="0">
                        <a:solidFill>
                          <a:schemeClr val="dk1"/>
                        </a:solidFill>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400" kern="1200" dirty="0" smtClean="0">
                          <a:solidFill>
                            <a:schemeClr val="dk1"/>
                          </a:solidFill>
                          <a:latin typeface="Times New Roman" charset="0"/>
                          <a:ea typeface="Times New Roman" charset="0"/>
                          <a:cs typeface="Times New Roman" charset="0"/>
                        </a:rPr>
                        <a:t>利用</a:t>
                      </a:r>
                      <a:r>
                        <a:rPr lang="en-US" altLang="zh-CN" sz="1400" kern="1200" dirty="0" smtClean="0">
                          <a:solidFill>
                            <a:schemeClr val="dk1"/>
                          </a:solidFill>
                          <a:latin typeface="Times New Roman" charset="0"/>
                          <a:ea typeface="Times New Roman" charset="0"/>
                          <a:cs typeface="Times New Roman" charset="0"/>
                        </a:rPr>
                        <a:t>arc</a:t>
                      </a:r>
                      <a:r>
                        <a:rPr lang="zh-CN" altLang="en-US" sz="1400" kern="1200" dirty="0" smtClean="0">
                          <a:solidFill>
                            <a:schemeClr val="dk1"/>
                          </a:solidFill>
                          <a:latin typeface="Times New Roman" charset="0"/>
                          <a:ea typeface="Times New Roman" charset="0"/>
                          <a:cs typeface="Times New Roman" charset="0"/>
                        </a:rPr>
                        <a:t>的剩余容量信息构造出的新图以用于寻找新的邻域</a:t>
                      </a:r>
                      <a:endParaRPr lang="zh-CN" altLang="en-US" sz="1400" kern="1200" dirty="0">
                        <a:solidFill>
                          <a:schemeClr val="dk1"/>
                        </a:solidFill>
                        <a:latin typeface="Times New Roman" charset="0"/>
                        <a:ea typeface="Times New Roman" charset="0"/>
                        <a:cs typeface="Times New Roman" charset="0"/>
                      </a:endParaRPr>
                    </a:p>
                  </a:txBody>
                  <a:tcPr/>
                </a:tc>
                <a:tc>
                  <a:txBody>
                    <a:bodyPr/>
                    <a:lstStyle/>
                    <a:p>
                      <a:pPr marL="0" indent="0" algn="l" defTabSz="914400" rtl="0" eaLnBrk="1" latinLnBrk="0" hangingPunct="1">
                        <a:buFont typeface="Arial" charset="0"/>
                        <a:buNone/>
                      </a:pPr>
                      <a:r>
                        <a:rPr lang="en-US" altLang="zh-CN" sz="1600" kern="1200" dirty="0" smtClean="0">
                          <a:solidFill>
                            <a:schemeClr val="dk1"/>
                          </a:solidFill>
                          <a:latin typeface="Times New Roman" charset="0"/>
                          <a:ea typeface="Times New Roman" charset="0"/>
                          <a:cs typeface="Times New Roman" charset="0"/>
                        </a:rPr>
                        <a:t>WZJ</a:t>
                      </a:r>
                      <a:endParaRPr lang="zh-CN" altLang="en-US" sz="1600" kern="1200" dirty="0">
                        <a:solidFill>
                          <a:schemeClr val="dk1"/>
                        </a:solidFill>
                        <a:latin typeface="Times New Roman" charset="0"/>
                        <a:ea typeface="Times New Roman" charset="0"/>
                        <a:cs typeface="Times New Roman" charset="0"/>
                      </a:endParaRPr>
                    </a:p>
                  </a:txBody>
                  <a:tcPr/>
                </a:tc>
                <a:tc>
                  <a:txBody>
                    <a:bodyPr/>
                    <a:lstStyle/>
                    <a:p>
                      <a:pPr marL="0" indent="0" algn="l" defTabSz="914400" rtl="0" eaLnBrk="1" latinLnBrk="0" hangingPunct="1">
                        <a:buFont typeface="Arial" charset="0"/>
                        <a:buNone/>
                      </a:pPr>
                      <a:endParaRPr lang="zh-CN" altLang="en-US" sz="1200" kern="1200" dirty="0">
                        <a:solidFill>
                          <a:schemeClr val="dk1"/>
                        </a:solidFill>
                        <a:latin typeface="Times New Roman" charset="0"/>
                        <a:ea typeface="Times New Roman" charset="0"/>
                        <a:cs typeface="Times New Roman" charset="0"/>
                      </a:endParaRPr>
                    </a:p>
                  </a:txBody>
                  <a:tcPr/>
                </a:tc>
              </a:tr>
              <a:tr h="370840">
                <a:tc>
                  <a:txBody>
                    <a:bodyPr/>
                    <a:lstStyle/>
                    <a:p>
                      <a:pPr marL="0" indent="0" algn="l" defTabSz="914400" rtl="0" eaLnBrk="1" latinLnBrk="0" hangingPunct="1">
                        <a:buFont typeface="Arial" charset="0"/>
                        <a:buNone/>
                      </a:pPr>
                      <a:r>
                        <a:rPr lang="en-US" altLang="zh-CN" sz="1600" kern="1200" dirty="0" smtClean="0">
                          <a:solidFill>
                            <a:schemeClr val="dk1"/>
                          </a:solidFill>
                          <a:latin typeface="Times New Roman" charset="0"/>
                          <a:ea typeface="Times New Roman" charset="0"/>
                          <a:cs typeface="Times New Roman" charset="0"/>
                        </a:rPr>
                        <a:t>reduced</a:t>
                      </a:r>
                      <a:r>
                        <a:rPr lang="zh-CN" altLang="en-US" sz="1600" kern="1200" dirty="0" smtClean="0">
                          <a:solidFill>
                            <a:schemeClr val="dk1"/>
                          </a:solidFill>
                          <a:latin typeface="Times New Roman" charset="0"/>
                          <a:ea typeface="Times New Roman" charset="0"/>
                          <a:cs typeface="Times New Roman" charset="0"/>
                        </a:rPr>
                        <a:t> </a:t>
                      </a:r>
                      <a:r>
                        <a:rPr lang="en-US" altLang="zh-CN" sz="1600" kern="1200" dirty="0" smtClean="0">
                          <a:solidFill>
                            <a:schemeClr val="dk1"/>
                          </a:solidFill>
                          <a:latin typeface="Times New Roman" charset="0"/>
                          <a:ea typeface="Times New Roman" charset="0"/>
                          <a:cs typeface="Times New Roman" charset="0"/>
                        </a:rPr>
                        <a:t>cost</a:t>
                      </a:r>
                      <a:endParaRPr lang="zh-CN" altLang="en-US" sz="1600" kern="1200" dirty="0" smtClean="0">
                        <a:solidFill>
                          <a:schemeClr val="dk1"/>
                        </a:solidFill>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400" kern="1200" dirty="0" smtClean="0">
                          <a:solidFill>
                            <a:schemeClr val="dk1"/>
                          </a:solidFill>
                          <a:latin typeface="Times New Roman" charset="0"/>
                          <a:ea typeface="Times New Roman" charset="0"/>
                          <a:cs typeface="Times New Roman" charset="0"/>
                        </a:rPr>
                        <a:t>最优单纯形表中判别数所在行的变量的系数，表示当变量有微小变动时，目标函数的变化率。</a:t>
                      </a:r>
                      <a:endParaRPr lang="zh-CN" altLang="en-US" sz="1400" kern="1200" dirty="0">
                        <a:solidFill>
                          <a:schemeClr val="dk1"/>
                        </a:solidFill>
                        <a:latin typeface="Times New Roman" charset="0"/>
                        <a:ea typeface="Times New Roman" charset="0"/>
                        <a:cs typeface="Times New Roman" charset="0"/>
                      </a:endParaRPr>
                    </a:p>
                  </a:txBody>
                  <a:tcPr/>
                </a:tc>
                <a:tc>
                  <a:txBody>
                    <a:bodyPr/>
                    <a:lstStyle/>
                    <a:p>
                      <a:pPr marL="0" indent="0" algn="l" defTabSz="914400" rtl="0" eaLnBrk="1" latinLnBrk="0" hangingPunct="1">
                        <a:buFont typeface="Arial" charset="0"/>
                        <a:buNone/>
                      </a:pPr>
                      <a:r>
                        <a:rPr lang="en-US" altLang="zh-CN" sz="1600" kern="1200" dirty="0" smtClean="0">
                          <a:solidFill>
                            <a:schemeClr val="dk1"/>
                          </a:solidFill>
                          <a:latin typeface="Times New Roman" charset="0"/>
                          <a:ea typeface="Times New Roman" charset="0"/>
                          <a:cs typeface="Times New Roman" charset="0"/>
                        </a:rPr>
                        <a:t>WZJ</a:t>
                      </a:r>
                      <a:endParaRPr lang="zh-CN" altLang="en-US" sz="1600" kern="1200" dirty="0">
                        <a:solidFill>
                          <a:schemeClr val="dk1"/>
                        </a:solidFill>
                        <a:latin typeface="Times New Roman" charset="0"/>
                        <a:ea typeface="Times New Roman" charset="0"/>
                        <a:cs typeface="Times New Roman" charset="0"/>
                      </a:endParaRPr>
                    </a:p>
                  </a:txBody>
                  <a:tcPr/>
                </a:tc>
                <a:tc>
                  <a:txBody>
                    <a:bodyPr/>
                    <a:lstStyle/>
                    <a:p>
                      <a:pPr marL="0" indent="0" algn="l" defTabSz="914400" rtl="0" eaLnBrk="1" latinLnBrk="0" hangingPunct="1">
                        <a:buFont typeface="Arial" charset="0"/>
                        <a:buNone/>
                      </a:pPr>
                      <a:endParaRPr lang="zh-CN" altLang="en-US" sz="1200" kern="1200" dirty="0">
                        <a:solidFill>
                          <a:schemeClr val="dk1"/>
                        </a:solidFill>
                        <a:latin typeface="Times New Roman" charset="0"/>
                        <a:ea typeface="Times New Roman" charset="0"/>
                        <a:cs typeface="Times New Roman" charset="0"/>
                      </a:endParaRPr>
                    </a:p>
                  </a:txBody>
                  <a:tcPr/>
                </a:tc>
              </a:tr>
              <a:tr h="370840">
                <a:tc>
                  <a:txBody>
                    <a:bodyPr/>
                    <a:lstStyle/>
                    <a:p>
                      <a:pPr marL="0" indent="0" algn="l" defTabSz="914400" rtl="0" eaLnBrk="1" latinLnBrk="0" hangingPunct="1">
                        <a:buFont typeface="Arial" charset="0"/>
                        <a:buNone/>
                      </a:pPr>
                      <a:r>
                        <a:rPr lang="zh-CN" altLang="en-US" sz="1600" kern="1200" dirty="0" smtClean="0">
                          <a:solidFill>
                            <a:schemeClr val="dk1"/>
                          </a:solidFill>
                          <a:latin typeface="Times New Roman" charset="0"/>
                          <a:ea typeface="Times New Roman" charset="0"/>
                          <a:cs typeface="Times New Roman" charset="0"/>
                        </a:rPr>
                        <a:t>对偶价格</a:t>
                      </a:r>
                    </a:p>
                    <a:p>
                      <a:pPr marL="0" indent="0" algn="l" defTabSz="914400" rtl="0" eaLnBrk="1" latinLnBrk="0" hangingPunct="1">
                        <a:buFont typeface="Arial" charset="0"/>
                        <a:buNone/>
                      </a:pPr>
                      <a:r>
                        <a:rPr lang="en-US" altLang="zh-CN" sz="1600" kern="1200" dirty="0" smtClean="0">
                          <a:solidFill>
                            <a:schemeClr val="dk1"/>
                          </a:solidFill>
                          <a:latin typeface="Times New Roman" charset="0"/>
                          <a:ea typeface="Times New Roman" charset="0"/>
                          <a:cs typeface="Times New Roman" charset="0"/>
                        </a:rPr>
                        <a:t>dual price</a:t>
                      </a:r>
                      <a:endParaRPr lang="zh-CN" altLang="en-US" sz="1600" kern="1200" dirty="0" smtClean="0">
                        <a:solidFill>
                          <a:schemeClr val="dk1"/>
                        </a:solidFill>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400" kern="1200" dirty="0" smtClean="0">
                          <a:solidFill>
                            <a:schemeClr val="dk1"/>
                          </a:solidFill>
                          <a:latin typeface="Times New Roman" charset="0"/>
                          <a:ea typeface="Times New Roman" charset="0"/>
                          <a:cs typeface="Times New Roman" charset="0"/>
                        </a:rPr>
                        <a:t>表示当对应约束有微小变动时</a:t>
                      </a:r>
                      <a:r>
                        <a:rPr lang="en-US" altLang="zh-CN" sz="1400" kern="1200" dirty="0" smtClean="0">
                          <a:solidFill>
                            <a:schemeClr val="dk1"/>
                          </a:solidFill>
                          <a:latin typeface="Times New Roman" charset="0"/>
                          <a:ea typeface="Times New Roman" charset="0"/>
                          <a:cs typeface="Times New Roman" charset="0"/>
                        </a:rPr>
                        <a:t>,</a:t>
                      </a:r>
                      <a:r>
                        <a:rPr lang="zh-CN" altLang="en-US" sz="1400" kern="1200" dirty="0" smtClean="0">
                          <a:solidFill>
                            <a:schemeClr val="dk1"/>
                          </a:solidFill>
                          <a:latin typeface="Times New Roman" charset="0"/>
                          <a:ea typeface="Times New Roman" charset="0"/>
                          <a:cs typeface="Times New Roman" charset="0"/>
                        </a:rPr>
                        <a:t>目标函数的变化率。</a:t>
                      </a:r>
                    </a:p>
                  </a:txBody>
                  <a:tcPr/>
                </a:tc>
                <a:tc>
                  <a:txBody>
                    <a:bodyPr/>
                    <a:lstStyle/>
                    <a:p>
                      <a:pPr marL="0" indent="0" algn="l" defTabSz="914400" rtl="0" eaLnBrk="1" latinLnBrk="0" hangingPunct="1">
                        <a:buFont typeface="Arial" charset="0"/>
                        <a:buNone/>
                      </a:pPr>
                      <a:r>
                        <a:rPr lang="en-US" altLang="zh-CN" sz="1600" kern="1200" dirty="0" smtClean="0">
                          <a:solidFill>
                            <a:schemeClr val="dk1"/>
                          </a:solidFill>
                          <a:latin typeface="Times New Roman" charset="0"/>
                          <a:ea typeface="Times New Roman" charset="0"/>
                          <a:cs typeface="Times New Roman" charset="0"/>
                        </a:rPr>
                        <a:t>WZJ</a:t>
                      </a:r>
                      <a:endParaRPr lang="zh-CN" altLang="en-US" sz="1600" kern="1200" dirty="0">
                        <a:solidFill>
                          <a:schemeClr val="dk1"/>
                        </a:solidFill>
                        <a:latin typeface="Times New Roman" charset="0"/>
                        <a:ea typeface="Times New Roman" charset="0"/>
                        <a:cs typeface="Times New Roman" charset="0"/>
                      </a:endParaRPr>
                    </a:p>
                  </a:txBody>
                  <a:tcPr/>
                </a:tc>
                <a:tc>
                  <a:txBody>
                    <a:bodyPr/>
                    <a:lstStyle/>
                    <a:p>
                      <a:pPr marL="0" indent="0" algn="l" defTabSz="914400" rtl="0" eaLnBrk="1" latinLnBrk="0" hangingPunct="1">
                        <a:buFont typeface="Arial" charset="0"/>
                        <a:buNone/>
                      </a:pPr>
                      <a:endParaRPr lang="zh-CN" altLang="en-US" sz="1200" kern="1200" dirty="0">
                        <a:solidFill>
                          <a:schemeClr val="dk1"/>
                        </a:solidFill>
                        <a:latin typeface="Times New Roman" charset="0"/>
                        <a:ea typeface="Times New Roman" charset="0"/>
                        <a:cs typeface="Times New Roman" charset="0"/>
                      </a:endParaRPr>
                    </a:p>
                  </a:txBody>
                  <a:tcPr/>
                </a:tc>
              </a:tr>
              <a:tr h="370840">
                <a:tc>
                  <a:txBody>
                    <a:bodyPr/>
                    <a:lstStyle/>
                    <a:p>
                      <a:pPr marL="0" indent="0" algn="l" defTabSz="914400" rtl="0" eaLnBrk="1" latinLnBrk="0" hangingPunct="1">
                        <a:buFont typeface="Arial" charset="0"/>
                        <a:buNone/>
                      </a:pPr>
                      <a:r>
                        <a:rPr lang="zh-CN" altLang="en-US" sz="1600" kern="1200" dirty="0" smtClean="0">
                          <a:solidFill>
                            <a:schemeClr val="dk1"/>
                          </a:solidFill>
                          <a:latin typeface="Times New Roman" charset="0"/>
                          <a:ea typeface="Times New Roman" charset="0"/>
                          <a:cs typeface="Times New Roman" charset="0"/>
                        </a:rPr>
                        <a:t>超售模型</a:t>
                      </a:r>
                    </a:p>
                  </a:txBody>
                  <a:tcPr/>
                </a:tc>
                <a:tc>
                  <a:txBody>
                    <a:bodyPr/>
                    <a:lstStyle/>
                    <a:p>
                      <a:pPr marL="0" marR="0" indent="0" algn="just" defTabSz="914400" rtl="0" eaLnBrk="1" fontAlgn="auto" latinLnBrk="0" hangingPunct="1">
                        <a:lnSpc>
                          <a:spcPct val="100000"/>
                        </a:lnSpc>
                        <a:spcBef>
                          <a:spcPts val="0"/>
                        </a:spcBef>
                        <a:spcAft>
                          <a:spcPts val="0"/>
                        </a:spcAft>
                        <a:buClrTx/>
                        <a:buSzTx/>
                        <a:buFont typeface="Arial" charset="0"/>
                        <a:buNone/>
                        <a:tabLst/>
                        <a:defRPr/>
                      </a:pPr>
                      <a:r>
                        <a:rPr lang="zh-CN" altLang="en-US" sz="1400" kern="1200" dirty="0" smtClean="0">
                          <a:solidFill>
                            <a:schemeClr val="dk1"/>
                          </a:solidFill>
                          <a:latin typeface="Times New Roman" charset="0"/>
                          <a:ea typeface="Times New Roman" charset="0"/>
                          <a:cs typeface="Times New Roman" charset="0"/>
                        </a:rPr>
                        <a:t>已有多年的研究，主要应用于有预定形式的服务业，由于</a:t>
                      </a:r>
                      <a:r>
                        <a:rPr lang="zh-CN" altLang="en-US" sz="1400" kern="1200" dirty="0" smtClean="0">
                          <a:solidFill>
                            <a:schemeClr val="dk1"/>
                          </a:solidFill>
                          <a:latin typeface="Times New Roman" charset="0"/>
                          <a:ea typeface="Times New Roman" charset="0"/>
                          <a:cs typeface="Times New Roman" charset="0"/>
                        </a:rPr>
                        <a:t>高 </a:t>
                      </a:r>
                      <a:r>
                        <a:rPr lang="en-US" altLang="zh-CN" sz="1400" kern="1200" dirty="0" smtClean="0">
                          <a:solidFill>
                            <a:schemeClr val="dk1"/>
                          </a:solidFill>
                          <a:latin typeface="Times New Roman" charset="0"/>
                          <a:ea typeface="Times New Roman" charset="0"/>
                          <a:cs typeface="Times New Roman" charset="0"/>
                        </a:rPr>
                        <a:t>no-show</a:t>
                      </a:r>
                      <a:r>
                        <a:rPr lang="zh-CN" altLang="en-US" sz="1400" kern="1200" dirty="0" smtClean="0">
                          <a:solidFill>
                            <a:schemeClr val="dk1"/>
                          </a:solidFill>
                          <a:latin typeface="Times New Roman" charset="0"/>
                          <a:ea typeface="Times New Roman" charset="0"/>
                          <a:cs typeface="Times New Roman" charset="0"/>
                        </a:rPr>
                        <a:t> 和</a:t>
                      </a:r>
                      <a:r>
                        <a:rPr lang="en-US" altLang="zh-CN" sz="1400" kern="1200" dirty="0" smtClean="0">
                          <a:solidFill>
                            <a:schemeClr val="dk1"/>
                          </a:solidFill>
                          <a:latin typeface="Times New Roman" charset="0"/>
                          <a:ea typeface="Times New Roman" charset="0"/>
                          <a:cs typeface="Times New Roman" charset="0"/>
                        </a:rPr>
                        <a:t>c</a:t>
                      </a:r>
                      <a:r>
                        <a:rPr lang="en-US" altLang="zh-CN" sz="1400" kern="1200" dirty="0" smtClean="0">
                          <a:solidFill>
                            <a:schemeClr val="dk1"/>
                          </a:solidFill>
                          <a:latin typeface="Times New Roman" charset="0"/>
                          <a:ea typeface="Times New Roman" charset="0"/>
                          <a:cs typeface="Times New Roman" charset="0"/>
                        </a:rPr>
                        <a:t>ancellation</a:t>
                      </a:r>
                      <a:r>
                        <a:rPr lang="en-US" altLang="zh-CN" sz="1400" kern="1200" dirty="0" smtClean="0">
                          <a:solidFill>
                            <a:schemeClr val="dk1"/>
                          </a:solidFill>
                          <a:latin typeface="Times New Roman" charset="0"/>
                          <a:ea typeface="Times New Roman" charset="0"/>
                          <a:cs typeface="Times New Roman" charset="0"/>
                        </a:rPr>
                        <a:t> </a:t>
                      </a:r>
                      <a:r>
                        <a:rPr lang="en-US" altLang="zh-CN" sz="1400" kern="1200" dirty="0" smtClean="0">
                          <a:solidFill>
                            <a:schemeClr val="dk1"/>
                          </a:solidFill>
                          <a:latin typeface="Times New Roman" charset="0"/>
                          <a:ea typeface="Times New Roman" charset="0"/>
                          <a:cs typeface="Times New Roman" charset="0"/>
                        </a:rPr>
                        <a:t>rates</a:t>
                      </a:r>
                      <a:r>
                        <a:rPr lang="zh-CN" altLang="en-US" sz="1400" kern="1200" dirty="0" smtClean="0">
                          <a:solidFill>
                            <a:schemeClr val="dk1"/>
                          </a:solidFill>
                          <a:latin typeface="Times New Roman" charset="0"/>
                          <a:ea typeface="Times New Roman" charset="0"/>
                          <a:cs typeface="Times New Roman" charset="0"/>
                        </a:rPr>
                        <a:t> 导致</a:t>
                      </a:r>
                      <a:r>
                        <a:rPr lang="zh-CN" altLang="en-US" sz="1400" kern="1200" dirty="0" smtClean="0">
                          <a:solidFill>
                            <a:schemeClr val="dk1"/>
                          </a:solidFill>
                          <a:latin typeface="Times New Roman" charset="0"/>
                          <a:ea typeface="Times New Roman" charset="0"/>
                          <a:cs typeface="Times New Roman" charset="0"/>
                        </a:rPr>
                        <a:t>收入减少，为了应对</a:t>
                      </a:r>
                      <a:r>
                        <a:rPr lang="en-US" altLang="zh-CN" sz="1400" kern="1200" dirty="0" smtClean="0">
                          <a:solidFill>
                            <a:schemeClr val="dk1"/>
                          </a:solidFill>
                          <a:latin typeface="Times New Roman" charset="0"/>
                          <a:ea typeface="Times New Roman" charset="0"/>
                          <a:cs typeface="Times New Roman" charset="0"/>
                        </a:rPr>
                        <a:t>daily demand </a:t>
                      </a:r>
                      <a:r>
                        <a:rPr lang="zh-CN" altLang="en-US" sz="1400" kern="1200" dirty="0" smtClean="0">
                          <a:solidFill>
                            <a:schemeClr val="dk1"/>
                          </a:solidFill>
                          <a:latin typeface="Times New Roman" charset="0"/>
                          <a:ea typeface="Times New Roman" charset="0"/>
                          <a:cs typeface="Times New Roman" charset="0"/>
                        </a:rPr>
                        <a:t>的不确定而引入超售模型</a:t>
                      </a:r>
                      <a:endParaRPr lang="zh-CN" altLang="en-US" sz="1400" kern="1200" dirty="0">
                        <a:solidFill>
                          <a:schemeClr val="dk1"/>
                        </a:solidFill>
                        <a:latin typeface="Times New Roman" charset="0"/>
                        <a:ea typeface="Times New Roman" charset="0"/>
                        <a:cs typeface="Times New Roman" charset="0"/>
                      </a:endParaRPr>
                    </a:p>
                  </a:txBody>
                  <a:tcPr/>
                </a:tc>
                <a:tc>
                  <a:txBody>
                    <a:bodyPr/>
                    <a:lstStyle/>
                    <a:p>
                      <a:pPr marL="0" indent="0" algn="l" defTabSz="914400" rtl="0" eaLnBrk="1" latinLnBrk="0" hangingPunct="1">
                        <a:buFont typeface="Arial" charset="0"/>
                        <a:buNone/>
                      </a:pPr>
                      <a:r>
                        <a:rPr lang="en-US" altLang="zh-CN" sz="1600" kern="1200" dirty="0" smtClean="0">
                          <a:solidFill>
                            <a:schemeClr val="dk1"/>
                          </a:solidFill>
                          <a:latin typeface="Times New Roman" charset="0"/>
                          <a:ea typeface="Times New Roman" charset="0"/>
                          <a:cs typeface="Times New Roman" charset="0"/>
                        </a:rPr>
                        <a:t>JKF</a:t>
                      </a:r>
                      <a:endParaRPr lang="zh-CN" altLang="en-US" sz="1600" kern="1200" dirty="0">
                        <a:solidFill>
                          <a:schemeClr val="dk1"/>
                        </a:solidFill>
                        <a:latin typeface="Times New Roman" charset="0"/>
                        <a:ea typeface="Times New Roman" charset="0"/>
                        <a:cs typeface="Times New Roman" charset="0"/>
                      </a:endParaRPr>
                    </a:p>
                  </a:txBody>
                  <a:tcPr/>
                </a:tc>
                <a:tc>
                  <a:txBody>
                    <a:bodyPr/>
                    <a:lstStyle/>
                    <a:p>
                      <a:pPr marL="0" indent="0" algn="l" defTabSz="914400" rtl="0" eaLnBrk="1" latinLnBrk="0" hangingPunct="1">
                        <a:buFont typeface="Arial" charset="0"/>
                        <a:buNone/>
                      </a:pPr>
                      <a:endParaRPr lang="zh-CN" altLang="en-US" sz="1200" kern="1200" dirty="0">
                        <a:solidFill>
                          <a:schemeClr val="dk1"/>
                        </a:solidFill>
                        <a:latin typeface="Times New Roman" charset="0"/>
                        <a:ea typeface="Times New Roman" charset="0"/>
                        <a:cs typeface="Times New Roman" charset="0"/>
                      </a:endParaRPr>
                    </a:p>
                  </a:txBody>
                  <a:tcPr/>
                </a:tc>
              </a:tr>
              <a:tr h="370840">
                <a:tc>
                  <a:txBody>
                    <a:bodyPr/>
                    <a:lstStyle/>
                    <a:p>
                      <a:pPr marL="0" indent="0" algn="l" defTabSz="914400" rtl="0" eaLnBrk="1" latinLnBrk="0" hangingPunct="1">
                        <a:buFont typeface="Arial" charset="0"/>
                        <a:buNone/>
                      </a:pPr>
                      <a:r>
                        <a:rPr lang="zh-CN" altLang="en-US" sz="1600" kern="1200" dirty="0" smtClean="0">
                          <a:solidFill>
                            <a:schemeClr val="dk1"/>
                          </a:solidFill>
                          <a:latin typeface="Times New Roman" charset="0"/>
                          <a:ea typeface="Times New Roman" charset="0"/>
                          <a:cs typeface="Times New Roman" charset="0"/>
                        </a:rPr>
                        <a:t>当地成分要求 </a:t>
                      </a:r>
                      <a:r>
                        <a:rPr lang="en-US" altLang="zh-CN" sz="1600" kern="1200" dirty="0" smtClean="0">
                          <a:solidFill>
                            <a:schemeClr val="dk1"/>
                          </a:solidFill>
                          <a:latin typeface="Times New Roman" charset="0"/>
                          <a:ea typeface="Times New Roman" charset="0"/>
                          <a:cs typeface="Times New Roman" charset="0"/>
                        </a:rPr>
                        <a:t>local</a:t>
                      </a:r>
                      <a:r>
                        <a:rPr lang="zh-CN" altLang="en-US" sz="1600" kern="1200" dirty="0" smtClean="0">
                          <a:solidFill>
                            <a:schemeClr val="dk1"/>
                          </a:solidFill>
                          <a:latin typeface="Times New Roman" charset="0"/>
                          <a:ea typeface="Times New Roman" charset="0"/>
                          <a:cs typeface="Times New Roman" charset="0"/>
                        </a:rPr>
                        <a:t> </a:t>
                      </a:r>
                      <a:r>
                        <a:rPr lang="en-US" altLang="zh-CN" sz="1600" kern="1200" dirty="0" smtClean="0">
                          <a:solidFill>
                            <a:schemeClr val="dk1"/>
                          </a:solidFill>
                          <a:latin typeface="Times New Roman" charset="0"/>
                          <a:ea typeface="Times New Roman" charset="0"/>
                          <a:cs typeface="Times New Roman" charset="0"/>
                        </a:rPr>
                        <a:t>content</a:t>
                      </a:r>
                      <a:r>
                        <a:rPr lang="zh-CN" altLang="en-US" sz="1600" kern="1200" dirty="0" smtClean="0">
                          <a:solidFill>
                            <a:schemeClr val="dk1"/>
                          </a:solidFill>
                          <a:latin typeface="Times New Roman" charset="0"/>
                          <a:ea typeface="Times New Roman" charset="0"/>
                          <a:cs typeface="Times New Roman" charset="0"/>
                        </a:rPr>
                        <a:t> </a:t>
                      </a:r>
                      <a:r>
                        <a:rPr lang="en-US" altLang="zh-CN" sz="1600" kern="1200" dirty="0" smtClean="0">
                          <a:solidFill>
                            <a:schemeClr val="dk1"/>
                          </a:solidFill>
                          <a:latin typeface="Times New Roman" charset="0"/>
                          <a:ea typeface="Times New Roman" charset="0"/>
                          <a:cs typeface="Times New Roman" charset="0"/>
                        </a:rPr>
                        <a:t>requirement</a:t>
                      </a:r>
                      <a:endParaRPr lang="zh-CN" altLang="en-US" sz="1600" kern="1200" dirty="0" smtClean="0">
                        <a:solidFill>
                          <a:schemeClr val="dk1"/>
                        </a:solidFill>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400" kern="1200" dirty="0" smtClean="0">
                          <a:solidFill>
                            <a:schemeClr val="dk1"/>
                          </a:solidFill>
                          <a:latin typeface="Times New Roman" charset="0"/>
                          <a:ea typeface="Times New Roman" charset="0"/>
                          <a:cs typeface="Times New Roman" charset="0"/>
                        </a:rPr>
                        <a:t>又称当地含量要求或当地产比率要求，其概念为：根据进口国要求，商品的某些规定部分必须在进口国国内生产，其可以是具体数目，也可以是价值数目。</a:t>
                      </a:r>
                      <a:endParaRPr lang="zh-CN" altLang="en-US" sz="1400" kern="1200" dirty="0">
                        <a:solidFill>
                          <a:schemeClr val="dk1"/>
                        </a:solidFill>
                        <a:latin typeface="Times New Roman" charset="0"/>
                        <a:ea typeface="Times New Roman" charset="0"/>
                        <a:cs typeface="Times New Roman" charset="0"/>
                      </a:endParaRPr>
                    </a:p>
                  </a:txBody>
                  <a:tcPr/>
                </a:tc>
                <a:tc>
                  <a:txBody>
                    <a:bodyPr/>
                    <a:lstStyle/>
                    <a:p>
                      <a:pPr marL="0" indent="0" algn="l" defTabSz="914400" rtl="0" eaLnBrk="1" latinLnBrk="0" hangingPunct="1">
                        <a:buFont typeface="Arial" charset="0"/>
                        <a:buNone/>
                      </a:pPr>
                      <a:r>
                        <a:rPr lang="en-US" altLang="zh-CN" sz="1600" kern="1200" dirty="0" smtClean="0">
                          <a:solidFill>
                            <a:schemeClr val="dk1"/>
                          </a:solidFill>
                          <a:latin typeface="Times New Roman" charset="0"/>
                          <a:ea typeface="Times New Roman" charset="0"/>
                          <a:cs typeface="Times New Roman" charset="0"/>
                        </a:rPr>
                        <a:t>LSJ</a:t>
                      </a:r>
                      <a:endParaRPr lang="zh-CN" altLang="en-US" sz="1600" kern="1200" dirty="0">
                        <a:solidFill>
                          <a:schemeClr val="dk1"/>
                        </a:solidFill>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200" kern="1200" dirty="0" err="1" smtClean="0">
                          <a:solidFill>
                            <a:srgbClr val="0070C0"/>
                          </a:solidFill>
                          <a:latin typeface="Times New Roman" charset="0"/>
                          <a:ea typeface="Times New Roman" charset="0"/>
                          <a:cs typeface="Times New Roman" charset="0"/>
                        </a:rPr>
                        <a:t>Belderbos</a:t>
                      </a:r>
                      <a:r>
                        <a:rPr lang="en-US" altLang="zh-CN" sz="1200" kern="1200" dirty="0" smtClean="0">
                          <a:solidFill>
                            <a:srgbClr val="0070C0"/>
                          </a:solidFill>
                          <a:latin typeface="Times New Roman" charset="0"/>
                          <a:ea typeface="Times New Roman" charset="0"/>
                          <a:cs typeface="Times New Roman" charset="0"/>
                        </a:rPr>
                        <a:t> R A, </a:t>
                      </a:r>
                      <a:r>
                        <a:rPr lang="en-US" altLang="zh-CN" sz="1200" kern="1200" dirty="0" err="1" smtClean="0">
                          <a:solidFill>
                            <a:srgbClr val="0070C0"/>
                          </a:solidFill>
                          <a:latin typeface="Times New Roman" charset="0"/>
                          <a:ea typeface="Times New Roman" charset="0"/>
                          <a:cs typeface="Times New Roman" charset="0"/>
                        </a:rPr>
                        <a:t>Sleuwaegen</a:t>
                      </a:r>
                      <a:r>
                        <a:rPr lang="en-US" altLang="zh-CN" sz="1200" kern="1200" dirty="0" smtClean="0">
                          <a:solidFill>
                            <a:srgbClr val="0070C0"/>
                          </a:solidFill>
                          <a:latin typeface="Times New Roman" charset="0"/>
                          <a:ea typeface="Times New Roman" charset="0"/>
                          <a:cs typeface="Times New Roman" charset="0"/>
                        </a:rPr>
                        <a:t> L. Local content requirements and vertical market structure[J]. European Journal of Political Economy, 1997, 13(1): 101-119.</a:t>
                      </a:r>
                      <a:endParaRPr lang="zh-CN" altLang="en-US" sz="1200" kern="1200" dirty="0">
                        <a:solidFill>
                          <a:srgbClr val="0070C0"/>
                        </a:solidFill>
                        <a:latin typeface="Times New Roman" charset="0"/>
                        <a:ea typeface="Times New Roman" charset="0"/>
                        <a:cs typeface="Times New Roman" charset="0"/>
                      </a:endParaRPr>
                    </a:p>
                  </a:txBody>
                  <a:tcPr/>
                </a:tc>
              </a:tr>
            </a:tbl>
          </a:graphicData>
        </a:graphic>
      </p:graphicFrame>
    </p:spTree>
    <p:extLst>
      <p:ext uri="{BB962C8B-B14F-4D97-AF65-F5344CB8AC3E}">
        <p14:creationId xmlns:p14="http://schemas.microsoft.com/office/powerpoint/2010/main" val="76052842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9"/>
          <p:cNvSpPr>
            <a:spLocks/>
          </p:cNvSpPr>
          <p:nvPr/>
        </p:nvSpPr>
        <p:spPr bwMode="auto">
          <a:xfrm>
            <a:off x="8700294" y="6464300"/>
            <a:ext cx="316706"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endParaRPr lang="zh-CN" altLang="en-US">
              <a:latin typeface="Times New Roman" charset="0"/>
              <a:ea typeface="Times New Roman" charset="0"/>
              <a:cs typeface="Times New Roman" charset="0"/>
            </a:endParaRPr>
          </a:p>
        </p:txBody>
      </p:sp>
      <p:sp>
        <p:nvSpPr>
          <p:cNvPr id="11" name="Rectangle 3"/>
          <p:cNvSpPr>
            <a:spLocks/>
          </p:cNvSpPr>
          <p:nvPr/>
        </p:nvSpPr>
        <p:spPr bwMode="auto">
          <a:xfrm>
            <a:off x="1578279" y="151062"/>
            <a:ext cx="6688899" cy="312401"/>
          </a:xfrm>
          <a:prstGeom prst="rect">
            <a:avLst/>
          </a:prstGeom>
          <a:solidFill>
            <a:srgbClr val="DB5C43"/>
          </a:solidFill>
          <a:ln>
            <a:noFill/>
          </a:ln>
        </p:spPr>
        <p:txBody>
          <a:bodyPr lIns="0" tIns="0" rIns="0" bIns="0" anchor="ctr"/>
          <a:lstStyle/>
          <a:p>
            <a:pPr algn="ctr"/>
            <a:r>
              <a:rPr lang="zh-CN" altLang="en-US" sz="2000" b="1" smtClean="0">
                <a:latin typeface="Times New Roman" charset="0"/>
                <a:ea typeface="Times New Roman" charset="0"/>
                <a:cs typeface="Times New Roman" charset="0"/>
              </a:rPr>
              <a:t>相关概念</a:t>
            </a:r>
            <a:endParaRPr lang="zh-CN" altLang="en-US" sz="2000" b="1">
              <a:latin typeface="Times New Roman" charset="0"/>
              <a:ea typeface="Times New Roman" charset="0"/>
              <a:cs typeface="Times New Roman" charset="0"/>
            </a:endParaRPr>
          </a:p>
        </p:txBody>
      </p:sp>
      <p:sp>
        <p:nvSpPr>
          <p:cNvPr id="12"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3" name="Rectangle 3"/>
          <p:cNvSpPr>
            <a:spLocks/>
          </p:cNvSpPr>
          <p:nvPr/>
        </p:nvSpPr>
        <p:spPr bwMode="auto">
          <a:xfrm>
            <a:off x="107504" y="150995"/>
            <a:ext cx="1445190" cy="312467"/>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5122" name="Text Box 2"/>
          <p:cNvSpPr txBox="1">
            <a:spLocks noChangeArrowheads="1"/>
          </p:cNvSpPr>
          <p:nvPr/>
        </p:nvSpPr>
        <p:spPr bwMode="auto">
          <a:xfrm>
            <a:off x="8700294" y="6464300"/>
            <a:ext cx="316706" cy="252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nchorCtr="0"/>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lgn="ctr"/>
            <a:fld id="{8AFDD82D-6863-1D47-9F12-543A2E17F8A1}" type="slidenum">
              <a:rPr lang="en-US" altLang="zh-CN" sz="1400">
                <a:latin typeface="Times New Roman" charset="0"/>
                <a:ea typeface="Times New Roman" charset="0"/>
                <a:cs typeface="Times New Roman" charset="0"/>
              </a:rPr>
              <a:pPr algn="ctr"/>
              <a:t>13</a:t>
            </a:fld>
            <a:endParaRPr lang="en-US" altLang="zh-CN" sz="1400" dirty="0">
              <a:latin typeface="Times New Roman" charset="0"/>
              <a:ea typeface="Times New Roman" charset="0"/>
              <a:cs typeface="Times New Roman"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094483062"/>
              </p:ext>
            </p:extLst>
          </p:nvPr>
        </p:nvGraphicFramePr>
        <p:xfrm>
          <a:off x="107504" y="466852"/>
          <a:ext cx="8909496" cy="6350000"/>
        </p:xfrm>
        <a:graphic>
          <a:graphicData uri="http://schemas.openxmlformats.org/drawingml/2006/table">
            <a:tbl>
              <a:tblPr firstRow="1" bandRow="1">
                <a:tableStyleId>{00A15C55-8517-42AA-B614-E9B94910E393}</a:tableStyleId>
              </a:tblPr>
              <a:tblGrid>
                <a:gridCol w="1794773"/>
                <a:gridCol w="4035526"/>
                <a:gridCol w="648567"/>
                <a:gridCol w="2430630"/>
              </a:tblGrid>
              <a:tr h="370840">
                <a:tc>
                  <a:txBody>
                    <a:bodyPr/>
                    <a:lstStyle/>
                    <a:p>
                      <a:pPr algn="ctr"/>
                      <a:r>
                        <a:rPr lang="zh-CN" altLang="en-US" dirty="0" smtClean="0"/>
                        <a:t>概念</a:t>
                      </a:r>
                      <a:endParaRPr lang="zh-CN" altLang="en-US" dirty="0"/>
                    </a:p>
                  </a:txBody>
                  <a:tcPr/>
                </a:tc>
                <a:tc>
                  <a:txBody>
                    <a:bodyPr/>
                    <a:lstStyle/>
                    <a:p>
                      <a:pPr algn="ctr"/>
                      <a:r>
                        <a:rPr lang="zh-CN" altLang="en-US" dirty="0" smtClean="0"/>
                        <a:t>解释</a:t>
                      </a:r>
                      <a:endParaRPr lang="zh-CN" altLang="en-US" dirty="0"/>
                    </a:p>
                  </a:txBody>
                  <a:tcPr/>
                </a:tc>
                <a:tc>
                  <a:txBody>
                    <a:bodyPr/>
                    <a:lstStyle/>
                    <a:p>
                      <a:pPr algn="ctr"/>
                      <a:r>
                        <a:rPr lang="zh-CN" altLang="en-US" dirty="0" smtClean="0"/>
                        <a:t>咨询</a:t>
                      </a:r>
                      <a:endParaRPr lang="zh-CN" altLang="en-US" dirty="0"/>
                    </a:p>
                  </a:txBody>
                  <a:tcPr/>
                </a:tc>
                <a:tc>
                  <a:txBody>
                    <a:bodyPr/>
                    <a:lstStyle/>
                    <a:p>
                      <a:pPr algn="ctr"/>
                      <a:r>
                        <a:rPr lang="zh-CN" altLang="en-US" dirty="0" smtClean="0"/>
                        <a:t>资源</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400" kern="1200" dirty="0" smtClean="0">
                          <a:solidFill>
                            <a:schemeClr val="dk1"/>
                          </a:solidFill>
                          <a:latin typeface="Times New Roman" charset="0"/>
                          <a:ea typeface="Times New Roman" charset="0"/>
                          <a:cs typeface="Times New Roman" charset="0"/>
                        </a:rPr>
                        <a:t>配货博弈</a:t>
                      </a:r>
                      <a:r>
                        <a:rPr lang="zh-CN" altLang="en-US" sz="1400" kern="1200" baseline="0" dirty="0" smtClean="0">
                          <a:solidFill>
                            <a:schemeClr val="dk1"/>
                          </a:solidFill>
                          <a:latin typeface="Times New Roman" charset="0"/>
                          <a:ea typeface="Times New Roman" charset="0"/>
                          <a:cs typeface="Times New Roman" charset="0"/>
                        </a:rPr>
                        <a:t> </a:t>
                      </a:r>
                      <a:endParaRPr lang="zh-CN" altLang="en-US" sz="1400" kern="1200" baseline="0" dirty="0" smtClean="0">
                        <a:solidFill>
                          <a:schemeClr val="dk1"/>
                        </a:solidFill>
                        <a:latin typeface="Times New Roman" charset="0"/>
                        <a:ea typeface="Times New Roman" charset="0"/>
                        <a:cs typeface="Times New Roman" charset="0"/>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400" kern="1200" dirty="0" smtClean="0">
                          <a:solidFill>
                            <a:schemeClr val="dk1"/>
                          </a:solidFill>
                          <a:latin typeface="Times New Roman" charset="0"/>
                          <a:ea typeface="Times New Roman" charset="0"/>
                          <a:cs typeface="Times New Roman" charset="0"/>
                        </a:rPr>
                        <a:t>capacity </a:t>
                      </a:r>
                      <a:r>
                        <a:rPr lang="en-US" altLang="zh-CN" sz="1400" kern="1200" dirty="0" smtClean="0">
                          <a:solidFill>
                            <a:schemeClr val="dk1"/>
                          </a:solidFill>
                          <a:latin typeface="Times New Roman" charset="0"/>
                          <a:ea typeface="Times New Roman" charset="0"/>
                          <a:cs typeface="Times New Roman" charset="0"/>
                        </a:rPr>
                        <a:t>allocation game</a:t>
                      </a:r>
                      <a:endParaRPr lang="zh-CN" altLang="en-US" sz="1400" kern="1200" dirty="0" smtClean="0">
                        <a:solidFill>
                          <a:schemeClr val="dk1"/>
                        </a:solidFill>
                        <a:latin typeface="Times New Roman" charset="0"/>
                        <a:ea typeface="Times New Roman" charset="0"/>
                        <a:cs typeface="Times New Roman" charset="0"/>
                      </a:endParaRPr>
                    </a:p>
                  </a:txBody>
                  <a:tcPr/>
                </a:tc>
                <a:tc>
                  <a:txBody>
                    <a:bodyPr/>
                    <a:lstStyle/>
                    <a:p>
                      <a:pPr marL="0" indent="0" algn="l" defTabSz="914400" rtl="0" eaLnBrk="1" latinLnBrk="0" hangingPunct="1">
                        <a:buFont typeface="Arial" charset="0"/>
                        <a:buNone/>
                      </a:pPr>
                      <a:r>
                        <a:rPr lang="zh-CN" altLang="en-US" sz="1200" kern="1200" dirty="0" smtClean="0">
                          <a:solidFill>
                            <a:schemeClr val="dk1"/>
                          </a:solidFill>
                          <a:latin typeface="Times New Roman" charset="0"/>
                          <a:ea typeface="Times New Roman" charset="0"/>
                          <a:cs typeface="Times New Roman" charset="0"/>
                        </a:rPr>
                        <a:t>当出现供应短缺时，面对超过供应能力的总订单量，供应商通常采取某种分配规则，在下游零售商之间分配有限的存货量。在这样的情形下，零售商为了获得想要的货物分配量，需要和其他零售商互相博弈，通过制定最好的订货策略，赢得期望的货物数量，此时零售商之间的策略互动过程形成了配货博弈。</a:t>
                      </a:r>
                      <a:endParaRPr lang="en-US" altLang="zh-CN" sz="1200" kern="1200" dirty="0" smtClean="0">
                        <a:solidFill>
                          <a:schemeClr val="dk1"/>
                        </a:solidFill>
                        <a:latin typeface="Times New Roman" charset="0"/>
                        <a:ea typeface="Times New Roman" charset="0"/>
                        <a:cs typeface="Times New Roman" charset="0"/>
                      </a:endParaRPr>
                    </a:p>
                  </a:txBody>
                  <a:tcPr/>
                </a:tc>
                <a:tc>
                  <a:txBody>
                    <a:bodyPr/>
                    <a:lstStyle/>
                    <a:p>
                      <a:pPr marL="0" indent="0" algn="l" defTabSz="914400" rtl="0" eaLnBrk="1" latinLnBrk="0" hangingPunct="1">
                        <a:buFont typeface="Arial" charset="0"/>
                        <a:buNone/>
                      </a:pPr>
                      <a:r>
                        <a:rPr lang="en-US" altLang="zh-CN" sz="1400" kern="1200" dirty="0" smtClean="0">
                          <a:solidFill>
                            <a:schemeClr val="dk1"/>
                          </a:solidFill>
                          <a:latin typeface="Times New Roman" charset="0"/>
                          <a:ea typeface="Times New Roman" charset="0"/>
                          <a:cs typeface="Times New Roman" charset="0"/>
                        </a:rPr>
                        <a:t>WYC</a:t>
                      </a:r>
                      <a:endParaRPr lang="zh-CN" altLang="en-US" sz="1400" kern="1200" dirty="0">
                        <a:solidFill>
                          <a:schemeClr val="dk1"/>
                        </a:solidFill>
                        <a:latin typeface="Times New Roman" charset="0"/>
                        <a:ea typeface="Times New Roman" charset="0"/>
                        <a:cs typeface="Times New Roman" charset="0"/>
                      </a:endParaRPr>
                    </a:p>
                  </a:txBody>
                  <a:tcPr/>
                </a:tc>
                <a:tc>
                  <a:txBody>
                    <a:bodyPr/>
                    <a:lstStyle/>
                    <a:p>
                      <a:pPr marL="0" indent="0" algn="l" defTabSz="914400" rtl="0" eaLnBrk="1" latinLnBrk="0" hangingPunct="1">
                        <a:buFont typeface="Arial" charset="0"/>
                        <a:buNone/>
                      </a:pPr>
                      <a:r>
                        <a:rPr lang="zh-CN" altLang="en-US" sz="1200" kern="1200" dirty="0" smtClean="0">
                          <a:solidFill>
                            <a:srgbClr val="0070C0"/>
                          </a:solidFill>
                          <a:latin typeface="Times New Roman" charset="0"/>
                          <a:ea typeface="Times New Roman" charset="0"/>
                          <a:cs typeface="Times New Roman" charset="0"/>
                        </a:rPr>
                        <a:t>赵晓波老师学生陈叶芬、张欣萌研究的是这个，可参考博士论文</a:t>
                      </a:r>
                      <a:endParaRPr lang="zh-CN" altLang="en-US" sz="1200" kern="1200" dirty="0">
                        <a:solidFill>
                          <a:srgbClr val="0070C0"/>
                        </a:solidFill>
                        <a:latin typeface="Times New Roman" charset="0"/>
                        <a:ea typeface="Times New Roman" charset="0"/>
                        <a:cs typeface="Times New Roman" charset="0"/>
                      </a:endParaRPr>
                    </a:p>
                  </a:txBody>
                  <a:tcPr/>
                </a:tc>
              </a:tr>
              <a:tr h="370840">
                <a:tc>
                  <a:txBody>
                    <a:bodyPr/>
                    <a:lstStyle/>
                    <a:p>
                      <a:pPr algn="l">
                        <a:lnSpc>
                          <a:spcPts val="19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400" kern="1200" dirty="0">
                          <a:solidFill>
                            <a:schemeClr val="dk1"/>
                          </a:solidFill>
                          <a:latin typeface="Times New Roman" charset="0"/>
                          <a:ea typeface="Times New Roman" charset="0"/>
                          <a:cs typeface="Times New Roman" charset="0"/>
                        </a:rPr>
                        <a:t>space</a:t>
                      </a:r>
                      <a:r>
                        <a:rPr lang="en-US" sz="1400" kern="0" dirty="0">
                          <a:effectLst/>
                          <a:latin typeface="Helvetica Neue" charset="0"/>
                          <a:ea typeface="宋体" charset="0"/>
                          <a:cs typeface="Helvetica Neue" charset="0"/>
                        </a:rPr>
                        <a:t> </a:t>
                      </a:r>
                      <a:r>
                        <a:rPr lang="en-US" sz="1400" kern="1200" dirty="0" smtClean="0">
                          <a:solidFill>
                            <a:schemeClr val="dk1"/>
                          </a:solidFill>
                          <a:latin typeface="Times New Roman" charset="0"/>
                          <a:ea typeface="Times New Roman" charset="0"/>
                          <a:cs typeface="Times New Roman" charset="0"/>
                        </a:rPr>
                        <a:t>buffer</a:t>
                      </a:r>
                      <a:r>
                        <a:rPr lang="zh-CN" altLang="en-US" sz="1400" kern="1200" dirty="0" smtClean="0">
                          <a:solidFill>
                            <a:schemeClr val="dk1"/>
                          </a:solidFill>
                          <a:latin typeface="Times New Roman" charset="0"/>
                          <a:ea typeface="Times New Roman" charset="0"/>
                          <a:cs typeface="Times New Roman" charset="0"/>
                        </a:rPr>
                        <a:t> </a:t>
                      </a:r>
                      <a:r>
                        <a:rPr lang="zh-CN" sz="1400" kern="0" dirty="0" smtClean="0">
                          <a:effectLst/>
                          <a:latin typeface="Helvetica Neue" charset="0"/>
                          <a:ea typeface="宋体" charset="0"/>
                          <a:cs typeface="Helvetica Neue" charset="0"/>
                        </a:rPr>
                        <a:t>空间</a:t>
                      </a:r>
                      <a:r>
                        <a:rPr lang="zh-CN" sz="1400" kern="0" dirty="0">
                          <a:effectLst/>
                          <a:latin typeface="Helvetica Neue" charset="0"/>
                          <a:ea typeface="宋体" charset="0"/>
                          <a:cs typeface="Helvetica Neue" charset="0"/>
                        </a:rPr>
                        <a:t>缓冲</a:t>
                      </a:r>
                      <a:endParaRPr lang="zh-CN" sz="1400" kern="100" dirty="0">
                        <a:effectLst/>
                        <a:latin typeface="Calibri" charset="0"/>
                        <a:ea typeface="宋体" charset="0"/>
                        <a:cs typeface="Times New Roman" charset="0"/>
                      </a:endParaRPr>
                    </a:p>
                  </a:txBody>
                  <a:tcPr marL="68580" marR="68580" marT="0" marB="0" anchor="ctr"/>
                </a:tc>
                <a:tc>
                  <a:txBody>
                    <a:bodyPr/>
                    <a:lstStyle/>
                    <a:p>
                      <a:pPr marL="0" indent="0" algn="l" defTabSz="914400" rtl="0" eaLnBrk="1" latinLnBrk="0" hangingPunct="1">
                        <a:buFont typeface="Arial" charset="0"/>
                        <a:buNone/>
                      </a:pPr>
                      <a:r>
                        <a:rPr lang="zh-CN" altLang="en-US" sz="1200" kern="1200" dirty="0" smtClean="0">
                          <a:solidFill>
                            <a:schemeClr val="dk1"/>
                          </a:solidFill>
                          <a:latin typeface="Times New Roman" charset="0"/>
                          <a:ea typeface="Times New Roman" charset="0"/>
                          <a:cs typeface="Times New Roman" charset="0"/>
                        </a:rPr>
                        <a:t>结合</a:t>
                      </a:r>
                      <a:r>
                        <a:rPr lang="en-US" altLang="zh-CN" sz="1200" kern="1200" dirty="0" smtClean="0">
                          <a:solidFill>
                            <a:schemeClr val="dk1"/>
                          </a:solidFill>
                          <a:latin typeface="Times New Roman" charset="0"/>
                          <a:ea typeface="Times New Roman" charset="0"/>
                          <a:cs typeface="Times New Roman" charset="0"/>
                        </a:rPr>
                        <a:t>time</a:t>
                      </a:r>
                      <a:r>
                        <a:rPr lang="zh-CN" altLang="en-US" sz="1200" kern="1200" dirty="0" smtClean="0">
                          <a:solidFill>
                            <a:schemeClr val="dk1"/>
                          </a:solidFill>
                          <a:latin typeface="Times New Roman" charset="0"/>
                          <a:ea typeface="Times New Roman" charset="0"/>
                          <a:cs typeface="Times New Roman" charset="0"/>
                        </a:rPr>
                        <a:t> </a:t>
                      </a:r>
                      <a:r>
                        <a:rPr lang="en-US" altLang="zh-CN" sz="1200" kern="1200" dirty="0" smtClean="0">
                          <a:solidFill>
                            <a:schemeClr val="dk1"/>
                          </a:solidFill>
                          <a:latin typeface="Times New Roman" charset="0"/>
                          <a:ea typeface="Times New Roman" charset="0"/>
                          <a:cs typeface="Times New Roman" charset="0"/>
                        </a:rPr>
                        <a:t>buffer</a:t>
                      </a:r>
                      <a:r>
                        <a:rPr lang="zh-CN" altLang="en-US" sz="1200" kern="1200" dirty="0" smtClean="0">
                          <a:solidFill>
                            <a:schemeClr val="dk1"/>
                          </a:solidFill>
                          <a:latin typeface="Times New Roman" charset="0"/>
                          <a:ea typeface="Times New Roman" charset="0"/>
                          <a:cs typeface="Times New Roman" charset="0"/>
                        </a:rPr>
                        <a:t>由</a:t>
                      </a:r>
                      <a:r>
                        <a:rPr lang="en-US" altLang="zh-CN" sz="1200" kern="1200" dirty="0" smtClean="0">
                          <a:solidFill>
                            <a:schemeClr val="dk1"/>
                          </a:solidFill>
                          <a:latin typeface="Times New Roman" charset="0"/>
                          <a:ea typeface="Times New Roman" charset="0"/>
                          <a:cs typeface="Times New Roman" charset="0"/>
                        </a:rPr>
                        <a:t>WYC</a:t>
                      </a:r>
                      <a:r>
                        <a:rPr lang="zh-CN" altLang="en-US" sz="1200" kern="1200" dirty="0" smtClean="0">
                          <a:solidFill>
                            <a:schemeClr val="dk1"/>
                          </a:solidFill>
                          <a:latin typeface="Times New Roman" charset="0"/>
                          <a:ea typeface="Times New Roman" charset="0"/>
                          <a:cs typeface="Times New Roman" charset="0"/>
                        </a:rPr>
                        <a:t>提出</a:t>
                      </a:r>
                      <a:endParaRPr lang="zh-CN" altLang="en-US" sz="1200" kern="1200" dirty="0">
                        <a:solidFill>
                          <a:schemeClr val="dk1"/>
                        </a:solidFill>
                        <a:latin typeface="Times New Roman" charset="0"/>
                        <a:ea typeface="Times New Roman" charset="0"/>
                        <a:cs typeface="Times New Roman" charset="0"/>
                      </a:endParaRPr>
                    </a:p>
                  </a:txBody>
                  <a:tcPr/>
                </a:tc>
                <a:tc>
                  <a:txBody>
                    <a:bodyPr/>
                    <a:lstStyle/>
                    <a:p>
                      <a:pPr marL="0" indent="0" algn="l" defTabSz="914400" rtl="0" eaLnBrk="1" latinLnBrk="0" hangingPunct="1">
                        <a:buFont typeface="Arial" charset="0"/>
                        <a:buNone/>
                      </a:pPr>
                      <a:r>
                        <a:rPr lang="en-US" altLang="zh-CN" sz="1400" kern="1200" dirty="0" smtClean="0">
                          <a:solidFill>
                            <a:schemeClr val="dk1"/>
                          </a:solidFill>
                          <a:latin typeface="Times New Roman" charset="0"/>
                          <a:ea typeface="Times New Roman" charset="0"/>
                          <a:cs typeface="Times New Roman" charset="0"/>
                        </a:rPr>
                        <a:t>WYC</a:t>
                      </a:r>
                      <a:endParaRPr lang="zh-CN" altLang="en-US" sz="1400" kern="1200" dirty="0">
                        <a:solidFill>
                          <a:schemeClr val="dk1"/>
                        </a:solidFill>
                        <a:latin typeface="Times New Roman" charset="0"/>
                        <a:ea typeface="Times New Roman" charset="0"/>
                        <a:cs typeface="Times New Roman" charset="0"/>
                      </a:endParaRPr>
                    </a:p>
                  </a:txBody>
                  <a:tcPr/>
                </a:tc>
                <a:tc>
                  <a:txBody>
                    <a:bodyPr/>
                    <a:lstStyle/>
                    <a:p>
                      <a:pPr marL="0" indent="0" algn="l" defTabSz="914400" rtl="0" eaLnBrk="1" latinLnBrk="0" hangingPunct="1">
                        <a:buFont typeface="Arial" charset="0"/>
                        <a:buNone/>
                      </a:pPr>
                      <a:endParaRPr lang="zh-CN" altLang="en-US" sz="1200" kern="1200" dirty="0">
                        <a:solidFill>
                          <a:schemeClr val="dk1"/>
                        </a:solidFill>
                        <a:latin typeface="Times New Roman" charset="0"/>
                        <a:ea typeface="Times New Roman" charset="0"/>
                        <a:cs typeface="Times New Roman" charset="0"/>
                      </a:endParaRPr>
                    </a:p>
                  </a:txBody>
                  <a:tcPr/>
                </a:tc>
              </a:tr>
              <a:tr h="370840">
                <a:tc>
                  <a:txBody>
                    <a:bodyPr/>
                    <a:lstStyle/>
                    <a:p>
                      <a:pPr marL="0" indent="0" algn="l" defTabSz="914400" rtl="0" eaLnBrk="1" latinLnBrk="0" hangingPunct="1">
                        <a:buFont typeface="Arial" charset="0"/>
                        <a:buNone/>
                      </a:pPr>
                      <a:r>
                        <a:rPr lang="en-US" altLang="zh-CN" sz="1400" kern="1200" dirty="0" smtClean="0">
                          <a:solidFill>
                            <a:schemeClr val="dk1"/>
                          </a:solidFill>
                          <a:latin typeface="Times New Roman" charset="0"/>
                          <a:ea typeface="Times New Roman" charset="0"/>
                          <a:cs typeface="Times New Roman" charset="0"/>
                        </a:rPr>
                        <a:t>time buffer (slack)</a:t>
                      </a:r>
                    </a:p>
                    <a:p>
                      <a:pPr marL="0" indent="0" algn="l" defTabSz="914400" rtl="0" eaLnBrk="1" latinLnBrk="0" hangingPunct="1">
                        <a:buFont typeface="Arial" charset="0"/>
                        <a:buNone/>
                      </a:pPr>
                      <a:r>
                        <a:rPr lang="zh-CN" altLang="en-US" sz="1400" kern="1200" dirty="0" smtClean="0">
                          <a:solidFill>
                            <a:schemeClr val="dk1"/>
                          </a:solidFill>
                          <a:latin typeface="Times New Roman" charset="0"/>
                          <a:ea typeface="Times New Roman" charset="0"/>
                          <a:cs typeface="Times New Roman" charset="0"/>
                        </a:rPr>
                        <a:t>时间缓冲</a:t>
                      </a:r>
                    </a:p>
                  </a:txBody>
                  <a:tcPr/>
                </a:tc>
                <a:tc>
                  <a:txBody>
                    <a:bodyPr/>
                    <a:lstStyle/>
                    <a:p>
                      <a:pPr algn="ctr">
                        <a:spcAft>
                          <a:spcPts val="0"/>
                        </a:spcAft>
                      </a:pPr>
                      <a:r>
                        <a:rPr lang="zh-CN" sz="1200" kern="100" dirty="0">
                          <a:effectLst/>
                          <a:latin typeface="Calibri" charset="0"/>
                          <a:ea typeface="宋体" charset="0"/>
                          <a:cs typeface="Times New Roman" charset="0"/>
                        </a:rPr>
                        <a:t>为了增大调度方案的鲁棒性，在船与船之间插入一段时间缓冲。</a:t>
                      </a:r>
                    </a:p>
                  </a:txBody>
                  <a:tcPr marL="68580" marR="68580" marT="0" marB="0" anchor="ctr"/>
                </a:tc>
                <a:tc>
                  <a:txBody>
                    <a:bodyPr/>
                    <a:lstStyle/>
                    <a:p>
                      <a:pPr marL="0" indent="0" algn="l" defTabSz="914400" rtl="0" eaLnBrk="1" latinLnBrk="0" hangingPunct="1">
                        <a:buFont typeface="Arial" charset="0"/>
                        <a:buNone/>
                      </a:pPr>
                      <a:r>
                        <a:rPr lang="en-US" altLang="zh-CN" sz="1400" kern="1200" dirty="0" smtClean="0">
                          <a:solidFill>
                            <a:schemeClr val="dk1"/>
                          </a:solidFill>
                          <a:latin typeface="Times New Roman" charset="0"/>
                          <a:ea typeface="Times New Roman" charset="0"/>
                          <a:cs typeface="Times New Roman" charset="0"/>
                        </a:rPr>
                        <a:t>XX</a:t>
                      </a:r>
                      <a:endParaRPr lang="zh-CN" altLang="en-US" sz="1400" kern="1200" dirty="0">
                        <a:solidFill>
                          <a:schemeClr val="dk1"/>
                        </a:solidFill>
                        <a:latin typeface="Times New Roman" charset="0"/>
                        <a:ea typeface="Times New Roman" charset="0"/>
                        <a:cs typeface="Times New Roman" charset="0"/>
                      </a:endParaRPr>
                    </a:p>
                  </a:txBody>
                  <a:tcPr/>
                </a:tc>
                <a:tc>
                  <a:txBody>
                    <a:bodyPr/>
                    <a:lstStyle/>
                    <a:p>
                      <a:pPr algn="l">
                        <a:spcAft>
                          <a:spcPts val="0"/>
                        </a:spcAft>
                      </a:pPr>
                      <a:r>
                        <a:rPr lang="en-US" sz="1000" kern="0" dirty="0" smtClean="0">
                          <a:solidFill>
                            <a:srgbClr val="0070C0"/>
                          </a:solidFill>
                          <a:effectLst/>
                          <a:latin typeface="Arial" charset="0"/>
                          <a:ea typeface="Times New Roman" charset="0"/>
                          <a:cs typeface="Times New Roman" charset="0"/>
                        </a:rPr>
                        <a:t>Zhen L, Chang D F. A bi-objective model for robust berth allocation scheduling[J]. Computers &amp; Industrial Engineering, 2012, 63(1):262-273.</a:t>
                      </a:r>
                    </a:p>
                  </a:txBody>
                  <a:tcPr marL="68580" marR="68580" marT="0" marB="0" anchor="ctr"/>
                </a:tc>
              </a:tr>
              <a:tr h="370840">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400" kern="1200" dirty="0" smtClean="0">
                          <a:solidFill>
                            <a:schemeClr val="dk1"/>
                          </a:solidFill>
                          <a:latin typeface="Times New Roman" charset="0"/>
                          <a:ea typeface="Times New Roman" charset="0"/>
                          <a:cs typeface="Times New Roman" charset="0"/>
                        </a:rPr>
                        <a:t>squeeze</a:t>
                      </a:r>
                      <a:r>
                        <a:rPr lang="zh-CN" altLang="en-US" sz="1400" kern="1200" dirty="0" smtClean="0">
                          <a:solidFill>
                            <a:schemeClr val="dk1"/>
                          </a:solidFill>
                          <a:latin typeface="Times New Roman" charset="0"/>
                          <a:ea typeface="Times New Roman" charset="0"/>
                          <a:cs typeface="Times New Roman" charset="0"/>
                        </a:rPr>
                        <a:t> </a:t>
                      </a:r>
                      <a:r>
                        <a:rPr lang="en-US" altLang="zh-CN" sz="1400" kern="1200" dirty="0" smtClean="0">
                          <a:solidFill>
                            <a:schemeClr val="dk1"/>
                          </a:solidFill>
                          <a:latin typeface="Times New Roman" charset="0"/>
                          <a:ea typeface="Times New Roman" charset="0"/>
                          <a:cs typeface="Times New Roman" charset="0"/>
                        </a:rPr>
                        <a:t>wheel</a:t>
                      </a:r>
                      <a:r>
                        <a:rPr lang="zh-CN" altLang="en-US" sz="1400" kern="1200" dirty="0" smtClean="0">
                          <a:solidFill>
                            <a:schemeClr val="dk1"/>
                          </a:solidFill>
                          <a:latin typeface="Times New Roman" charset="0"/>
                          <a:ea typeface="Times New Roman" charset="0"/>
                          <a:cs typeface="Times New Roman" charset="0"/>
                        </a:rPr>
                        <a:t> </a:t>
                      </a:r>
                      <a:r>
                        <a:rPr lang="en-US" altLang="zh-CN" sz="1400" kern="1200" dirty="0" smtClean="0">
                          <a:solidFill>
                            <a:schemeClr val="dk1"/>
                          </a:solidFill>
                          <a:latin typeface="Times New Roman" charset="0"/>
                          <a:ea typeface="Times New Roman" charset="0"/>
                          <a:cs typeface="Times New Roman" charset="0"/>
                        </a:rPr>
                        <a:t>Optimization (SWO) </a:t>
                      </a:r>
                      <a:endParaRPr lang="zh-CN" altLang="en-US" sz="1400" kern="1200" dirty="0" smtClean="0">
                        <a:solidFill>
                          <a:schemeClr val="dk1"/>
                        </a:solidFill>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200" kern="1200" dirty="0" smtClean="0">
                          <a:solidFill>
                            <a:schemeClr val="dk1"/>
                          </a:solidFill>
                          <a:latin typeface="Times New Roman" charset="0"/>
                          <a:ea typeface="Times New Roman" charset="0"/>
                          <a:cs typeface="Times New Roman" charset="0"/>
                        </a:rPr>
                        <a:t>SWO</a:t>
                      </a:r>
                      <a:r>
                        <a:rPr lang="zh-CN" altLang="en-US" sz="1200" kern="1200" dirty="0" smtClean="0">
                          <a:solidFill>
                            <a:schemeClr val="dk1"/>
                          </a:solidFill>
                          <a:latin typeface="Times New Roman" charset="0"/>
                          <a:ea typeface="Times New Roman" charset="0"/>
                          <a:cs typeface="Times New Roman" charset="0"/>
                        </a:rPr>
                        <a:t>是一种高效的做排程的算法。它主要是通过分析当前得到的解，并为局部搜索算法提供一个反馈，从而来更新当前的解。 </a:t>
                      </a:r>
                      <a:endParaRPr lang="zh-CN" altLang="en-US" sz="1200" kern="1200" dirty="0">
                        <a:solidFill>
                          <a:schemeClr val="dk1"/>
                        </a:solidFill>
                        <a:latin typeface="Times New Roman" charset="0"/>
                        <a:ea typeface="Times New Roman" charset="0"/>
                        <a:cs typeface="Times New Roman" charset="0"/>
                      </a:endParaRPr>
                    </a:p>
                  </a:txBody>
                  <a:tcPr/>
                </a:tc>
                <a:tc>
                  <a:txBody>
                    <a:bodyPr/>
                    <a:lstStyle/>
                    <a:p>
                      <a:pPr marL="0" indent="0" algn="l" defTabSz="914400" rtl="0" eaLnBrk="1" latinLnBrk="0" hangingPunct="1">
                        <a:buFont typeface="Arial" charset="0"/>
                        <a:buNone/>
                      </a:pPr>
                      <a:r>
                        <a:rPr lang="en-US" altLang="zh-CN" sz="1400" kern="1200" dirty="0" smtClean="0">
                          <a:solidFill>
                            <a:schemeClr val="dk1"/>
                          </a:solidFill>
                          <a:latin typeface="Times New Roman" charset="0"/>
                          <a:ea typeface="Times New Roman" charset="0"/>
                          <a:cs typeface="Times New Roman" charset="0"/>
                        </a:rPr>
                        <a:t>XX</a:t>
                      </a:r>
                      <a:endParaRPr lang="zh-CN" altLang="en-US" sz="1400" kern="1200" dirty="0">
                        <a:solidFill>
                          <a:schemeClr val="dk1"/>
                        </a:solidFill>
                        <a:latin typeface="Times New Roman" charset="0"/>
                        <a:ea typeface="Times New Roman" charset="0"/>
                        <a:cs typeface="Times New Roman" charset="0"/>
                      </a:endParaRPr>
                    </a:p>
                  </a:txBody>
                  <a:tcPr/>
                </a:tc>
                <a:tc>
                  <a:txBody>
                    <a:bodyPr/>
                    <a:lstStyle/>
                    <a:p>
                      <a:pPr algn="l">
                        <a:spcAft>
                          <a:spcPts val="0"/>
                        </a:spcAft>
                      </a:pPr>
                      <a:r>
                        <a:rPr lang="en-US" sz="1000" kern="0" dirty="0">
                          <a:solidFill>
                            <a:srgbClr val="0070C0"/>
                          </a:solidFill>
                          <a:effectLst/>
                          <a:latin typeface="Arial" charset="0"/>
                          <a:ea typeface="Times New Roman" charset="0"/>
                          <a:cs typeface="Times New Roman" charset="0"/>
                        </a:rPr>
                        <a:t>Clements D P, Crawford J M, </a:t>
                      </a:r>
                      <a:r>
                        <a:rPr lang="en-US" sz="1000" kern="0" dirty="0" err="1">
                          <a:solidFill>
                            <a:srgbClr val="0070C0"/>
                          </a:solidFill>
                          <a:effectLst/>
                          <a:latin typeface="Arial" charset="0"/>
                          <a:ea typeface="Times New Roman" charset="0"/>
                          <a:cs typeface="Times New Roman" charset="0"/>
                        </a:rPr>
                        <a:t>Joslin</a:t>
                      </a:r>
                      <a:r>
                        <a:rPr lang="en-US" sz="1000" kern="0" dirty="0">
                          <a:solidFill>
                            <a:srgbClr val="0070C0"/>
                          </a:solidFill>
                          <a:effectLst/>
                          <a:latin typeface="Arial" charset="0"/>
                          <a:ea typeface="Times New Roman" charset="0"/>
                          <a:cs typeface="Times New Roman" charset="0"/>
                        </a:rPr>
                        <a:t> D E, et al. Heuristic Optimization: A hybrid AI/OR approach[J]. 1997.</a:t>
                      </a:r>
                      <a:endParaRPr lang="zh-CN" sz="1200" kern="100" dirty="0">
                        <a:solidFill>
                          <a:srgbClr val="0070C0"/>
                        </a:solidFill>
                        <a:effectLst/>
                        <a:latin typeface="Calibri" charset="0"/>
                        <a:ea typeface="宋体" charset="0"/>
                        <a:cs typeface="Times New Roman" charset="0"/>
                      </a:endParaRPr>
                    </a:p>
                  </a:txBody>
                  <a:tcPr marL="68580" marR="68580" marT="0" marB="0" anchor="ctr"/>
                </a:tc>
              </a:tr>
              <a:tr h="370840">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400" kern="1200" dirty="0" smtClean="0">
                          <a:solidFill>
                            <a:schemeClr val="dk1"/>
                          </a:solidFill>
                          <a:latin typeface="Times New Roman" charset="0"/>
                          <a:ea typeface="Times New Roman" charset="0"/>
                          <a:cs typeface="Times New Roman" charset="0"/>
                        </a:rPr>
                        <a:t>备货型生产 </a:t>
                      </a:r>
                      <a:r>
                        <a:rPr lang="en-US" altLang="zh-CN" sz="1400" kern="1200" dirty="0" smtClean="0">
                          <a:solidFill>
                            <a:schemeClr val="dk1"/>
                          </a:solidFill>
                          <a:latin typeface="Times New Roman" charset="0"/>
                          <a:ea typeface="Times New Roman" charset="0"/>
                          <a:cs typeface="Times New Roman" charset="0"/>
                        </a:rPr>
                        <a:t>MTS</a:t>
                      </a:r>
                      <a:endParaRPr lang="zh-CN" altLang="en-US" sz="1400" kern="1200" dirty="0" smtClean="0">
                        <a:solidFill>
                          <a:schemeClr val="dk1"/>
                        </a:solidFill>
                        <a:latin typeface="Times New Roman" charset="0"/>
                        <a:ea typeface="Times New Roman" charset="0"/>
                        <a:cs typeface="Times New Roman" charset="0"/>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400" kern="1200" dirty="0" smtClean="0">
                          <a:solidFill>
                            <a:schemeClr val="dk1"/>
                          </a:solidFill>
                          <a:latin typeface="Times New Roman" charset="0"/>
                          <a:ea typeface="Times New Roman" charset="0"/>
                          <a:cs typeface="Times New Roman" charset="0"/>
                        </a:rPr>
                        <a:t>make-to-stock </a:t>
                      </a:r>
                      <a:endParaRPr lang="zh-CN" altLang="en-US" sz="1400" kern="1200" dirty="0" smtClean="0">
                        <a:solidFill>
                          <a:schemeClr val="dk1"/>
                        </a:solidFill>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200" kern="1200" dirty="0" smtClean="0">
                          <a:solidFill>
                            <a:schemeClr val="dk1"/>
                          </a:solidFill>
                          <a:latin typeface="Times New Roman" charset="0"/>
                          <a:ea typeface="Times New Roman" charset="0"/>
                          <a:cs typeface="Times New Roman" charset="0"/>
                        </a:rPr>
                        <a:t>备货型生产也称存货型生产或按库存生产，是在对市场需求量进行预测的基础上，有计划地进行生产，产品有库存。</a:t>
                      </a:r>
                      <a:endParaRPr lang="zh-CN" altLang="en-US" sz="1200" kern="1200" dirty="0">
                        <a:solidFill>
                          <a:schemeClr val="dk1"/>
                        </a:solidFill>
                        <a:latin typeface="Times New Roman" charset="0"/>
                        <a:ea typeface="Times New Roman" charset="0"/>
                        <a:cs typeface="Times New Roman" charset="0"/>
                      </a:endParaRPr>
                    </a:p>
                  </a:txBody>
                  <a:tcPr/>
                </a:tc>
                <a:tc>
                  <a:txBody>
                    <a:bodyPr/>
                    <a:lstStyle/>
                    <a:p>
                      <a:pPr marL="0" indent="0" algn="l" defTabSz="914400" rtl="0" eaLnBrk="1" latinLnBrk="0" hangingPunct="1">
                        <a:buFont typeface="Arial" charset="0"/>
                        <a:buNone/>
                      </a:pPr>
                      <a:r>
                        <a:rPr lang="en-US" altLang="zh-CN" sz="1400" kern="1200" dirty="0" smtClean="0">
                          <a:solidFill>
                            <a:schemeClr val="dk1"/>
                          </a:solidFill>
                          <a:latin typeface="Times New Roman" charset="0"/>
                          <a:ea typeface="Times New Roman" charset="0"/>
                          <a:cs typeface="Times New Roman" charset="0"/>
                        </a:rPr>
                        <a:t>SWB</a:t>
                      </a:r>
                      <a:endParaRPr lang="zh-CN" altLang="en-US" sz="1400" kern="1200" dirty="0">
                        <a:solidFill>
                          <a:schemeClr val="dk1"/>
                        </a:solidFill>
                        <a:latin typeface="Times New Roman" charset="0"/>
                        <a:ea typeface="Times New Roman" charset="0"/>
                        <a:cs typeface="Times New Roman" charset="0"/>
                      </a:endParaRPr>
                    </a:p>
                  </a:txBody>
                  <a:tcPr/>
                </a:tc>
                <a:tc>
                  <a:txBody>
                    <a:bodyPr/>
                    <a:lstStyle/>
                    <a:p>
                      <a:pPr marL="0" indent="0" algn="l" defTabSz="914400" rtl="0" eaLnBrk="1" latinLnBrk="0" hangingPunct="1">
                        <a:buFont typeface="Arial" charset="0"/>
                        <a:buNone/>
                      </a:pPr>
                      <a:r>
                        <a:rPr lang="en-US" altLang="zh-CN" sz="1200" kern="1200" dirty="0" smtClean="0">
                          <a:solidFill>
                            <a:srgbClr val="0070C0"/>
                          </a:solidFill>
                          <a:latin typeface="Times New Roman" charset="0"/>
                          <a:ea typeface="Times New Roman" charset="0"/>
                          <a:cs typeface="Times New Roman" charset="0"/>
                        </a:rPr>
                        <a:t>MBA</a:t>
                      </a:r>
                      <a:r>
                        <a:rPr lang="zh-CN" altLang="en-US" sz="1200" kern="1200" dirty="0" smtClean="0">
                          <a:solidFill>
                            <a:srgbClr val="0070C0"/>
                          </a:solidFill>
                          <a:latin typeface="Times New Roman" charset="0"/>
                          <a:ea typeface="Times New Roman" charset="0"/>
                          <a:cs typeface="Times New Roman" charset="0"/>
                        </a:rPr>
                        <a:t> </a:t>
                      </a:r>
                      <a:r>
                        <a:rPr lang="en-US" altLang="zh-CN" sz="1200" kern="1200" dirty="0" smtClean="0">
                          <a:solidFill>
                            <a:srgbClr val="0070C0"/>
                          </a:solidFill>
                          <a:latin typeface="Times New Roman" charset="0"/>
                          <a:ea typeface="Times New Roman" charset="0"/>
                          <a:cs typeface="Times New Roman" charset="0"/>
                        </a:rPr>
                        <a:t>lib</a:t>
                      </a:r>
                      <a:r>
                        <a:rPr lang="zh-CN" altLang="en-US" sz="1200" kern="1200" dirty="0" smtClean="0">
                          <a:solidFill>
                            <a:srgbClr val="0070C0"/>
                          </a:solidFill>
                          <a:latin typeface="Times New Roman" charset="0"/>
                          <a:ea typeface="Times New Roman" charset="0"/>
                          <a:cs typeface="Times New Roman" charset="0"/>
                        </a:rPr>
                        <a:t> 智库百科</a:t>
                      </a:r>
                      <a:endParaRPr lang="zh-CN" altLang="en-US" sz="1200" kern="1200" dirty="0">
                        <a:solidFill>
                          <a:srgbClr val="0070C0"/>
                        </a:solidFill>
                        <a:latin typeface="Times New Roman" charset="0"/>
                        <a:ea typeface="Times New Roman" charset="0"/>
                        <a:cs typeface="Times New Roman"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400" kern="1200" dirty="0" smtClean="0">
                          <a:solidFill>
                            <a:schemeClr val="dk1"/>
                          </a:solidFill>
                          <a:latin typeface="Times New Roman" charset="0"/>
                          <a:ea typeface="Times New Roman" charset="0"/>
                          <a:cs typeface="Times New Roman" charset="0"/>
                        </a:rPr>
                        <a:t>订货型生产 </a:t>
                      </a:r>
                      <a:r>
                        <a:rPr lang="en-US" altLang="zh-CN" sz="1400" kern="1200" dirty="0" smtClean="0">
                          <a:solidFill>
                            <a:schemeClr val="dk1"/>
                          </a:solidFill>
                          <a:latin typeface="Times New Roman" charset="0"/>
                          <a:ea typeface="Times New Roman" charset="0"/>
                          <a:cs typeface="Times New Roman" charset="0"/>
                        </a:rPr>
                        <a:t> MTO</a:t>
                      </a:r>
                      <a:endParaRPr lang="zh-CN" altLang="en-US" sz="1400" kern="1200" dirty="0" smtClean="0">
                        <a:solidFill>
                          <a:schemeClr val="dk1"/>
                        </a:solidFill>
                        <a:latin typeface="Times New Roman" charset="0"/>
                        <a:ea typeface="Times New Roman" charset="0"/>
                        <a:cs typeface="Times New Roman" charset="0"/>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400" kern="1200" dirty="0" smtClean="0">
                          <a:solidFill>
                            <a:schemeClr val="dk1"/>
                          </a:solidFill>
                          <a:latin typeface="Times New Roman" charset="0"/>
                          <a:ea typeface="Times New Roman" charset="0"/>
                          <a:cs typeface="Times New Roman" charset="0"/>
                        </a:rPr>
                        <a:t>make-to-order </a:t>
                      </a:r>
                      <a:endParaRPr lang="zh-CN" altLang="en-US" sz="1400" kern="1200" dirty="0" smtClean="0">
                        <a:solidFill>
                          <a:schemeClr val="dk1"/>
                        </a:solidFill>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200" kern="1200" dirty="0" smtClean="0">
                          <a:solidFill>
                            <a:schemeClr val="dk1"/>
                          </a:solidFill>
                          <a:latin typeface="Times New Roman" charset="0"/>
                          <a:ea typeface="Times New Roman" charset="0"/>
                          <a:cs typeface="Times New Roman" charset="0"/>
                        </a:rPr>
                        <a:t>订货型生产是指按用户订单进行的生产。用户可能对产品提出各种各样的要求，经过协商和谈判，以协议或合同的形式确认对产品性能、质量、数量和交货期的要求，然后组织设计和制造。例如，锅炉、船舶等产品的生产，属于订货型生产。</a:t>
                      </a:r>
                      <a:endParaRPr lang="zh-CN" altLang="en-US" sz="1200" kern="1200" dirty="0">
                        <a:solidFill>
                          <a:schemeClr val="dk1"/>
                        </a:solidFill>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400" kern="1200" dirty="0" smtClean="0">
                          <a:solidFill>
                            <a:schemeClr val="dk1"/>
                          </a:solidFill>
                          <a:latin typeface="Times New Roman" charset="0"/>
                          <a:ea typeface="Times New Roman" charset="0"/>
                          <a:cs typeface="Times New Roman" charset="0"/>
                        </a:rPr>
                        <a:t>SWB</a:t>
                      </a:r>
                      <a:endParaRPr lang="zh-CN" altLang="en-US" sz="1400" kern="1200" dirty="0" smtClean="0">
                        <a:solidFill>
                          <a:schemeClr val="dk1"/>
                        </a:solidFill>
                        <a:latin typeface="Times New Roman" charset="0"/>
                        <a:ea typeface="Times New Roman" charset="0"/>
                        <a:cs typeface="Times New Roman" charset="0"/>
                      </a:endParaRPr>
                    </a:p>
                    <a:p>
                      <a:pPr marL="0" indent="0" algn="l" defTabSz="914400" rtl="0" eaLnBrk="1" latinLnBrk="0" hangingPunct="1">
                        <a:buFont typeface="Arial" charset="0"/>
                        <a:buNone/>
                      </a:pPr>
                      <a:endParaRPr lang="zh-CN" altLang="en-US" sz="1400" kern="1200" dirty="0">
                        <a:solidFill>
                          <a:schemeClr val="dk1"/>
                        </a:solidFill>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200" kern="1200" dirty="0" smtClean="0">
                          <a:solidFill>
                            <a:srgbClr val="0070C0"/>
                          </a:solidFill>
                          <a:latin typeface="Times New Roman" charset="0"/>
                          <a:ea typeface="Times New Roman" charset="0"/>
                          <a:cs typeface="Times New Roman" charset="0"/>
                        </a:rPr>
                        <a:t>MBA</a:t>
                      </a:r>
                      <a:r>
                        <a:rPr lang="zh-CN" altLang="en-US" sz="1200" kern="1200" dirty="0" smtClean="0">
                          <a:solidFill>
                            <a:srgbClr val="0070C0"/>
                          </a:solidFill>
                          <a:latin typeface="Times New Roman" charset="0"/>
                          <a:ea typeface="Times New Roman" charset="0"/>
                          <a:cs typeface="Times New Roman" charset="0"/>
                        </a:rPr>
                        <a:t> </a:t>
                      </a:r>
                      <a:r>
                        <a:rPr lang="en-US" altLang="zh-CN" sz="1200" kern="1200" dirty="0" smtClean="0">
                          <a:solidFill>
                            <a:srgbClr val="0070C0"/>
                          </a:solidFill>
                          <a:latin typeface="Times New Roman" charset="0"/>
                          <a:ea typeface="Times New Roman" charset="0"/>
                          <a:cs typeface="Times New Roman" charset="0"/>
                        </a:rPr>
                        <a:t>lib</a:t>
                      </a:r>
                      <a:r>
                        <a:rPr lang="zh-CN" altLang="en-US" sz="1200" kern="1200" dirty="0" smtClean="0">
                          <a:solidFill>
                            <a:srgbClr val="0070C0"/>
                          </a:solidFill>
                          <a:latin typeface="Times New Roman" charset="0"/>
                          <a:ea typeface="Times New Roman" charset="0"/>
                          <a:cs typeface="Times New Roman" charset="0"/>
                        </a:rPr>
                        <a:t> 智库百科</a:t>
                      </a:r>
                    </a:p>
                    <a:p>
                      <a:pPr marL="0" indent="0" algn="l" defTabSz="914400" rtl="0" eaLnBrk="1" latinLnBrk="0" hangingPunct="1">
                        <a:buFont typeface="Arial" charset="0"/>
                        <a:buNone/>
                      </a:pPr>
                      <a:endParaRPr lang="zh-CN" altLang="en-US" sz="1200" kern="1200" dirty="0">
                        <a:solidFill>
                          <a:schemeClr val="dk1"/>
                        </a:solidFill>
                        <a:latin typeface="Times New Roman" charset="0"/>
                        <a:ea typeface="Times New Roman" charset="0"/>
                        <a:cs typeface="Times New Roman" charset="0"/>
                      </a:endParaRPr>
                    </a:p>
                  </a:txBody>
                  <a:tcPr/>
                </a:tc>
              </a:tr>
              <a:tr h="370840">
                <a:tc>
                  <a:txBody>
                    <a:bodyPr/>
                    <a:lstStyle/>
                    <a:p>
                      <a:pPr marL="0" indent="0" algn="l" defTabSz="914400" rtl="0" eaLnBrk="1" latinLnBrk="0" hangingPunct="1">
                        <a:buFont typeface="Arial" charset="0"/>
                        <a:buNone/>
                      </a:pPr>
                      <a:r>
                        <a:rPr lang="zh-CN" altLang="en-US" sz="1400" kern="1200" dirty="0" smtClean="0">
                          <a:solidFill>
                            <a:schemeClr val="dk1"/>
                          </a:solidFill>
                          <a:latin typeface="Times New Roman" charset="0"/>
                          <a:ea typeface="Times New Roman" charset="0"/>
                          <a:cs typeface="Times New Roman" charset="0"/>
                        </a:rPr>
                        <a:t>面向订单装配 </a:t>
                      </a:r>
                      <a:r>
                        <a:rPr lang="en-US" altLang="zh-CN" sz="1400" kern="1200" dirty="0" smtClean="0">
                          <a:solidFill>
                            <a:schemeClr val="dk1"/>
                          </a:solidFill>
                          <a:latin typeface="Times New Roman" charset="0"/>
                          <a:ea typeface="Times New Roman" charset="0"/>
                          <a:cs typeface="Times New Roman" charset="0"/>
                        </a:rPr>
                        <a:t>ATO</a:t>
                      </a:r>
                      <a:endParaRPr lang="zh-CN" altLang="en-US" sz="1400" kern="1200" dirty="0" smtClean="0">
                        <a:solidFill>
                          <a:schemeClr val="dk1"/>
                        </a:solidFill>
                        <a:latin typeface="Times New Roman" charset="0"/>
                        <a:ea typeface="Times New Roman" charset="0"/>
                        <a:cs typeface="Times New Roman" charset="0"/>
                      </a:endParaRPr>
                    </a:p>
                    <a:p>
                      <a:pPr marL="0" indent="0" algn="l" defTabSz="914400" rtl="0" eaLnBrk="1" latinLnBrk="0" hangingPunct="1">
                        <a:buFont typeface="Arial" charset="0"/>
                        <a:buNone/>
                      </a:pPr>
                      <a:r>
                        <a:rPr lang="en-US" altLang="zh-CN" sz="1400" kern="1200" dirty="0" smtClean="0">
                          <a:solidFill>
                            <a:schemeClr val="dk1"/>
                          </a:solidFill>
                          <a:latin typeface="Times New Roman" charset="0"/>
                          <a:ea typeface="Times New Roman" charset="0"/>
                          <a:cs typeface="Times New Roman" charset="0"/>
                        </a:rPr>
                        <a:t>assemble-to-order </a:t>
                      </a:r>
                      <a:endParaRPr lang="zh-CN" altLang="en-US" sz="1400" kern="1200" dirty="0" smtClean="0">
                        <a:solidFill>
                          <a:schemeClr val="dk1"/>
                        </a:solidFill>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200" kern="1200" dirty="0" smtClean="0">
                          <a:solidFill>
                            <a:schemeClr val="dk1"/>
                          </a:solidFill>
                          <a:latin typeface="Times New Roman" charset="0"/>
                          <a:ea typeface="Times New Roman" charset="0"/>
                          <a:cs typeface="Times New Roman" charset="0"/>
                        </a:rPr>
                        <a:t>在生产的最后阶段，用库存的通用零部件装配满足客户订单需求的产品。这些通用的零部件是在客户订货之前就计划、生产并储存入库的。收到客户订单后，就把它们装配成最终产品。当产品有许多可选特征，而客户又不愿等备料及生产所需的时间时，就可以采用这种生产计划方法。</a:t>
                      </a:r>
                      <a:endParaRPr lang="zh-CN" altLang="en-US" sz="1200" kern="1200" dirty="0">
                        <a:solidFill>
                          <a:schemeClr val="dk1"/>
                        </a:solidFill>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400" kern="1200" dirty="0" smtClean="0">
                          <a:solidFill>
                            <a:schemeClr val="dk1"/>
                          </a:solidFill>
                          <a:latin typeface="Times New Roman" charset="0"/>
                          <a:ea typeface="Times New Roman" charset="0"/>
                          <a:cs typeface="Times New Roman" charset="0"/>
                        </a:rPr>
                        <a:t>SWB</a:t>
                      </a:r>
                      <a:endParaRPr lang="zh-CN" altLang="en-US" sz="1400" kern="1200" dirty="0" smtClean="0">
                        <a:solidFill>
                          <a:schemeClr val="dk1"/>
                        </a:solidFill>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200" kern="1200" dirty="0" smtClean="0">
                          <a:solidFill>
                            <a:srgbClr val="0070C0"/>
                          </a:solidFill>
                          <a:latin typeface="Times New Roman" charset="0"/>
                          <a:ea typeface="Times New Roman" charset="0"/>
                          <a:cs typeface="Times New Roman" charset="0"/>
                        </a:rPr>
                        <a:t>MBA</a:t>
                      </a:r>
                      <a:r>
                        <a:rPr lang="zh-CN" altLang="en-US" sz="1200" kern="1200" dirty="0" smtClean="0">
                          <a:solidFill>
                            <a:srgbClr val="0070C0"/>
                          </a:solidFill>
                          <a:latin typeface="Times New Roman" charset="0"/>
                          <a:ea typeface="Times New Roman" charset="0"/>
                          <a:cs typeface="Times New Roman" charset="0"/>
                        </a:rPr>
                        <a:t> </a:t>
                      </a:r>
                      <a:r>
                        <a:rPr lang="en-US" altLang="zh-CN" sz="1200" kern="1200" dirty="0" smtClean="0">
                          <a:solidFill>
                            <a:srgbClr val="0070C0"/>
                          </a:solidFill>
                          <a:latin typeface="Times New Roman" charset="0"/>
                          <a:ea typeface="Times New Roman" charset="0"/>
                          <a:cs typeface="Times New Roman" charset="0"/>
                        </a:rPr>
                        <a:t>lib</a:t>
                      </a:r>
                      <a:r>
                        <a:rPr lang="zh-CN" altLang="en-US" sz="1200" kern="1200" dirty="0" smtClean="0">
                          <a:solidFill>
                            <a:srgbClr val="0070C0"/>
                          </a:solidFill>
                          <a:latin typeface="Times New Roman" charset="0"/>
                          <a:ea typeface="Times New Roman" charset="0"/>
                          <a:cs typeface="Times New Roman" charset="0"/>
                        </a:rPr>
                        <a:t> 智库百科</a:t>
                      </a:r>
                    </a:p>
                    <a:p>
                      <a:pPr marL="0" indent="0" algn="l" defTabSz="914400" rtl="0" eaLnBrk="1" latinLnBrk="0" hangingPunct="1">
                        <a:buFont typeface="Arial" charset="0"/>
                        <a:buNone/>
                      </a:pPr>
                      <a:endParaRPr lang="zh-CN" altLang="en-US" sz="1200" kern="1200" dirty="0" smtClean="0">
                        <a:solidFill>
                          <a:schemeClr val="dk1"/>
                        </a:solidFill>
                        <a:latin typeface="Times New Roman" charset="0"/>
                        <a:ea typeface="Times New Roman" charset="0"/>
                        <a:cs typeface="Times New Roman" charset="0"/>
                      </a:endParaRPr>
                    </a:p>
                    <a:p>
                      <a:pPr marL="0" indent="0" algn="l" defTabSz="914400" rtl="0" eaLnBrk="1" latinLnBrk="0" hangingPunct="1">
                        <a:buFont typeface="Arial" charset="0"/>
                        <a:buNone/>
                      </a:pPr>
                      <a:endParaRPr lang="zh-CN" altLang="en-US" sz="1200" kern="1200" dirty="0">
                        <a:solidFill>
                          <a:schemeClr val="dk1"/>
                        </a:solidFill>
                        <a:latin typeface="Times New Roman" charset="0"/>
                        <a:ea typeface="Times New Roman" charset="0"/>
                        <a:cs typeface="Times New Roman" charset="0"/>
                      </a:endParaRPr>
                    </a:p>
                  </a:txBody>
                  <a:tcPr/>
                </a:tc>
              </a:tr>
              <a:tr h="370840">
                <a:tc>
                  <a:txBody>
                    <a:bodyPr/>
                    <a:lstStyle/>
                    <a:p>
                      <a:pPr marL="0" indent="0" algn="l" defTabSz="914400" rtl="0" eaLnBrk="1" latinLnBrk="0" hangingPunct="1">
                        <a:buFont typeface="Arial" charset="0"/>
                        <a:buNone/>
                      </a:pPr>
                      <a:r>
                        <a:rPr lang="zh-CN" altLang="en-US" sz="1400" kern="1200" dirty="0" smtClean="0">
                          <a:solidFill>
                            <a:schemeClr val="dk1"/>
                          </a:solidFill>
                          <a:latin typeface="Times New Roman" charset="0"/>
                          <a:ea typeface="Times New Roman" charset="0"/>
                          <a:cs typeface="Times New Roman" charset="0"/>
                        </a:rPr>
                        <a:t>面向订单设计 </a:t>
                      </a:r>
                      <a:r>
                        <a:rPr lang="en-US" altLang="zh-CN" sz="1400" kern="1200" dirty="0" smtClean="0">
                          <a:solidFill>
                            <a:schemeClr val="dk1"/>
                          </a:solidFill>
                          <a:latin typeface="Times New Roman" charset="0"/>
                          <a:ea typeface="Times New Roman" charset="0"/>
                          <a:cs typeface="Times New Roman" charset="0"/>
                        </a:rPr>
                        <a:t>ETO</a:t>
                      </a:r>
                      <a:endParaRPr lang="zh-CN" altLang="en-US" sz="1400" kern="1200" dirty="0" smtClean="0">
                        <a:solidFill>
                          <a:schemeClr val="dk1"/>
                        </a:solidFill>
                        <a:latin typeface="Times New Roman" charset="0"/>
                        <a:ea typeface="Times New Roman" charset="0"/>
                        <a:cs typeface="Times New Roman" charset="0"/>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400" kern="1200" dirty="0" smtClean="0">
                          <a:solidFill>
                            <a:schemeClr val="dk1"/>
                          </a:solidFill>
                          <a:latin typeface="Times New Roman" charset="0"/>
                          <a:ea typeface="Times New Roman" charset="0"/>
                          <a:cs typeface="Times New Roman" charset="0"/>
                        </a:rPr>
                        <a:t>Engineering To Order</a:t>
                      </a:r>
                      <a:endParaRPr lang="zh-CN" altLang="en-US" sz="1400" kern="1200" dirty="0" smtClean="0">
                        <a:solidFill>
                          <a:schemeClr val="dk1"/>
                        </a:solidFill>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200" kern="1200" dirty="0" smtClean="0">
                          <a:solidFill>
                            <a:schemeClr val="dk1"/>
                          </a:solidFill>
                          <a:latin typeface="Times New Roman" charset="0"/>
                          <a:ea typeface="Times New Roman" charset="0"/>
                          <a:cs typeface="Times New Roman" charset="0"/>
                        </a:rPr>
                        <a:t>面向订单设计是指最终产品在收到客户订单后才能确定。接到订单后，才开始进行设计，并组织采购和生产。也被称为专项生产。</a:t>
                      </a:r>
                      <a:endParaRPr lang="zh-CN" altLang="en-US" sz="1200" kern="1200" dirty="0">
                        <a:solidFill>
                          <a:schemeClr val="dk1"/>
                        </a:solidFill>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400" kern="1200" dirty="0" smtClean="0">
                          <a:solidFill>
                            <a:schemeClr val="dk1"/>
                          </a:solidFill>
                          <a:latin typeface="Times New Roman" charset="0"/>
                          <a:ea typeface="Times New Roman" charset="0"/>
                          <a:cs typeface="Times New Roman" charset="0"/>
                        </a:rPr>
                        <a:t>SWB</a:t>
                      </a:r>
                      <a:endParaRPr lang="zh-CN" altLang="en-US" sz="1400" kern="1200" dirty="0" smtClean="0">
                        <a:solidFill>
                          <a:schemeClr val="dk1"/>
                        </a:solidFill>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200" kern="1200" dirty="0" smtClean="0">
                          <a:solidFill>
                            <a:srgbClr val="0070C0"/>
                          </a:solidFill>
                          <a:latin typeface="Times New Roman" charset="0"/>
                          <a:ea typeface="Times New Roman" charset="0"/>
                          <a:cs typeface="Times New Roman" charset="0"/>
                        </a:rPr>
                        <a:t>MBA</a:t>
                      </a:r>
                      <a:r>
                        <a:rPr lang="zh-CN" altLang="en-US" sz="1200" kern="1200" dirty="0" smtClean="0">
                          <a:solidFill>
                            <a:srgbClr val="0070C0"/>
                          </a:solidFill>
                          <a:latin typeface="Times New Roman" charset="0"/>
                          <a:ea typeface="Times New Roman" charset="0"/>
                          <a:cs typeface="Times New Roman" charset="0"/>
                        </a:rPr>
                        <a:t> </a:t>
                      </a:r>
                      <a:r>
                        <a:rPr lang="en-US" altLang="zh-CN" sz="1200" kern="1200" dirty="0" smtClean="0">
                          <a:solidFill>
                            <a:srgbClr val="0070C0"/>
                          </a:solidFill>
                          <a:latin typeface="Times New Roman" charset="0"/>
                          <a:ea typeface="Times New Roman" charset="0"/>
                          <a:cs typeface="Times New Roman" charset="0"/>
                        </a:rPr>
                        <a:t>lib</a:t>
                      </a:r>
                      <a:r>
                        <a:rPr lang="zh-CN" altLang="en-US" sz="1200" kern="1200" dirty="0" smtClean="0">
                          <a:solidFill>
                            <a:srgbClr val="0070C0"/>
                          </a:solidFill>
                          <a:latin typeface="Times New Roman" charset="0"/>
                          <a:ea typeface="Times New Roman" charset="0"/>
                          <a:cs typeface="Times New Roman" charset="0"/>
                        </a:rPr>
                        <a:t> 智库百科</a:t>
                      </a:r>
                    </a:p>
                    <a:p>
                      <a:pPr marL="0" indent="0" algn="l" defTabSz="914400" rtl="0" eaLnBrk="1" latinLnBrk="0" hangingPunct="1">
                        <a:buFont typeface="Arial" charset="0"/>
                        <a:buNone/>
                      </a:pPr>
                      <a:endParaRPr lang="zh-CN" altLang="en-US" sz="1200" kern="1200" dirty="0" smtClean="0">
                        <a:solidFill>
                          <a:schemeClr val="dk1"/>
                        </a:solidFill>
                        <a:latin typeface="Times New Roman" charset="0"/>
                        <a:ea typeface="Times New Roman" charset="0"/>
                        <a:cs typeface="Times New Roman" charset="0"/>
                      </a:endParaRPr>
                    </a:p>
                    <a:p>
                      <a:pPr marL="0" indent="0" algn="l" defTabSz="914400" rtl="0" eaLnBrk="1" latinLnBrk="0" hangingPunct="1">
                        <a:buFont typeface="Arial" charset="0"/>
                        <a:buNone/>
                      </a:pPr>
                      <a:endParaRPr lang="zh-CN" altLang="en-US" sz="1200" kern="1200" dirty="0">
                        <a:solidFill>
                          <a:schemeClr val="dk1"/>
                        </a:solidFill>
                        <a:latin typeface="Times New Roman" charset="0"/>
                        <a:ea typeface="Times New Roman" charset="0"/>
                        <a:cs typeface="Times New Roman" charset="0"/>
                      </a:endParaRPr>
                    </a:p>
                  </a:txBody>
                  <a:tcPr/>
                </a:tc>
              </a:tr>
            </a:tbl>
          </a:graphicData>
        </a:graphic>
      </p:graphicFrame>
    </p:spTree>
    <p:extLst>
      <p:ext uri="{BB962C8B-B14F-4D97-AF65-F5344CB8AC3E}">
        <p14:creationId xmlns:p14="http://schemas.microsoft.com/office/powerpoint/2010/main" val="157076709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9"/>
          <p:cNvSpPr>
            <a:spLocks/>
          </p:cNvSpPr>
          <p:nvPr/>
        </p:nvSpPr>
        <p:spPr bwMode="auto">
          <a:xfrm>
            <a:off x="8700294" y="6464300"/>
            <a:ext cx="316706"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endParaRPr lang="zh-CN" altLang="en-US">
              <a:latin typeface="Times New Roman" charset="0"/>
              <a:ea typeface="Times New Roman" charset="0"/>
              <a:cs typeface="Times New Roman" charset="0"/>
            </a:endParaRPr>
          </a:p>
        </p:txBody>
      </p:sp>
      <p:sp>
        <p:nvSpPr>
          <p:cNvPr id="11" name="Rectangle 3"/>
          <p:cNvSpPr>
            <a:spLocks/>
          </p:cNvSpPr>
          <p:nvPr/>
        </p:nvSpPr>
        <p:spPr bwMode="auto">
          <a:xfrm>
            <a:off x="1578279" y="151062"/>
            <a:ext cx="6688899" cy="312401"/>
          </a:xfrm>
          <a:prstGeom prst="rect">
            <a:avLst/>
          </a:prstGeom>
          <a:solidFill>
            <a:srgbClr val="DB5C43"/>
          </a:solidFill>
          <a:ln>
            <a:noFill/>
          </a:ln>
        </p:spPr>
        <p:txBody>
          <a:bodyPr lIns="0" tIns="0" rIns="0" bIns="0" anchor="ctr"/>
          <a:lstStyle/>
          <a:p>
            <a:pPr algn="ctr"/>
            <a:r>
              <a:rPr lang="zh-CN" altLang="en-US" sz="2000" b="1" smtClean="0">
                <a:latin typeface="Times New Roman" charset="0"/>
                <a:ea typeface="Times New Roman" charset="0"/>
                <a:cs typeface="Times New Roman" charset="0"/>
              </a:rPr>
              <a:t>相关概念</a:t>
            </a:r>
            <a:endParaRPr lang="zh-CN" altLang="en-US" sz="2000" b="1">
              <a:latin typeface="Times New Roman" charset="0"/>
              <a:ea typeface="Times New Roman" charset="0"/>
              <a:cs typeface="Times New Roman" charset="0"/>
            </a:endParaRPr>
          </a:p>
        </p:txBody>
      </p:sp>
      <p:sp>
        <p:nvSpPr>
          <p:cNvPr id="12"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3" name="Rectangle 3"/>
          <p:cNvSpPr>
            <a:spLocks/>
          </p:cNvSpPr>
          <p:nvPr/>
        </p:nvSpPr>
        <p:spPr bwMode="auto">
          <a:xfrm>
            <a:off x="107504" y="150995"/>
            <a:ext cx="1445190" cy="312467"/>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5122" name="Text Box 2"/>
          <p:cNvSpPr txBox="1">
            <a:spLocks noChangeArrowheads="1"/>
          </p:cNvSpPr>
          <p:nvPr/>
        </p:nvSpPr>
        <p:spPr bwMode="auto">
          <a:xfrm>
            <a:off x="8700294" y="6464300"/>
            <a:ext cx="316706" cy="252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nchorCtr="0"/>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lgn="ctr"/>
            <a:fld id="{8AFDD82D-6863-1D47-9F12-543A2E17F8A1}" type="slidenum">
              <a:rPr lang="en-US" altLang="zh-CN" sz="1400">
                <a:latin typeface="Times New Roman" charset="0"/>
                <a:ea typeface="Times New Roman" charset="0"/>
                <a:cs typeface="Times New Roman" charset="0"/>
              </a:rPr>
              <a:pPr algn="ctr"/>
              <a:t>14</a:t>
            </a:fld>
            <a:endParaRPr lang="en-US" altLang="zh-CN" sz="1400" dirty="0">
              <a:latin typeface="Times New Roman" charset="0"/>
              <a:ea typeface="Times New Roman" charset="0"/>
              <a:cs typeface="Times New Roman"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129752815"/>
              </p:ext>
            </p:extLst>
          </p:nvPr>
        </p:nvGraphicFramePr>
        <p:xfrm>
          <a:off x="114300" y="518368"/>
          <a:ext cx="8902700" cy="5521960"/>
        </p:xfrm>
        <a:graphic>
          <a:graphicData uri="http://schemas.openxmlformats.org/drawingml/2006/table">
            <a:tbl>
              <a:tblPr firstRow="1" bandRow="1">
                <a:tableStyleId>{00A15C55-8517-42AA-B614-E9B94910E393}</a:tableStyleId>
              </a:tblPr>
              <a:tblGrid>
                <a:gridCol w="2225452"/>
                <a:gridCol w="2952328"/>
                <a:gridCol w="648072"/>
                <a:gridCol w="3076848"/>
              </a:tblGrid>
              <a:tr h="370840">
                <a:tc>
                  <a:txBody>
                    <a:bodyPr/>
                    <a:lstStyle/>
                    <a:p>
                      <a:pPr algn="ctr"/>
                      <a:r>
                        <a:rPr lang="zh-CN" altLang="en-US" dirty="0" smtClean="0"/>
                        <a:t>概念</a:t>
                      </a:r>
                      <a:endParaRPr lang="zh-CN" altLang="en-US" dirty="0"/>
                    </a:p>
                  </a:txBody>
                  <a:tcPr/>
                </a:tc>
                <a:tc>
                  <a:txBody>
                    <a:bodyPr/>
                    <a:lstStyle/>
                    <a:p>
                      <a:pPr algn="ctr"/>
                      <a:r>
                        <a:rPr lang="zh-CN" altLang="en-US" dirty="0" smtClean="0"/>
                        <a:t>解释</a:t>
                      </a:r>
                      <a:endParaRPr lang="zh-CN" altLang="en-US" dirty="0"/>
                    </a:p>
                  </a:txBody>
                  <a:tcPr/>
                </a:tc>
                <a:tc>
                  <a:txBody>
                    <a:bodyPr/>
                    <a:lstStyle/>
                    <a:p>
                      <a:pPr algn="ctr"/>
                      <a:r>
                        <a:rPr lang="zh-CN" altLang="en-US" dirty="0" smtClean="0"/>
                        <a:t>咨询</a:t>
                      </a:r>
                      <a:endParaRPr lang="zh-CN" altLang="en-US" dirty="0"/>
                    </a:p>
                  </a:txBody>
                  <a:tcPr/>
                </a:tc>
                <a:tc>
                  <a:txBody>
                    <a:bodyPr/>
                    <a:lstStyle/>
                    <a:p>
                      <a:pPr algn="ctr"/>
                      <a:r>
                        <a:rPr lang="zh-CN" altLang="en-US" dirty="0" smtClean="0"/>
                        <a:t>资源</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err="1" smtClean="0">
                          <a:latin typeface="Times New Roman" charset="0"/>
                          <a:ea typeface="Times New Roman" charset="0"/>
                          <a:cs typeface="Times New Roman" charset="0"/>
                        </a:rPr>
                        <a:t>Zoutendijk</a:t>
                      </a:r>
                      <a:r>
                        <a:rPr lang="zh-CN" altLang="en-US" sz="1600" dirty="0" smtClean="0">
                          <a:latin typeface="Times New Roman" charset="0"/>
                          <a:ea typeface="Times New Roman" charset="0"/>
                          <a:cs typeface="Times New Roman" charset="0"/>
                        </a:rPr>
                        <a:t>可行方向法</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Times New Roman" charset="0"/>
                          <a:ea typeface="Times New Roman" charset="0"/>
                          <a:cs typeface="Times New Roman" charset="0"/>
                        </a:rPr>
                        <a:t>Feasible</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Directions</a:t>
                      </a:r>
                      <a:endParaRPr lang="zh-CN" altLang="en-US" sz="1600" dirty="0" smtClean="0">
                        <a:latin typeface="Times New Roman" charset="0"/>
                        <a:ea typeface="Times New Roman" charset="0"/>
                        <a:cs typeface="Times New Roman" charset="0"/>
                      </a:endParaRPr>
                    </a:p>
                  </a:txBody>
                  <a:tcPr/>
                </a:tc>
                <a:tc>
                  <a:txBody>
                    <a:bodyPr/>
                    <a:lstStyle/>
                    <a:p>
                      <a:r>
                        <a:rPr lang="zh-CN" altLang="en-US" sz="1400" dirty="0" smtClean="0">
                          <a:latin typeface="Times New Roman" charset="0"/>
                          <a:ea typeface="Times New Roman" charset="0"/>
                          <a:cs typeface="Times New Roman" charset="0"/>
                        </a:rPr>
                        <a:t>梯度型法是一种解析与数值计算相结合的方法。主要包括两大类：一种是无约束梯度法，如陡降法、拟牛顿法等。第二类是有约束梯度法，如可行方向法、梯度投影法。</a:t>
                      </a:r>
                    </a:p>
                  </a:txBody>
                  <a:tcPr/>
                </a:tc>
                <a:tc>
                  <a:txBody>
                    <a:bodyPr/>
                    <a:lstStyle/>
                    <a:p>
                      <a:r>
                        <a:rPr lang="en-US" altLang="zh-CN" sz="1600" dirty="0" smtClean="0">
                          <a:latin typeface="Times New Roman" charset="0"/>
                          <a:ea typeface="Times New Roman" charset="0"/>
                          <a:cs typeface="Times New Roman" charset="0"/>
                        </a:rPr>
                        <a:t>YJT</a:t>
                      </a:r>
                      <a:endParaRPr lang="zh-CN" altLang="en-US" sz="1600" dirty="0">
                        <a:latin typeface="Times New Roman" charset="0"/>
                        <a:ea typeface="Times New Roman" charset="0"/>
                        <a:cs typeface="Times New Roman" charset="0"/>
                      </a:endParaRPr>
                    </a:p>
                  </a:txBody>
                  <a:tcPr/>
                </a:tc>
                <a:tc>
                  <a:txBody>
                    <a:bodyPr/>
                    <a:lstStyle/>
                    <a:p>
                      <a:pPr marL="0" lvl="1" algn="just"/>
                      <a:r>
                        <a:rPr lang="zh-CN" altLang="en-US" sz="1100" dirty="0" smtClean="0">
                          <a:solidFill>
                            <a:srgbClr val="0070C0"/>
                          </a:solidFill>
                          <a:latin typeface="Times New Roman" charset="0"/>
                          <a:ea typeface="Times New Roman" charset="0"/>
                          <a:cs typeface="Times New Roman" charset="0"/>
                        </a:rPr>
                        <a:t>黄红选，韩继业</a:t>
                      </a:r>
                      <a:r>
                        <a:rPr lang="en-US" altLang="zh-CN" sz="1100" dirty="0" smtClean="0">
                          <a:solidFill>
                            <a:srgbClr val="0070C0"/>
                          </a:solidFill>
                          <a:latin typeface="Times New Roman" charset="0"/>
                          <a:ea typeface="Times New Roman" charset="0"/>
                          <a:cs typeface="Times New Roman" charset="0"/>
                        </a:rPr>
                        <a:t>《</a:t>
                      </a:r>
                      <a:r>
                        <a:rPr lang="zh-CN" altLang="en-US" sz="1100" dirty="0" smtClean="0">
                          <a:solidFill>
                            <a:srgbClr val="0070C0"/>
                          </a:solidFill>
                          <a:latin typeface="Times New Roman" charset="0"/>
                          <a:ea typeface="Times New Roman" charset="0"/>
                          <a:cs typeface="Times New Roman" charset="0"/>
                        </a:rPr>
                        <a:t>数学规划</a:t>
                      </a:r>
                      <a:r>
                        <a:rPr lang="en-US" altLang="zh-CN" sz="1100" dirty="0" smtClean="0">
                          <a:solidFill>
                            <a:srgbClr val="0070C0"/>
                          </a:solidFill>
                          <a:latin typeface="Times New Roman" charset="0"/>
                          <a:ea typeface="Times New Roman" charset="0"/>
                          <a:cs typeface="Times New Roman" charset="0"/>
                        </a:rPr>
                        <a:t>》</a:t>
                      </a:r>
                      <a:r>
                        <a:rPr lang="zh-CN" altLang="en-US" sz="1100" dirty="0" smtClean="0">
                          <a:solidFill>
                            <a:srgbClr val="0070C0"/>
                          </a:solidFill>
                          <a:latin typeface="Times New Roman" charset="0"/>
                          <a:ea typeface="Times New Roman" charset="0"/>
                          <a:cs typeface="Times New Roman" charset="0"/>
                        </a:rPr>
                        <a:t> 清华大学出版社</a:t>
                      </a:r>
                      <a:r>
                        <a:rPr lang="en-US" altLang="zh-CN" sz="1100" dirty="0" smtClean="0">
                          <a:solidFill>
                            <a:srgbClr val="0070C0"/>
                          </a:solidFill>
                          <a:latin typeface="Times New Roman" charset="0"/>
                          <a:ea typeface="Times New Roman" charset="0"/>
                          <a:cs typeface="Times New Roman" charset="0"/>
                        </a:rPr>
                        <a:t>;</a:t>
                      </a:r>
                      <a:endParaRPr lang="zh-CN" altLang="en-US" sz="1100" dirty="0" smtClean="0">
                        <a:solidFill>
                          <a:srgbClr val="0070C0"/>
                        </a:solidFill>
                        <a:latin typeface="Times New Roman" charset="0"/>
                        <a:ea typeface="Times New Roman" charset="0"/>
                        <a:cs typeface="Times New Roman" charset="0"/>
                      </a:endParaRPr>
                    </a:p>
                    <a:p>
                      <a:pPr marL="0" lvl="1" algn="just"/>
                      <a:r>
                        <a:rPr lang="en-US" altLang="zh-CN" sz="1100" dirty="0" smtClean="0">
                          <a:solidFill>
                            <a:srgbClr val="0070C0"/>
                          </a:solidFill>
                          <a:latin typeface="Times New Roman" charset="0"/>
                          <a:ea typeface="Times New Roman" charset="0"/>
                          <a:cs typeface="Times New Roman" charset="0"/>
                        </a:rPr>
                        <a:t>Wayne L. Winston. 《</a:t>
                      </a:r>
                      <a:r>
                        <a:rPr lang="zh-CN" altLang="en-US" sz="1100" dirty="0" smtClean="0">
                          <a:solidFill>
                            <a:srgbClr val="0070C0"/>
                          </a:solidFill>
                          <a:latin typeface="Times New Roman" charset="0"/>
                          <a:ea typeface="Times New Roman" charset="0"/>
                          <a:cs typeface="Times New Roman" charset="0"/>
                        </a:rPr>
                        <a:t>运筹学 数学规划 </a:t>
                      </a:r>
                      <a:r>
                        <a:rPr lang="en-US" altLang="zh-CN" sz="1100" dirty="0" smtClean="0">
                          <a:solidFill>
                            <a:srgbClr val="0070C0"/>
                          </a:solidFill>
                          <a:latin typeface="Times New Roman" charset="0"/>
                          <a:ea typeface="Times New Roman" charset="0"/>
                          <a:cs typeface="Times New Roman" charset="0"/>
                        </a:rPr>
                        <a:t>(Operations Research mathematical programming)》</a:t>
                      </a:r>
                      <a:r>
                        <a:rPr lang="zh-CN" altLang="en-US" sz="1100" dirty="0" smtClean="0">
                          <a:solidFill>
                            <a:srgbClr val="0070C0"/>
                          </a:solidFill>
                          <a:latin typeface="Times New Roman" charset="0"/>
                          <a:ea typeface="Times New Roman" charset="0"/>
                          <a:cs typeface="Times New Roman" charset="0"/>
                        </a:rPr>
                        <a:t> 清华大学出版社</a:t>
                      </a:r>
                      <a:r>
                        <a:rPr lang="en-US" altLang="zh-CN" sz="1100" dirty="0" smtClean="0">
                          <a:solidFill>
                            <a:srgbClr val="0070C0"/>
                          </a:solidFill>
                          <a:latin typeface="Times New Roman" charset="0"/>
                          <a:ea typeface="Times New Roman" charset="0"/>
                          <a:cs typeface="Times New Roman" charset="0"/>
                        </a:rPr>
                        <a:t>.</a:t>
                      </a:r>
                      <a:endParaRPr lang="zh-CN" altLang="en-US" sz="1100" dirty="0" smtClean="0">
                        <a:solidFill>
                          <a:srgbClr val="0070C0"/>
                        </a:solidFill>
                        <a:latin typeface="Times New Roman" charset="0"/>
                        <a:ea typeface="Times New Roman" charset="0"/>
                        <a:cs typeface="Times New Roman"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Times New Roman" charset="0"/>
                          <a:ea typeface="Times New Roman" charset="0"/>
                          <a:cs typeface="Times New Roman" charset="0"/>
                        </a:rPr>
                        <a:t>蚁群算法</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Times New Roman" charset="0"/>
                          <a:ea typeface="Times New Roman" charset="0"/>
                          <a:cs typeface="Times New Roman" charset="0"/>
                        </a:rPr>
                        <a:t>Ant colony optimization</a:t>
                      </a:r>
                      <a:endParaRPr lang="zh-CN" altLang="en-US" sz="1600" dirty="0" smtClean="0">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Times New Roman" charset="0"/>
                          <a:ea typeface="Times New Roman" charset="0"/>
                          <a:cs typeface="Times New Roman" charset="0"/>
                        </a:rPr>
                        <a:t>是一种用来寻找优化路径的概率型算法。这种算法具有分布计算、信息正反馈和启发式搜索的特征，本质上是进化算法中的一种启发式全局优化算法。</a:t>
                      </a:r>
                      <a:endParaRPr lang="zh-CN" altLang="en-US" sz="1400" dirty="0">
                        <a:latin typeface="Times New Roman" charset="0"/>
                        <a:ea typeface="Times New Roman" charset="0"/>
                        <a:cs typeface="Times New Roman" charset="0"/>
                      </a:endParaRPr>
                    </a:p>
                  </a:txBody>
                  <a:tcPr/>
                </a:tc>
                <a:tc>
                  <a:txBody>
                    <a:bodyPr/>
                    <a:lstStyle/>
                    <a:p>
                      <a:r>
                        <a:rPr lang="en-US" altLang="zh-CN" sz="1600" dirty="0" smtClean="0">
                          <a:latin typeface="Times New Roman" charset="0"/>
                          <a:ea typeface="Times New Roman" charset="0"/>
                          <a:cs typeface="Times New Roman" charset="0"/>
                        </a:rPr>
                        <a:t>YJT</a:t>
                      </a:r>
                      <a:endParaRPr lang="zh-CN" altLang="en-US" sz="1600" dirty="0">
                        <a:latin typeface="Times New Roman" charset="0"/>
                        <a:ea typeface="Times New Roman" charset="0"/>
                        <a:cs typeface="Times New Roman" charset="0"/>
                      </a:endParaRPr>
                    </a:p>
                  </a:txBody>
                  <a:tcPr/>
                </a:tc>
                <a:tc>
                  <a:txBody>
                    <a:bodyPr/>
                    <a:lstStyle/>
                    <a:p>
                      <a:r>
                        <a:rPr lang="zh-CN" altLang="en-US" sz="1100" kern="1200" dirty="0" smtClean="0">
                          <a:solidFill>
                            <a:srgbClr val="0070C0"/>
                          </a:solidFill>
                          <a:latin typeface="Times New Roman" charset="0"/>
                          <a:ea typeface="Times New Roman" charset="0"/>
                          <a:cs typeface="Times New Roman" charset="0"/>
                        </a:rPr>
                        <a:t>邢文训，谢金星 </a:t>
                      </a:r>
                      <a:r>
                        <a:rPr lang="en-US" altLang="zh-CN" sz="1100" kern="1200" dirty="0" smtClean="0">
                          <a:solidFill>
                            <a:srgbClr val="0070C0"/>
                          </a:solidFill>
                          <a:latin typeface="Times New Roman" charset="0"/>
                          <a:ea typeface="Times New Roman" charset="0"/>
                          <a:cs typeface="Times New Roman" charset="0"/>
                        </a:rPr>
                        <a:t>《</a:t>
                      </a:r>
                      <a:r>
                        <a:rPr lang="zh-CN" altLang="en-US" sz="1100" kern="1200" dirty="0" smtClean="0">
                          <a:solidFill>
                            <a:srgbClr val="0070C0"/>
                          </a:solidFill>
                          <a:latin typeface="Times New Roman" charset="0"/>
                          <a:ea typeface="Times New Roman" charset="0"/>
                          <a:cs typeface="Times New Roman" charset="0"/>
                        </a:rPr>
                        <a:t>现代优化计算方法</a:t>
                      </a:r>
                      <a:r>
                        <a:rPr lang="en-US" altLang="zh-CN" sz="1100" kern="1200" dirty="0" smtClean="0">
                          <a:solidFill>
                            <a:srgbClr val="0070C0"/>
                          </a:solidFill>
                          <a:latin typeface="Times New Roman" charset="0"/>
                          <a:ea typeface="Times New Roman" charset="0"/>
                          <a:cs typeface="Times New Roman" charset="0"/>
                        </a:rPr>
                        <a:t>》</a:t>
                      </a:r>
                      <a:r>
                        <a:rPr lang="zh-CN" altLang="en-US" sz="1100" kern="1200" dirty="0" smtClean="0">
                          <a:solidFill>
                            <a:srgbClr val="0070C0"/>
                          </a:solidFill>
                          <a:latin typeface="Times New Roman" charset="0"/>
                          <a:ea typeface="Times New Roman" charset="0"/>
                          <a:cs typeface="Times New Roman" charset="0"/>
                        </a:rPr>
                        <a:t> 清华大学出版社</a:t>
                      </a:r>
                      <a:endParaRPr lang="zh-CN" altLang="en-US" sz="1100" kern="1200" dirty="0">
                        <a:solidFill>
                          <a:srgbClr val="0070C0"/>
                        </a:solidFill>
                        <a:latin typeface="Times New Roman" charset="0"/>
                        <a:ea typeface="Times New Roman" charset="0"/>
                        <a:cs typeface="Times New Roman" charset="0"/>
                      </a:endParaRPr>
                    </a:p>
                  </a:txBody>
                  <a:tcPr/>
                </a:tc>
              </a:tr>
              <a:tr h="370840">
                <a:tc>
                  <a:txBody>
                    <a:bodyPr/>
                    <a:lstStyle/>
                    <a:p>
                      <a:r>
                        <a:rPr lang="en-US" altLang="zh-CN" sz="1600" dirty="0" smtClean="0">
                          <a:latin typeface="Times New Roman" charset="0"/>
                          <a:ea typeface="Times New Roman" charset="0"/>
                          <a:cs typeface="Times New Roman" charset="0"/>
                        </a:rPr>
                        <a:t>Python</a:t>
                      </a:r>
                      <a:endParaRPr lang="zh-CN" altLang="en-US" sz="1600" dirty="0">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Times New Roman" charset="0"/>
                          <a:ea typeface="Times New Roman" charset="0"/>
                          <a:cs typeface="Times New Roman" charset="0"/>
                        </a:rPr>
                        <a:t>一种面向对象的解释型计算机程序设计语言</a:t>
                      </a:r>
                      <a:endParaRPr lang="zh-CN" altLang="en-US" sz="1400" dirty="0">
                        <a:latin typeface="Times New Roman" charset="0"/>
                        <a:ea typeface="Times New Roman" charset="0"/>
                        <a:cs typeface="Times New Roman" charset="0"/>
                      </a:endParaRPr>
                    </a:p>
                  </a:txBody>
                  <a:tcPr/>
                </a:tc>
                <a:tc>
                  <a:txBody>
                    <a:bodyPr/>
                    <a:lstStyle/>
                    <a:p>
                      <a:r>
                        <a:rPr lang="en-US" altLang="zh-CN" sz="1600" dirty="0" smtClean="0">
                          <a:latin typeface="Times New Roman" charset="0"/>
                          <a:ea typeface="Times New Roman" charset="0"/>
                          <a:cs typeface="Times New Roman" charset="0"/>
                        </a:rPr>
                        <a:t>YJL</a:t>
                      </a:r>
                      <a:endParaRPr lang="zh-CN" altLang="en-US" sz="1600" dirty="0">
                        <a:latin typeface="Times New Roman" charset="0"/>
                        <a:ea typeface="Times New Roman" charset="0"/>
                        <a:cs typeface="Times New Roman" charset="0"/>
                      </a:endParaRPr>
                    </a:p>
                  </a:txBody>
                  <a:tcPr/>
                </a:tc>
                <a:tc>
                  <a:txBody>
                    <a:bodyPr/>
                    <a:lstStyle/>
                    <a:p>
                      <a:r>
                        <a:rPr lang="en-US" altLang="zh-CN" sz="1100" kern="1200" dirty="0" smtClean="0">
                          <a:solidFill>
                            <a:srgbClr val="0070C0"/>
                          </a:solidFill>
                          <a:latin typeface="Times New Roman" charset="0"/>
                          <a:ea typeface="Times New Roman" charset="0"/>
                          <a:cs typeface="Times New Roman" charset="0"/>
                        </a:rPr>
                        <a:t>https://</a:t>
                      </a:r>
                      <a:r>
                        <a:rPr lang="en-US" altLang="zh-CN" sz="1100" kern="1200" dirty="0" err="1" smtClean="0">
                          <a:solidFill>
                            <a:srgbClr val="0070C0"/>
                          </a:solidFill>
                          <a:latin typeface="Times New Roman" charset="0"/>
                          <a:ea typeface="Times New Roman" charset="0"/>
                          <a:cs typeface="Times New Roman" charset="0"/>
                        </a:rPr>
                        <a:t>www.python.org</a:t>
                      </a:r>
                      <a:endParaRPr lang="zh-CN" altLang="en-US" sz="1100" kern="1200" dirty="0">
                        <a:solidFill>
                          <a:srgbClr val="0070C0"/>
                        </a:solidFill>
                        <a:latin typeface="Times New Roman" charset="0"/>
                        <a:ea typeface="Times New Roman" charset="0"/>
                        <a:cs typeface="Times New Roman"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Times New Roman" charset="0"/>
                          <a:ea typeface="Times New Roman" charset="0"/>
                          <a:cs typeface="Times New Roman" charset="0"/>
                        </a:rPr>
                        <a:t>数据</a:t>
                      </a:r>
                      <a:r>
                        <a:rPr lang="zh-CN" altLang="en-US" sz="1600" dirty="0" smtClean="0">
                          <a:latin typeface="Times New Roman" charset="0"/>
                          <a:ea typeface="Times New Roman" charset="0"/>
                          <a:cs typeface="Times New Roman" charset="0"/>
                        </a:rPr>
                        <a:t>挖掘 </a:t>
                      </a:r>
                      <a:r>
                        <a:rPr lang="en-US" altLang="zh-CN" sz="1600" dirty="0" smtClean="0">
                          <a:latin typeface="Times New Roman" charset="0"/>
                          <a:ea typeface="Times New Roman" charset="0"/>
                          <a:cs typeface="Times New Roman" charset="0"/>
                        </a:rPr>
                        <a:t>Data mining</a:t>
                      </a:r>
                      <a:endParaRPr lang="zh-CN" altLang="en-US" sz="1600" dirty="0">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Times New Roman" charset="0"/>
                          <a:ea typeface="Times New Roman" charset="0"/>
                          <a:cs typeface="Times New Roman" charset="0"/>
                        </a:rPr>
                        <a:t>从大量的数据中通过算法搜索隐藏于其中信息的过程。数据挖掘通常与计算机科学有关，并通过统计、在线分析处理、情报检索、机器学习、专家系统（依靠过去的经验法则）和模式识别等诸多方法来实现上述目标。</a:t>
                      </a:r>
                      <a:endParaRPr lang="zh-CN" altLang="en-US" sz="1400" dirty="0">
                        <a:latin typeface="Times New Roman" charset="0"/>
                        <a:ea typeface="Times New Roman" charset="0"/>
                        <a:cs typeface="Times New Roman" charset="0"/>
                      </a:endParaRPr>
                    </a:p>
                  </a:txBody>
                  <a:tcPr/>
                </a:tc>
                <a:tc>
                  <a:txBody>
                    <a:bodyPr/>
                    <a:lstStyle/>
                    <a:p>
                      <a:r>
                        <a:rPr lang="en-US" altLang="zh-CN" sz="1600" dirty="0" smtClean="0">
                          <a:latin typeface="Times New Roman" charset="0"/>
                          <a:ea typeface="Times New Roman" charset="0"/>
                          <a:cs typeface="Times New Roman" charset="0"/>
                        </a:rPr>
                        <a:t>YJL</a:t>
                      </a:r>
                      <a:endParaRPr lang="zh-CN" altLang="en-US" sz="1600" dirty="0">
                        <a:latin typeface="Times New Roman" charset="0"/>
                        <a:ea typeface="Times New Roman" charset="0"/>
                        <a:cs typeface="Times New Roman" charset="0"/>
                      </a:endParaRPr>
                    </a:p>
                  </a:txBody>
                  <a:tcPr/>
                </a:tc>
                <a:tc>
                  <a:txBody>
                    <a:bodyPr/>
                    <a:lstStyle/>
                    <a:p>
                      <a:endParaRPr lang="zh-CN" altLang="en-US" sz="1100" kern="1200" dirty="0">
                        <a:solidFill>
                          <a:srgbClr val="0070C0"/>
                        </a:solidFill>
                        <a:latin typeface="Times New Roman" charset="0"/>
                        <a:ea typeface="Times New Roman" charset="0"/>
                        <a:cs typeface="Times New Roman" charset="0"/>
                      </a:endParaRPr>
                    </a:p>
                  </a:txBody>
                  <a:tcPr/>
                </a:tc>
              </a:tr>
              <a:tr h="370840">
                <a:tc>
                  <a:txBody>
                    <a:bodyPr/>
                    <a:lstStyle/>
                    <a:p>
                      <a:r>
                        <a:rPr lang="zh-CN" altLang="en-US" sz="1600" dirty="0" smtClean="0">
                          <a:latin typeface="Times New Roman" charset="0"/>
                          <a:ea typeface="Times New Roman" charset="0"/>
                          <a:cs typeface="Times New Roman" charset="0"/>
                        </a:rPr>
                        <a:t>聚类分析</a:t>
                      </a:r>
                      <a:endParaRPr lang="zh-CN" altLang="en-US" sz="1600" dirty="0">
                        <a:latin typeface="Times New Roman" charset="0"/>
                        <a:ea typeface="Times New Roman" charset="0"/>
                        <a:cs typeface="Times New Roman" charset="0"/>
                      </a:endParaRPr>
                    </a:p>
                  </a:txBody>
                  <a:tcPr/>
                </a:tc>
                <a:tc>
                  <a:txBody>
                    <a:bodyPr/>
                    <a:lstStyle/>
                    <a:p>
                      <a:r>
                        <a:rPr lang="zh-CN" altLang="en-US" sz="1400" dirty="0" smtClean="0">
                          <a:latin typeface="Times New Roman" charset="0"/>
                          <a:ea typeface="Times New Roman" charset="0"/>
                          <a:cs typeface="Times New Roman" charset="0"/>
                        </a:rPr>
                        <a:t>将物理或抽象对象的集合分组为由类似的对象组成的多个类的分析过程。</a:t>
                      </a:r>
                    </a:p>
                  </a:txBody>
                  <a:tcPr/>
                </a:tc>
                <a:tc>
                  <a:txBody>
                    <a:bodyPr/>
                    <a:lstStyle/>
                    <a:p>
                      <a:r>
                        <a:rPr lang="en-US" altLang="zh-CN" sz="1600" dirty="0" smtClean="0">
                          <a:latin typeface="Times New Roman" charset="0"/>
                          <a:ea typeface="Times New Roman" charset="0"/>
                          <a:cs typeface="Times New Roman" charset="0"/>
                        </a:rPr>
                        <a:t>YJL</a:t>
                      </a:r>
                      <a:endParaRPr lang="zh-CN" altLang="en-US" sz="1600" dirty="0">
                        <a:latin typeface="Times New Roman" charset="0"/>
                        <a:ea typeface="Times New Roman" charset="0"/>
                        <a:cs typeface="Times New Roman" charset="0"/>
                      </a:endParaRPr>
                    </a:p>
                  </a:txBody>
                  <a:tcPr/>
                </a:tc>
                <a:tc>
                  <a:txBody>
                    <a:bodyPr/>
                    <a:lstStyle/>
                    <a:p>
                      <a:r>
                        <a:rPr lang="en-US" altLang="zh-CN" sz="1100" kern="1200" dirty="0" smtClean="0">
                          <a:solidFill>
                            <a:srgbClr val="0070C0"/>
                          </a:solidFill>
                          <a:latin typeface="Times New Roman" charset="0"/>
                          <a:ea typeface="Times New Roman" charset="0"/>
                          <a:cs typeface="Times New Roman" charset="0"/>
                        </a:rPr>
                        <a:t>Richard</a:t>
                      </a:r>
                      <a:r>
                        <a:rPr lang="zh-CN" altLang="en-US" sz="1100" kern="1200" dirty="0" smtClean="0">
                          <a:solidFill>
                            <a:srgbClr val="0070C0"/>
                          </a:solidFill>
                          <a:latin typeface="Times New Roman" charset="0"/>
                          <a:ea typeface="Times New Roman" charset="0"/>
                          <a:cs typeface="Times New Roman" charset="0"/>
                        </a:rPr>
                        <a:t> </a:t>
                      </a:r>
                      <a:r>
                        <a:rPr lang="en-US" altLang="zh-CN" sz="1100" kern="1200" dirty="0" smtClean="0">
                          <a:solidFill>
                            <a:srgbClr val="0070C0"/>
                          </a:solidFill>
                          <a:latin typeface="Times New Roman" charset="0"/>
                          <a:ea typeface="Times New Roman" charset="0"/>
                          <a:cs typeface="Times New Roman" charset="0"/>
                        </a:rPr>
                        <a:t>A.</a:t>
                      </a:r>
                      <a:r>
                        <a:rPr lang="zh-CN" altLang="en-US" sz="1100" kern="1200" dirty="0" smtClean="0">
                          <a:solidFill>
                            <a:srgbClr val="0070C0"/>
                          </a:solidFill>
                          <a:latin typeface="Times New Roman" charset="0"/>
                          <a:ea typeface="Times New Roman" charset="0"/>
                          <a:cs typeface="Times New Roman" charset="0"/>
                        </a:rPr>
                        <a:t> </a:t>
                      </a:r>
                      <a:r>
                        <a:rPr lang="en-US" altLang="zh-CN" sz="1100" kern="1200" dirty="0" smtClean="0">
                          <a:solidFill>
                            <a:srgbClr val="0070C0"/>
                          </a:solidFill>
                          <a:latin typeface="Times New Roman" charset="0"/>
                          <a:ea typeface="Times New Roman" charset="0"/>
                          <a:cs typeface="Times New Roman" charset="0"/>
                        </a:rPr>
                        <a:t>Johnson,</a:t>
                      </a:r>
                      <a:r>
                        <a:rPr lang="zh-CN" altLang="en-US" sz="1100" kern="1200" dirty="0" smtClean="0">
                          <a:solidFill>
                            <a:srgbClr val="0070C0"/>
                          </a:solidFill>
                          <a:latin typeface="Times New Roman" charset="0"/>
                          <a:ea typeface="Times New Roman" charset="0"/>
                          <a:cs typeface="Times New Roman" charset="0"/>
                        </a:rPr>
                        <a:t> </a:t>
                      </a:r>
                      <a:r>
                        <a:rPr lang="en-US" altLang="zh-CN" sz="1100" kern="1200" dirty="0" smtClean="0">
                          <a:solidFill>
                            <a:srgbClr val="0070C0"/>
                          </a:solidFill>
                          <a:latin typeface="Times New Roman" charset="0"/>
                          <a:ea typeface="Times New Roman" charset="0"/>
                          <a:cs typeface="Times New Roman" charset="0"/>
                        </a:rPr>
                        <a:t>Dean</a:t>
                      </a:r>
                      <a:r>
                        <a:rPr lang="zh-CN" altLang="en-US" sz="1100" kern="1200" dirty="0" smtClean="0">
                          <a:solidFill>
                            <a:srgbClr val="0070C0"/>
                          </a:solidFill>
                          <a:latin typeface="Times New Roman" charset="0"/>
                          <a:ea typeface="Times New Roman" charset="0"/>
                          <a:cs typeface="Times New Roman" charset="0"/>
                        </a:rPr>
                        <a:t> </a:t>
                      </a:r>
                      <a:r>
                        <a:rPr lang="en-US" altLang="zh-CN" sz="1100" kern="1200" dirty="0" smtClean="0">
                          <a:solidFill>
                            <a:srgbClr val="0070C0"/>
                          </a:solidFill>
                          <a:latin typeface="Times New Roman" charset="0"/>
                          <a:ea typeface="Times New Roman" charset="0"/>
                          <a:cs typeface="Times New Roman" charset="0"/>
                        </a:rPr>
                        <a:t>W.</a:t>
                      </a:r>
                      <a:r>
                        <a:rPr lang="zh-CN" altLang="en-US" sz="1100" kern="1200" dirty="0" smtClean="0">
                          <a:solidFill>
                            <a:srgbClr val="0070C0"/>
                          </a:solidFill>
                          <a:latin typeface="Times New Roman" charset="0"/>
                          <a:ea typeface="Times New Roman" charset="0"/>
                          <a:cs typeface="Times New Roman" charset="0"/>
                        </a:rPr>
                        <a:t> </a:t>
                      </a:r>
                      <a:r>
                        <a:rPr lang="en-US" altLang="zh-CN" sz="1100" kern="1200" dirty="0" err="1" smtClean="0">
                          <a:solidFill>
                            <a:srgbClr val="0070C0"/>
                          </a:solidFill>
                          <a:latin typeface="Times New Roman" charset="0"/>
                          <a:ea typeface="Times New Roman" charset="0"/>
                          <a:cs typeface="Times New Roman" charset="0"/>
                        </a:rPr>
                        <a:t>Wichern</a:t>
                      </a:r>
                      <a:r>
                        <a:rPr lang="zh-CN" altLang="en-US" sz="1100" kern="1200" dirty="0" smtClean="0">
                          <a:solidFill>
                            <a:srgbClr val="0070C0"/>
                          </a:solidFill>
                          <a:latin typeface="Times New Roman" charset="0"/>
                          <a:ea typeface="Times New Roman" charset="0"/>
                          <a:cs typeface="Times New Roman" charset="0"/>
                        </a:rPr>
                        <a:t> </a:t>
                      </a:r>
                      <a:r>
                        <a:rPr lang="en-US" altLang="zh-CN" sz="1100" kern="1200" dirty="0" smtClean="0">
                          <a:solidFill>
                            <a:srgbClr val="0070C0"/>
                          </a:solidFill>
                          <a:latin typeface="Times New Roman" charset="0"/>
                          <a:ea typeface="Times New Roman" charset="0"/>
                          <a:cs typeface="Times New Roman" charset="0"/>
                        </a:rPr>
                        <a:t>《</a:t>
                      </a:r>
                      <a:r>
                        <a:rPr lang="zh-CN" altLang="en-US" sz="1100" kern="1200" dirty="0" smtClean="0">
                          <a:solidFill>
                            <a:srgbClr val="0070C0"/>
                          </a:solidFill>
                          <a:latin typeface="Times New Roman" charset="0"/>
                          <a:ea typeface="Times New Roman" charset="0"/>
                          <a:cs typeface="Times New Roman" charset="0"/>
                        </a:rPr>
                        <a:t>实用多元统计分析</a:t>
                      </a:r>
                      <a:r>
                        <a:rPr lang="en-US" altLang="zh-CN" sz="1100" kern="1200" dirty="0" smtClean="0">
                          <a:solidFill>
                            <a:srgbClr val="0070C0"/>
                          </a:solidFill>
                          <a:latin typeface="Times New Roman" charset="0"/>
                          <a:ea typeface="Times New Roman" charset="0"/>
                          <a:cs typeface="Times New Roman" charset="0"/>
                        </a:rPr>
                        <a:t>》</a:t>
                      </a:r>
                      <a:r>
                        <a:rPr lang="zh-CN" altLang="en-US" sz="1100" kern="1200" dirty="0" smtClean="0">
                          <a:solidFill>
                            <a:srgbClr val="0070C0"/>
                          </a:solidFill>
                          <a:latin typeface="Times New Roman" charset="0"/>
                          <a:ea typeface="Times New Roman" charset="0"/>
                          <a:cs typeface="Times New Roman" charset="0"/>
                        </a:rPr>
                        <a:t> 清华大学出版社</a:t>
                      </a:r>
                      <a:endParaRPr lang="zh-CN" altLang="en-US" sz="1100" kern="1200" dirty="0">
                        <a:solidFill>
                          <a:srgbClr val="0070C0"/>
                        </a:solidFill>
                        <a:latin typeface="Times New Roman" charset="0"/>
                        <a:ea typeface="Times New Roman" charset="0"/>
                        <a:cs typeface="Times New Roman" charset="0"/>
                      </a:endParaRPr>
                    </a:p>
                  </a:txBody>
                  <a:tcPr/>
                </a:tc>
              </a:tr>
            </a:tbl>
          </a:graphicData>
        </a:graphic>
      </p:graphicFrame>
    </p:spTree>
    <p:extLst>
      <p:ext uri="{BB962C8B-B14F-4D97-AF65-F5344CB8AC3E}">
        <p14:creationId xmlns:p14="http://schemas.microsoft.com/office/powerpoint/2010/main" val="22918520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9"/>
          <p:cNvSpPr>
            <a:spLocks/>
          </p:cNvSpPr>
          <p:nvPr/>
        </p:nvSpPr>
        <p:spPr bwMode="auto">
          <a:xfrm>
            <a:off x="8700294" y="6464300"/>
            <a:ext cx="316706"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endParaRPr lang="zh-CN" altLang="en-US">
              <a:latin typeface="Times New Roman" charset="0"/>
              <a:ea typeface="Times New Roman" charset="0"/>
              <a:cs typeface="Times New Roman" charset="0"/>
            </a:endParaRPr>
          </a:p>
        </p:txBody>
      </p:sp>
      <p:sp>
        <p:nvSpPr>
          <p:cNvPr id="11" name="Rectangle 3"/>
          <p:cNvSpPr>
            <a:spLocks/>
          </p:cNvSpPr>
          <p:nvPr/>
        </p:nvSpPr>
        <p:spPr bwMode="auto">
          <a:xfrm>
            <a:off x="1578279" y="151062"/>
            <a:ext cx="6688899" cy="312401"/>
          </a:xfrm>
          <a:prstGeom prst="rect">
            <a:avLst/>
          </a:prstGeom>
          <a:solidFill>
            <a:srgbClr val="DB5C43"/>
          </a:solidFill>
          <a:ln>
            <a:noFill/>
          </a:ln>
        </p:spPr>
        <p:txBody>
          <a:bodyPr lIns="0" tIns="0" rIns="0" bIns="0" anchor="ctr"/>
          <a:lstStyle/>
          <a:p>
            <a:pPr algn="ctr"/>
            <a:r>
              <a:rPr kumimoji="1" lang="zh-CN" altLang="en-US" sz="2000" b="1" dirty="0">
                <a:latin typeface="Times New Roman" charset="0"/>
                <a:ea typeface="Times New Roman" charset="0"/>
                <a:cs typeface="Times New Roman" charset="0"/>
              </a:rPr>
              <a:t>相关文献－上一周所看的文献或者觉得好的文献</a:t>
            </a:r>
            <a:endParaRPr lang="zh-CN" altLang="en-US" sz="2000" b="1" dirty="0">
              <a:latin typeface="Times New Roman" charset="0"/>
              <a:ea typeface="Times New Roman" charset="0"/>
              <a:cs typeface="Times New Roman" charset="0"/>
            </a:endParaRPr>
          </a:p>
        </p:txBody>
      </p:sp>
      <p:sp>
        <p:nvSpPr>
          <p:cNvPr id="12"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3" name="Rectangle 3"/>
          <p:cNvSpPr>
            <a:spLocks/>
          </p:cNvSpPr>
          <p:nvPr/>
        </p:nvSpPr>
        <p:spPr bwMode="auto">
          <a:xfrm>
            <a:off x="107504" y="150995"/>
            <a:ext cx="1445190" cy="312467"/>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5122" name="Text Box 2"/>
          <p:cNvSpPr txBox="1">
            <a:spLocks noChangeArrowheads="1"/>
          </p:cNvSpPr>
          <p:nvPr/>
        </p:nvSpPr>
        <p:spPr bwMode="auto">
          <a:xfrm>
            <a:off x="8700294" y="6464300"/>
            <a:ext cx="316706" cy="252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nchorCtr="0"/>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lgn="ctr"/>
            <a:fld id="{8AFDD82D-6863-1D47-9F12-543A2E17F8A1}" type="slidenum">
              <a:rPr lang="en-US" altLang="zh-CN" sz="1400">
                <a:latin typeface="Times New Roman" charset="0"/>
                <a:ea typeface="Times New Roman" charset="0"/>
                <a:cs typeface="Times New Roman" charset="0"/>
              </a:rPr>
              <a:pPr algn="ctr"/>
              <a:t>15</a:t>
            </a:fld>
            <a:endParaRPr lang="en-US" altLang="zh-CN" sz="1400" dirty="0">
              <a:latin typeface="Times New Roman" charset="0"/>
              <a:ea typeface="Times New Roman" charset="0"/>
              <a:cs typeface="Times New Roman"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609311505"/>
              </p:ext>
            </p:extLst>
          </p:nvPr>
        </p:nvGraphicFramePr>
        <p:xfrm>
          <a:off x="114300" y="518368"/>
          <a:ext cx="8902700" cy="5156200"/>
        </p:xfrm>
        <a:graphic>
          <a:graphicData uri="http://schemas.openxmlformats.org/drawingml/2006/table">
            <a:tbl>
              <a:tblPr firstRow="1" bandRow="1">
                <a:tableStyleId>{00A15C55-8517-42AA-B614-E9B94910E393}</a:tableStyleId>
              </a:tblPr>
              <a:tblGrid>
                <a:gridCol w="1937420"/>
                <a:gridCol w="5976664"/>
                <a:gridCol w="988616"/>
              </a:tblGrid>
              <a:tr h="370840">
                <a:tc>
                  <a:txBody>
                    <a:bodyPr/>
                    <a:lstStyle/>
                    <a:p>
                      <a:pPr algn="ctr"/>
                      <a:r>
                        <a:rPr lang="zh-CN" altLang="en-US" dirty="0" smtClean="0"/>
                        <a:t>领域</a:t>
                      </a:r>
                      <a:endParaRPr lang="zh-CN" altLang="en-US" dirty="0"/>
                    </a:p>
                  </a:txBody>
                  <a:tcPr/>
                </a:tc>
                <a:tc>
                  <a:txBody>
                    <a:bodyPr/>
                    <a:lstStyle/>
                    <a:p>
                      <a:pPr algn="ctr"/>
                      <a:r>
                        <a:rPr lang="zh-CN" altLang="en-US" dirty="0" smtClean="0"/>
                        <a:t>文献</a:t>
                      </a:r>
                      <a:endParaRPr lang="zh-CN" altLang="en-US" dirty="0"/>
                    </a:p>
                  </a:txBody>
                  <a:tcPr/>
                </a:tc>
                <a:tc>
                  <a:txBody>
                    <a:bodyPr/>
                    <a:lstStyle/>
                    <a:p>
                      <a:pPr algn="ctr"/>
                      <a:r>
                        <a:rPr lang="zh-CN" altLang="en-US" dirty="0" smtClean="0"/>
                        <a:t>咨询</a:t>
                      </a:r>
                      <a:endParaRPr lang="zh-CN" altLang="en-US" dirty="0"/>
                    </a:p>
                  </a:txBody>
                  <a:tcPr/>
                </a:tc>
              </a:tr>
              <a:tr h="370840">
                <a:tc>
                  <a:txBody>
                    <a:bodyPr/>
                    <a:lstStyle/>
                    <a:p>
                      <a:r>
                        <a:rPr lang="zh-CN" altLang="en-US" sz="1600" dirty="0" smtClean="0">
                          <a:latin typeface="Times New Roman" charset="0"/>
                          <a:ea typeface="Times New Roman" charset="0"/>
                          <a:cs typeface="Times New Roman" charset="0"/>
                        </a:rPr>
                        <a:t>装配订货系统</a:t>
                      </a:r>
                      <a:endParaRPr lang="zh-CN" altLang="en-US" sz="1600" dirty="0">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dk1"/>
                          </a:solidFill>
                          <a:latin typeface="Times New Roman" charset="0"/>
                          <a:ea typeface="Times New Roman" charset="0"/>
                          <a:cs typeface="Times New Roman" charset="0"/>
                        </a:rPr>
                        <a:t>Zumbul</a:t>
                      </a:r>
                      <a:r>
                        <a:rPr lang="en-US" altLang="zh-CN" sz="1600" kern="1200" dirty="0" smtClean="0">
                          <a:solidFill>
                            <a:schemeClr val="dk1"/>
                          </a:solidFill>
                          <a:latin typeface="Times New Roman" charset="0"/>
                          <a:ea typeface="Times New Roman" charset="0"/>
                          <a:cs typeface="Times New Roman" charset="0"/>
                        </a:rPr>
                        <a:t> </a:t>
                      </a:r>
                      <a:r>
                        <a:rPr lang="en-US" altLang="zh-CN" sz="1600" kern="1200" dirty="0" err="1" smtClean="0">
                          <a:solidFill>
                            <a:schemeClr val="dk1"/>
                          </a:solidFill>
                          <a:latin typeface="Times New Roman" charset="0"/>
                          <a:ea typeface="Times New Roman" charset="0"/>
                          <a:cs typeface="Times New Roman" charset="0"/>
                        </a:rPr>
                        <a:t>Atan</a:t>
                      </a:r>
                      <a:r>
                        <a:rPr lang="en-US" altLang="zh-CN" sz="1600" kern="1200" dirty="0" smtClean="0">
                          <a:solidFill>
                            <a:schemeClr val="dk1"/>
                          </a:solidFill>
                          <a:latin typeface="Times New Roman" charset="0"/>
                          <a:ea typeface="Times New Roman" charset="0"/>
                          <a:cs typeface="Times New Roman" charset="0"/>
                        </a:rPr>
                        <a:t> et al. ,(2016). Assemble-to-Order Systems: A Review. </a:t>
                      </a:r>
                      <a:r>
                        <a:rPr lang="en-US" altLang="zh-CN" sz="1600" i="1" kern="1200" dirty="0" smtClean="0">
                          <a:solidFill>
                            <a:schemeClr val="dk1"/>
                          </a:solidFill>
                          <a:latin typeface="Times New Roman" charset="0"/>
                          <a:ea typeface="Times New Roman" charset="0"/>
                          <a:cs typeface="Times New Roman" charset="0"/>
                        </a:rPr>
                        <a:t>European Journal of Operational Research.</a:t>
                      </a:r>
                      <a:endParaRPr lang="zh-CN" altLang="en-US" sz="1600" i="1" kern="1200" dirty="0">
                        <a:solidFill>
                          <a:schemeClr val="dk1"/>
                        </a:solidFill>
                        <a:latin typeface="Times New Roman" charset="0"/>
                        <a:ea typeface="Times New Roman" charset="0"/>
                        <a:cs typeface="Times New Roman" charset="0"/>
                      </a:endParaRPr>
                    </a:p>
                  </a:txBody>
                  <a:tcPr/>
                </a:tc>
                <a:tc>
                  <a:txBody>
                    <a:bodyPr/>
                    <a:lstStyle/>
                    <a:p>
                      <a:r>
                        <a:rPr lang="zh-CN" altLang="en-US" sz="1600" dirty="0" smtClean="0">
                          <a:latin typeface="Times New Roman" charset="0"/>
                          <a:ea typeface="Times New Roman" charset="0"/>
                          <a:cs typeface="Times New Roman" charset="0"/>
                        </a:rPr>
                        <a:t>孙文斌</a:t>
                      </a:r>
                      <a:endParaRPr lang="zh-CN" altLang="en-US" sz="1600" dirty="0">
                        <a:latin typeface="Times New Roman" charset="0"/>
                        <a:ea typeface="Times New Roman" charset="0"/>
                        <a:cs typeface="Times New Roman" charset="0"/>
                      </a:endParaRPr>
                    </a:p>
                  </a:txBody>
                  <a:tcPr/>
                </a:tc>
              </a:tr>
              <a:tr h="370840">
                <a:tc>
                  <a:txBody>
                    <a:bodyPr/>
                    <a:lstStyle/>
                    <a:p>
                      <a:r>
                        <a:rPr lang="zh-CN" altLang="en-US" sz="1600" dirty="0" smtClean="0">
                          <a:latin typeface="Times New Roman" charset="0"/>
                          <a:ea typeface="Times New Roman" charset="0"/>
                          <a:cs typeface="Times New Roman" charset="0"/>
                        </a:rPr>
                        <a:t>联合库存补货</a:t>
                      </a:r>
                      <a:endParaRPr lang="zh-CN" altLang="en-US" sz="1600" dirty="0">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dk1"/>
                          </a:solidFill>
                          <a:latin typeface="Times New Roman" charset="0"/>
                          <a:ea typeface="Times New Roman" charset="0"/>
                          <a:cs typeface="Times New Roman" charset="0"/>
                        </a:rPr>
                        <a:t> </a:t>
                      </a:r>
                      <a:r>
                        <a:rPr lang="en-US" altLang="zh-CN" sz="1600" kern="1200" dirty="0" err="1" smtClean="0">
                          <a:solidFill>
                            <a:schemeClr val="dk1"/>
                          </a:solidFill>
                          <a:latin typeface="Times New Roman" charset="0"/>
                          <a:ea typeface="Times New Roman" charset="0"/>
                          <a:cs typeface="Times New Roman" charset="0"/>
                        </a:rPr>
                        <a:t>Akay</a:t>
                      </a:r>
                      <a:r>
                        <a:rPr lang="zh-CN" altLang="en-US" sz="1600" kern="1200" dirty="0" smtClean="0">
                          <a:solidFill>
                            <a:schemeClr val="dk1"/>
                          </a:solidFill>
                          <a:latin typeface="Times New Roman" charset="0"/>
                          <a:ea typeface="Times New Roman" charset="0"/>
                          <a:cs typeface="Times New Roman" charset="0"/>
                        </a:rPr>
                        <a:t> </a:t>
                      </a:r>
                      <a:r>
                        <a:rPr lang="en-US" altLang="zh-CN" sz="1600" kern="1200" dirty="0" smtClean="0">
                          <a:solidFill>
                            <a:schemeClr val="dk1"/>
                          </a:solidFill>
                          <a:latin typeface="Times New Roman" charset="0"/>
                          <a:ea typeface="Times New Roman" charset="0"/>
                          <a:cs typeface="Times New Roman" charset="0"/>
                        </a:rPr>
                        <a:t>and</a:t>
                      </a:r>
                      <a:r>
                        <a:rPr lang="zh-CN" altLang="en-US" sz="1600" kern="1200" dirty="0" smtClean="0">
                          <a:solidFill>
                            <a:schemeClr val="dk1"/>
                          </a:solidFill>
                          <a:latin typeface="Times New Roman" charset="0"/>
                          <a:ea typeface="Times New Roman" charset="0"/>
                          <a:cs typeface="Times New Roman" charset="0"/>
                        </a:rPr>
                        <a:t> </a:t>
                      </a:r>
                      <a:r>
                        <a:rPr lang="en-US" altLang="zh-CN" sz="1600" kern="1200" dirty="0" smtClean="0">
                          <a:solidFill>
                            <a:schemeClr val="dk1"/>
                          </a:solidFill>
                          <a:latin typeface="Times New Roman" charset="0"/>
                          <a:ea typeface="Times New Roman" charset="0"/>
                          <a:cs typeface="Times New Roman" charset="0"/>
                        </a:rPr>
                        <a:t>Xu. (2004). Joint </a:t>
                      </a:r>
                      <a:r>
                        <a:rPr lang="en-US" altLang="zh-CN" sz="1600" dirty="0" smtClean="0">
                          <a:latin typeface="Times New Roman" charset="0"/>
                          <a:ea typeface="Times New Roman" charset="0"/>
                          <a:cs typeface="Times New Roman" charset="0"/>
                        </a:rPr>
                        <a:t>Inventory Replenishment and Component Allocation Optimization in an Assemble-to-Order System. </a:t>
                      </a:r>
                      <a:r>
                        <a:rPr lang="en-US" altLang="zh-CN" sz="1600" i="1" dirty="0" smtClean="0">
                          <a:latin typeface="Times New Roman" charset="0"/>
                          <a:ea typeface="Times New Roman" charset="0"/>
                          <a:cs typeface="Times New Roman" charset="0"/>
                        </a:rPr>
                        <a:t>Management Science, </a:t>
                      </a:r>
                      <a:r>
                        <a:rPr lang="en-US" altLang="zh-CN" sz="1600" dirty="0" smtClean="0">
                          <a:latin typeface="Times New Roman" charset="0"/>
                          <a:ea typeface="Times New Roman" charset="0"/>
                          <a:cs typeface="Times New Roman" charset="0"/>
                        </a:rPr>
                        <a:t>50(1): 99-116.</a:t>
                      </a:r>
                      <a:endParaRPr lang="zh-CN" altLang="en-US" sz="1600" dirty="0">
                        <a:latin typeface="Times New Roman" charset="0"/>
                        <a:ea typeface="Times New Roman" charset="0"/>
                        <a:cs typeface="Times New Roman" charset="0"/>
                      </a:endParaRPr>
                    </a:p>
                  </a:txBody>
                  <a:tcPr/>
                </a:tc>
                <a:tc>
                  <a:txBody>
                    <a:bodyPr/>
                    <a:lstStyle/>
                    <a:p>
                      <a:r>
                        <a:rPr lang="zh-CN" altLang="en-US" sz="1600" dirty="0" smtClean="0">
                          <a:latin typeface="Times New Roman" charset="0"/>
                          <a:ea typeface="Times New Roman" charset="0"/>
                          <a:cs typeface="Times New Roman" charset="0"/>
                        </a:rPr>
                        <a:t>孙文斌</a:t>
                      </a:r>
                      <a:endParaRPr lang="zh-CN" altLang="en-US" sz="1600" dirty="0">
                        <a:latin typeface="Times New Roman" charset="0"/>
                        <a:ea typeface="Times New Roman" charset="0"/>
                        <a:cs typeface="Times New Roman" charset="0"/>
                      </a:endParaRPr>
                    </a:p>
                  </a:txBody>
                  <a:tcPr/>
                </a:tc>
              </a:tr>
              <a:tr h="370840">
                <a:tc>
                  <a:txBody>
                    <a:bodyPr/>
                    <a:lstStyle/>
                    <a:p>
                      <a:r>
                        <a:rPr lang="zh-CN" altLang="en-US" sz="1600" dirty="0" smtClean="0">
                          <a:latin typeface="Times New Roman" charset="0"/>
                          <a:ea typeface="Times New Roman" charset="0"/>
                          <a:cs typeface="Times New Roman" charset="0"/>
                        </a:rPr>
                        <a:t>泊位调度</a:t>
                      </a:r>
                      <a:endParaRPr lang="zh-CN" altLang="en-US" sz="1600" dirty="0">
                        <a:latin typeface="Times New Roman" charset="0"/>
                        <a:ea typeface="Times New Roman" charset="0"/>
                        <a:cs typeface="Times New Roman" charset="0"/>
                      </a:endParaRPr>
                    </a:p>
                  </a:txBody>
                  <a:tcPr/>
                </a:tc>
                <a:tc>
                  <a:txBody>
                    <a:bodyPr/>
                    <a:lstStyle/>
                    <a:p>
                      <a:r>
                        <a:rPr lang="de-DE" altLang="zh-CN" sz="1600" dirty="0" err="1" smtClean="0">
                          <a:latin typeface="Times New Roman" charset="0"/>
                          <a:ea typeface="Times New Roman" charset="0"/>
                          <a:cs typeface="Times New Roman" charset="0"/>
                        </a:rPr>
                        <a:t>Lu</a:t>
                      </a:r>
                      <a:r>
                        <a:rPr lang="de-DE" altLang="zh-CN" sz="1600" dirty="0" smtClean="0">
                          <a:latin typeface="Times New Roman" charset="0"/>
                          <a:ea typeface="Times New Roman" charset="0"/>
                          <a:cs typeface="Times New Roman" charset="0"/>
                        </a:rPr>
                        <a:t> </a:t>
                      </a:r>
                      <a:r>
                        <a:rPr lang="de-DE" altLang="zh-CN" sz="1600" dirty="0" err="1" smtClean="0">
                          <a:latin typeface="Times New Roman" charset="0"/>
                          <a:ea typeface="Times New Roman" charset="0"/>
                          <a:cs typeface="Times New Roman" charset="0"/>
                        </a:rPr>
                        <a:t>Zhen</a:t>
                      </a:r>
                      <a:r>
                        <a:rPr lang="de-DE" altLang="zh-CN" sz="1600" dirty="0" smtClean="0">
                          <a:latin typeface="Times New Roman" charset="0"/>
                          <a:ea typeface="Times New Roman" charset="0"/>
                          <a:cs typeface="Times New Roman" charset="0"/>
                        </a:rPr>
                        <a:t>, Dao-Fang Chang. (2012). A bi-</a:t>
                      </a:r>
                      <a:r>
                        <a:rPr lang="de-DE" altLang="zh-CN" sz="1600" dirty="0" err="1" smtClean="0">
                          <a:latin typeface="Times New Roman" charset="0"/>
                          <a:ea typeface="Times New Roman" charset="0"/>
                          <a:cs typeface="Times New Roman" charset="0"/>
                        </a:rPr>
                        <a:t>objective</a:t>
                      </a:r>
                      <a:r>
                        <a:rPr lang="de-DE" altLang="zh-CN" sz="1600" dirty="0" smtClean="0">
                          <a:latin typeface="Times New Roman" charset="0"/>
                          <a:ea typeface="Times New Roman" charset="0"/>
                          <a:cs typeface="Times New Roman" charset="0"/>
                        </a:rPr>
                        <a:t> </a:t>
                      </a:r>
                      <a:r>
                        <a:rPr lang="de-DE" altLang="zh-CN" sz="1600" dirty="0" err="1" smtClean="0">
                          <a:latin typeface="Times New Roman" charset="0"/>
                          <a:ea typeface="Times New Roman" charset="0"/>
                          <a:cs typeface="Times New Roman" charset="0"/>
                        </a:rPr>
                        <a:t>model</a:t>
                      </a:r>
                      <a:r>
                        <a:rPr lang="de-DE" altLang="zh-CN" sz="1600" dirty="0" smtClean="0">
                          <a:latin typeface="Times New Roman" charset="0"/>
                          <a:ea typeface="Times New Roman" charset="0"/>
                          <a:cs typeface="Times New Roman" charset="0"/>
                        </a:rPr>
                        <a:t> </a:t>
                      </a:r>
                      <a:r>
                        <a:rPr lang="de-DE" altLang="zh-CN" sz="1600" dirty="0" err="1" smtClean="0">
                          <a:latin typeface="Times New Roman" charset="0"/>
                          <a:ea typeface="Times New Roman" charset="0"/>
                          <a:cs typeface="Times New Roman" charset="0"/>
                        </a:rPr>
                        <a:t>for</a:t>
                      </a:r>
                      <a:r>
                        <a:rPr lang="de-DE" altLang="zh-CN" sz="1600" dirty="0" smtClean="0">
                          <a:latin typeface="Times New Roman" charset="0"/>
                          <a:ea typeface="Times New Roman" charset="0"/>
                          <a:cs typeface="Times New Roman" charset="0"/>
                        </a:rPr>
                        <a:t> robust </a:t>
                      </a:r>
                      <a:r>
                        <a:rPr lang="de-DE" altLang="zh-CN" sz="1600" dirty="0" err="1" smtClean="0">
                          <a:latin typeface="Times New Roman" charset="0"/>
                          <a:ea typeface="Times New Roman" charset="0"/>
                          <a:cs typeface="Times New Roman" charset="0"/>
                        </a:rPr>
                        <a:t>berth</a:t>
                      </a:r>
                      <a:r>
                        <a:rPr lang="de-DE" altLang="zh-CN" sz="1600" dirty="0" smtClean="0">
                          <a:latin typeface="Times New Roman" charset="0"/>
                          <a:ea typeface="Times New Roman" charset="0"/>
                          <a:cs typeface="Times New Roman" charset="0"/>
                        </a:rPr>
                        <a:t> </a:t>
                      </a:r>
                      <a:r>
                        <a:rPr lang="de-DE" altLang="zh-CN" sz="1600" dirty="0" err="1" smtClean="0">
                          <a:latin typeface="Times New Roman" charset="0"/>
                          <a:ea typeface="Times New Roman" charset="0"/>
                          <a:cs typeface="Times New Roman" charset="0"/>
                        </a:rPr>
                        <a:t>allocation</a:t>
                      </a:r>
                      <a:r>
                        <a:rPr lang="de-DE" altLang="zh-CN" sz="1600" dirty="0" smtClean="0">
                          <a:latin typeface="Times New Roman" charset="0"/>
                          <a:ea typeface="Times New Roman" charset="0"/>
                          <a:cs typeface="Times New Roman" charset="0"/>
                        </a:rPr>
                        <a:t> </a:t>
                      </a:r>
                      <a:r>
                        <a:rPr lang="de-DE" altLang="zh-CN" sz="1600" dirty="0" err="1" smtClean="0">
                          <a:latin typeface="Times New Roman" charset="0"/>
                          <a:ea typeface="Times New Roman" charset="0"/>
                          <a:cs typeface="Times New Roman" charset="0"/>
                        </a:rPr>
                        <a:t>scheduling</a:t>
                      </a:r>
                      <a:r>
                        <a:rPr lang="de-DE" altLang="zh-CN" sz="1600" dirty="0" smtClean="0">
                          <a:latin typeface="Times New Roman" charset="0"/>
                          <a:ea typeface="Times New Roman" charset="0"/>
                          <a:cs typeface="Times New Roman" charset="0"/>
                        </a:rPr>
                        <a:t>. </a:t>
                      </a:r>
                      <a:r>
                        <a:rPr lang="de-DE" altLang="zh-CN" sz="1600" i="1" dirty="0" smtClean="0">
                          <a:latin typeface="Times New Roman" charset="0"/>
                          <a:ea typeface="Times New Roman" charset="0"/>
                          <a:cs typeface="Times New Roman" charset="0"/>
                        </a:rPr>
                        <a:t>Computers &amp; Industrial Engineering</a:t>
                      </a:r>
                      <a:r>
                        <a:rPr lang="de-DE" altLang="zh-CN" sz="1600" dirty="0" smtClean="0">
                          <a:latin typeface="Times New Roman" charset="0"/>
                          <a:ea typeface="Times New Roman" charset="0"/>
                          <a:cs typeface="Times New Roman" charset="0"/>
                        </a:rPr>
                        <a:t>, 63, 262-273.</a:t>
                      </a:r>
                      <a:endParaRPr lang="zh-CN" altLang="en-US" sz="1600" dirty="0">
                        <a:latin typeface="Times New Roman" charset="0"/>
                        <a:ea typeface="Times New Roman" charset="0"/>
                        <a:cs typeface="Times New Roman" charset="0"/>
                      </a:endParaRPr>
                    </a:p>
                  </a:txBody>
                  <a:tcPr/>
                </a:tc>
                <a:tc>
                  <a:txBody>
                    <a:bodyPr/>
                    <a:lstStyle/>
                    <a:p>
                      <a:r>
                        <a:rPr lang="zh-CN" altLang="en-US" sz="1600" dirty="0" smtClean="0">
                          <a:latin typeface="Times New Roman" charset="0"/>
                          <a:ea typeface="Times New Roman" charset="0"/>
                          <a:cs typeface="Times New Roman" charset="0"/>
                        </a:rPr>
                        <a:t>武阳璨</a:t>
                      </a:r>
                      <a:endParaRPr lang="zh-CN" altLang="en-US" sz="1600" dirty="0">
                        <a:latin typeface="Times New Roman" charset="0"/>
                        <a:ea typeface="Times New Roman" charset="0"/>
                        <a:cs typeface="Times New Roman"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Times New Roman" charset="0"/>
                          <a:ea typeface="Times New Roman" charset="0"/>
                          <a:cs typeface="Times New Roman" charset="0"/>
                        </a:rPr>
                        <a:t>泊位调度</a:t>
                      </a:r>
                    </a:p>
                    <a:p>
                      <a:endParaRPr lang="zh-CN" altLang="en-US" sz="1600" dirty="0">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Times New Roman" charset="0"/>
                          <a:ea typeface="Times New Roman" charset="0"/>
                          <a:cs typeface="Times New Roman" charset="0"/>
                        </a:rPr>
                        <a:t>Clements D P, Crawford J M, </a:t>
                      </a:r>
                      <a:r>
                        <a:rPr lang="en-US" altLang="zh-CN" sz="1600" dirty="0" err="1" smtClean="0">
                          <a:latin typeface="Times New Roman" charset="0"/>
                          <a:ea typeface="Times New Roman" charset="0"/>
                          <a:cs typeface="Times New Roman" charset="0"/>
                        </a:rPr>
                        <a:t>Joslin</a:t>
                      </a:r>
                      <a:r>
                        <a:rPr lang="en-US" altLang="zh-CN" sz="1600" dirty="0" smtClean="0">
                          <a:latin typeface="Times New Roman" charset="0"/>
                          <a:ea typeface="Times New Roman" charset="0"/>
                          <a:cs typeface="Times New Roman" charset="0"/>
                        </a:rPr>
                        <a:t> D E, et al. Heuristic Optimization: A hybrid AI/OR approach[J]. 1997.</a:t>
                      </a:r>
                      <a:endParaRPr lang="zh-CN" altLang="en-US" sz="1600" dirty="0">
                        <a:latin typeface="Times New Roman" charset="0"/>
                        <a:ea typeface="Times New Roman" charset="0"/>
                        <a:cs typeface="Times New Roman" charset="0"/>
                      </a:endParaRPr>
                    </a:p>
                  </a:txBody>
                  <a:tcPr/>
                </a:tc>
                <a:tc>
                  <a:txBody>
                    <a:bodyPr/>
                    <a:lstStyle/>
                    <a:p>
                      <a:r>
                        <a:rPr lang="zh-CN" altLang="en-US" sz="1600" dirty="0" smtClean="0">
                          <a:latin typeface="Times New Roman" charset="0"/>
                          <a:ea typeface="Times New Roman" charset="0"/>
                          <a:cs typeface="Times New Roman" charset="0"/>
                        </a:rPr>
                        <a:t>项溪</a:t>
                      </a:r>
                      <a:endParaRPr lang="zh-CN" altLang="en-US" sz="1600" dirty="0">
                        <a:latin typeface="Times New Roman" charset="0"/>
                        <a:ea typeface="Times New Roman" charset="0"/>
                        <a:cs typeface="Times New Roman"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Times New Roman" charset="0"/>
                          <a:ea typeface="Times New Roman" charset="0"/>
                          <a:cs typeface="Times New Roman" charset="0"/>
                        </a:rPr>
                        <a:t>泊位调度</a:t>
                      </a:r>
                    </a:p>
                    <a:p>
                      <a:endParaRPr lang="zh-CN" altLang="en-US" sz="1600" dirty="0">
                        <a:latin typeface="Times New Roman" charset="0"/>
                        <a:ea typeface="Times New Roman" charset="0"/>
                        <a:cs typeface="Times New Roman" charset="0"/>
                      </a:endParaRPr>
                    </a:p>
                  </a:txBody>
                  <a:tcPr/>
                </a:tc>
                <a:tc>
                  <a:txBody>
                    <a:bodyPr/>
                    <a:lstStyle/>
                    <a:p>
                      <a:r>
                        <a:rPr lang="en-US" altLang="zh-CN" sz="1600" dirty="0" smtClean="0">
                          <a:latin typeface="Times New Roman" charset="0"/>
                          <a:ea typeface="Times New Roman" charset="0"/>
                          <a:cs typeface="Times New Roman" charset="0"/>
                        </a:rPr>
                        <a:t>Zhen L, Chang D F. A bi-objective model for robust berth allocation scheduling[J]. Computers &amp; Industrial Engineering, 2012, 63(1):262-273.</a:t>
                      </a:r>
                    </a:p>
                  </a:txBody>
                  <a:tcPr/>
                </a:tc>
                <a:tc>
                  <a:txBody>
                    <a:bodyPr/>
                    <a:lstStyle/>
                    <a:p>
                      <a:r>
                        <a:rPr lang="zh-CN" altLang="en-US" sz="1600" dirty="0" smtClean="0">
                          <a:latin typeface="Times New Roman" charset="0"/>
                          <a:ea typeface="Times New Roman" charset="0"/>
                          <a:cs typeface="Times New Roman" charset="0"/>
                        </a:rPr>
                        <a:t>项溪</a:t>
                      </a:r>
                      <a:endParaRPr lang="zh-CN" altLang="en-US" sz="1600" dirty="0">
                        <a:latin typeface="Times New Roman" charset="0"/>
                        <a:ea typeface="Times New Roman" charset="0"/>
                        <a:cs typeface="Times New Roman" charset="0"/>
                      </a:endParaRPr>
                    </a:p>
                  </a:txBody>
                  <a:tcPr/>
                </a:tc>
              </a:tr>
              <a:tr h="370840">
                <a:tc>
                  <a:txBody>
                    <a:bodyPr/>
                    <a:lstStyle/>
                    <a:p>
                      <a:r>
                        <a:rPr lang="zh-CN" altLang="en-US" sz="1600" kern="1200" dirty="0" smtClean="0">
                          <a:solidFill>
                            <a:schemeClr val="dk1"/>
                          </a:solidFill>
                          <a:latin typeface="Times New Roman" charset="0"/>
                          <a:ea typeface="Times New Roman" charset="0"/>
                          <a:cs typeface="Times New Roman" charset="0"/>
                        </a:rPr>
                        <a:t>供应链配货博弈</a:t>
                      </a:r>
                      <a:endParaRPr lang="zh-CN" altLang="en-US" sz="1600" dirty="0">
                        <a:latin typeface="Times New Roman" charset="0"/>
                        <a:ea typeface="Times New Roman" charset="0"/>
                        <a:cs typeface="Times New Roman" charset="0"/>
                      </a:endParaRPr>
                    </a:p>
                  </a:txBody>
                  <a:tcPr/>
                </a:tc>
                <a:tc>
                  <a:txBody>
                    <a:bodyPr/>
                    <a:lstStyle/>
                    <a:p>
                      <a:r>
                        <a:rPr lang="zh-CN" altLang="en-US" sz="1600" dirty="0" smtClean="0">
                          <a:latin typeface="Times New Roman" charset="0"/>
                          <a:ea typeface="Times New Roman" charset="0"/>
                          <a:cs typeface="Times New Roman" charset="0"/>
                        </a:rPr>
                        <a:t>陈叶芬</a:t>
                      </a:r>
                      <a:r>
                        <a:rPr lang="en-US" altLang="zh-CN" sz="1600" dirty="0" smtClean="0">
                          <a:latin typeface="Times New Roman" charset="0"/>
                          <a:ea typeface="Times New Roman" charset="0"/>
                          <a:cs typeface="Times New Roman" charset="0"/>
                        </a:rPr>
                        <a:t>.</a:t>
                      </a:r>
                      <a:r>
                        <a:rPr lang="en-US" altLang="zh-CN" sz="1600" baseline="0" dirty="0" smtClean="0">
                          <a:latin typeface="Times New Roman" charset="0"/>
                          <a:ea typeface="Times New Roman" charset="0"/>
                          <a:cs typeface="Times New Roman" charset="0"/>
                        </a:rPr>
                        <a:t> </a:t>
                      </a:r>
                      <a:r>
                        <a:rPr lang="zh-CN" altLang="en-US" sz="1600" dirty="0" smtClean="0">
                          <a:latin typeface="Times New Roman" charset="0"/>
                          <a:ea typeface="Times New Roman" charset="0"/>
                          <a:cs typeface="Times New Roman" charset="0"/>
                        </a:rPr>
                        <a:t>供应链配货博弈决策行为研究</a:t>
                      </a:r>
                      <a:r>
                        <a:rPr lang="en-US" altLang="zh-CN" sz="1600" dirty="0" smtClean="0">
                          <a:latin typeface="Times New Roman" charset="0"/>
                          <a:ea typeface="Times New Roman" charset="0"/>
                          <a:cs typeface="Times New Roman" charset="0"/>
                        </a:rPr>
                        <a:t>[</a:t>
                      </a:r>
                      <a:r>
                        <a:rPr lang="zh-CN" altLang="en-US" sz="1600" dirty="0" smtClean="0">
                          <a:latin typeface="Times New Roman" charset="0"/>
                          <a:ea typeface="Times New Roman" charset="0"/>
                          <a:cs typeface="Times New Roman" charset="0"/>
                        </a:rPr>
                        <a:t>博士学位论文</a:t>
                      </a:r>
                      <a:r>
                        <a:rPr lang="en-US" altLang="zh-CN" sz="1600" dirty="0" smtClean="0">
                          <a:latin typeface="Times New Roman" charset="0"/>
                          <a:ea typeface="Times New Roman" charset="0"/>
                          <a:cs typeface="Times New Roman" charset="0"/>
                        </a:rPr>
                        <a:t>].</a:t>
                      </a:r>
                      <a:r>
                        <a:rPr lang="zh-CN" altLang="en-US" sz="1600" dirty="0" smtClean="0">
                          <a:latin typeface="Times New Roman" charset="0"/>
                          <a:ea typeface="Times New Roman" charset="0"/>
                          <a:cs typeface="Times New Roman" charset="0"/>
                        </a:rPr>
                        <a:t>北京</a:t>
                      </a:r>
                      <a:r>
                        <a:rPr lang="en-US" altLang="zh-CN" sz="1600" dirty="0" smtClean="0">
                          <a:latin typeface="Times New Roman" charset="0"/>
                          <a:ea typeface="Times New Roman" charset="0"/>
                          <a:cs typeface="Times New Roman" charset="0"/>
                        </a:rPr>
                        <a:t>:</a:t>
                      </a:r>
                      <a:r>
                        <a:rPr lang="zh-CN" altLang="en-US" sz="1600" dirty="0" smtClean="0">
                          <a:latin typeface="Times New Roman" charset="0"/>
                          <a:ea typeface="Times New Roman" charset="0"/>
                          <a:cs typeface="Times New Roman" charset="0"/>
                        </a:rPr>
                        <a:t>清华大学</a:t>
                      </a:r>
                      <a:r>
                        <a:rPr lang="en-US" altLang="zh-CN" sz="1600" dirty="0" smtClean="0">
                          <a:latin typeface="Times New Roman" charset="0"/>
                          <a:ea typeface="Times New Roman" charset="0"/>
                          <a:cs typeface="Times New Roman" charset="0"/>
                        </a:rPr>
                        <a:t>,2014</a:t>
                      </a:r>
                      <a:endParaRPr lang="zh-CN" altLang="en-US" sz="1600" dirty="0">
                        <a:latin typeface="Times New Roman" charset="0"/>
                        <a:ea typeface="Times New Roman" charset="0"/>
                        <a:cs typeface="Times New Roman" charset="0"/>
                      </a:endParaRPr>
                    </a:p>
                  </a:txBody>
                  <a:tcPr/>
                </a:tc>
                <a:tc>
                  <a:txBody>
                    <a:bodyPr/>
                    <a:lstStyle/>
                    <a:p>
                      <a:r>
                        <a:rPr lang="zh-CN" altLang="en-US" sz="1600" dirty="0" smtClean="0">
                          <a:latin typeface="Times New Roman" charset="0"/>
                          <a:ea typeface="Times New Roman" charset="0"/>
                          <a:cs typeface="Times New Roman" charset="0"/>
                        </a:rPr>
                        <a:t>于丽娜</a:t>
                      </a:r>
                      <a:endParaRPr lang="zh-CN" altLang="en-US" sz="1600" dirty="0">
                        <a:latin typeface="Times New Roman" charset="0"/>
                        <a:ea typeface="Times New Roman" charset="0"/>
                        <a:cs typeface="Times New Roman"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dk1"/>
                          </a:solidFill>
                          <a:latin typeface="Times New Roman" charset="0"/>
                          <a:ea typeface="Times New Roman" charset="0"/>
                          <a:cs typeface="Times New Roman" charset="0"/>
                        </a:rPr>
                        <a:t>供应链配货博弈</a:t>
                      </a:r>
                      <a:endParaRPr lang="zh-CN" altLang="en-US" sz="1600" dirty="0" smtClean="0">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Times New Roman" charset="0"/>
                          <a:ea typeface="Times New Roman" charset="0"/>
                          <a:cs typeface="Times New Roman" charset="0"/>
                        </a:rPr>
                        <a:t>张欣萌</a:t>
                      </a:r>
                      <a:r>
                        <a:rPr lang="en-US" altLang="zh-CN" sz="1600" dirty="0" smtClean="0">
                          <a:latin typeface="Times New Roman" charset="0"/>
                          <a:ea typeface="Times New Roman" charset="0"/>
                          <a:cs typeface="Times New Roman" charset="0"/>
                        </a:rPr>
                        <a:t>.</a:t>
                      </a:r>
                      <a:r>
                        <a:rPr lang="zh-CN" altLang="en-US" sz="1600" baseline="0" dirty="0" smtClean="0">
                          <a:latin typeface="Times New Roman" charset="0"/>
                          <a:ea typeface="Times New Roman" charset="0"/>
                          <a:cs typeface="Times New Roman" charset="0"/>
                        </a:rPr>
                        <a:t>策略方法在配货博弈实验中的研究</a:t>
                      </a:r>
                      <a:r>
                        <a:rPr lang="en-US" altLang="zh-CN" sz="1600" baseline="0" dirty="0" smtClean="0">
                          <a:latin typeface="Times New Roman" charset="0"/>
                          <a:ea typeface="Times New Roman" charset="0"/>
                          <a:cs typeface="Times New Roman" charset="0"/>
                        </a:rPr>
                        <a:t>_</a:t>
                      </a:r>
                      <a:r>
                        <a:rPr lang="zh-CN" altLang="en-US" sz="1600" baseline="0" dirty="0" smtClean="0">
                          <a:latin typeface="Times New Roman" charset="0"/>
                          <a:ea typeface="Times New Roman" charset="0"/>
                          <a:cs typeface="Times New Roman" charset="0"/>
                        </a:rPr>
                        <a:t>张欣萌</a:t>
                      </a:r>
                      <a:r>
                        <a:rPr lang="en-US" altLang="zh-CN" sz="1600" dirty="0" smtClean="0">
                          <a:latin typeface="Times New Roman" charset="0"/>
                          <a:ea typeface="Times New Roman" charset="0"/>
                          <a:cs typeface="Times New Roman" charset="0"/>
                        </a:rPr>
                        <a:t>[</a:t>
                      </a:r>
                      <a:r>
                        <a:rPr lang="zh-CN" altLang="en-US" sz="1600" dirty="0" smtClean="0">
                          <a:latin typeface="Times New Roman" charset="0"/>
                          <a:ea typeface="Times New Roman" charset="0"/>
                          <a:cs typeface="Times New Roman" charset="0"/>
                        </a:rPr>
                        <a:t>硕士学位论文</a:t>
                      </a:r>
                      <a:r>
                        <a:rPr lang="en-US" altLang="zh-CN" sz="1600" dirty="0" smtClean="0">
                          <a:latin typeface="Times New Roman" charset="0"/>
                          <a:ea typeface="Times New Roman" charset="0"/>
                          <a:cs typeface="Times New Roman" charset="0"/>
                        </a:rPr>
                        <a:t>].</a:t>
                      </a:r>
                      <a:r>
                        <a:rPr lang="zh-CN" altLang="en-US" sz="1600" dirty="0" smtClean="0">
                          <a:latin typeface="Times New Roman" charset="0"/>
                          <a:ea typeface="Times New Roman" charset="0"/>
                          <a:cs typeface="Times New Roman" charset="0"/>
                        </a:rPr>
                        <a:t>北京</a:t>
                      </a:r>
                      <a:r>
                        <a:rPr lang="en-US" altLang="zh-CN" sz="1600" dirty="0" smtClean="0">
                          <a:latin typeface="Times New Roman" charset="0"/>
                          <a:ea typeface="Times New Roman" charset="0"/>
                          <a:cs typeface="Times New Roman" charset="0"/>
                        </a:rPr>
                        <a:t>:</a:t>
                      </a:r>
                      <a:r>
                        <a:rPr lang="zh-CN" altLang="en-US" sz="1600" dirty="0" smtClean="0">
                          <a:latin typeface="Times New Roman" charset="0"/>
                          <a:ea typeface="Times New Roman" charset="0"/>
                          <a:cs typeface="Times New Roman" charset="0"/>
                        </a:rPr>
                        <a:t>清华大学</a:t>
                      </a:r>
                      <a:r>
                        <a:rPr lang="en-US" altLang="zh-CN" sz="1600" dirty="0" smtClean="0">
                          <a:latin typeface="Times New Roman" charset="0"/>
                          <a:ea typeface="Times New Roman" charset="0"/>
                          <a:cs typeface="Times New Roman" charset="0"/>
                        </a:rPr>
                        <a:t>,2013</a:t>
                      </a:r>
                      <a:endParaRPr lang="zh-CN" altLang="en-US" sz="1600" dirty="0">
                        <a:latin typeface="Times New Roman" charset="0"/>
                        <a:ea typeface="Times New Roman" charset="0"/>
                        <a:cs typeface="Times New Roman" charset="0"/>
                      </a:endParaRPr>
                    </a:p>
                  </a:txBody>
                  <a:tcPr/>
                </a:tc>
                <a:tc>
                  <a:txBody>
                    <a:bodyPr/>
                    <a:lstStyle/>
                    <a:p>
                      <a:r>
                        <a:rPr lang="zh-CN" altLang="en-US" sz="1600" dirty="0" smtClean="0">
                          <a:latin typeface="Times New Roman" charset="0"/>
                          <a:ea typeface="Times New Roman" charset="0"/>
                          <a:cs typeface="Times New Roman" charset="0"/>
                        </a:rPr>
                        <a:t>于丽娜</a:t>
                      </a:r>
                      <a:endParaRPr lang="zh-CN" altLang="en-US" sz="1600" dirty="0">
                        <a:latin typeface="Times New Roman" charset="0"/>
                        <a:ea typeface="Times New Roman" charset="0"/>
                        <a:cs typeface="Times New Roman" charset="0"/>
                      </a:endParaRPr>
                    </a:p>
                  </a:txBody>
                  <a:tcPr/>
                </a:tc>
              </a:tr>
            </a:tbl>
          </a:graphicData>
        </a:graphic>
      </p:graphicFrame>
    </p:spTree>
    <p:extLst>
      <p:ext uri="{BB962C8B-B14F-4D97-AF65-F5344CB8AC3E}">
        <p14:creationId xmlns:p14="http://schemas.microsoft.com/office/powerpoint/2010/main" val="182845160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9"/>
          <p:cNvSpPr>
            <a:spLocks/>
          </p:cNvSpPr>
          <p:nvPr/>
        </p:nvSpPr>
        <p:spPr bwMode="auto">
          <a:xfrm>
            <a:off x="8700294" y="6464300"/>
            <a:ext cx="316706"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endParaRPr lang="zh-CN" altLang="en-US">
              <a:latin typeface="Times New Roman" charset="0"/>
              <a:ea typeface="Times New Roman" charset="0"/>
              <a:cs typeface="Times New Roman" charset="0"/>
            </a:endParaRPr>
          </a:p>
        </p:txBody>
      </p:sp>
      <p:sp>
        <p:nvSpPr>
          <p:cNvPr id="11" name="Rectangle 3"/>
          <p:cNvSpPr>
            <a:spLocks/>
          </p:cNvSpPr>
          <p:nvPr/>
        </p:nvSpPr>
        <p:spPr bwMode="auto">
          <a:xfrm>
            <a:off x="1578279" y="151062"/>
            <a:ext cx="6688899" cy="312401"/>
          </a:xfrm>
          <a:prstGeom prst="rect">
            <a:avLst/>
          </a:prstGeom>
          <a:solidFill>
            <a:srgbClr val="DB5C43"/>
          </a:solidFill>
          <a:ln>
            <a:noFill/>
          </a:ln>
        </p:spPr>
        <p:txBody>
          <a:bodyPr lIns="0" tIns="0" rIns="0" bIns="0" anchor="ctr"/>
          <a:lstStyle/>
          <a:p>
            <a:pPr algn="ctr"/>
            <a:r>
              <a:rPr kumimoji="1" lang="zh-CN" altLang="en-US" sz="2000" b="1" dirty="0" smtClean="0">
                <a:latin typeface="Times New Roman" charset="0"/>
                <a:ea typeface="Times New Roman" charset="0"/>
                <a:cs typeface="Times New Roman" charset="0"/>
              </a:rPr>
              <a:t>相关专著</a:t>
            </a:r>
            <a:endParaRPr lang="zh-CN" altLang="en-US" sz="2000" b="1" dirty="0">
              <a:latin typeface="Times New Roman" charset="0"/>
              <a:ea typeface="Times New Roman" charset="0"/>
              <a:cs typeface="Times New Roman" charset="0"/>
            </a:endParaRPr>
          </a:p>
        </p:txBody>
      </p:sp>
      <p:sp>
        <p:nvSpPr>
          <p:cNvPr id="12"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3" name="Rectangle 3"/>
          <p:cNvSpPr>
            <a:spLocks/>
          </p:cNvSpPr>
          <p:nvPr/>
        </p:nvSpPr>
        <p:spPr bwMode="auto">
          <a:xfrm>
            <a:off x="107504" y="150995"/>
            <a:ext cx="1445190" cy="312467"/>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5122" name="Text Box 2"/>
          <p:cNvSpPr txBox="1">
            <a:spLocks noChangeArrowheads="1"/>
          </p:cNvSpPr>
          <p:nvPr/>
        </p:nvSpPr>
        <p:spPr bwMode="auto">
          <a:xfrm>
            <a:off x="8700294" y="6464300"/>
            <a:ext cx="316706" cy="252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nchorCtr="0"/>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lgn="ctr"/>
            <a:fld id="{8AFDD82D-6863-1D47-9F12-543A2E17F8A1}" type="slidenum">
              <a:rPr lang="en-US" altLang="zh-CN" sz="1400">
                <a:latin typeface="Times New Roman" charset="0"/>
                <a:ea typeface="Times New Roman" charset="0"/>
                <a:cs typeface="Times New Roman" charset="0"/>
              </a:rPr>
              <a:pPr algn="ctr"/>
              <a:t>16</a:t>
            </a:fld>
            <a:endParaRPr lang="en-US" altLang="zh-CN" sz="1400" dirty="0">
              <a:latin typeface="Times New Roman" charset="0"/>
              <a:ea typeface="Times New Roman" charset="0"/>
              <a:cs typeface="Times New Roman"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049878206"/>
              </p:ext>
            </p:extLst>
          </p:nvPr>
        </p:nvGraphicFramePr>
        <p:xfrm>
          <a:off x="114300" y="518368"/>
          <a:ext cx="8902700" cy="2372360"/>
        </p:xfrm>
        <a:graphic>
          <a:graphicData uri="http://schemas.openxmlformats.org/drawingml/2006/table">
            <a:tbl>
              <a:tblPr firstRow="1" bandRow="1">
                <a:tableStyleId>{00A15C55-8517-42AA-B614-E9B94910E393}</a:tableStyleId>
              </a:tblPr>
              <a:tblGrid>
                <a:gridCol w="1721396"/>
                <a:gridCol w="6192688"/>
                <a:gridCol w="988616"/>
              </a:tblGrid>
              <a:tr h="370840">
                <a:tc>
                  <a:txBody>
                    <a:bodyPr/>
                    <a:lstStyle/>
                    <a:p>
                      <a:pPr algn="ctr"/>
                      <a:r>
                        <a:rPr lang="zh-CN" altLang="en-US" dirty="0" smtClean="0"/>
                        <a:t>领域</a:t>
                      </a:r>
                      <a:endParaRPr lang="zh-CN" altLang="en-US" dirty="0"/>
                    </a:p>
                  </a:txBody>
                  <a:tcPr/>
                </a:tc>
                <a:tc>
                  <a:txBody>
                    <a:bodyPr/>
                    <a:lstStyle/>
                    <a:p>
                      <a:pPr algn="ctr"/>
                      <a:r>
                        <a:rPr lang="zh-CN" altLang="en-US" dirty="0" smtClean="0"/>
                        <a:t>专著</a:t>
                      </a:r>
                      <a:endParaRPr lang="zh-CN" altLang="en-US" dirty="0"/>
                    </a:p>
                  </a:txBody>
                  <a:tcPr/>
                </a:tc>
                <a:tc>
                  <a:txBody>
                    <a:bodyPr/>
                    <a:lstStyle/>
                    <a:p>
                      <a:pPr algn="ctr"/>
                      <a:r>
                        <a:rPr lang="zh-CN" altLang="en-US" dirty="0" smtClean="0"/>
                        <a:t>咨询</a:t>
                      </a:r>
                      <a:endParaRPr lang="zh-CN" altLang="en-US" dirty="0"/>
                    </a:p>
                  </a:txBody>
                  <a:tcPr/>
                </a:tc>
              </a:tr>
              <a:tr h="370840">
                <a:tc>
                  <a:txBody>
                    <a:bodyPr/>
                    <a:lstStyle/>
                    <a:p>
                      <a:r>
                        <a:rPr lang="zh-CN" altLang="en-US" sz="1600" dirty="0" smtClean="0">
                          <a:latin typeface="Times New Roman" charset="0"/>
                          <a:ea typeface="Times New Roman" charset="0"/>
                          <a:cs typeface="Times New Roman" charset="0"/>
                        </a:rPr>
                        <a:t>数学规划</a:t>
                      </a:r>
                      <a:endParaRPr lang="zh-CN" altLang="en-US" sz="1600" dirty="0">
                        <a:latin typeface="Times New Roman" charset="0"/>
                        <a:ea typeface="Times New Roman" charset="0"/>
                        <a:cs typeface="Times New Roman" charset="0"/>
                      </a:endParaRPr>
                    </a:p>
                  </a:txBody>
                  <a:tcPr/>
                </a:tc>
                <a:tc>
                  <a:txBody>
                    <a:bodyPr/>
                    <a:lstStyle/>
                    <a:p>
                      <a:r>
                        <a:rPr lang="en-US" altLang="zh-CN" sz="1400" dirty="0" smtClean="0">
                          <a:solidFill>
                            <a:schemeClr val="tx1"/>
                          </a:solidFill>
                          <a:latin typeface="Times New Roman" charset="0"/>
                          <a:ea typeface="Times New Roman" charset="0"/>
                          <a:cs typeface="Times New Roman" charset="0"/>
                        </a:rPr>
                        <a:t>Wayne L. Winston. 《</a:t>
                      </a:r>
                      <a:r>
                        <a:rPr lang="zh-CN" altLang="en-US" sz="1400" dirty="0" smtClean="0">
                          <a:solidFill>
                            <a:schemeClr val="tx1"/>
                          </a:solidFill>
                          <a:latin typeface="Times New Roman" charset="0"/>
                          <a:ea typeface="Times New Roman" charset="0"/>
                          <a:cs typeface="Times New Roman" charset="0"/>
                        </a:rPr>
                        <a:t>运筹学 数学规划 </a:t>
                      </a:r>
                      <a:r>
                        <a:rPr lang="en-US" altLang="zh-CN" sz="1400" dirty="0" smtClean="0">
                          <a:solidFill>
                            <a:schemeClr val="tx1"/>
                          </a:solidFill>
                          <a:latin typeface="Times New Roman" charset="0"/>
                          <a:ea typeface="Times New Roman" charset="0"/>
                          <a:cs typeface="Times New Roman" charset="0"/>
                        </a:rPr>
                        <a:t>(Operations Research mathematical programming)》</a:t>
                      </a:r>
                      <a:r>
                        <a:rPr lang="zh-CN" altLang="en-US" sz="1400" dirty="0" smtClean="0">
                          <a:solidFill>
                            <a:schemeClr val="tx1"/>
                          </a:solidFill>
                          <a:latin typeface="Times New Roman" charset="0"/>
                          <a:ea typeface="Times New Roman" charset="0"/>
                          <a:cs typeface="Times New Roman" charset="0"/>
                        </a:rPr>
                        <a:t> 清华大学出版社</a:t>
                      </a:r>
                      <a:r>
                        <a:rPr lang="en-US" altLang="zh-CN" sz="1400" dirty="0" smtClean="0">
                          <a:solidFill>
                            <a:schemeClr val="tx1"/>
                          </a:solidFill>
                          <a:latin typeface="Times New Roman" charset="0"/>
                          <a:ea typeface="Times New Roman" charset="0"/>
                          <a:cs typeface="Times New Roman" charset="0"/>
                        </a:rPr>
                        <a:t>.</a:t>
                      </a:r>
                      <a:endParaRPr lang="zh-CN" altLang="en-US" sz="1400" dirty="0">
                        <a:solidFill>
                          <a:schemeClr val="tx1"/>
                        </a:solidFill>
                        <a:latin typeface="Times New Roman" charset="0"/>
                        <a:ea typeface="Times New Roman" charset="0"/>
                        <a:cs typeface="Times New Roman" charset="0"/>
                      </a:endParaRPr>
                    </a:p>
                  </a:txBody>
                  <a:tcPr/>
                </a:tc>
                <a:tc>
                  <a:txBody>
                    <a:bodyPr/>
                    <a:lstStyle/>
                    <a:p>
                      <a:endParaRPr lang="zh-CN" altLang="en-US" sz="1600" dirty="0">
                        <a:latin typeface="Times New Roman" charset="0"/>
                        <a:ea typeface="Times New Roman" charset="0"/>
                        <a:cs typeface="Times New Roman" charset="0"/>
                      </a:endParaRPr>
                    </a:p>
                  </a:txBody>
                  <a:tcPr/>
                </a:tc>
              </a:tr>
              <a:tr h="370840">
                <a:tc>
                  <a:txBody>
                    <a:bodyPr/>
                    <a:lstStyle/>
                    <a:p>
                      <a:r>
                        <a:rPr lang="zh-CN" altLang="en-US" sz="1600" dirty="0" smtClean="0">
                          <a:latin typeface="Times New Roman" charset="0"/>
                          <a:ea typeface="Times New Roman" charset="0"/>
                          <a:cs typeface="Times New Roman" charset="0"/>
                        </a:rPr>
                        <a:t>数学规划</a:t>
                      </a:r>
                      <a:endParaRPr lang="zh-CN" altLang="en-US" sz="1600" dirty="0">
                        <a:latin typeface="Times New Roman" charset="0"/>
                        <a:ea typeface="Times New Roman" charset="0"/>
                        <a:cs typeface="Times New Roman" charset="0"/>
                      </a:endParaRPr>
                    </a:p>
                  </a:txBody>
                  <a:tcPr/>
                </a:tc>
                <a:tc>
                  <a:txBody>
                    <a:bodyPr/>
                    <a:lstStyle/>
                    <a:p>
                      <a:pPr marL="0" lvl="1" algn="just"/>
                      <a:r>
                        <a:rPr lang="zh-CN" altLang="en-US" sz="1400" dirty="0" smtClean="0">
                          <a:solidFill>
                            <a:schemeClr val="tx1"/>
                          </a:solidFill>
                          <a:latin typeface="Times New Roman" charset="0"/>
                          <a:ea typeface="Times New Roman" charset="0"/>
                          <a:cs typeface="Times New Roman" charset="0"/>
                        </a:rPr>
                        <a:t>黄红选，韩继业</a:t>
                      </a:r>
                      <a:r>
                        <a:rPr lang="en-US" altLang="zh-CN" sz="1400" dirty="0" smtClean="0">
                          <a:solidFill>
                            <a:schemeClr val="tx1"/>
                          </a:solidFill>
                          <a:latin typeface="Times New Roman" charset="0"/>
                          <a:ea typeface="Times New Roman" charset="0"/>
                          <a:cs typeface="Times New Roman" charset="0"/>
                        </a:rPr>
                        <a:t>《</a:t>
                      </a:r>
                      <a:r>
                        <a:rPr lang="zh-CN" altLang="en-US" sz="1400" dirty="0" smtClean="0">
                          <a:solidFill>
                            <a:schemeClr val="tx1"/>
                          </a:solidFill>
                          <a:latin typeface="Times New Roman" charset="0"/>
                          <a:ea typeface="Times New Roman" charset="0"/>
                          <a:cs typeface="Times New Roman" charset="0"/>
                        </a:rPr>
                        <a:t>数学规划</a:t>
                      </a:r>
                      <a:r>
                        <a:rPr lang="en-US" altLang="zh-CN" sz="1400" dirty="0" smtClean="0">
                          <a:solidFill>
                            <a:schemeClr val="tx1"/>
                          </a:solidFill>
                          <a:latin typeface="Times New Roman" charset="0"/>
                          <a:ea typeface="Times New Roman" charset="0"/>
                          <a:cs typeface="Times New Roman" charset="0"/>
                        </a:rPr>
                        <a:t>》</a:t>
                      </a:r>
                      <a:r>
                        <a:rPr lang="zh-CN" altLang="en-US" sz="1400" dirty="0" smtClean="0">
                          <a:solidFill>
                            <a:schemeClr val="tx1"/>
                          </a:solidFill>
                          <a:latin typeface="Times New Roman" charset="0"/>
                          <a:ea typeface="Times New Roman" charset="0"/>
                          <a:cs typeface="Times New Roman" charset="0"/>
                        </a:rPr>
                        <a:t> 清华大学出版社</a:t>
                      </a:r>
                      <a:r>
                        <a:rPr lang="en-US" altLang="zh-CN" sz="1400" dirty="0" smtClean="0">
                          <a:solidFill>
                            <a:schemeClr val="tx1"/>
                          </a:solidFill>
                          <a:latin typeface="Times New Roman" charset="0"/>
                          <a:ea typeface="Times New Roman" charset="0"/>
                          <a:cs typeface="Times New Roman" charset="0"/>
                        </a:rPr>
                        <a:t>;</a:t>
                      </a:r>
                      <a:endParaRPr lang="zh-CN" altLang="en-US" sz="1400" dirty="0">
                        <a:solidFill>
                          <a:schemeClr val="tx1"/>
                        </a:solidFill>
                        <a:latin typeface="Times New Roman" charset="0"/>
                        <a:ea typeface="Times New Roman" charset="0"/>
                        <a:cs typeface="Times New Roman" charset="0"/>
                      </a:endParaRPr>
                    </a:p>
                  </a:txBody>
                  <a:tcPr/>
                </a:tc>
                <a:tc>
                  <a:txBody>
                    <a:bodyPr/>
                    <a:lstStyle/>
                    <a:p>
                      <a:endParaRPr lang="zh-CN" altLang="en-US" sz="1600" dirty="0">
                        <a:latin typeface="Times New Roman" charset="0"/>
                        <a:ea typeface="Times New Roman" charset="0"/>
                        <a:cs typeface="Times New Roman" charset="0"/>
                      </a:endParaRPr>
                    </a:p>
                  </a:txBody>
                  <a:tcPr/>
                </a:tc>
              </a:tr>
              <a:tr h="370840">
                <a:tc>
                  <a:txBody>
                    <a:bodyPr/>
                    <a:lstStyle/>
                    <a:p>
                      <a:r>
                        <a:rPr lang="zh-CN" altLang="en-US" sz="1600" dirty="0" smtClean="0">
                          <a:latin typeface="Times New Roman" charset="0"/>
                          <a:ea typeface="Times New Roman" charset="0"/>
                          <a:cs typeface="Times New Roman" charset="0"/>
                        </a:rPr>
                        <a:t>启发式方法</a:t>
                      </a:r>
                      <a:endParaRPr lang="zh-CN" altLang="en-US" sz="1600" dirty="0">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tx1"/>
                          </a:solidFill>
                          <a:latin typeface="Times New Roman" charset="0"/>
                          <a:ea typeface="Times New Roman" charset="0"/>
                          <a:cs typeface="Times New Roman" charset="0"/>
                        </a:rPr>
                        <a:t>邢文训，谢金星 </a:t>
                      </a:r>
                      <a:r>
                        <a:rPr lang="en-US" altLang="zh-CN" sz="1400" kern="1200" dirty="0" smtClean="0">
                          <a:solidFill>
                            <a:schemeClr val="tx1"/>
                          </a:solidFill>
                          <a:latin typeface="Times New Roman" charset="0"/>
                          <a:ea typeface="Times New Roman" charset="0"/>
                          <a:cs typeface="Times New Roman" charset="0"/>
                        </a:rPr>
                        <a:t>《</a:t>
                      </a:r>
                      <a:r>
                        <a:rPr lang="zh-CN" altLang="en-US" sz="1400" kern="1200" dirty="0" smtClean="0">
                          <a:solidFill>
                            <a:schemeClr val="tx1"/>
                          </a:solidFill>
                          <a:latin typeface="Times New Roman" charset="0"/>
                          <a:ea typeface="Times New Roman" charset="0"/>
                          <a:cs typeface="Times New Roman" charset="0"/>
                        </a:rPr>
                        <a:t>现代优化计算方法</a:t>
                      </a:r>
                      <a:r>
                        <a:rPr lang="en-US" altLang="zh-CN" sz="1400" kern="1200" dirty="0" smtClean="0">
                          <a:solidFill>
                            <a:schemeClr val="tx1"/>
                          </a:solidFill>
                          <a:latin typeface="Times New Roman" charset="0"/>
                          <a:ea typeface="Times New Roman" charset="0"/>
                          <a:cs typeface="Times New Roman" charset="0"/>
                        </a:rPr>
                        <a:t>》</a:t>
                      </a:r>
                      <a:r>
                        <a:rPr lang="zh-CN" altLang="en-US" sz="1400" kern="1200" dirty="0" smtClean="0">
                          <a:solidFill>
                            <a:schemeClr val="tx1"/>
                          </a:solidFill>
                          <a:latin typeface="Times New Roman" charset="0"/>
                          <a:ea typeface="Times New Roman" charset="0"/>
                          <a:cs typeface="Times New Roman" charset="0"/>
                        </a:rPr>
                        <a:t> 清华大学出版社</a:t>
                      </a:r>
                    </a:p>
                  </a:txBody>
                  <a:tcPr/>
                </a:tc>
                <a:tc>
                  <a:txBody>
                    <a:bodyPr/>
                    <a:lstStyle/>
                    <a:p>
                      <a:endParaRPr lang="zh-CN" altLang="en-US" sz="1600">
                        <a:latin typeface="Times New Roman" charset="0"/>
                        <a:ea typeface="Times New Roman" charset="0"/>
                        <a:cs typeface="Times New Roman" charset="0"/>
                      </a:endParaRPr>
                    </a:p>
                  </a:txBody>
                  <a:tcPr/>
                </a:tc>
              </a:tr>
              <a:tr h="370840">
                <a:tc>
                  <a:txBody>
                    <a:bodyPr/>
                    <a:lstStyle/>
                    <a:p>
                      <a:r>
                        <a:rPr lang="zh-CN" altLang="en-US" sz="1600" dirty="0" smtClean="0">
                          <a:latin typeface="Times New Roman" charset="0"/>
                          <a:ea typeface="Times New Roman" charset="0"/>
                          <a:cs typeface="Times New Roman" charset="0"/>
                        </a:rPr>
                        <a:t>统计</a:t>
                      </a:r>
                      <a:endParaRPr lang="zh-CN" altLang="en-US" sz="1600" dirty="0">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Times New Roman" charset="0"/>
                          <a:ea typeface="Times New Roman" charset="0"/>
                          <a:cs typeface="Times New Roman" charset="0"/>
                        </a:rPr>
                        <a:t>Richard</a:t>
                      </a:r>
                      <a:r>
                        <a:rPr lang="zh-CN" altLang="en-US" sz="1400" kern="1200" dirty="0" smtClean="0">
                          <a:solidFill>
                            <a:schemeClr val="tx1"/>
                          </a:solidFill>
                          <a:latin typeface="Times New Roman" charset="0"/>
                          <a:ea typeface="Times New Roman" charset="0"/>
                          <a:cs typeface="Times New Roman" charset="0"/>
                        </a:rPr>
                        <a:t> </a:t>
                      </a:r>
                      <a:r>
                        <a:rPr lang="en-US" altLang="zh-CN" sz="1400" kern="1200" dirty="0" smtClean="0">
                          <a:solidFill>
                            <a:schemeClr val="tx1"/>
                          </a:solidFill>
                          <a:latin typeface="Times New Roman" charset="0"/>
                          <a:ea typeface="Times New Roman" charset="0"/>
                          <a:cs typeface="Times New Roman" charset="0"/>
                        </a:rPr>
                        <a:t>A.</a:t>
                      </a:r>
                      <a:r>
                        <a:rPr lang="zh-CN" altLang="en-US" sz="1400" kern="1200" dirty="0" smtClean="0">
                          <a:solidFill>
                            <a:schemeClr val="tx1"/>
                          </a:solidFill>
                          <a:latin typeface="Times New Roman" charset="0"/>
                          <a:ea typeface="Times New Roman" charset="0"/>
                          <a:cs typeface="Times New Roman" charset="0"/>
                        </a:rPr>
                        <a:t> </a:t>
                      </a:r>
                      <a:r>
                        <a:rPr lang="en-US" altLang="zh-CN" sz="1400" kern="1200" dirty="0" smtClean="0">
                          <a:solidFill>
                            <a:schemeClr val="tx1"/>
                          </a:solidFill>
                          <a:latin typeface="Times New Roman" charset="0"/>
                          <a:ea typeface="Times New Roman" charset="0"/>
                          <a:cs typeface="Times New Roman" charset="0"/>
                        </a:rPr>
                        <a:t>Johnson,</a:t>
                      </a:r>
                      <a:r>
                        <a:rPr lang="zh-CN" altLang="en-US" sz="1400" kern="1200" dirty="0" smtClean="0">
                          <a:solidFill>
                            <a:schemeClr val="tx1"/>
                          </a:solidFill>
                          <a:latin typeface="Times New Roman" charset="0"/>
                          <a:ea typeface="Times New Roman" charset="0"/>
                          <a:cs typeface="Times New Roman" charset="0"/>
                        </a:rPr>
                        <a:t> </a:t>
                      </a:r>
                      <a:r>
                        <a:rPr lang="en-US" altLang="zh-CN" sz="1400" kern="1200" dirty="0" smtClean="0">
                          <a:solidFill>
                            <a:schemeClr val="tx1"/>
                          </a:solidFill>
                          <a:latin typeface="Times New Roman" charset="0"/>
                          <a:ea typeface="Times New Roman" charset="0"/>
                          <a:cs typeface="Times New Roman" charset="0"/>
                        </a:rPr>
                        <a:t>Dean</a:t>
                      </a:r>
                      <a:r>
                        <a:rPr lang="zh-CN" altLang="en-US" sz="1400" kern="1200" dirty="0" smtClean="0">
                          <a:solidFill>
                            <a:schemeClr val="tx1"/>
                          </a:solidFill>
                          <a:latin typeface="Times New Roman" charset="0"/>
                          <a:ea typeface="Times New Roman" charset="0"/>
                          <a:cs typeface="Times New Roman" charset="0"/>
                        </a:rPr>
                        <a:t> </a:t>
                      </a:r>
                      <a:r>
                        <a:rPr lang="en-US" altLang="zh-CN" sz="1400" kern="1200" dirty="0" smtClean="0">
                          <a:solidFill>
                            <a:schemeClr val="tx1"/>
                          </a:solidFill>
                          <a:latin typeface="Times New Roman" charset="0"/>
                          <a:ea typeface="Times New Roman" charset="0"/>
                          <a:cs typeface="Times New Roman" charset="0"/>
                        </a:rPr>
                        <a:t>W.</a:t>
                      </a:r>
                      <a:r>
                        <a:rPr lang="zh-CN" altLang="en-US" sz="1400" kern="1200" dirty="0" smtClean="0">
                          <a:solidFill>
                            <a:schemeClr val="tx1"/>
                          </a:solidFill>
                          <a:latin typeface="Times New Roman" charset="0"/>
                          <a:ea typeface="Times New Roman" charset="0"/>
                          <a:cs typeface="Times New Roman" charset="0"/>
                        </a:rPr>
                        <a:t> </a:t>
                      </a:r>
                      <a:r>
                        <a:rPr lang="en-US" altLang="zh-CN" sz="1400" kern="1200" dirty="0" err="1" smtClean="0">
                          <a:solidFill>
                            <a:schemeClr val="tx1"/>
                          </a:solidFill>
                          <a:latin typeface="Times New Roman" charset="0"/>
                          <a:ea typeface="Times New Roman" charset="0"/>
                          <a:cs typeface="Times New Roman" charset="0"/>
                        </a:rPr>
                        <a:t>Wichern</a:t>
                      </a:r>
                      <a:r>
                        <a:rPr lang="zh-CN" altLang="en-US" sz="1400" kern="1200" dirty="0" smtClean="0">
                          <a:solidFill>
                            <a:schemeClr val="tx1"/>
                          </a:solidFill>
                          <a:latin typeface="Times New Roman" charset="0"/>
                          <a:ea typeface="Times New Roman" charset="0"/>
                          <a:cs typeface="Times New Roman" charset="0"/>
                        </a:rPr>
                        <a:t> </a:t>
                      </a:r>
                      <a:r>
                        <a:rPr lang="en-US" altLang="zh-CN" sz="1400" kern="1200" dirty="0" smtClean="0">
                          <a:solidFill>
                            <a:schemeClr val="tx1"/>
                          </a:solidFill>
                          <a:latin typeface="Times New Roman" charset="0"/>
                          <a:ea typeface="Times New Roman" charset="0"/>
                          <a:cs typeface="Times New Roman" charset="0"/>
                        </a:rPr>
                        <a:t>《</a:t>
                      </a:r>
                      <a:r>
                        <a:rPr lang="zh-CN" altLang="en-US" sz="1400" kern="1200" dirty="0" smtClean="0">
                          <a:solidFill>
                            <a:schemeClr val="tx1"/>
                          </a:solidFill>
                          <a:latin typeface="Times New Roman" charset="0"/>
                          <a:ea typeface="Times New Roman" charset="0"/>
                          <a:cs typeface="Times New Roman" charset="0"/>
                        </a:rPr>
                        <a:t>实用多元统计分析</a:t>
                      </a:r>
                      <a:r>
                        <a:rPr lang="en-US" altLang="zh-CN" sz="1400" kern="1200" dirty="0" smtClean="0">
                          <a:solidFill>
                            <a:schemeClr val="tx1"/>
                          </a:solidFill>
                          <a:latin typeface="Times New Roman" charset="0"/>
                          <a:ea typeface="Times New Roman" charset="0"/>
                          <a:cs typeface="Times New Roman" charset="0"/>
                        </a:rPr>
                        <a:t>》</a:t>
                      </a:r>
                      <a:r>
                        <a:rPr lang="zh-CN" altLang="en-US" sz="1400" kern="1200" dirty="0" smtClean="0">
                          <a:solidFill>
                            <a:schemeClr val="tx1"/>
                          </a:solidFill>
                          <a:latin typeface="Times New Roman" charset="0"/>
                          <a:ea typeface="Times New Roman" charset="0"/>
                          <a:cs typeface="Times New Roman" charset="0"/>
                        </a:rPr>
                        <a:t> 清华大学出版社</a:t>
                      </a:r>
                    </a:p>
                  </a:txBody>
                  <a:tcPr/>
                </a:tc>
                <a:tc>
                  <a:txBody>
                    <a:bodyPr/>
                    <a:lstStyle/>
                    <a:p>
                      <a:endParaRPr lang="zh-CN" altLang="en-US" sz="1600">
                        <a:latin typeface="Times New Roman" charset="0"/>
                        <a:ea typeface="Times New Roman" charset="0"/>
                        <a:cs typeface="Times New Roman" charset="0"/>
                      </a:endParaRPr>
                    </a:p>
                  </a:txBody>
                  <a:tcPr/>
                </a:tc>
              </a:tr>
              <a:tr h="370840">
                <a:tc>
                  <a:txBody>
                    <a:bodyPr/>
                    <a:lstStyle/>
                    <a:p>
                      <a:endParaRPr lang="zh-CN" altLang="en-US" sz="1600">
                        <a:latin typeface="Times New Roman" charset="0"/>
                        <a:ea typeface="Times New Roman" charset="0"/>
                        <a:cs typeface="Times New Roman" charset="0"/>
                      </a:endParaRPr>
                    </a:p>
                  </a:txBody>
                  <a:tcPr/>
                </a:tc>
                <a:tc>
                  <a:txBody>
                    <a:bodyPr/>
                    <a:lstStyle/>
                    <a:p>
                      <a:endParaRPr lang="zh-CN" altLang="en-US" sz="1600" dirty="0">
                        <a:latin typeface="Times New Roman" charset="0"/>
                        <a:ea typeface="Times New Roman" charset="0"/>
                        <a:cs typeface="Times New Roman" charset="0"/>
                      </a:endParaRPr>
                    </a:p>
                  </a:txBody>
                  <a:tcPr/>
                </a:tc>
                <a:tc>
                  <a:txBody>
                    <a:bodyPr/>
                    <a:lstStyle/>
                    <a:p>
                      <a:endParaRPr lang="zh-CN" altLang="en-US" sz="1600" dirty="0">
                        <a:latin typeface="Times New Roman" charset="0"/>
                        <a:ea typeface="Times New Roman" charset="0"/>
                        <a:cs typeface="Times New Roman" charset="0"/>
                      </a:endParaRPr>
                    </a:p>
                  </a:txBody>
                  <a:tcPr/>
                </a:tc>
              </a:tr>
            </a:tbl>
          </a:graphicData>
        </a:graphic>
      </p:graphicFrame>
    </p:spTree>
    <p:extLst>
      <p:ext uri="{BB962C8B-B14F-4D97-AF65-F5344CB8AC3E}">
        <p14:creationId xmlns:p14="http://schemas.microsoft.com/office/powerpoint/2010/main" val="68953774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9"/>
          <p:cNvSpPr>
            <a:spLocks/>
          </p:cNvSpPr>
          <p:nvPr/>
        </p:nvSpPr>
        <p:spPr bwMode="auto">
          <a:xfrm>
            <a:off x="8700294" y="6464300"/>
            <a:ext cx="316706"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endParaRPr lang="zh-CN" altLang="en-US">
              <a:latin typeface="Times New Roman" charset="0"/>
              <a:ea typeface="Times New Roman" charset="0"/>
              <a:cs typeface="Times New Roman" charset="0"/>
            </a:endParaRPr>
          </a:p>
        </p:txBody>
      </p:sp>
      <p:sp>
        <p:nvSpPr>
          <p:cNvPr id="11" name="Rectangle 3"/>
          <p:cNvSpPr>
            <a:spLocks/>
          </p:cNvSpPr>
          <p:nvPr/>
        </p:nvSpPr>
        <p:spPr bwMode="auto">
          <a:xfrm>
            <a:off x="1578279" y="151062"/>
            <a:ext cx="6688899" cy="312401"/>
          </a:xfrm>
          <a:prstGeom prst="rect">
            <a:avLst/>
          </a:prstGeom>
          <a:solidFill>
            <a:srgbClr val="DB5C43"/>
          </a:solidFill>
          <a:ln>
            <a:noFill/>
          </a:ln>
        </p:spPr>
        <p:txBody>
          <a:bodyPr lIns="0" tIns="0" rIns="0" bIns="0" anchor="ctr"/>
          <a:lstStyle/>
          <a:p>
            <a:pPr algn="ctr"/>
            <a:r>
              <a:rPr kumimoji="1" lang="zh-CN" altLang="en-US" sz="2000" b="1" dirty="0" smtClean="0">
                <a:latin typeface="Times New Roman" charset="0"/>
                <a:ea typeface="Times New Roman" charset="0"/>
                <a:cs typeface="Times New Roman" charset="0"/>
              </a:rPr>
              <a:t>相关数据库</a:t>
            </a:r>
            <a:endParaRPr lang="zh-CN" altLang="en-US" sz="2000" b="1" dirty="0">
              <a:latin typeface="Times New Roman" charset="0"/>
              <a:ea typeface="Times New Roman" charset="0"/>
              <a:cs typeface="Times New Roman" charset="0"/>
            </a:endParaRPr>
          </a:p>
        </p:txBody>
      </p:sp>
      <p:sp>
        <p:nvSpPr>
          <p:cNvPr id="12"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3" name="Rectangle 3"/>
          <p:cNvSpPr>
            <a:spLocks/>
          </p:cNvSpPr>
          <p:nvPr/>
        </p:nvSpPr>
        <p:spPr bwMode="auto">
          <a:xfrm>
            <a:off x="107504" y="150995"/>
            <a:ext cx="1445190" cy="312467"/>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5122" name="Text Box 2"/>
          <p:cNvSpPr txBox="1">
            <a:spLocks noChangeArrowheads="1"/>
          </p:cNvSpPr>
          <p:nvPr/>
        </p:nvSpPr>
        <p:spPr bwMode="auto">
          <a:xfrm>
            <a:off x="8700294" y="6464300"/>
            <a:ext cx="316706" cy="252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nchorCtr="0"/>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lgn="ctr"/>
            <a:fld id="{8AFDD82D-6863-1D47-9F12-543A2E17F8A1}" type="slidenum">
              <a:rPr lang="en-US" altLang="zh-CN" sz="1400">
                <a:latin typeface="Times New Roman" charset="0"/>
                <a:ea typeface="Times New Roman" charset="0"/>
                <a:cs typeface="Times New Roman" charset="0"/>
              </a:rPr>
              <a:pPr algn="ctr"/>
              <a:t>17</a:t>
            </a:fld>
            <a:endParaRPr lang="en-US" altLang="zh-CN" sz="1400" dirty="0">
              <a:latin typeface="Times New Roman" charset="0"/>
              <a:ea typeface="Times New Roman" charset="0"/>
              <a:cs typeface="Times New Roman"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933419603"/>
              </p:ext>
            </p:extLst>
          </p:nvPr>
        </p:nvGraphicFramePr>
        <p:xfrm>
          <a:off x="114300" y="518368"/>
          <a:ext cx="8902700" cy="5979160"/>
        </p:xfrm>
        <a:graphic>
          <a:graphicData uri="http://schemas.openxmlformats.org/drawingml/2006/table">
            <a:tbl>
              <a:tblPr firstRow="1" bandRow="1">
                <a:tableStyleId>{00A15C55-8517-42AA-B614-E9B94910E393}</a:tableStyleId>
              </a:tblPr>
              <a:tblGrid>
                <a:gridCol w="2153444"/>
                <a:gridCol w="5760640"/>
                <a:gridCol w="988616"/>
              </a:tblGrid>
              <a:tr h="370840">
                <a:tc>
                  <a:txBody>
                    <a:bodyPr/>
                    <a:lstStyle/>
                    <a:p>
                      <a:pPr algn="ctr"/>
                      <a:r>
                        <a:rPr lang="zh-CN" altLang="en-US" dirty="0" smtClean="0"/>
                        <a:t>领域</a:t>
                      </a:r>
                      <a:endParaRPr lang="zh-CN" altLang="en-US" dirty="0"/>
                    </a:p>
                  </a:txBody>
                  <a:tcPr/>
                </a:tc>
                <a:tc>
                  <a:txBody>
                    <a:bodyPr/>
                    <a:lstStyle/>
                    <a:p>
                      <a:pPr algn="ctr"/>
                      <a:r>
                        <a:rPr lang="zh-CN" altLang="en-US" dirty="0" smtClean="0"/>
                        <a:t>网址</a:t>
                      </a:r>
                      <a:endParaRPr lang="zh-CN" altLang="en-US" dirty="0"/>
                    </a:p>
                  </a:txBody>
                  <a:tcPr/>
                </a:tc>
                <a:tc>
                  <a:txBody>
                    <a:bodyPr/>
                    <a:lstStyle/>
                    <a:p>
                      <a:pPr algn="ctr"/>
                      <a:r>
                        <a:rPr lang="zh-CN" altLang="en-US" dirty="0" smtClean="0"/>
                        <a:t>咨询</a:t>
                      </a:r>
                      <a:endParaRPr lang="zh-CN" altLang="en-US" dirty="0"/>
                    </a:p>
                  </a:txBody>
                  <a:tcPr/>
                </a:tc>
              </a:tr>
              <a:tr h="370840">
                <a:tc>
                  <a:txBody>
                    <a:bodyPr/>
                    <a:lstStyle/>
                    <a:p>
                      <a:r>
                        <a:rPr lang="en-US" altLang="zh-CN" sz="1600" dirty="0" smtClean="0">
                          <a:latin typeface="Times New Roman" charset="0"/>
                          <a:ea typeface="Times New Roman" charset="0"/>
                          <a:cs typeface="Times New Roman" charset="0"/>
                        </a:rPr>
                        <a:t>location</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benchmark</a:t>
                      </a:r>
                      <a:endParaRPr lang="zh-CN" altLang="en-US" sz="1600" dirty="0">
                        <a:latin typeface="Times New Roman" charset="0"/>
                        <a:ea typeface="Times New Roman" charset="0"/>
                        <a:cs typeface="Times New Roman" charset="0"/>
                      </a:endParaRPr>
                    </a:p>
                  </a:txBody>
                  <a:tcPr/>
                </a:tc>
                <a:tc>
                  <a:txBody>
                    <a:bodyPr/>
                    <a:lstStyle/>
                    <a:p>
                      <a:r>
                        <a:rPr lang="en-US" altLang="zh-CN" sz="1600" dirty="0" smtClean="0">
                          <a:latin typeface="Times New Roman" charset="0"/>
                          <a:ea typeface="Times New Roman" charset="0"/>
                          <a:cs typeface="Times New Roman" charset="0"/>
                        </a:rPr>
                        <a:t>http://</a:t>
                      </a:r>
                      <a:r>
                        <a:rPr lang="en-US" altLang="zh-CN" sz="1600" dirty="0" err="1" smtClean="0">
                          <a:latin typeface="Times New Roman" charset="0"/>
                          <a:ea typeface="Times New Roman" charset="0"/>
                          <a:cs typeface="Times New Roman" charset="0"/>
                        </a:rPr>
                        <a:t>www.math.nsc.ru</a:t>
                      </a:r>
                      <a:r>
                        <a:rPr lang="en-US" altLang="zh-CN" sz="1600" dirty="0" smtClean="0">
                          <a:latin typeface="Times New Roman" charset="0"/>
                          <a:ea typeface="Times New Roman" charset="0"/>
                          <a:cs typeface="Times New Roman" charset="0"/>
                        </a:rPr>
                        <a:t>/AP/benchmarks/</a:t>
                      </a:r>
                      <a:r>
                        <a:rPr lang="en-US" altLang="zh-CN" sz="1600" dirty="0" err="1" smtClean="0">
                          <a:latin typeface="Times New Roman" charset="0"/>
                          <a:ea typeface="Times New Roman" charset="0"/>
                          <a:cs typeface="Times New Roman" charset="0"/>
                        </a:rPr>
                        <a:t>english.html</a:t>
                      </a:r>
                      <a:endParaRPr lang="zh-CN" altLang="en-US" sz="1600" dirty="0">
                        <a:latin typeface="Times New Roman" charset="0"/>
                        <a:ea typeface="Times New Roman" charset="0"/>
                        <a:cs typeface="Times New Roman" charset="0"/>
                      </a:endParaRPr>
                    </a:p>
                  </a:txBody>
                  <a:tcPr/>
                </a:tc>
                <a:tc>
                  <a:txBody>
                    <a:bodyPr/>
                    <a:lstStyle/>
                    <a:p>
                      <a:r>
                        <a:rPr lang="zh-CN" altLang="en-US" sz="1600" dirty="0" smtClean="0">
                          <a:latin typeface="Times New Roman" charset="0"/>
                          <a:ea typeface="Times New Roman" charset="0"/>
                          <a:cs typeface="Times New Roman" charset="0"/>
                        </a:rPr>
                        <a:t>张莹</a:t>
                      </a:r>
                      <a:endParaRPr lang="zh-CN" altLang="en-US" sz="1600" dirty="0">
                        <a:latin typeface="Times New Roman" charset="0"/>
                        <a:ea typeface="Times New Roman" charset="0"/>
                        <a:cs typeface="Times New Roman" charset="0"/>
                      </a:endParaRPr>
                    </a:p>
                  </a:txBody>
                  <a:tcPr/>
                </a:tc>
              </a:tr>
              <a:tr h="370840">
                <a:tc>
                  <a:txBody>
                    <a:bodyPr/>
                    <a:lstStyle/>
                    <a:p>
                      <a:r>
                        <a:rPr lang="en-US" altLang="zh-CN" sz="1600" dirty="0" smtClean="0">
                          <a:latin typeface="Times New Roman" charset="0"/>
                          <a:ea typeface="Times New Roman" charset="0"/>
                          <a:cs typeface="Times New Roman" charset="0"/>
                        </a:rPr>
                        <a:t>solver</a:t>
                      </a:r>
                      <a:r>
                        <a:rPr lang="zh-CN" altLang="en-US" sz="1600" dirty="0" smtClean="0">
                          <a:latin typeface="Times New Roman" charset="0"/>
                          <a:ea typeface="Times New Roman" charset="0"/>
                          <a:cs typeface="Times New Roman" charset="0"/>
                        </a:rPr>
                        <a:t>求解器</a:t>
                      </a:r>
                      <a:endParaRPr lang="zh-CN" altLang="en-US" sz="1600" dirty="0">
                        <a:latin typeface="Times New Roman" charset="0"/>
                        <a:ea typeface="Times New Roman" charset="0"/>
                        <a:cs typeface="Times New Roman"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Times New Roman" charset="0"/>
                          <a:ea typeface="Times New Roman" charset="0"/>
                          <a:cs typeface="Times New Roman" charset="0"/>
                        </a:rPr>
                        <a:t>https://</a:t>
                      </a:r>
                      <a:r>
                        <a:rPr lang="en-US" altLang="zh-CN" sz="1800" dirty="0" err="1" smtClean="0">
                          <a:latin typeface="Times New Roman" charset="0"/>
                          <a:ea typeface="Times New Roman" charset="0"/>
                          <a:cs typeface="Times New Roman" charset="0"/>
                        </a:rPr>
                        <a:t>neos-server.org</a:t>
                      </a:r>
                      <a:r>
                        <a:rPr lang="en-US" altLang="zh-CN" sz="1800" dirty="0" smtClean="0">
                          <a:latin typeface="Times New Roman" charset="0"/>
                          <a:ea typeface="Times New Roman" charset="0"/>
                          <a:cs typeface="Times New Roman" charset="0"/>
                        </a:rPr>
                        <a:t>/</a:t>
                      </a:r>
                      <a:r>
                        <a:rPr lang="en-US" altLang="zh-CN" sz="1800" dirty="0" err="1" smtClean="0">
                          <a:latin typeface="Times New Roman" charset="0"/>
                          <a:ea typeface="Times New Roman" charset="0"/>
                          <a:cs typeface="Times New Roman" charset="0"/>
                        </a:rPr>
                        <a:t>neos</a:t>
                      </a:r>
                      <a:r>
                        <a:rPr lang="en-US" altLang="zh-CN" sz="1800" dirty="0" smtClean="0">
                          <a:latin typeface="Times New Roman" charset="0"/>
                          <a:ea typeface="Times New Roman" charset="0"/>
                          <a:cs typeface="Times New Roman" charset="0"/>
                        </a:rPr>
                        <a:t>/solvers/</a:t>
                      </a:r>
                      <a:endParaRPr lang="zh-CN" altLang="en-US" sz="1800" dirty="0" smtClean="0">
                        <a:latin typeface="Times New Roman" charset="0"/>
                        <a:ea typeface="Times New Roman" charset="0"/>
                        <a:cs typeface="Times New Roman" charset="0"/>
                      </a:endParaRPr>
                    </a:p>
                  </a:txBody>
                  <a:tcPr/>
                </a:tc>
                <a:tc>
                  <a:txBody>
                    <a:bodyPr/>
                    <a:lstStyle/>
                    <a:p>
                      <a:r>
                        <a:rPr lang="zh-CN" altLang="en-US" sz="1600" dirty="0" smtClean="0">
                          <a:latin typeface="Times New Roman" charset="0"/>
                          <a:ea typeface="Times New Roman" charset="0"/>
                          <a:cs typeface="Times New Roman" charset="0"/>
                        </a:rPr>
                        <a:t>陈锐</a:t>
                      </a:r>
                      <a:endParaRPr lang="zh-CN" altLang="en-US" sz="1600" dirty="0">
                        <a:latin typeface="Times New Roman" charset="0"/>
                        <a:ea typeface="Times New Roman" charset="0"/>
                        <a:cs typeface="Times New Roman" charset="0"/>
                      </a:endParaRPr>
                    </a:p>
                  </a:txBody>
                  <a:tcPr/>
                </a:tc>
              </a:tr>
              <a:tr h="370840">
                <a:tc>
                  <a:txBody>
                    <a:bodyPr/>
                    <a:lstStyle/>
                    <a:p>
                      <a:r>
                        <a:rPr lang="zh-CN" altLang="en-US" sz="1600" dirty="0" smtClean="0">
                          <a:latin typeface="Times New Roman" charset="0"/>
                          <a:ea typeface="Times New Roman" charset="0"/>
                          <a:cs typeface="Times New Roman" charset="0"/>
                        </a:rPr>
                        <a:t>求解器评价</a:t>
                      </a:r>
                      <a:endParaRPr lang="zh-CN" altLang="en-US" sz="1600" dirty="0">
                        <a:latin typeface="Times New Roman" charset="0"/>
                        <a:ea typeface="Times New Roman" charset="0"/>
                        <a:cs typeface="Times New Roman" charset="0"/>
                      </a:endParaRPr>
                    </a:p>
                  </a:txBody>
                  <a:tcPr/>
                </a:tc>
                <a:tc>
                  <a:txBody>
                    <a:bodyPr/>
                    <a:lstStyle/>
                    <a:p>
                      <a:r>
                        <a:rPr lang="en-US" altLang="zh-CN" sz="1600" dirty="0" smtClean="0">
                          <a:latin typeface="Times New Roman" charset="0"/>
                          <a:ea typeface="Times New Roman" charset="0"/>
                          <a:cs typeface="Times New Roman" charset="0"/>
                        </a:rPr>
                        <a:t>http://</a:t>
                      </a:r>
                      <a:r>
                        <a:rPr lang="en-US" altLang="zh-CN" sz="1600" dirty="0" err="1" smtClean="0">
                          <a:latin typeface="Times New Roman" charset="0"/>
                          <a:ea typeface="Times New Roman" charset="0"/>
                          <a:cs typeface="Times New Roman" charset="0"/>
                        </a:rPr>
                        <a:t>plato.asu.edu</a:t>
                      </a:r>
                      <a:r>
                        <a:rPr lang="en-US" altLang="zh-CN" sz="1600" dirty="0" smtClean="0">
                          <a:latin typeface="Times New Roman" charset="0"/>
                          <a:ea typeface="Times New Roman" charset="0"/>
                          <a:cs typeface="Times New Roman" charset="0"/>
                        </a:rPr>
                        <a:t>/</a:t>
                      </a:r>
                      <a:r>
                        <a:rPr lang="en-US" altLang="zh-CN" sz="1600" dirty="0" err="1" smtClean="0">
                          <a:latin typeface="Times New Roman" charset="0"/>
                          <a:ea typeface="Times New Roman" charset="0"/>
                          <a:cs typeface="Times New Roman" charset="0"/>
                        </a:rPr>
                        <a:t>guide.html</a:t>
                      </a:r>
                      <a:endParaRPr lang="zh-CN" altLang="en-US" sz="1600" dirty="0">
                        <a:latin typeface="Times New Roman" charset="0"/>
                        <a:ea typeface="Times New Roman" charset="0"/>
                        <a:cs typeface="Times New Roman" charset="0"/>
                      </a:endParaRPr>
                    </a:p>
                  </a:txBody>
                  <a:tcPr/>
                </a:tc>
                <a:tc>
                  <a:txBody>
                    <a:bodyPr/>
                    <a:lstStyle/>
                    <a:p>
                      <a:r>
                        <a:rPr lang="zh-CN" altLang="en-US" sz="1600" dirty="0" smtClean="0">
                          <a:latin typeface="Times New Roman" charset="0"/>
                          <a:ea typeface="Times New Roman" charset="0"/>
                          <a:cs typeface="Times New Roman" charset="0"/>
                        </a:rPr>
                        <a:t>于丽娜</a:t>
                      </a:r>
                      <a:endParaRPr lang="zh-CN" altLang="en-US" sz="1600" dirty="0">
                        <a:latin typeface="Times New Roman" charset="0"/>
                        <a:ea typeface="Times New Roman" charset="0"/>
                        <a:cs typeface="Times New Roman" charset="0"/>
                      </a:endParaRPr>
                    </a:p>
                  </a:txBody>
                  <a:tcPr/>
                </a:tc>
              </a:tr>
              <a:tr h="491168">
                <a:tc>
                  <a:txBody>
                    <a:bodyPr/>
                    <a:lstStyle/>
                    <a:p>
                      <a:pPr marL="0" algn="l" defTabSz="914400" rtl="0" eaLnBrk="1" latinLnBrk="0" hangingPunct="1"/>
                      <a:r>
                        <a:rPr lang="en-US" altLang="zh-CN" sz="1600" kern="1200" dirty="0" smtClean="0">
                          <a:solidFill>
                            <a:schemeClr val="dk1"/>
                          </a:solidFill>
                          <a:latin typeface="Times New Roman" charset="0"/>
                          <a:ea typeface="Times New Roman" charset="0"/>
                          <a:cs typeface="Times New Roman" charset="0"/>
                        </a:rPr>
                        <a:t>Types of</a:t>
                      </a:r>
                      <a:r>
                        <a:rPr lang="zh-CN" altLang="en-US" sz="1600" kern="1200" dirty="0" smtClean="0">
                          <a:solidFill>
                            <a:schemeClr val="dk1"/>
                          </a:solidFill>
                          <a:latin typeface="Times New Roman" charset="0"/>
                          <a:ea typeface="Times New Roman" charset="0"/>
                          <a:cs typeface="Times New Roman" charset="0"/>
                        </a:rPr>
                        <a:t> </a:t>
                      </a:r>
                      <a:r>
                        <a:rPr lang="en-US" altLang="zh-CN" sz="1600" kern="1200" dirty="0" smtClean="0">
                          <a:solidFill>
                            <a:schemeClr val="dk1"/>
                          </a:solidFill>
                          <a:latin typeface="Times New Roman" charset="0"/>
                          <a:ea typeface="Times New Roman" charset="0"/>
                          <a:cs typeface="Times New Roman" charset="0"/>
                        </a:rPr>
                        <a:t>optimization Problems</a:t>
                      </a:r>
                    </a:p>
                  </a:txBody>
                  <a:tcPr/>
                </a:tc>
                <a:tc>
                  <a:txBody>
                    <a:bodyPr/>
                    <a:lstStyle/>
                    <a:p>
                      <a:r>
                        <a:rPr lang="en-US" altLang="zh-CN" sz="1600" dirty="0" smtClean="0">
                          <a:latin typeface="Times New Roman" charset="0"/>
                          <a:ea typeface="Times New Roman" charset="0"/>
                          <a:cs typeface="Times New Roman" charset="0"/>
                        </a:rPr>
                        <a:t>https://</a:t>
                      </a:r>
                      <a:r>
                        <a:rPr lang="en-US" altLang="zh-CN" sz="1600" dirty="0" err="1" smtClean="0">
                          <a:latin typeface="Times New Roman" charset="0"/>
                          <a:ea typeface="Times New Roman" charset="0"/>
                          <a:cs typeface="Times New Roman" charset="0"/>
                        </a:rPr>
                        <a:t>neos-guide.org</a:t>
                      </a:r>
                      <a:r>
                        <a:rPr lang="en-US" altLang="zh-CN" sz="1600" dirty="0" smtClean="0">
                          <a:latin typeface="Times New Roman" charset="0"/>
                          <a:ea typeface="Times New Roman" charset="0"/>
                          <a:cs typeface="Times New Roman" charset="0"/>
                        </a:rPr>
                        <a:t>/optimization-tree</a:t>
                      </a:r>
                      <a:endParaRPr lang="zh-CN" altLang="en-US" sz="1600" dirty="0">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dk1"/>
                          </a:solidFill>
                          <a:latin typeface="Times New Roman" charset="0"/>
                          <a:ea typeface="Times New Roman" charset="0"/>
                          <a:cs typeface="Times New Roman" charset="0"/>
                        </a:rPr>
                        <a:t>于丽娜</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dk1"/>
                          </a:solidFill>
                          <a:latin typeface="Times New Roman" charset="0"/>
                          <a:ea typeface="Times New Roman" charset="0"/>
                          <a:cs typeface="Times New Roman" charset="0"/>
                        </a:rPr>
                        <a:t>求解器手册 </a:t>
                      </a:r>
                      <a:r>
                        <a:rPr lang="en-US" altLang="zh-CN" sz="1600" kern="1200" dirty="0" smtClean="0">
                          <a:solidFill>
                            <a:schemeClr val="dk1"/>
                          </a:solidFill>
                          <a:latin typeface="Times New Roman" charset="0"/>
                          <a:ea typeface="Times New Roman" charset="0"/>
                          <a:cs typeface="Times New Roman" charset="0"/>
                        </a:rPr>
                        <a:t>Solver Manuals</a:t>
                      </a:r>
                      <a:endParaRPr lang="zh-CN" altLang="en-US" sz="1600" kern="1200" dirty="0">
                        <a:solidFill>
                          <a:schemeClr val="dk1"/>
                        </a:solidFill>
                        <a:latin typeface="Times New Roman" charset="0"/>
                        <a:ea typeface="Times New Roman" charset="0"/>
                        <a:cs typeface="Times New Roman" charset="0"/>
                      </a:endParaRPr>
                    </a:p>
                  </a:txBody>
                  <a:tcPr/>
                </a:tc>
                <a:tc>
                  <a:txBody>
                    <a:bodyPr/>
                    <a:lstStyle/>
                    <a:p>
                      <a:r>
                        <a:rPr lang="en-US" altLang="zh-CN" sz="1600" kern="1200" dirty="0" smtClean="0">
                          <a:solidFill>
                            <a:schemeClr val="dk1"/>
                          </a:solidFill>
                          <a:latin typeface="Times New Roman" charset="0"/>
                          <a:ea typeface="Times New Roman" charset="0"/>
                          <a:cs typeface="Times New Roman" charset="0"/>
                        </a:rPr>
                        <a:t>https</a:t>
                      </a:r>
                      <a:r>
                        <a:rPr lang="en-US" altLang="zh-CN" dirty="0" smtClean="0"/>
                        <a:t>://</a:t>
                      </a:r>
                      <a:r>
                        <a:rPr lang="en-US" altLang="zh-CN" sz="1600" kern="1200" dirty="0" err="1" smtClean="0">
                          <a:solidFill>
                            <a:schemeClr val="dk1"/>
                          </a:solidFill>
                          <a:latin typeface="Times New Roman" charset="0"/>
                          <a:ea typeface="Times New Roman" charset="0"/>
                          <a:cs typeface="Times New Roman" charset="0"/>
                        </a:rPr>
                        <a:t>www.gams.com</a:t>
                      </a:r>
                      <a:r>
                        <a:rPr lang="en-US" altLang="zh-CN" sz="1600" kern="1200" dirty="0" smtClean="0">
                          <a:solidFill>
                            <a:schemeClr val="dk1"/>
                          </a:solidFill>
                          <a:latin typeface="Times New Roman" charset="0"/>
                          <a:ea typeface="Times New Roman" charset="0"/>
                          <a:cs typeface="Times New Roman" charset="0"/>
                        </a:rPr>
                        <a:t>/latest/docs/</a:t>
                      </a:r>
                      <a:r>
                        <a:rPr lang="en-US" altLang="zh-CN" sz="1600" kern="1200" dirty="0" err="1" smtClean="0">
                          <a:solidFill>
                            <a:schemeClr val="dk1"/>
                          </a:solidFill>
                          <a:latin typeface="Times New Roman" charset="0"/>
                          <a:ea typeface="Times New Roman" charset="0"/>
                          <a:cs typeface="Times New Roman" charset="0"/>
                        </a:rPr>
                        <a:t>S_MAIN.html</a:t>
                      </a:r>
                      <a:endParaRPr lang="zh-CN" altLang="en-US" sz="1600" kern="1200" dirty="0">
                        <a:solidFill>
                          <a:schemeClr val="dk1"/>
                        </a:solidFill>
                        <a:latin typeface="Times New Roman" charset="0"/>
                        <a:ea typeface="Times New Roman" charset="0"/>
                        <a:cs typeface="Times New Roman" charset="0"/>
                      </a:endParaRPr>
                    </a:p>
                  </a:txBody>
                  <a:tcPr/>
                </a:tc>
                <a:tc>
                  <a:txBody>
                    <a:bodyPr/>
                    <a:lstStyle/>
                    <a:p>
                      <a:r>
                        <a:rPr lang="zh-CN" altLang="en-US" sz="1600" kern="1200" dirty="0" smtClean="0">
                          <a:solidFill>
                            <a:schemeClr val="dk1"/>
                          </a:solidFill>
                          <a:latin typeface="Times New Roman" charset="0"/>
                          <a:ea typeface="Times New Roman" charset="0"/>
                          <a:cs typeface="Times New Roman" charset="0"/>
                        </a:rPr>
                        <a:t>于丽娜</a:t>
                      </a:r>
                      <a:endParaRPr lang="zh-CN" altLang="en-US" sz="1600" kern="1200" dirty="0">
                        <a:solidFill>
                          <a:schemeClr val="dk1"/>
                        </a:solidFill>
                        <a:latin typeface="Times New Roman" charset="0"/>
                        <a:ea typeface="Times New Roman" charset="0"/>
                        <a:cs typeface="Times New Roman" charset="0"/>
                      </a:endParaRPr>
                    </a:p>
                  </a:txBody>
                  <a:tcPr/>
                </a:tc>
              </a:tr>
              <a:tr h="370840">
                <a:tc>
                  <a:txBody>
                    <a:bodyPr/>
                    <a:lstStyle/>
                    <a:p>
                      <a:endParaRPr lang="zh-CN" altLang="en-US"/>
                    </a:p>
                  </a:txBody>
                  <a:tcPr/>
                </a:tc>
                <a:tc>
                  <a:txBody>
                    <a:bodyPr/>
                    <a:lstStyle/>
                    <a:p>
                      <a:endParaRPr lang="zh-CN" altLang="en-US" dirty="0"/>
                    </a:p>
                  </a:txBody>
                  <a:tcPr/>
                </a:tc>
                <a:tc>
                  <a:txBody>
                    <a:bodyPr/>
                    <a:lstStyle/>
                    <a:p>
                      <a:endParaRPr lang="zh-CN" altLang="en-US"/>
                    </a:p>
                  </a:txBody>
                  <a:tcPr/>
                </a:tc>
              </a:tr>
              <a:tr h="370840">
                <a:tc>
                  <a:txBody>
                    <a:bodyPr/>
                    <a:lstStyle/>
                    <a:p>
                      <a:endParaRPr lang="zh-CN" altLang="en-US"/>
                    </a:p>
                  </a:txBody>
                  <a:tcPr/>
                </a:tc>
                <a:tc>
                  <a:txBody>
                    <a:bodyPr/>
                    <a:lstStyle/>
                    <a:p>
                      <a:endParaRPr lang="zh-CN" altLang="en-US" dirty="0"/>
                    </a:p>
                  </a:txBody>
                  <a:tcPr/>
                </a:tc>
                <a:tc>
                  <a:txBody>
                    <a:bodyPr/>
                    <a:lstStyle/>
                    <a:p>
                      <a:endParaRPr lang="zh-CN" altLang="en-US"/>
                    </a:p>
                  </a:txBody>
                  <a:tcPr/>
                </a:tc>
              </a:tr>
              <a:tr h="370840">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r h="370840">
                <a:tc>
                  <a:txBody>
                    <a:bodyPr/>
                    <a:lstStyle/>
                    <a:p>
                      <a:endParaRPr lang="zh-CN" altLang="en-US"/>
                    </a:p>
                  </a:txBody>
                  <a:tcPr/>
                </a:tc>
                <a:tc>
                  <a:txBody>
                    <a:bodyPr/>
                    <a:lstStyle/>
                    <a:p>
                      <a:endParaRPr lang="zh-CN" altLang="en-US" dirty="0"/>
                    </a:p>
                  </a:txBody>
                  <a:tcPr/>
                </a:tc>
                <a:tc>
                  <a:txBody>
                    <a:bodyPr/>
                    <a:lstStyle/>
                    <a:p>
                      <a:endParaRPr lang="zh-CN" altLang="en-US" sz="1400" dirty="0"/>
                    </a:p>
                  </a:txBody>
                  <a:tcPr/>
                </a:tc>
              </a:tr>
              <a:tr h="370840">
                <a:tc>
                  <a:txBody>
                    <a:bodyPr/>
                    <a:lstStyle/>
                    <a:p>
                      <a:endParaRPr lang="zh-CN" altLang="en-US"/>
                    </a:p>
                  </a:txBody>
                  <a:tcPr/>
                </a:tc>
                <a:tc>
                  <a:txBody>
                    <a:bodyPr/>
                    <a:lstStyle/>
                    <a:p>
                      <a:endParaRPr lang="zh-CN" altLang="en-US" dirty="0"/>
                    </a:p>
                  </a:txBody>
                  <a:tcPr/>
                </a:tc>
                <a:tc>
                  <a:txBody>
                    <a:bodyPr/>
                    <a:lstStyle/>
                    <a:p>
                      <a:endParaRPr lang="zh-CN" altLang="en-US" sz="1400" dirty="0"/>
                    </a:p>
                  </a:txBody>
                  <a:tcPr/>
                </a:tc>
              </a:tr>
              <a:tr h="370840">
                <a:tc>
                  <a:txBody>
                    <a:bodyPr/>
                    <a:lstStyle/>
                    <a:p>
                      <a:endParaRPr lang="zh-CN" altLang="en-US"/>
                    </a:p>
                  </a:txBody>
                  <a:tcPr/>
                </a:tc>
                <a:tc>
                  <a:txBody>
                    <a:bodyPr/>
                    <a:lstStyle/>
                    <a:p>
                      <a:endParaRPr lang="zh-CN" altLang="en-US" dirty="0"/>
                    </a:p>
                  </a:txBody>
                  <a:tcPr/>
                </a:tc>
                <a:tc>
                  <a:txBody>
                    <a:bodyPr/>
                    <a:lstStyle/>
                    <a:p>
                      <a:endParaRPr lang="zh-CN" altLang="en-US" sz="1400" dirty="0"/>
                    </a:p>
                  </a:txBody>
                  <a:tcPr/>
                </a:tc>
              </a:tr>
              <a:tr h="370840">
                <a:tc>
                  <a:txBody>
                    <a:bodyPr/>
                    <a:lstStyle/>
                    <a:p>
                      <a:endParaRPr lang="zh-CN" altLang="en-US"/>
                    </a:p>
                  </a:txBody>
                  <a:tcPr/>
                </a:tc>
                <a:tc>
                  <a:txBody>
                    <a:bodyPr/>
                    <a:lstStyle/>
                    <a:p>
                      <a:endParaRPr lang="zh-CN" altLang="en-US" dirty="0"/>
                    </a:p>
                  </a:txBody>
                  <a:tcPr/>
                </a:tc>
                <a:tc>
                  <a:txBody>
                    <a:bodyPr/>
                    <a:lstStyle/>
                    <a:p>
                      <a:endParaRPr lang="zh-CN" altLang="en-US" sz="1400" dirty="0"/>
                    </a:p>
                  </a:txBody>
                  <a:tcPr/>
                </a:tc>
              </a:tr>
              <a:tr h="370840">
                <a:tc>
                  <a:txBody>
                    <a:bodyPr/>
                    <a:lstStyle/>
                    <a:p>
                      <a:endParaRPr lang="zh-CN" altLang="en-US"/>
                    </a:p>
                  </a:txBody>
                  <a:tcPr/>
                </a:tc>
                <a:tc>
                  <a:txBody>
                    <a:bodyPr/>
                    <a:lstStyle/>
                    <a:p>
                      <a:endParaRPr lang="zh-CN" altLang="en-US" dirty="0"/>
                    </a:p>
                  </a:txBody>
                  <a:tcPr/>
                </a:tc>
                <a:tc>
                  <a:txBody>
                    <a:bodyPr/>
                    <a:lstStyle/>
                    <a:p>
                      <a:endParaRPr lang="zh-CN" altLang="en-US" sz="1400" dirty="0"/>
                    </a:p>
                  </a:txBody>
                  <a:tcPr/>
                </a:tc>
              </a:tr>
              <a:tr h="370840">
                <a:tc>
                  <a:txBody>
                    <a:bodyPr/>
                    <a:lstStyle/>
                    <a:p>
                      <a:endParaRPr lang="zh-CN" altLang="en-US" dirty="0"/>
                    </a:p>
                  </a:txBody>
                  <a:tcPr/>
                </a:tc>
                <a:tc>
                  <a:txBody>
                    <a:bodyPr/>
                    <a:lstStyle/>
                    <a:p>
                      <a:endParaRPr lang="zh-CN" altLang="en-US" dirty="0"/>
                    </a:p>
                  </a:txBody>
                  <a:tcPr/>
                </a:tc>
                <a:tc>
                  <a:txBody>
                    <a:bodyPr/>
                    <a:lstStyle/>
                    <a:p>
                      <a:endParaRPr lang="zh-CN" altLang="en-US" sz="1400" dirty="0"/>
                    </a:p>
                  </a:txBody>
                  <a:tcPr/>
                </a:tc>
              </a:tr>
            </a:tbl>
          </a:graphicData>
        </a:graphic>
      </p:graphicFrame>
    </p:spTree>
    <p:extLst>
      <p:ext uri="{BB962C8B-B14F-4D97-AF65-F5344CB8AC3E}">
        <p14:creationId xmlns:p14="http://schemas.microsoft.com/office/powerpoint/2010/main" val="100737657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9"/>
          <p:cNvSpPr>
            <a:spLocks/>
          </p:cNvSpPr>
          <p:nvPr/>
        </p:nvSpPr>
        <p:spPr bwMode="auto">
          <a:xfrm>
            <a:off x="8700294" y="6464300"/>
            <a:ext cx="316706"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endParaRPr lang="zh-CN" altLang="en-US">
              <a:latin typeface="Times New Roman" charset="0"/>
              <a:ea typeface="Times New Roman" charset="0"/>
              <a:cs typeface="Times New Roman" charset="0"/>
            </a:endParaRPr>
          </a:p>
        </p:txBody>
      </p:sp>
      <p:sp>
        <p:nvSpPr>
          <p:cNvPr id="11" name="Rectangle 3"/>
          <p:cNvSpPr>
            <a:spLocks/>
          </p:cNvSpPr>
          <p:nvPr/>
        </p:nvSpPr>
        <p:spPr bwMode="auto">
          <a:xfrm>
            <a:off x="1578279" y="151062"/>
            <a:ext cx="6688899" cy="312401"/>
          </a:xfrm>
          <a:prstGeom prst="rect">
            <a:avLst/>
          </a:prstGeom>
          <a:solidFill>
            <a:srgbClr val="DB5C43"/>
          </a:solidFill>
          <a:ln>
            <a:noFill/>
          </a:ln>
        </p:spPr>
        <p:txBody>
          <a:bodyPr lIns="0" tIns="0" rIns="0" bIns="0" anchor="ctr"/>
          <a:lstStyle/>
          <a:p>
            <a:pPr algn="ctr"/>
            <a:r>
              <a:rPr lang="zh-CN" altLang="en-US" sz="1800" b="1" dirty="0" smtClean="0">
                <a:latin typeface="Times New Roman" charset="0"/>
                <a:ea typeface="Times New Roman" charset="0"/>
                <a:cs typeface="Times New Roman" charset="0"/>
              </a:rPr>
              <a:t>借鉴资源</a:t>
            </a:r>
            <a:endParaRPr lang="zh-CN" altLang="en-US" sz="1800" b="1" dirty="0">
              <a:latin typeface="Times New Roman" charset="0"/>
              <a:ea typeface="Times New Roman" charset="0"/>
              <a:cs typeface="Times New Roman" charset="0"/>
            </a:endParaRPr>
          </a:p>
        </p:txBody>
      </p:sp>
      <p:sp>
        <p:nvSpPr>
          <p:cNvPr id="12"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3" name="Rectangle 3"/>
          <p:cNvSpPr>
            <a:spLocks/>
          </p:cNvSpPr>
          <p:nvPr/>
        </p:nvSpPr>
        <p:spPr bwMode="auto">
          <a:xfrm>
            <a:off x="107504" y="150995"/>
            <a:ext cx="1445190" cy="312467"/>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4" name="Rectangle 3"/>
          <p:cNvSpPr>
            <a:spLocks/>
          </p:cNvSpPr>
          <p:nvPr/>
        </p:nvSpPr>
        <p:spPr bwMode="auto">
          <a:xfrm>
            <a:off x="115100" y="548681"/>
            <a:ext cx="8901900" cy="5875253"/>
          </a:xfrm>
          <a:prstGeom prst="rect">
            <a:avLst/>
          </a:prstGeom>
          <a:solidFill>
            <a:srgbClr val="E7E8DF"/>
          </a:solidFill>
          <a:ln>
            <a:noFill/>
          </a:ln>
        </p:spPr>
        <p:txBody>
          <a:bodyPr lIns="0" tIns="0" rIns="0" bIns="0"/>
          <a:lstStyle/>
          <a:p>
            <a:pPr marL="342900" indent="-342900">
              <a:buFont typeface="Arial" charset="0"/>
              <a:buChar char="•"/>
            </a:pPr>
            <a:r>
              <a:rPr lang="zh-CN" altLang="en-US" sz="2000" dirty="0">
                <a:latin typeface="Times New Roman" charset="0"/>
                <a:ea typeface="Times New Roman" charset="0"/>
                <a:cs typeface="Times New Roman" charset="0"/>
              </a:rPr>
              <a:t>对鲁棒性最直观的</a:t>
            </a:r>
            <a:r>
              <a:rPr lang="zh-CN" altLang="en-US" sz="2000" dirty="0" smtClean="0">
                <a:latin typeface="Times New Roman" charset="0"/>
                <a:ea typeface="Times New Roman" charset="0"/>
                <a:cs typeface="Times New Roman" charset="0"/>
              </a:rPr>
              <a:t>描述及对结果的展示</a:t>
            </a:r>
            <a:endParaRPr lang="de-DE" altLang="zh-CN" sz="2000" dirty="0" smtClean="0">
              <a:latin typeface="Times New Roman" charset="0"/>
              <a:ea typeface="Times New Roman" charset="0"/>
              <a:cs typeface="Times New Roman" charset="0"/>
            </a:endParaRPr>
          </a:p>
          <a:p>
            <a:pPr marL="342900" indent="-342900">
              <a:buFont typeface="Arial" charset="0"/>
              <a:buChar char="•"/>
            </a:pPr>
            <a:r>
              <a:rPr lang="de-DE" altLang="zh-CN" sz="2000" dirty="0" err="1" smtClean="0">
                <a:latin typeface="Times New Roman" charset="0"/>
                <a:ea typeface="Times New Roman" charset="0"/>
                <a:cs typeface="Times New Roman" charset="0"/>
              </a:rPr>
              <a:t>Lu</a:t>
            </a:r>
            <a:r>
              <a:rPr lang="de-DE" altLang="zh-CN" sz="2000" dirty="0" smtClean="0">
                <a:latin typeface="Times New Roman" charset="0"/>
                <a:ea typeface="Times New Roman" charset="0"/>
                <a:cs typeface="Times New Roman" charset="0"/>
              </a:rPr>
              <a:t> </a:t>
            </a:r>
            <a:r>
              <a:rPr lang="de-DE" altLang="zh-CN" sz="2000" dirty="0" err="1" smtClean="0">
                <a:latin typeface="Times New Roman" charset="0"/>
                <a:ea typeface="Times New Roman" charset="0"/>
                <a:cs typeface="Times New Roman" charset="0"/>
              </a:rPr>
              <a:t>Zhen</a:t>
            </a:r>
            <a:r>
              <a:rPr lang="de-DE" altLang="zh-CN" sz="2000" dirty="0" smtClean="0">
                <a:latin typeface="Times New Roman" charset="0"/>
                <a:ea typeface="Times New Roman" charset="0"/>
                <a:cs typeface="Times New Roman" charset="0"/>
              </a:rPr>
              <a:t>, </a:t>
            </a:r>
            <a:r>
              <a:rPr lang="de-DE" altLang="zh-CN" sz="2000" dirty="0">
                <a:latin typeface="Times New Roman" charset="0"/>
                <a:ea typeface="Times New Roman" charset="0"/>
                <a:cs typeface="Times New Roman" charset="0"/>
              </a:rPr>
              <a:t>Dao-Fang </a:t>
            </a:r>
            <a:r>
              <a:rPr lang="de-DE" altLang="zh-CN" sz="2000" dirty="0" smtClean="0">
                <a:latin typeface="Times New Roman" charset="0"/>
                <a:ea typeface="Times New Roman" charset="0"/>
                <a:cs typeface="Times New Roman" charset="0"/>
              </a:rPr>
              <a:t>Chang</a:t>
            </a:r>
            <a:r>
              <a:rPr lang="de-DE" altLang="zh-CN" sz="2000" dirty="0">
                <a:latin typeface="Times New Roman" charset="0"/>
                <a:ea typeface="Times New Roman" charset="0"/>
                <a:cs typeface="Times New Roman" charset="0"/>
              </a:rPr>
              <a:t>. </a:t>
            </a:r>
            <a:r>
              <a:rPr lang="de-DE" altLang="zh-CN" sz="2000" dirty="0" smtClean="0">
                <a:latin typeface="Times New Roman" charset="0"/>
                <a:ea typeface="Times New Roman" charset="0"/>
                <a:cs typeface="Times New Roman" charset="0"/>
              </a:rPr>
              <a:t>(2012). A </a:t>
            </a:r>
            <a:r>
              <a:rPr lang="de-DE" altLang="zh-CN" sz="2000" dirty="0">
                <a:latin typeface="Times New Roman" charset="0"/>
                <a:ea typeface="Times New Roman" charset="0"/>
                <a:cs typeface="Times New Roman" charset="0"/>
              </a:rPr>
              <a:t>bi-</a:t>
            </a:r>
            <a:r>
              <a:rPr lang="de-DE" altLang="zh-CN" sz="2000" dirty="0" err="1">
                <a:latin typeface="Times New Roman" charset="0"/>
                <a:ea typeface="Times New Roman" charset="0"/>
                <a:cs typeface="Times New Roman" charset="0"/>
              </a:rPr>
              <a:t>objective</a:t>
            </a:r>
            <a:r>
              <a:rPr lang="de-DE" altLang="zh-CN" sz="2000" dirty="0">
                <a:latin typeface="Times New Roman" charset="0"/>
                <a:ea typeface="Times New Roman" charset="0"/>
                <a:cs typeface="Times New Roman" charset="0"/>
              </a:rPr>
              <a:t> </a:t>
            </a:r>
            <a:r>
              <a:rPr lang="de-DE" altLang="zh-CN" sz="2000" dirty="0" err="1">
                <a:latin typeface="Times New Roman" charset="0"/>
                <a:ea typeface="Times New Roman" charset="0"/>
                <a:cs typeface="Times New Roman" charset="0"/>
              </a:rPr>
              <a:t>model</a:t>
            </a:r>
            <a:r>
              <a:rPr lang="de-DE" altLang="zh-CN" sz="2000" dirty="0">
                <a:latin typeface="Times New Roman" charset="0"/>
                <a:ea typeface="Times New Roman" charset="0"/>
                <a:cs typeface="Times New Roman" charset="0"/>
              </a:rPr>
              <a:t> </a:t>
            </a:r>
            <a:r>
              <a:rPr lang="de-DE" altLang="zh-CN" sz="2000" dirty="0" err="1">
                <a:latin typeface="Times New Roman" charset="0"/>
                <a:ea typeface="Times New Roman" charset="0"/>
                <a:cs typeface="Times New Roman" charset="0"/>
              </a:rPr>
              <a:t>for</a:t>
            </a:r>
            <a:r>
              <a:rPr lang="de-DE" altLang="zh-CN" sz="2000" dirty="0">
                <a:latin typeface="Times New Roman" charset="0"/>
                <a:ea typeface="Times New Roman" charset="0"/>
                <a:cs typeface="Times New Roman" charset="0"/>
              </a:rPr>
              <a:t> robust </a:t>
            </a:r>
            <a:r>
              <a:rPr lang="de-DE" altLang="zh-CN" sz="2000" dirty="0" err="1">
                <a:latin typeface="Times New Roman" charset="0"/>
                <a:ea typeface="Times New Roman" charset="0"/>
                <a:cs typeface="Times New Roman" charset="0"/>
              </a:rPr>
              <a:t>berth</a:t>
            </a:r>
            <a:r>
              <a:rPr lang="de-DE" altLang="zh-CN" sz="2000" dirty="0">
                <a:latin typeface="Times New Roman" charset="0"/>
                <a:ea typeface="Times New Roman" charset="0"/>
                <a:cs typeface="Times New Roman" charset="0"/>
              </a:rPr>
              <a:t> </a:t>
            </a:r>
            <a:r>
              <a:rPr lang="de-DE" altLang="zh-CN" sz="2000" dirty="0" err="1">
                <a:latin typeface="Times New Roman" charset="0"/>
                <a:ea typeface="Times New Roman" charset="0"/>
                <a:cs typeface="Times New Roman" charset="0"/>
              </a:rPr>
              <a:t>allocation</a:t>
            </a:r>
            <a:r>
              <a:rPr lang="de-DE" altLang="zh-CN" sz="2000" dirty="0">
                <a:latin typeface="Times New Roman" charset="0"/>
                <a:ea typeface="Times New Roman" charset="0"/>
                <a:cs typeface="Times New Roman" charset="0"/>
              </a:rPr>
              <a:t> </a:t>
            </a:r>
            <a:r>
              <a:rPr lang="de-DE" altLang="zh-CN" sz="2000" dirty="0" err="1" smtClean="0">
                <a:latin typeface="Times New Roman" charset="0"/>
                <a:ea typeface="Times New Roman" charset="0"/>
                <a:cs typeface="Times New Roman" charset="0"/>
              </a:rPr>
              <a:t>scheduling</a:t>
            </a:r>
            <a:r>
              <a:rPr lang="de-DE" altLang="zh-CN" sz="2000" dirty="0">
                <a:latin typeface="Times New Roman" charset="0"/>
                <a:ea typeface="Times New Roman" charset="0"/>
                <a:cs typeface="Times New Roman" charset="0"/>
              </a:rPr>
              <a:t>. </a:t>
            </a:r>
            <a:r>
              <a:rPr lang="de-DE" altLang="zh-CN" sz="2000" i="1" dirty="0">
                <a:latin typeface="Times New Roman" charset="0"/>
                <a:ea typeface="Times New Roman" charset="0"/>
                <a:cs typeface="Times New Roman" charset="0"/>
              </a:rPr>
              <a:t>Computers &amp; Industrial </a:t>
            </a:r>
            <a:r>
              <a:rPr lang="de-DE" altLang="zh-CN" sz="2000" i="1" dirty="0" smtClean="0">
                <a:latin typeface="Times New Roman" charset="0"/>
                <a:ea typeface="Times New Roman" charset="0"/>
                <a:cs typeface="Times New Roman" charset="0"/>
              </a:rPr>
              <a:t>Engineering</a:t>
            </a:r>
            <a:r>
              <a:rPr lang="de-DE" altLang="zh-CN" sz="2000" dirty="0">
                <a:latin typeface="Times New Roman" charset="0"/>
                <a:ea typeface="Times New Roman" charset="0"/>
                <a:cs typeface="Times New Roman" charset="0"/>
              </a:rPr>
              <a:t>,</a:t>
            </a:r>
            <a:r>
              <a:rPr lang="de-DE" altLang="zh-CN" sz="2000" dirty="0" smtClean="0">
                <a:latin typeface="Times New Roman" charset="0"/>
                <a:ea typeface="Times New Roman" charset="0"/>
                <a:cs typeface="Times New Roman" charset="0"/>
              </a:rPr>
              <a:t> 63, 262-273.</a:t>
            </a:r>
            <a:endParaRPr lang="zh-CN" altLang="en-US" sz="2000" dirty="0" smtClean="0">
              <a:latin typeface="Times New Roman" charset="0"/>
              <a:ea typeface="Times New Roman" charset="0"/>
              <a:cs typeface="Times New Roman" charset="0"/>
            </a:endParaRPr>
          </a:p>
          <a:p>
            <a:pPr marL="342900" indent="-342900">
              <a:buFont typeface="Arial" charset="0"/>
              <a:buChar char="•"/>
            </a:pPr>
            <a:endParaRPr lang="zh-CN" altLang="en-US" sz="2000" dirty="0">
              <a:latin typeface="Times New Roman" charset="0"/>
              <a:ea typeface="Times New Roman" charset="0"/>
              <a:cs typeface="Times New Roman" charset="0"/>
            </a:endParaRPr>
          </a:p>
          <a:p>
            <a:pPr marL="342900" indent="-342900">
              <a:buFont typeface="Arial" charset="0"/>
              <a:buChar char="•"/>
            </a:pPr>
            <a:endParaRPr lang="zh-CN" altLang="en-US" sz="2000" dirty="0" smtClean="0">
              <a:latin typeface="Times New Roman" charset="0"/>
              <a:ea typeface="Times New Roman" charset="0"/>
              <a:cs typeface="Times New Roman" charset="0"/>
            </a:endParaRPr>
          </a:p>
          <a:p>
            <a:pPr marL="342900" indent="-342900">
              <a:buFont typeface="Arial" charset="0"/>
              <a:buChar char="•"/>
            </a:pPr>
            <a:endParaRPr lang="zh-CN" altLang="en-US" sz="2000" dirty="0">
              <a:latin typeface="Times New Roman" charset="0"/>
              <a:ea typeface="Times New Roman" charset="0"/>
              <a:cs typeface="Times New Roman" charset="0"/>
            </a:endParaRPr>
          </a:p>
          <a:p>
            <a:pPr marL="342900" indent="-342900">
              <a:buFont typeface="Arial" charset="0"/>
              <a:buChar char="•"/>
            </a:pPr>
            <a:endParaRPr lang="zh-CN" altLang="en-US" sz="2000" dirty="0" smtClean="0">
              <a:latin typeface="Times New Roman" charset="0"/>
              <a:ea typeface="Times New Roman" charset="0"/>
              <a:cs typeface="Times New Roman" charset="0"/>
            </a:endParaRPr>
          </a:p>
          <a:p>
            <a:pPr marL="342900" indent="-342900">
              <a:buFont typeface="Arial" charset="0"/>
              <a:buChar char="•"/>
            </a:pPr>
            <a:endParaRPr lang="zh-CN" altLang="en-US" sz="2000" dirty="0">
              <a:latin typeface="Times New Roman" charset="0"/>
              <a:ea typeface="Times New Roman" charset="0"/>
              <a:cs typeface="Times New Roman" charset="0"/>
            </a:endParaRPr>
          </a:p>
          <a:p>
            <a:pPr marL="342900" indent="-342900">
              <a:buFont typeface="Arial" charset="0"/>
              <a:buChar char="•"/>
            </a:pPr>
            <a:endParaRPr lang="zh-CN" altLang="en-US" sz="2000" dirty="0" smtClean="0">
              <a:latin typeface="Times New Roman" charset="0"/>
              <a:ea typeface="Times New Roman" charset="0"/>
              <a:cs typeface="Times New Roman" charset="0"/>
            </a:endParaRPr>
          </a:p>
          <a:p>
            <a:pPr marL="342900" indent="-342900">
              <a:buFont typeface="Arial" charset="0"/>
              <a:buChar char="•"/>
            </a:pPr>
            <a:endParaRPr lang="zh-CN" altLang="en-US" sz="2000" dirty="0">
              <a:latin typeface="Times New Roman" charset="0"/>
              <a:ea typeface="Times New Roman" charset="0"/>
              <a:cs typeface="Times New Roman" charset="0"/>
            </a:endParaRPr>
          </a:p>
          <a:p>
            <a:pPr marL="342900" indent="-342900">
              <a:buFont typeface="Arial" charset="0"/>
              <a:buChar char="•"/>
            </a:pPr>
            <a:endParaRPr lang="zh-CN" altLang="en-US" sz="2000" dirty="0" smtClean="0">
              <a:latin typeface="Times New Roman" charset="0"/>
              <a:ea typeface="Times New Roman" charset="0"/>
              <a:cs typeface="Times New Roman" charset="0"/>
            </a:endParaRPr>
          </a:p>
          <a:p>
            <a:pPr marL="342900" indent="-342900">
              <a:buFont typeface="Arial" charset="0"/>
              <a:buChar char="•"/>
            </a:pPr>
            <a:endParaRPr lang="zh-CN" altLang="en-US" sz="2000" dirty="0">
              <a:latin typeface="Times New Roman" charset="0"/>
              <a:ea typeface="Times New Roman" charset="0"/>
              <a:cs typeface="Times New Roman" charset="0"/>
            </a:endParaRPr>
          </a:p>
          <a:p>
            <a:pPr marL="342900" indent="-342900">
              <a:buFont typeface="Arial" charset="0"/>
              <a:buChar char="•"/>
            </a:pPr>
            <a:endParaRPr lang="zh-CN" altLang="en-US" sz="2000" dirty="0" smtClean="0">
              <a:latin typeface="Times New Roman" charset="0"/>
              <a:ea typeface="Times New Roman" charset="0"/>
              <a:cs typeface="Times New Roman" charset="0"/>
            </a:endParaRPr>
          </a:p>
          <a:p>
            <a:pPr marL="342900" indent="-342900">
              <a:buFont typeface="Arial" charset="0"/>
              <a:buChar char="•"/>
            </a:pPr>
            <a:endParaRPr lang="zh-CN" altLang="en-US" sz="2000" dirty="0">
              <a:latin typeface="Times New Roman" charset="0"/>
              <a:ea typeface="Times New Roman" charset="0"/>
              <a:cs typeface="Times New Roman" charset="0"/>
            </a:endParaRPr>
          </a:p>
          <a:p>
            <a:pPr marL="342900" indent="-342900">
              <a:buFont typeface="Arial" charset="0"/>
              <a:buChar char="•"/>
            </a:pPr>
            <a:endParaRPr lang="zh-CN" altLang="en-US" sz="2000" dirty="0" smtClean="0">
              <a:latin typeface="Times New Roman" charset="0"/>
              <a:ea typeface="Times New Roman" charset="0"/>
              <a:cs typeface="Times New Roman" charset="0"/>
            </a:endParaRPr>
          </a:p>
          <a:p>
            <a:pPr marL="342900" indent="-342900">
              <a:buFont typeface="Arial" charset="0"/>
              <a:buChar char="•"/>
            </a:pPr>
            <a:endParaRPr lang="zh-CN" altLang="en-US" sz="2000" dirty="0">
              <a:latin typeface="Times New Roman" charset="0"/>
              <a:ea typeface="Times New Roman" charset="0"/>
              <a:cs typeface="Times New Roman" charset="0"/>
            </a:endParaRPr>
          </a:p>
          <a:p>
            <a:pPr marL="342900" indent="-342900">
              <a:buFont typeface="Arial" charset="0"/>
              <a:buChar char="•"/>
            </a:pPr>
            <a:endParaRPr lang="zh-CN" altLang="en-US" sz="2000" dirty="0" smtClean="0">
              <a:latin typeface="Times New Roman" charset="0"/>
              <a:ea typeface="Times New Roman" charset="0"/>
              <a:cs typeface="Times New Roman" charset="0"/>
            </a:endParaRPr>
          </a:p>
          <a:p>
            <a:pPr marL="342900" indent="-342900">
              <a:buFont typeface="Arial" charset="0"/>
              <a:buChar char="•"/>
            </a:pPr>
            <a:endParaRPr lang="zh-CN" altLang="en-US" sz="2000" dirty="0" smtClean="0">
              <a:latin typeface="Times New Roman" charset="0"/>
              <a:ea typeface="Times New Roman" charset="0"/>
              <a:cs typeface="Times New Roman" charset="0"/>
            </a:endParaRPr>
          </a:p>
        </p:txBody>
      </p:sp>
      <p:sp>
        <p:nvSpPr>
          <p:cNvPr id="5122" name="Text Box 2"/>
          <p:cNvSpPr txBox="1">
            <a:spLocks noChangeArrowheads="1"/>
          </p:cNvSpPr>
          <p:nvPr/>
        </p:nvSpPr>
        <p:spPr bwMode="auto">
          <a:xfrm>
            <a:off x="8700294" y="6464300"/>
            <a:ext cx="316706" cy="252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nchorCtr="0"/>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lgn="ctr"/>
            <a:fld id="{8AFDD82D-6863-1D47-9F12-543A2E17F8A1}" type="slidenum">
              <a:rPr lang="en-US" altLang="zh-CN" sz="1400">
                <a:latin typeface="Times New Roman" charset="0"/>
                <a:ea typeface="Times New Roman" charset="0"/>
                <a:cs typeface="Times New Roman" charset="0"/>
              </a:rPr>
              <a:pPr algn="ctr"/>
              <a:t>18</a:t>
            </a:fld>
            <a:endParaRPr lang="en-US" altLang="zh-CN" sz="1400" dirty="0">
              <a:latin typeface="Times New Roman" charset="0"/>
              <a:ea typeface="Times New Roman" charset="0"/>
              <a:cs typeface="Times New Roman" charset="0"/>
            </a:endParaRPr>
          </a:p>
        </p:txBody>
      </p:sp>
      <p:pic>
        <p:nvPicPr>
          <p:cNvPr id="2" name="图片 1"/>
          <p:cNvPicPr>
            <a:picLocks noChangeAspect="1"/>
          </p:cNvPicPr>
          <p:nvPr/>
        </p:nvPicPr>
        <p:blipFill>
          <a:blip r:embed="rId2"/>
          <a:stretch>
            <a:fillRect/>
          </a:stretch>
        </p:blipFill>
        <p:spPr>
          <a:xfrm>
            <a:off x="133737" y="1484784"/>
            <a:ext cx="5487106" cy="3024336"/>
          </a:xfrm>
          <a:prstGeom prst="rect">
            <a:avLst/>
          </a:prstGeom>
        </p:spPr>
      </p:pic>
      <p:sp>
        <p:nvSpPr>
          <p:cNvPr id="10" name="Rectangle 6"/>
          <p:cNvSpPr>
            <a:spLocks/>
          </p:cNvSpPr>
          <p:nvPr/>
        </p:nvSpPr>
        <p:spPr bwMode="auto">
          <a:xfrm>
            <a:off x="5829352" y="6499944"/>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Tsinghua University</a:t>
            </a:r>
            <a:endParaRPr lang="zh-CN" altLang="en-US" dirty="0">
              <a:latin typeface="Times New Roman" charset="0"/>
              <a:ea typeface="Times New Roman" charset="0"/>
              <a:cs typeface="Times New Roman" charset="0"/>
            </a:endParaRPr>
          </a:p>
        </p:txBody>
      </p:sp>
      <p:sp>
        <p:nvSpPr>
          <p:cNvPr id="15" name="Rectangle 6"/>
          <p:cNvSpPr>
            <a:spLocks/>
          </p:cNvSpPr>
          <p:nvPr/>
        </p:nvSpPr>
        <p:spPr bwMode="auto">
          <a:xfrm>
            <a:off x="2962772" y="6501506"/>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Department of Industrial Engineering</a:t>
            </a:r>
            <a:endParaRPr lang="zh-CN" altLang="en-US" dirty="0">
              <a:latin typeface="Times New Roman" charset="0"/>
              <a:ea typeface="Times New Roman" charset="0"/>
              <a:cs typeface="Times New Roman" charset="0"/>
            </a:endParaRPr>
          </a:p>
        </p:txBody>
      </p:sp>
      <p:sp>
        <p:nvSpPr>
          <p:cNvPr id="16" name="Rectangle 6"/>
          <p:cNvSpPr>
            <a:spLocks/>
          </p:cNvSpPr>
          <p:nvPr/>
        </p:nvSpPr>
        <p:spPr bwMode="auto">
          <a:xfrm>
            <a:off x="107504" y="6501506"/>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Wu</a:t>
            </a:r>
            <a:r>
              <a:rPr lang="zh-CN" altLang="en-US" dirty="0" smtClean="0">
                <a:latin typeface="Times New Roman" charset="0"/>
                <a:ea typeface="Times New Roman" charset="0"/>
                <a:cs typeface="Times New Roman" charset="0"/>
              </a:rPr>
              <a:t> </a:t>
            </a:r>
            <a:r>
              <a:rPr lang="en-US" altLang="zh-CN" dirty="0" err="1" smtClean="0">
                <a:latin typeface="Times New Roman" charset="0"/>
                <a:ea typeface="Times New Roman" charset="0"/>
                <a:cs typeface="Times New Roman" charset="0"/>
              </a:rPr>
              <a:t>Yangcan</a:t>
            </a:r>
            <a:r>
              <a:rPr lang="en-US" altLang="zh-CN" dirty="0" smtClean="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wuyangcan123@126.com</a:t>
            </a:r>
            <a:endParaRPr lang="zh-CN" altLang="en-US" dirty="0">
              <a:latin typeface="Times New Roman" charset="0"/>
              <a:ea typeface="Times New Roman" charset="0"/>
              <a:cs typeface="Times New Roman" charset="0"/>
            </a:endParaRPr>
          </a:p>
        </p:txBody>
      </p:sp>
      <p:pic>
        <p:nvPicPr>
          <p:cNvPr id="4" name="图片 3"/>
          <p:cNvPicPr>
            <a:picLocks noChangeAspect="1"/>
          </p:cNvPicPr>
          <p:nvPr/>
        </p:nvPicPr>
        <p:blipFill>
          <a:blip r:embed="rId3"/>
          <a:stretch>
            <a:fillRect/>
          </a:stretch>
        </p:blipFill>
        <p:spPr>
          <a:xfrm>
            <a:off x="4814258" y="4063850"/>
            <a:ext cx="4202742" cy="2692832"/>
          </a:xfrm>
          <a:prstGeom prst="rect">
            <a:avLst/>
          </a:prstGeom>
        </p:spPr>
      </p:pic>
    </p:spTree>
    <p:extLst>
      <p:ext uri="{BB962C8B-B14F-4D97-AF65-F5344CB8AC3E}">
        <p14:creationId xmlns:p14="http://schemas.microsoft.com/office/powerpoint/2010/main" val="129078034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p:cNvSpPr>
          <p:nvPr/>
        </p:nvSpPr>
        <p:spPr bwMode="auto">
          <a:xfrm>
            <a:off x="5829352" y="6499944"/>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Tsinghua University</a:t>
            </a:r>
            <a:endParaRPr lang="zh-CN" altLang="en-US" dirty="0">
              <a:latin typeface="Times New Roman" charset="0"/>
              <a:ea typeface="Times New Roman" charset="0"/>
              <a:cs typeface="Times New Roman" charset="0"/>
            </a:endParaRPr>
          </a:p>
        </p:txBody>
      </p:sp>
      <p:sp>
        <p:nvSpPr>
          <p:cNvPr id="5129" name="Rectangle 9"/>
          <p:cNvSpPr>
            <a:spLocks/>
          </p:cNvSpPr>
          <p:nvPr/>
        </p:nvSpPr>
        <p:spPr bwMode="auto">
          <a:xfrm>
            <a:off x="8700294" y="6478736"/>
            <a:ext cx="316706"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endParaRPr lang="zh-CN" altLang="en-US">
              <a:latin typeface="Times New Roman" charset="0"/>
              <a:ea typeface="Times New Roman" charset="0"/>
              <a:cs typeface="Times New Roman" charset="0"/>
            </a:endParaRPr>
          </a:p>
        </p:txBody>
      </p:sp>
      <p:sp>
        <p:nvSpPr>
          <p:cNvPr id="11" name="Rectangle 3"/>
          <p:cNvSpPr>
            <a:spLocks/>
          </p:cNvSpPr>
          <p:nvPr/>
        </p:nvSpPr>
        <p:spPr bwMode="auto">
          <a:xfrm>
            <a:off x="1578279" y="151062"/>
            <a:ext cx="6688899" cy="31240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2"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3" name="Rectangle 3"/>
          <p:cNvSpPr>
            <a:spLocks/>
          </p:cNvSpPr>
          <p:nvPr/>
        </p:nvSpPr>
        <p:spPr bwMode="auto">
          <a:xfrm>
            <a:off x="107504" y="150995"/>
            <a:ext cx="1445190" cy="312467"/>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4" name="Rectangle 3"/>
          <p:cNvSpPr>
            <a:spLocks/>
          </p:cNvSpPr>
          <p:nvPr/>
        </p:nvSpPr>
        <p:spPr bwMode="auto">
          <a:xfrm>
            <a:off x="115100" y="655039"/>
            <a:ext cx="8901900" cy="5733062"/>
          </a:xfrm>
          <a:prstGeom prst="rect">
            <a:avLst/>
          </a:prstGeom>
          <a:solidFill>
            <a:srgbClr val="E7E8DF"/>
          </a:solidFill>
          <a:ln>
            <a:noFill/>
          </a:ln>
        </p:spPr>
        <p:txBody>
          <a:bodyPr lIns="0" tIns="0" rIns="0" bIns="0"/>
          <a:lstStyle/>
          <a:p>
            <a:pPr marL="342900" indent="-342900">
              <a:buFont typeface="Arial" charset="0"/>
              <a:buChar char="•"/>
            </a:pPr>
            <a:r>
              <a:rPr lang="en-US" altLang="zh-CN" sz="1600" dirty="0">
                <a:latin typeface="Times New Roman" charset="0"/>
                <a:ea typeface="Times New Roman" charset="0"/>
                <a:cs typeface="Times New Roman" charset="0"/>
              </a:rPr>
              <a:t>https://</a:t>
            </a:r>
            <a:r>
              <a:rPr lang="en-US" altLang="zh-CN" sz="1600" dirty="0" err="1">
                <a:latin typeface="Times New Roman" charset="0"/>
                <a:ea typeface="Times New Roman" charset="0"/>
                <a:cs typeface="Times New Roman" charset="0"/>
              </a:rPr>
              <a:t>en.wikipedia.org</a:t>
            </a:r>
            <a:r>
              <a:rPr lang="en-US" altLang="zh-CN" sz="1600" dirty="0">
                <a:latin typeface="Times New Roman" charset="0"/>
                <a:ea typeface="Times New Roman" charset="0"/>
                <a:cs typeface="Times New Roman" charset="0"/>
              </a:rPr>
              <a:t>/wiki/</a:t>
            </a:r>
            <a:r>
              <a:rPr lang="en-US" altLang="zh-CN" sz="1600" dirty="0" err="1">
                <a:latin typeface="Times New Roman" charset="0"/>
                <a:ea typeface="Times New Roman" charset="0"/>
                <a:cs typeface="Times New Roman" charset="0"/>
              </a:rPr>
              <a:t>List_of_optimization_software</a:t>
            </a:r>
            <a:endParaRPr lang="zh-CN" altLang="en-US" sz="1600" dirty="0" smtClean="0">
              <a:latin typeface="Times New Roman" charset="0"/>
              <a:ea typeface="Times New Roman" charset="0"/>
              <a:cs typeface="Times New Roman" charset="0"/>
            </a:endParaRPr>
          </a:p>
          <a:p>
            <a:pPr marL="342900" indent="-342900">
              <a:buFont typeface="Arial" charset="0"/>
              <a:buChar char="•"/>
            </a:pPr>
            <a:endParaRPr lang="zh-CN" altLang="en-US" sz="1600" dirty="0" smtClean="0">
              <a:latin typeface="Times New Roman" charset="0"/>
              <a:ea typeface="Times New Roman" charset="0"/>
              <a:cs typeface="Times New Roman" charset="0"/>
            </a:endParaRPr>
          </a:p>
        </p:txBody>
      </p:sp>
      <p:sp>
        <p:nvSpPr>
          <p:cNvPr id="5122" name="Text Box 2"/>
          <p:cNvSpPr txBox="1">
            <a:spLocks noChangeArrowheads="1"/>
          </p:cNvSpPr>
          <p:nvPr/>
        </p:nvSpPr>
        <p:spPr bwMode="auto">
          <a:xfrm>
            <a:off x="8700294" y="6499944"/>
            <a:ext cx="316706" cy="252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nchorCtr="0"/>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lgn="ctr"/>
            <a:fld id="{8AFDD82D-6863-1D47-9F12-543A2E17F8A1}" type="slidenum">
              <a:rPr lang="en-US" altLang="zh-CN" sz="1400">
                <a:latin typeface="Times New Roman" charset="0"/>
                <a:ea typeface="Times New Roman" charset="0"/>
                <a:cs typeface="Times New Roman" charset="0"/>
              </a:rPr>
              <a:pPr algn="ctr"/>
              <a:t>19</a:t>
            </a:fld>
            <a:endParaRPr lang="en-US" altLang="zh-CN" sz="1400" dirty="0">
              <a:latin typeface="Times New Roman" charset="0"/>
              <a:ea typeface="Times New Roman" charset="0"/>
              <a:cs typeface="Times New Roman" charset="0"/>
            </a:endParaRPr>
          </a:p>
        </p:txBody>
      </p:sp>
      <p:sp>
        <p:nvSpPr>
          <p:cNvPr id="24" name="Rectangle 6"/>
          <p:cNvSpPr>
            <a:spLocks/>
          </p:cNvSpPr>
          <p:nvPr/>
        </p:nvSpPr>
        <p:spPr bwMode="auto">
          <a:xfrm>
            <a:off x="2962772" y="6501506"/>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Department of Industrial Engineering</a:t>
            </a:r>
            <a:endParaRPr lang="zh-CN" altLang="en-US" dirty="0">
              <a:latin typeface="Times New Roman" charset="0"/>
              <a:ea typeface="Times New Roman" charset="0"/>
              <a:cs typeface="Times New Roman" charset="0"/>
            </a:endParaRPr>
          </a:p>
        </p:txBody>
      </p:sp>
      <p:sp>
        <p:nvSpPr>
          <p:cNvPr id="25" name="Rectangle 6"/>
          <p:cNvSpPr>
            <a:spLocks/>
          </p:cNvSpPr>
          <p:nvPr/>
        </p:nvSpPr>
        <p:spPr bwMode="auto">
          <a:xfrm>
            <a:off x="107504" y="6501506"/>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Yu Lina, yuln10@mails.tsinghua.edu.cn</a:t>
            </a:r>
            <a:endParaRPr lang="zh-CN" altLang="en-US" dirty="0">
              <a:latin typeface="Times New Roman" charset="0"/>
              <a:ea typeface="Times New Roman" charset="0"/>
              <a:cs typeface="Times New Roman" charset="0"/>
            </a:endParaRPr>
          </a:p>
        </p:txBody>
      </p:sp>
      <p:sp>
        <p:nvSpPr>
          <p:cNvPr id="17" name="标题 4"/>
          <p:cNvSpPr>
            <a:spLocks noGrp="1"/>
          </p:cNvSpPr>
          <p:nvPr>
            <p:ph type="title"/>
          </p:nvPr>
        </p:nvSpPr>
        <p:spPr>
          <a:xfrm>
            <a:off x="685800" y="116632"/>
            <a:ext cx="7772400" cy="341780"/>
          </a:xfrm>
        </p:spPr>
        <p:txBody>
          <a:bodyPr/>
          <a:lstStyle/>
          <a:p>
            <a:r>
              <a:rPr kumimoji="1" lang="en-US" altLang="zh-CN" sz="2000" dirty="0" smtClean="0">
                <a:latin typeface="Times New Roman" charset="0"/>
                <a:ea typeface="Times New Roman" charset="0"/>
                <a:cs typeface="Times New Roman" charset="0"/>
              </a:rPr>
              <a:t>Mathematical</a:t>
            </a:r>
            <a:r>
              <a:rPr kumimoji="1" lang="zh-CN" altLang="en-US" sz="2000" dirty="0" smtClean="0">
                <a:latin typeface="Times New Roman" charset="0"/>
                <a:ea typeface="Times New Roman" charset="0"/>
                <a:cs typeface="Times New Roman" charset="0"/>
              </a:rPr>
              <a:t> </a:t>
            </a:r>
            <a:r>
              <a:rPr kumimoji="1" lang="en-US" altLang="zh-CN" sz="2000" dirty="0" smtClean="0">
                <a:latin typeface="Times New Roman" charset="0"/>
                <a:ea typeface="Times New Roman" charset="0"/>
                <a:cs typeface="Times New Roman" charset="0"/>
              </a:rPr>
              <a:t>optimization</a:t>
            </a:r>
            <a:r>
              <a:rPr kumimoji="1" lang="zh-CN" altLang="en-US" sz="2000" dirty="0" smtClean="0">
                <a:latin typeface="Times New Roman" charset="0"/>
                <a:ea typeface="Times New Roman" charset="0"/>
                <a:cs typeface="Times New Roman" charset="0"/>
              </a:rPr>
              <a:t> </a:t>
            </a:r>
            <a:r>
              <a:rPr kumimoji="1" lang="en-US" altLang="zh-CN" sz="2000" dirty="0" smtClean="0">
                <a:latin typeface="Times New Roman" charset="0"/>
                <a:ea typeface="Times New Roman" charset="0"/>
                <a:cs typeface="Times New Roman" charset="0"/>
              </a:rPr>
              <a:t>Software</a:t>
            </a:r>
            <a:r>
              <a:rPr kumimoji="1" lang="zh-CN" altLang="en-US" sz="2000" dirty="0" smtClean="0">
                <a:latin typeface="Times New Roman" charset="0"/>
                <a:ea typeface="Times New Roman" charset="0"/>
                <a:cs typeface="Times New Roman" charset="0"/>
              </a:rPr>
              <a:t> </a:t>
            </a:r>
            <a:endParaRPr kumimoji="1" lang="en-US" altLang="zh-CN" sz="2000" dirty="0">
              <a:latin typeface="Times New Roman" charset="0"/>
              <a:ea typeface="Times New Roman" charset="0"/>
              <a:cs typeface="Times New Roman" charset="0"/>
            </a:endParaRPr>
          </a:p>
        </p:txBody>
      </p:sp>
      <p:pic>
        <p:nvPicPr>
          <p:cNvPr id="2" name="图片 1"/>
          <p:cNvPicPr>
            <a:picLocks noChangeAspect="1"/>
          </p:cNvPicPr>
          <p:nvPr/>
        </p:nvPicPr>
        <p:blipFill>
          <a:blip r:embed="rId2"/>
          <a:stretch>
            <a:fillRect/>
          </a:stretch>
        </p:blipFill>
        <p:spPr>
          <a:xfrm>
            <a:off x="107504" y="1469733"/>
            <a:ext cx="8909496" cy="4024460"/>
          </a:xfrm>
          <a:prstGeom prst="rect">
            <a:avLst/>
          </a:prstGeom>
        </p:spPr>
      </p:pic>
    </p:spTree>
    <p:extLst>
      <p:ext uri="{BB962C8B-B14F-4D97-AF65-F5344CB8AC3E}">
        <p14:creationId xmlns:p14="http://schemas.microsoft.com/office/powerpoint/2010/main" val="73471116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p:cNvSpPr>
          <p:nvPr/>
        </p:nvSpPr>
        <p:spPr bwMode="auto">
          <a:xfrm>
            <a:off x="5829352" y="6464300"/>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Tsinghua University</a:t>
            </a:r>
            <a:endParaRPr lang="zh-CN" altLang="en-US" dirty="0">
              <a:latin typeface="Times New Roman" charset="0"/>
              <a:ea typeface="Times New Roman" charset="0"/>
              <a:cs typeface="Times New Roman" charset="0"/>
            </a:endParaRPr>
          </a:p>
        </p:txBody>
      </p:sp>
      <p:sp>
        <p:nvSpPr>
          <p:cNvPr id="5129" name="Rectangle 9"/>
          <p:cNvSpPr>
            <a:spLocks/>
          </p:cNvSpPr>
          <p:nvPr/>
        </p:nvSpPr>
        <p:spPr bwMode="auto">
          <a:xfrm>
            <a:off x="8700294" y="6464300"/>
            <a:ext cx="316706"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endParaRPr lang="zh-CN" altLang="en-US">
              <a:latin typeface="Times New Roman" charset="0"/>
              <a:ea typeface="Times New Roman" charset="0"/>
              <a:cs typeface="Times New Roman" charset="0"/>
            </a:endParaRPr>
          </a:p>
        </p:txBody>
      </p:sp>
      <p:sp>
        <p:nvSpPr>
          <p:cNvPr id="11" name="Rectangle 3"/>
          <p:cNvSpPr>
            <a:spLocks/>
          </p:cNvSpPr>
          <p:nvPr/>
        </p:nvSpPr>
        <p:spPr bwMode="auto">
          <a:xfrm>
            <a:off x="1578279" y="151062"/>
            <a:ext cx="6688899" cy="31240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2"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3" name="Rectangle 3"/>
          <p:cNvSpPr>
            <a:spLocks/>
          </p:cNvSpPr>
          <p:nvPr/>
        </p:nvSpPr>
        <p:spPr bwMode="auto">
          <a:xfrm>
            <a:off x="107504" y="150995"/>
            <a:ext cx="1445190" cy="312467"/>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cxnSp>
        <p:nvCxnSpPr>
          <p:cNvPr id="8" name="直线连接符 7"/>
          <p:cNvCxnSpPr/>
          <p:nvPr/>
        </p:nvCxnSpPr>
        <p:spPr bwMode="auto">
          <a:xfrm>
            <a:off x="114300" y="1124744"/>
            <a:ext cx="8902700" cy="0"/>
          </a:xfrm>
          <a:prstGeom prst="line">
            <a:avLst/>
          </a:prstGeom>
          <a:solidFill>
            <a:srgbClr val="BBE0E3"/>
          </a:solidFill>
          <a:ln w="9525" cap="flat" cmpd="sng" algn="ctr">
            <a:solidFill>
              <a:srgbClr val="DB5C43"/>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122" name="Text Box 2"/>
          <p:cNvSpPr txBox="1">
            <a:spLocks noChangeArrowheads="1"/>
          </p:cNvSpPr>
          <p:nvPr/>
        </p:nvSpPr>
        <p:spPr bwMode="auto">
          <a:xfrm>
            <a:off x="8700294" y="6464300"/>
            <a:ext cx="316706" cy="252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nchorCtr="0"/>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lgn="ctr"/>
            <a:fld id="{8AFDD82D-6863-1D47-9F12-543A2E17F8A1}" type="slidenum">
              <a:rPr lang="en-US" altLang="zh-CN" sz="1400">
                <a:latin typeface="Times New Roman" charset="0"/>
                <a:ea typeface="Times New Roman" charset="0"/>
                <a:cs typeface="Times New Roman" charset="0"/>
              </a:rPr>
              <a:pPr algn="ctr"/>
              <a:t>2</a:t>
            </a:fld>
            <a:endParaRPr lang="en-US" altLang="zh-CN" sz="1400" dirty="0">
              <a:latin typeface="Times New Roman" charset="0"/>
              <a:ea typeface="Times New Roman" charset="0"/>
              <a:cs typeface="Times New Roman" charset="0"/>
            </a:endParaRPr>
          </a:p>
        </p:txBody>
      </p:sp>
      <p:sp>
        <p:nvSpPr>
          <p:cNvPr id="24" name="Rectangle 6"/>
          <p:cNvSpPr>
            <a:spLocks/>
          </p:cNvSpPr>
          <p:nvPr/>
        </p:nvSpPr>
        <p:spPr bwMode="auto">
          <a:xfrm>
            <a:off x="2962772" y="6465862"/>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Department of Industrial Engineering</a:t>
            </a:r>
            <a:endParaRPr lang="zh-CN" altLang="en-US" dirty="0">
              <a:latin typeface="Times New Roman" charset="0"/>
              <a:ea typeface="Times New Roman" charset="0"/>
              <a:cs typeface="Times New Roman" charset="0"/>
            </a:endParaRPr>
          </a:p>
        </p:txBody>
      </p:sp>
      <p:sp>
        <p:nvSpPr>
          <p:cNvPr id="25" name="Rectangle 6"/>
          <p:cNvSpPr>
            <a:spLocks/>
          </p:cNvSpPr>
          <p:nvPr/>
        </p:nvSpPr>
        <p:spPr bwMode="auto">
          <a:xfrm>
            <a:off x="107504" y="6465862"/>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sz="1100" dirty="0">
                <a:latin typeface="Times New Roman" charset="0"/>
                <a:ea typeface="Times New Roman" charset="0"/>
                <a:cs typeface="Times New Roman" charset="0"/>
              </a:rPr>
              <a:t>Logistics Engineering and Simulation Laboratory</a:t>
            </a:r>
            <a:endParaRPr lang="zh-CN" altLang="en-US" sz="1100" dirty="0">
              <a:latin typeface="Times New Roman" charset="0"/>
              <a:ea typeface="Times New Roman" charset="0"/>
              <a:cs typeface="Times New Roman" charset="0"/>
            </a:endParaRPr>
          </a:p>
        </p:txBody>
      </p:sp>
      <p:graphicFrame>
        <p:nvGraphicFramePr>
          <p:cNvPr id="2" name="图表 1"/>
          <p:cNvGraphicFramePr/>
          <p:nvPr>
            <p:extLst>
              <p:ext uri="{D42A27DB-BD31-4B8C-83A1-F6EECF244321}">
                <p14:modId xmlns:p14="http://schemas.microsoft.com/office/powerpoint/2010/main" val="595808307"/>
              </p:ext>
            </p:extLst>
          </p:nvPr>
        </p:nvGraphicFramePr>
        <p:xfrm>
          <a:off x="1874728" y="62014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angle 3"/>
          <p:cNvSpPr>
            <a:spLocks/>
          </p:cNvSpPr>
          <p:nvPr/>
        </p:nvSpPr>
        <p:spPr bwMode="auto">
          <a:xfrm>
            <a:off x="1874728" y="4229472"/>
            <a:ext cx="7142272" cy="2234828"/>
          </a:xfrm>
          <a:prstGeom prst="rect">
            <a:avLst/>
          </a:prstGeom>
          <a:noFill/>
          <a:ln>
            <a:noFill/>
          </a:ln>
        </p:spPr>
        <p:txBody>
          <a:bodyPr lIns="0" tIns="0" rIns="0" bIns="0"/>
          <a:lstStyle/>
          <a:p>
            <a:pPr marL="457200" indent="-457200">
              <a:buFont typeface="+mj-lt"/>
              <a:buAutoNum type="arabicPeriod"/>
            </a:pPr>
            <a:r>
              <a:rPr lang="zh-CN" altLang="en-US" sz="2000" b="1" dirty="0" smtClean="0">
                <a:latin typeface="Times New Roman" charset="0"/>
                <a:ea typeface="Times New Roman" charset="0"/>
                <a:cs typeface="Times New Roman" charset="0"/>
              </a:rPr>
              <a:t>以推进个人科研进展为最大目标；</a:t>
            </a:r>
          </a:p>
          <a:p>
            <a:pPr marL="457200" indent="-457200">
              <a:buFont typeface="+mj-lt"/>
              <a:buAutoNum type="arabicPeriod"/>
            </a:pPr>
            <a:r>
              <a:rPr lang="zh-CN" altLang="en-US" sz="2000" b="1" dirty="0" smtClean="0">
                <a:latin typeface="Times New Roman" charset="0"/>
                <a:ea typeface="Times New Roman" charset="0"/>
                <a:cs typeface="Times New Roman" charset="0"/>
              </a:rPr>
              <a:t>以制定切实可行的一周计划为最终输出；</a:t>
            </a:r>
          </a:p>
          <a:p>
            <a:pPr marL="457200" indent="-457200">
              <a:buFont typeface="+mj-lt"/>
              <a:buAutoNum type="arabicPeriod"/>
            </a:pPr>
            <a:r>
              <a:rPr lang="zh-CN" altLang="en-US" sz="2000" b="1" dirty="0" smtClean="0">
                <a:latin typeface="Times New Roman" charset="0"/>
                <a:ea typeface="Times New Roman" charset="0"/>
                <a:cs typeface="Times New Roman" charset="0"/>
              </a:rPr>
              <a:t>坦然面对自己，真诚对待他人；</a:t>
            </a:r>
          </a:p>
          <a:p>
            <a:pPr marL="457200" indent="-457200">
              <a:buFont typeface="+mj-lt"/>
              <a:buAutoNum type="arabicPeriod"/>
            </a:pPr>
            <a:r>
              <a:rPr lang="zh-CN" altLang="en-US" sz="2000" b="1" dirty="0" smtClean="0">
                <a:latin typeface="Times New Roman" charset="0"/>
                <a:ea typeface="Times New Roman" charset="0"/>
                <a:cs typeface="Times New Roman" charset="0"/>
              </a:rPr>
              <a:t>不以逃避对待自己，不以玩笑敷衍他人。</a:t>
            </a:r>
            <a:endParaRPr lang="zh-CN" altLang="en-US" sz="2000" b="1" dirty="0">
              <a:latin typeface="Times New Roman" charset="0"/>
              <a:ea typeface="Times New Roman" charset="0"/>
              <a:cs typeface="Times New Roman" charset="0"/>
            </a:endParaRPr>
          </a:p>
        </p:txBody>
      </p:sp>
      <p:sp>
        <p:nvSpPr>
          <p:cNvPr id="14" name="文本框 13"/>
          <p:cNvSpPr txBox="1"/>
          <p:nvPr/>
        </p:nvSpPr>
        <p:spPr>
          <a:xfrm>
            <a:off x="107504" y="692696"/>
            <a:ext cx="1415772" cy="461665"/>
          </a:xfrm>
          <a:prstGeom prst="rect">
            <a:avLst/>
          </a:prstGeom>
          <a:noFill/>
        </p:spPr>
        <p:txBody>
          <a:bodyPr wrap="none" rtlCol="0">
            <a:spAutoFit/>
          </a:bodyPr>
          <a:lstStyle/>
          <a:p>
            <a:r>
              <a:rPr kumimoji="1" lang="zh-CN" altLang="en-US" sz="2400" dirty="0" smtClean="0">
                <a:latin typeface="Times New Roman" charset="0"/>
                <a:ea typeface="Times New Roman" charset="0"/>
                <a:cs typeface="Times New Roman" charset="0"/>
              </a:rPr>
              <a:t>组会目标</a:t>
            </a:r>
            <a:endParaRPr kumimoji="1" lang="zh-CN" altLang="en-US" sz="24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6118331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9"/>
          <p:cNvSpPr>
            <a:spLocks/>
          </p:cNvSpPr>
          <p:nvPr/>
        </p:nvSpPr>
        <p:spPr bwMode="auto">
          <a:xfrm>
            <a:off x="8700294" y="6478736"/>
            <a:ext cx="316706"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endParaRPr lang="zh-CN" altLang="en-US">
              <a:latin typeface="Times New Roman" charset="0"/>
              <a:ea typeface="Times New Roman" charset="0"/>
              <a:cs typeface="Times New Roman" charset="0"/>
            </a:endParaRPr>
          </a:p>
        </p:txBody>
      </p:sp>
      <p:sp>
        <p:nvSpPr>
          <p:cNvPr id="11" name="Rectangle 3"/>
          <p:cNvSpPr>
            <a:spLocks/>
          </p:cNvSpPr>
          <p:nvPr/>
        </p:nvSpPr>
        <p:spPr bwMode="auto">
          <a:xfrm>
            <a:off x="1578279" y="151062"/>
            <a:ext cx="6688899" cy="31240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2"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3" name="Rectangle 3"/>
          <p:cNvSpPr>
            <a:spLocks/>
          </p:cNvSpPr>
          <p:nvPr/>
        </p:nvSpPr>
        <p:spPr bwMode="auto">
          <a:xfrm>
            <a:off x="107504" y="150995"/>
            <a:ext cx="1445190" cy="312467"/>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4" name="Rectangle 3"/>
          <p:cNvSpPr>
            <a:spLocks/>
          </p:cNvSpPr>
          <p:nvPr/>
        </p:nvSpPr>
        <p:spPr bwMode="auto">
          <a:xfrm>
            <a:off x="115100" y="655039"/>
            <a:ext cx="8901900" cy="5726289"/>
          </a:xfrm>
          <a:prstGeom prst="rect">
            <a:avLst/>
          </a:prstGeom>
          <a:solidFill>
            <a:srgbClr val="E7E8DF"/>
          </a:solidFill>
          <a:ln>
            <a:noFill/>
          </a:ln>
        </p:spPr>
        <p:txBody>
          <a:bodyPr lIns="0" tIns="0" rIns="0" bIns="0"/>
          <a:lstStyle/>
          <a:p>
            <a:pPr marL="342900" indent="-342900">
              <a:buFont typeface="Arial" charset="0"/>
              <a:buChar char="•"/>
            </a:pPr>
            <a:r>
              <a:rPr lang="en-US" altLang="zh-CN" sz="1600" dirty="0">
                <a:latin typeface="Times New Roman" charset="0"/>
                <a:ea typeface="Times New Roman" charset="0"/>
                <a:cs typeface="Times New Roman" charset="0"/>
              </a:rPr>
              <a:t>LINDO Linear Interactive and Discrete</a:t>
            </a:r>
            <a:r>
              <a:rPr lang="zh-CN" altLang="en-US" sz="1600" dirty="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Optimizer</a:t>
            </a:r>
            <a:endParaRPr lang="zh-CN" altLang="en-US" sz="1600" dirty="0" smtClean="0">
              <a:latin typeface="Times New Roman" charset="0"/>
              <a:ea typeface="Times New Roman" charset="0"/>
              <a:cs typeface="Times New Roman" charset="0"/>
            </a:endParaRPr>
          </a:p>
          <a:p>
            <a:pPr marL="800100" lvl="1" indent="-342900">
              <a:buFont typeface="Arial" charset="0"/>
              <a:buChar char="•"/>
            </a:pPr>
            <a:r>
              <a:rPr lang="zh-CN" altLang="en-US" sz="1600" dirty="0" smtClean="0">
                <a:latin typeface="Times New Roman" charset="0"/>
                <a:ea typeface="Times New Roman" charset="0"/>
                <a:cs typeface="Times New Roman" charset="0"/>
              </a:rPr>
              <a:t>线性</a:t>
            </a:r>
            <a:r>
              <a:rPr lang="zh-CN" altLang="en-US" sz="1600" dirty="0">
                <a:latin typeface="Times New Roman" charset="0"/>
                <a:ea typeface="Times New Roman" charset="0"/>
                <a:cs typeface="Times New Roman" charset="0"/>
              </a:rPr>
              <a:t>规划、整数规划、二次</a:t>
            </a:r>
            <a:r>
              <a:rPr lang="zh-CN" altLang="en-US" sz="1600" dirty="0" smtClean="0">
                <a:latin typeface="Times New Roman" charset="0"/>
                <a:ea typeface="Times New Roman" charset="0"/>
                <a:cs typeface="Times New Roman" charset="0"/>
              </a:rPr>
              <a:t>规划</a:t>
            </a:r>
          </a:p>
          <a:p>
            <a:pPr marL="800100" lvl="1" indent="-342900">
              <a:buFont typeface="Arial" charset="0"/>
              <a:buChar char="•"/>
            </a:pPr>
            <a:r>
              <a:rPr lang="en-US" altLang="zh-CN" sz="1600" dirty="0" smtClean="0">
                <a:latin typeface="Times New Roman" charset="0"/>
                <a:ea typeface="Times New Roman" charset="0"/>
                <a:cs typeface="Times New Roman" charset="0"/>
              </a:rPr>
              <a:t>a </a:t>
            </a:r>
            <a:r>
              <a:rPr lang="en-US" altLang="zh-CN" sz="1600" dirty="0">
                <a:latin typeface="Times New Roman" charset="0"/>
                <a:ea typeface="Times New Roman" charset="0"/>
                <a:cs typeface="Times New Roman" charset="0"/>
              </a:rPr>
              <a:t>software package for linear programming, integer programming, nonlinear programming, stochastic programming and global optimization</a:t>
            </a:r>
            <a:r>
              <a:rPr lang="en-US" altLang="zh-CN" sz="1600" dirty="0" smtClean="0">
                <a:latin typeface="Times New Roman" charset="0"/>
                <a:ea typeface="Times New Roman" charset="0"/>
                <a:cs typeface="Times New Roman" charset="0"/>
              </a:rPr>
              <a:t>.</a:t>
            </a:r>
            <a:endParaRPr lang="zh-CN" altLang="en-US" sz="1600" dirty="0" smtClean="0">
              <a:latin typeface="Times New Roman" charset="0"/>
              <a:ea typeface="Times New Roman" charset="0"/>
              <a:cs typeface="Times New Roman" charset="0"/>
            </a:endParaRPr>
          </a:p>
          <a:p>
            <a:pPr marL="342900" lvl="1" indent="-342900">
              <a:buFont typeface="Arial" charset="0"/>
              <a:buChar char="•"/>
            </a:pPr>
            <a:endParaRPr lang="zh-CN" altLang="en-US" sz="1600" dirty="0" smtClean="0">
              <a:latin typeface="Times New Roman" charset="0"/>
              <a:ea typeface="Times New Roman" charset="0"/>
              <a:cs typeface="Times New Roman" charset="0"/>
            </a:endParaRPr>
          </a:p>
          <a:p>
            <a:pPr marL="342900" lvl="1" indent="-342900">
              <a:buFont typeface="Arial" charset="0"/>
              <a:buChar char="•"/>
            </a:pPr>
            <a:r>
              <a:rPr lang="en-US" altLang="zh-CN" sz="1600" dirty="0" smtClean="0">
                <a:latin typeface="Times New Roman" charset="0"/>
                <a:ea typeface="Times New Roman" charset="0"/>
                <a:cs typeface="Times New Roman" charset="0"/>
              </a:rPr>
              <a:t>LINGO</a:t>
            </a:r>
            <a:r>
              <a:rPr lang="zh-CN" altLang="en-US" sz="1600" dirty="0" smtClean="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Linear Interactive and General Optimizer </a:t>
            </a:r>
            <a:r>
              <a:rPr lang="zh-CN" altLang="en-US" sz="1600" dirty="0">
                <a:latin typeface="Times New Roman" charset="0"/>
                <a:ea typeface="Times New Roman" charset="0"/>
                <a:cs typeface="Times New Roman" charset="0"/>
              </a:rPr>
              <a:t>交互式的线性和通用优化</a:t>
            </a:r>
            <a:r>
              <a:rPr lang="zh-CN" altLang="en-US" sz="1600" dirty="0" smtClean="0">
                <a:latin typeface="Times New Roman" charset="0"/>
                <a:ea typeface="Times New Roman" charset="0"/>
                <a:cs typeface="Times New Roman" charset="0"/>
              </a:rPr>
              <a:t>求解器</a:t>
            </a:r>
          </a:p>
          <a:p>
            <a:pPr marL="800100" lvl="2" indent="-342900">
              <a:buFont typeface="Arial" charset="0"/>
              <a:buChar char="•"/>
            </a:pPr>
            <a:r>
              <a:rPr lang="zh-CN" altLang="en-US" sz="1600" dirty="0" smtClean="0">
                <a:latin typeface="Times New Roman" charset="0"/>
                <a:ea typeface="Times New Roman" charset="0"/>
                <a:cs typeface="Times New Roman" charset="0"/>
              </a:rPr>
              <a:t>线性</a:t>
            </a:r>
            <a:r>
              <a:rPr lang="zh-CN" altLang="en-US" sz="1600" dirty="0">
                <a:latin typeface="Times New Roman" charset="0"/>
                <a:ea typeface="Times New Roman" charset="0"/>
                <a:cs typeface="Times New Roman" charset="0"/>
              </a:rPr>
              <a:t>规划、整数规划、二次规划、非线性规划、线性和非线性方程组</a:t>
            </a:r>
          </a:p>
          <a:p>
            <a:pPr marL="800100" lvl="3" indent="-342900">
              <a:buFont typeface="Arial" charset="0"/>
              <a:buChar char="•"/>
            </a:pPr>
            <a:r>
              <a:rPr lang="zh-CN" altLang="en-US" sz="1600" dirty="0">
                <a:latin typeface="Times New Roman" charset="0"/>
                <a:ea typeface="Times New Roman" charset="0"/>
                <a:cs typeface="Times New Roman" charset="0"/>
              </a:rPr>
              <a:t>比</a:t>
            </a:r>
            <a:r>
              <a:rPr lang="en-US" altLang="zh-CN" sz="1600" dirty="0">
                <a:latin typeface="Times New Roman" charset="0"/>
                <a:ea typeface="Times New Roman" charset="0"/>
                <a:cs typeface="Times New Roman" charset="0"/>
              </a:rPr>
              <a:t>LINDO</a:t>
            </a:r>
            <a:r>
              <a:rPr lang="zh-CN" altLang="en-US" sz="1600" dirty="0">
                <a:latin typeface="Times New Roman" charset="0"/>
                <a:ea typeface="Times New Roman" charset="0"/>
                <a:cs typeface="Times New Roman" charset="0"/>
              </a:rPr>
              <a:t>更加灵活，允许右端项有圆括号和变量</a:t>
            </a:r>
          </a:p>
          <a:p>
            <a:pPr marL="800100" lvl="3" indent="-342900">
              <a:buFont typeface="Arial" charset="0"/>
              <a:buChar char="•"/>
            </a:pPr>
            <a:r>
              <a:rPr lang="zh-CN" altLang="en-US" sz="1600" dirty="0">
                <a:latin typeface="Times New Roman" charset="0"/>
                <a:ea typeface="Times New Roman" charset="0"/>
                <a:cs typeface="Times New Roman" charset="0"/>
              </a:rPr>
              <a:t>以相对较少的输入行生成大模型。</a:t>
            </a:r>
          </a:p>
          <a:p>
            <a:pPr marL="342900" indent="-342900">
              <a:buFont typeface="Arial" charset="0"/>
              <a:buChar char="•"/>
            </a:pPr>
            <a:endParaRPr lang="zh-CN" altLang="en-US" sz="1600" dirty="0" smtClean="0">
              <a:latin typeface="Times New Roman" charset="0"/>
              <a:ea typeface="Times New Roman" charset="0"/>
              <a:cs typeface="Times New Roman" charset="0"/>
            </a:endParaRPr>
          </a:p>
          <a:p>
            <a:pPr marL="342900" indent="-342900">
              <a:buFont typeface="Arial" charset="0"/>
              <a:buChar char="•"/>
            </a:pPr>
            <a:r>
              <a:rPr lang="en-US" altLang="zh-CN" sz="1600" dirty="0" err="1" smtClean="0">
                <a:latin typeface="Times New Roman" charset="0"/>
                <a:ea typeface="Times New Roman" charset="0"/>
                <a:cs typeface="Times New Roman" charset="0"/>
              </a:rPr>
              <a:t>Cplex</a:t>
            </a:r>
            <a:r>
              <a:rPr lang="zh-CN" altLang="en-US" sz="1600" dirty="0" smtClean="0">
                <a:latin typeface="Times New Roman" charset="0"/>
                <a:ea typeface="Times New Roman" charset="0"/>
                <a:cs typeface="Times New Roman" charset="0"/>
              </a:rPr>
              <a:t> 线性</a:t>
            </a:r>
            <a:r>
              <a:rPr lang="zh-CN" altLang="en-US" sz="1600" dirty="0">
                <a:latin typeface="Times New Roman" charset="0"/>
                <a:ea typeface="Times New Roman" charset="0"/>
                <a:cs typeface="Times New Roman" charset="0"/>
              </a:rPr>
              <a:t>规划练习系统</a:t>
            </a:r>
          </a:p>
          <a:p>
            <a:pPr marL="800100" lvl="1" indent="-342900">
              <a:buFont typeface="Arial" charset="0"/>
              <a:buChar char="•"/>
            </a:pPr>
            <a:r>
              <a:rPr lang="zh-CN" altLang="en-US" sz="1600" dirty="0">
                <a:latin typeface="Times New Roman" charset="0"/>
                <a:ea typeface="Times New Roman" charset="0"/>
                <a:cs typeface="Times New Roman" charset="0"/>
              </a:rPr>
              <a:t>单纯形法、改进单纯形法、对偶单纯形法、灵敏度分析</a:t>
            </a:r>
          </a:p>
          <a:p>
            <a:pPr marL="800100" lvl="1" indent="-342900">
              <a:buFont typeface="Arial" charset="0"/>
              <a:buChar char="•"/>
            </a:pPr>
            <a:r>
              <a:rPr lang="zh-CN" altLang="en-US" sz="1600" dirty="0">
                <a:latin typeface="Times New Roman" charset="0"/>
                <a:ea typeface="Times New Roman" charset="0"/>
                <a:cs typeface="Times New Roman" charset="0"/>
              </a:rPr>
              <a:t>二次规划</a:t>
            </a:r>
            <a:r>
              <a:rPr lang="en-US" altLang="zh-CN" sz="1600" dirty="0">
                <a:latin typeface="Times New Roman" charset="0"/>
                <a:ea typeface="Times New Roman" charset="0"/>
                <a:cs typeface="Times New Roman" charset="0"/>
              </a:rPr>
              <a:t>QP</a:t>
            </a:r>
            <a:r>
              <a:rPr lang="zh-CN" altLang="en-US" sz="1600" dirty="0">
                <a:latin typeface="Times New Roman" charset="0"/>
                <a:ea typeface="Times New Roman" charset="0"/>
                <a:cs typeface="Times New Roman" charset="0"/>
              </a:rPr>
              <a:t>、含二次凸约束的二次规划 </a:t>
            </a:r>
            <a:r>
              <a:rPr lang="en-US" altLang="zh-CN" sz="1600" dirty="0">
                <a:latin typeface="Times New Roman" charset="0"/>
                <a:ea typeface="Times New Roman" charset="0"/>
                <a:cs typeface="Times New Roman" charset="0"/>
              </a:rPr>
              <a:t>QCQP</a:t>
            </a:r>
            <a:r>
              <a:rPr lang="zh-CN" altLang="en-US" sz="1600" dirty="0">
                <a:latin typeface="Times New Roman" charset="0"/>
                <a:ea typeface="Times New Roman" charset="0"/>
                <a:cs typeface="Times New Roman" charset="0"/>
              </a:rPr>
              <a:t>、二阶锥规划</a:t>
            </a:r>
            <a:r>
              <a:rPr lang="en-US" altLang="zh-CN" sz="1600" dirty="0">
                <a:latin typeface="Times New Roman" charset="0"/>
                <a:ea typeface="Times New Roman" charset="0"/>
                <a:cs typeface="Times New Roman" charset="0"/>
              </a:rPr>
              <a:t>SOCP</a:t>
            </a:r>
            <a:r>
              <a:rPr lang="zh-CN" altLang="en-US" sz="1600" dirty="0">
                <a:latin typeface="Times New Roman" charset="0"/>
                <a:ea typeface="Times New Roman" charset="0"/>
                <a:cs typeface="Times New Roman" charset="0"/>
              </a:rPr>
              <a:t>、混合整数规划</a:t>
            </a:r>
            <a:r>
              <a:rPr lang="en-US" altLang="zh-CN" sz="1600" dirty="0">
                <a:latin typeface="Times New Roman" charset="0"/>
                <a:ea typeface="Times New Roman" charset="0"/>
                <a:cs typeface="Times New Roman" charset="0"/>
              </a:rPr>
              <a:t>MIP</a:t>
            </a:r>
            <a:endParaRPr lang="zh-CN" altLang="en-US" sz="1600" dirty="0" smtClean="0">
              <a:latin typeface="Times New Roman" charset="0"/>
              <a:ea typeface="Times New Roman" charset="0"/>
              <a:cs typeface="Times New Roman" charset="0"/>
            </a:endParaRPr>
          </a:p>
          <a:p>
            <a:pPr marL="800100" lvl="1" indent="-342900">
              <a:buFont typeface="Arial" charset="0"/>
              <a:buChar char="•"/>
            </a:pPr>
            <a:r>
              <a:rPr lang="en-US" altLang="zh-CN" sz="1600" dirty="0">
                <a:latin typeface="Times New Roman" charset="0"/>
                <a:ea typeface="Times New Roman" charset="0"/>
                <a:cs typeface="Times New Roman" charset="0"/>
              </a:rPr>
              <a:t>solves integer programming problems, very </a:t>
            </a:r>
            <a:r>
              <a:rPr lang="en-US" altLang="zh-CN" sz="1600" dirty="0" smtClean="0">
                <a:latin typeface="Times New Roman" charset="0"/>
                <a:ea typeface="Times New Roman" charset="0"/>
                <a:cs typeface="Times New Roman" charset="0"/>
              </a:rPr>
              <a:t>large</a:t>
            </a:r>
            <a:r>
              <a:rPr lang="en-US" altLang="zh-CN" sz="1600" dirty="0">
                <a:latin typeface="Times New Roman" charset="0"/>
                <a:ea typeface="Times New Roman" charset="0"/>
                <a:cs typeface="Times New Roman" charset="0"/>
              </a:rPr>
              <a:t> linear programming problems using either primal or dual variants of the simplex method or the barrier interior point method, convex and non-convex quadratic programming problems, and convex </a:t>
            </a:r>
            <a:r>
              <a:rPr lang="en-US" altLang="zh-CN" sz="1600" dirty="0" err="1">
                <a:latin typeface="Times New Roman" charset="0"/>
                <a:ea typeface="Times New Roman" charset="0"/>
                <a:cs typeface="Times New Roman" charset="0"/>
              </a:rPr>
              <a:t>quadratically</a:t>
            </a:r>
            <a:r>
              <a:rPr lang="en-US" altLang="zh-CN" sz="1600" dirty="0">
                <a:latin typeface="Times New Roman" charset="0"/>
                <a:ea typeface="Times New Roman" charset="0"/>
                <a:cs typeface="Times New Roman" charset="0"/>
              </a:rPr>
              <a:t> constrained problems (solved via second-order cone programming, or SOCP).</a:t>
            </a:r>
            <a:endParaRPr lang="zh-CN" altLang="en-US" sz="1600" dirty="0">
              <a:latin typeface="Times New Roman" charset="0"/>
              <a:ea typeface="Times New Roman" charset="0"/>
              <a:cs typeface="Times New Roman" charset="0"/>
            </a:endParaRPr>
          </a:p>
          <a:p>
            <a:pPr marL="342900" indent="-342900">
              <a:buFont typeface="Arial" charset="0"/>
              <a:buChar char="•"/>
            </a:pPr>
            <a:endParaRPr lang="zh-CN" altLang="en-US" sz="1600" dirty="0" smtClean="0">
              <a:latin typeface="Times New Roman" charset="0"/>
              <a:ea typeface="Times New Roman" charset="0"/>
              <a:cs typeface="Times New Roman" charset="0"/>
            </a:endParaRPr>
          </a:p>
          <a:p>
            <a:pPr marL="342900" indent="-342900">
              <a:buFont typeface="Arial" charset="0"/>
              <a:buChar char="•"/>
            </a:pPr>
            <a:r>
              <a:rPr lang="en-US" altLang="zh-CN" sz="1600" dirty="0" err="1" smtClean="0">
                <a:latin typeface="Times New Roman" charset="0"/>
                <a:ea typeface="Times New Roman" charset="0"/>
                <a:cs typeface="Times New Roman" charset="0"/>
              </a:rPr>
              <a:t>Gurobi</a:t>
            </a:r>
            <a:endParaRPr lang="zh-CN" altLang="en-US" sz="1600" dirty="0" smtClean="0">
              <a:latin typeface="Times New Roman" charset="0"/>
              <a:ea typeface="Times New Roman" charset="0"/>
              <a:cs typeface="Times New Roman" charset="0"/>
            </a:endParaRPr>
          </a:p>
          <a:p>
            <a:pPr marL="800100" lvl="1" indent="-342900">
              <a:buFont typeface="Arial" charset="0"/>
              <a:buChar char="•"/>
            </a:pPr>
            <a:r>
              <a:rPr lang="en-US" altLang="zh-CN" sz="1600" dirty="0" smtClean="0">
                <a:latin typeface="Times New Roman" charset="0"/>
                <a:ea typeface="Times New Roman" charset="0"/>
                <a:cs typeface="Times New Roman" charset="0"/>
              </a:rPr>
              <a:t>a </a:t>
            </a:r>
            <a:r>
              <a:rPr lang="en-US" altLang="zh-CN" sz="1600" dirty="0">
                <a:latin typeface="Times New Roman" charset="0"/>
                <a:ea typeface="Times New Roman" charset="0"/>
                <a:cs typeface="Times New Roman" charset="0"/>
              </a:rPr>
              <a:t>commercial optimization solver for linear programming (LP), quadratic programming (QP), </a:t>
            </a:r>
            <a:r>
              <a:rPr lang="en-US" altLang="zh-CN" sz="1600" dirty="0" err="1">
                <a:latin typeface="Times New Roman" charset="0"/>
                <a:ea typeface="Times New Roman" charset="0"/>
                <a:cs typeface="Times New Roman" charset="0"/>
              </a:rPr>
              <a:t>quadratically</a:t>
            </a:r>
            <a:r>
              <a:rPr lang="en-US" altLang="zh-CN" sz="1600" dirty="0">
                <a:latin typeface="Times New Roman" charset="0"/>
                <a:ea typeface="Times New Roman" charset="0"/>
                <a:cs typeface="Times New Roman" charset="0"/>
              </a:rPr>
              <a:t> constrained programming (QCP), mixed integer linear programming (MILP), mixed-integer quadratic programming (MIQP), and mixed-integer </a:t>
            </a:r>
            <a:r>
              <a:rPr lang="en-US" altLang="zh-CN" sz="1600" dirty="0" err="1">
                <a:latin typeface="Times New Roman" charset="0"/>
                <a:ea typeface="Times New Roman" charset="0"/>
                <a:cs typeface="Times New Roman" charset="0"/>
              </a:rPr>
              <a:t>quadratically</a:t>
            </a:r>
            <a:r>
              <a:rPr lang="en-US" altLang="zh-CN" sz="1600" dirty="0">
                <a:latin typeface="Times New Roman" charset="0"/>
                <a:ea typeface="Times New Roman" charset="0"/>
                <a:cs typeface="Times New Roman" charset="0"/>
              </a:rPr>
              <a:t> constrained programming (MIQCP).</a:t>
            </a:r>
          </a:p>
          <a:p>
            <a:pPr marL="342900" indent="-342900">
              <a:buFont typeface="Arial" charset="0"/>
              <a:buChar char="•"/>
            </a:pPr>
            <a:endParaRPr lang="zh-CN" altLang="en-US" sz="1600" dirty="0" smtClean="0">
              <a:latin typeface="Times New Roman" charset="0"/>
              <a:ea typeface="Times New Roman" charset="0"/>
              <a:cs typeface="Times New Roman" charset="0"/>
            </a:endParaRPr>
          </a:p>
        </p:txBody>
      </p:sp>
      <p:sp>
        <p:nvSpPr>
          <p:cNvPr id="5122" name="Text Box 2"/>
          <p:cNvSpPr txBox="1">
            <a:spLocks noChangeArrowheads="1"/>
          </p:cNvSpPr>
          <p:nvPr/>
        </p:nvSpPr>
        <p:spPr bwMode="auto">
          <a:xfrm>
            <a:off x="8700294" y="6499944"/>
            <a:ext cx="316706" cy="252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nchorCtr="0"/>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lgn="ctr"/>
            <a:fld id="{8AFDD82D-6863-1D47-9F12-543A2E17F8A1}" type="slidenum">
              <a:rPr lang="en-US" altLang="zh-CN" sz="1400">
                <a:latin typeface="Times New Roman" charset="0"/>
                <a:ea typeface="Times New Roman" charset="0"/>
                <a:cs typeface="Times New Roman" charset="0"/>
              </a:rPr>
              <a:pPr algn="ctr"/>
              <a:t>20</a:t>
            </a:fld>
            <a:endParaRPr lang="en-US" altLang="zh-CN" sz="1400" dirty="0">
              <a:latin typeface="Times New Roman" charset="0"/>
              <a:ea typeface="Times New Roman" charset="0"/>
              <a:cs typeface="Times New Roman" charset="0"/>
            </a:endParaRPr>
          </a:p>
        </p:txBody>
      </p:sp>
      <p:sp>
        <p:nvSpPr>
          <p:cNvPr id="17" name="标题 4"/>
          <p:cNvSpPr>
            <a:spLocks noGrp="1"/>
          </p:cNvSpPr>
          <p:nvPr>
            <p:ph type="title"/>
          </p:nvPr>
        </p:nvSpPr>
        <p:spPr>
          <a:xfrm>
            <a:off x="685800" y="116632"/>
            <a:ext cx="7772400" cy="341780"/>
          </a:xfrm>
        </p:spPr>
        <p:txBody>
          <a:bodyPr/>
          <a:lstStyle/>
          <a:p>
            <a:r>
              <a:rPr kumimoji="1" lang="zh-CN" altLang="en-US" sz="2000" dirty="0" smtClean="0">
                <a:latin typeface="Times New Roman" charset="0"/>
                <a:ea typeface="Times New Roman" charset="0"/>
                <a:cs typeface="Times New Roman" charset="0"/>
              </a:rPr>
              <a:t>软件包 </a:t>
            </a:r>
            <a:r>
              <a:rPr kumimoji="1" lang="en-US" altLang="zh-CN" sz="2000" dirty="0" smtClean="0">
                <a:latin typeface="Times New Roman" charset="0"/>
                <a:ea typeface="Times New Roman" charset="0"/>
                <a:cs typeface="Times New Roman" charset="0"/>
              </a:rPr>
              <a:t>Software</a:t>
            </a:r>
            <a:r>
              <a:rPr kumimoji="1" lang="zh-CN" altLang="en-US" sz="2000" dirty="0" smtClean="0">
                <a:latin typeface="Times New Roman" charset="0"/>
                <a:ea typeface="Times New Roman" charset="0"/>
                <a:cs typeface="Times New Roman" charset="0"/>
              </a:rPr>
              <a:t> </a:t>
            </a:r>
            <a:r>
              <a:rPr kumimoji="1" lang="en-US" altLang="zh-CN" sz="2000" dirty="0" smtClean="0">
                <a:latin typeface="Times New Roman" charset="0"/>
                <a:ea typeface="Times New Roman" charset="0"/>
                <a:cs typeface="Times New Roman" charset="0"/>
              </a:rPr>
              <a:t>Package</a:t>
            </a:r>
            <a:r>
              <a:rPr kumimoji="1" lang="zh-CN" altLang="en-US" sz="2000" dirty="0" smtClean="0">
                <a:latin typeface="Times New Roman" charset="0"/>
                <a:ea typeface="Times New Roman" charset="0"/>
                <a:cs typeface="Times New Roman" charset="0"/>
              </a:rPr>
              <a:t> </a:t>
            </a:r>
            <a:r>
              <a:rPr kumimoji="1" lang="en-US" altLang="zh-CN" sz="2000" dirty="0" smtClean="0">
                <a:latin typeface="Times New Roman" charset="0"/>
                <a:ea typeface="Times New Roman" charset="0"/>
                <a:cs typeface="Times New Roman" charset="0"/>
              </a:rPr>
              <a:t>1</a:t>
            </a:r>
            <a:endParaRPr kumimoji="1" lang="en-US" altLang="zh-CN" sz="2000" dirty="0">
              <a:latin typeface="Times New Roman" charset="0"/>
              <a:ea typeface="Times New Roman" charset="0"/>
              <a:cs typeface="Times New Roman" charset="0"/>
            </a:endParaRPr>
          </a:p>
        </p:txBody>
      </p:sp>
      <p:sp>
        <p:nvSpPr>
          <p:cNvPr id="15" name="Rectangle 6"/>
          <p:cNvSpPr>
            <a:spLocks/>
          </p:cNvSpPr>
          <p:nvPr/>
        </p:nvSpPr>
        <p:spPr bwMode="auto">
          <a:xfrm>
            <a:off x="5829352" y="6499944"/>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Tsinghua University</a:t>
            </a:r>
            <a:endParaRPr lang="zh-CN" altLang="en-US" dirty="0">
              <a:latin typeface="Times New Roman" charset="0"/>
              <a:ea typeface="Times New Roman" charset="0"/>
              <a:cs typeface="Times New Roman" charset="0"/>
            </a:endParaRPr>
          </a:p>
        </p:txBody>
      </p:sp>
      <p:sp>
        <p:nvSpPr>
          <p:cNvPr id="16" name="Rectangle 6"/>
          <p:cNvSpPr>
            <a:spLocks/>
          </p:cNvSpPr>
          <p:nvPr/>
        </p:nvSpPr>
        <p:spPr bwMode="auto">
          <a:xfrm>
            <a:off x="2962772" y="6501506"/>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Department of Industrial Engineering</a:t>
            </a:r>
            <a:endParaRPr lang="zh-CN" altLang="en-US" dirty="0">
              <a:latin typeface="Times New Roman" charset="0"/>
              <a:ea typeface="Times New Roman" charset="0"/>
              <a:cs typeface="Times New Roman" charset="0"/>
            </a:endParaRPr>
          </a:p>
        </p:txBody>
      </p:sp>
      <p:sp>
        <p:nvSpPr>
          <p:cNvPr id="18" name="Rectangle 6"/>
          <p:cNvSpPr>
            <a:spLocks/>
          </p:cNvSpPr>
          <p:nvPr/>
        </p:nvSpPr>
        <p:spPr bwMode="auto">
          <a:xfrm>
            <a:off x="107504" y="6501506"/>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Yu Lina, yuln10@mails.tsinghua.edu.cn</a:t>
            </a:r>
            <a:endParaRPr lang="zh-CN" alt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5271523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9"/>
          <p:cNvSpPr>
            <a:spLocks/>
          </p:cNvSpPr>
          <p:nvPr/>
        </p:nvSpPr>
        <p:spPr bwMode="auto">
          <a:xfrm>
            <a:off x="8700294" y="6478736"/>
            <a:ext cx="316706"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endParaRPr lang="zh-CN" altLang="en-US">
              <a:latin typeface="Times New Roman" charset="0"/>
              <a:ea typeface="Times New Roman" charset="0"/>
              <a:cs typeface="Times New Roman" charset="0"/>
            </a:endParaRPr>
          </a:p>
        </p:txBody>
      </p:sp>
      <p:sp>
        <p:nvSpPr>
          <p:cNvPr id="11" name="Rectangle 3"/>
          <p:cNvSpPr>
            <a:spLocks/>
          </p:cNvSpPr>
          <p:nvPr/>
        </p:nvSpPr>
        <p:spPr bwMode="auto">
          <a:xfrm>
            <a:off x="1578279" y="151062"/>
            <a:ext cx="6688899" cy="31240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2"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3" name="Rectangle 3"/>
          <p:cNvSpPr>
            <a:spLocks/>
          </p:cNvSpPr>
          <p:nvPr/>
        </p:nvSpPr>
        <p:spPr bwMode="auto">
          <a:xfrm>
            <a:off x="107504" y="150995"/>
            <a:ext cx="1445190" cy="312467"/>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4" name="Rectangle 3"/>
          <p:cNvSpPr>
            <a:spLocks/>
          </p:cNvSpPr>
          <p:nvPr/>
        </p:nvSpPr>
        <p:spPr bwMode="auto">
          <a:xfrm>
            <a:off x="115100" y="655039"/>
            <a:ext cx="8901900" cy="5726289"/>
          </a:xfrm>
          <a:prstGeom prst="rect">
            <a:avLst/>
          </a:prstGeom>
          <a:solidFill>
            <a:srgbClr val="E7E8DF"/>
          </a:solidFill>
          <a:ln>
            <a:noFill/>
          </a:ln>
        </p:spPr>
        <p:txBody>
          <a:bodyPr lIns="0" tIns="0" rIns="0" bIns="0"/>
          <a:lstStyle/>
          <a:p>
            <a:pPr marL="342900" indent="-342900">
              <a:buFont typeface="Arial" charset="0"/>
              <a:buChar char="•"/>
            </a:pPr>
            <a:r>
              <a:rPr lang="en-US" altLang="zh-CN" sz="1600" dirty="0">
                <a:latin typeface="Times New Roman" charset="0"/>
                <a:ea typeface="Times New Roman" charset="0"/>
                <a:cs typeface="Times New Roman" charset="0"/>
              </a:rPr>
              <a:t>MOSEK</a:t>
            </a:r>
            <a:endParaRPr lang="zh-CN" altLang="en-US" sz="1600" dirty="0">
              <a:latin typeface="Times New Roman" charset="0"/>
              <a:ea typeface="Times New Roman" charset="0"/>
              <a:cs typeface="Times New Roman" charset="0"/>
            </a:endParaRPr>
          </a:p>
          <a:p>
            <a:pPr marL="800100" lvl="1" indent="-342900">
              <a:buFont typeface="Arial" charset="0"/>
              <a:buChar char="•"/>
            </a:pPr>
            <a:r>
              <a:rPr lang="en-US" altLang="zh-CN" sz="1600" dirty="0">
                <a:latin typeface="Times New Roman" charset="0"/>
                <a:ea typeface="Times New Roman" charset="0"/>
                <a:cs typeface="Times New Roman" charset="0"/>
              </a:rPr>
              <a:t>the solution of linear, mixed-integer linear, quadratic, mixed-integer quadratic, </a:t>
            </a:r>
            <a:r>
              <a:rPr lang="en-US" altLang="zh-CN" sz="1600" dirty="0" err="1">
                <a:latin typeface="Times New Roman" charset="0"/>
                <a:ea typeface="Times New Roman" charset="0"/>
                <a:cs typeface="Times New Roman" charset="0"/>
              </a:rPr>
              <a:t>quadratically</a:t>
            </a:r>
            <a:r>
              <a:rPr lang="en-US" altLang="zh-CN" sz="1600" dirty="0">
                <a:latin typeface="Times New Roman" charset="0"/>
                <a:ea typeface="Times New Roman" charset="0"/>
                <a:cs typeface="Times New Roman" charset="0"/>
              </a:rPr>
              <a:t> constraint, conic and convex nonlinear mathematical optimization problems.</a:t>
            </a:r>
            <a:endParaRPr lang="zh-CN" altLang="en-US" sz="1600" dirty="0">
              <a:latin typeface="Times New Roman" charset="0"/>
              <a:ea typeface="Times New Roman" charset="0"/>
              <a:cs typeface="Times New Roman" charset="0"/>
            </a:endParaRPr>
          </a:p>
          <a:p>
            <a:pPr marL="800100" lvl="1" indent="-342900">
              <a:buFont typeface="Arial" charset="0"/>
              <a:buChar char="•"/>
            </a:pPr>
            <a:r>
              <a:rPr lang="en-US" altLang="zh-CN" sz="1600" dirty="0">
                <a:latin typeface="Times New Roman" charset="0"/>
                <a:ea typeface="Times New Roman" charset="0"/>
                <a:cs typeface="Times New Roman" charset="0"/>
              </a:rPr>
              <a:t>The emphasis in MOSEK is on solving large scale sparse problems. Particularly the interior-point optimizer for linear, conic quadratic (a.k.a. Second-order cone programming) and semi-definite (aka. </a:t>
            </a:r>
            <a:r>
              <a:rPr lang="en-US" altLang="zh-CN" sz="1600" dirty="0" err="1">
                <a:latin typeface="Times New Roman" charset="0"/>
                <a:ea typeface="Times New Roman" charset="0"/>
                <a:cs typeface="Times New Roman" charset="0"/>
              </a:rPr>
              <a:t>semidefinite</a:t>
            </a:r>
            <a:r>
              <a:rPr lang="en-US" altLang="zh-CN" sz="1600" dirty="0">
                <a:latin typeface="Times New Roman" charset="0"/>
                <a:ea typeface="Times New Roman" charset="0"/>
                <a:cs typeface="Times New Roman" charset="0"/>
              </a:rPr>
              <a:t> programming) problems is very efficient. </a:t>
            </a:r>
            <a:endParaRPr lang="zh-CN" altLang="en-US" sz="1600" dirty="0" smtClean="0">
              <a:latin typeface="Times New Roman" charset="0"/>
              <a:ea typeface="Times New Roman" charset="0"/>
              <a:cs typeface="Times New Roman" charset="0"/>
            </a:endParaRPr>
          </a:p>
          <a:p>
            <a:pPr marL="342900" indent="-342900">
              <a:buFont typeface="Arial" charset="0"/>
              <a:buChar char="•"/>
            </a:pPr>
            <a:r>
              <a:rPr lang="en-US" altLang="zh-CN" sz="1600" dirty="0" err="1" smtClean="0">
                <a:latin typeface="Times New Roman" charset="0"/>
                <a:ea typeface="Times New Roman" charset="0"/>
                <a:cs typeface="Times New Roman" charset="0"/>
              </a:rPr>
              <a:t>Knitro</a:t>
            </a:r>
            <a:endParaRPr lang="zh-CN" altLang="en-US" sz="1600" dirty="0">
              <a:latin typeface="Times New Roman" charset="0"/>
              <a:ea typeface="Times New Roman" charset="0"/>
              <a:cs typeface="Times New Roman" charset="0"/>
            </a:endParaRPr>
          </a:p>
          <a:p>
            <a:pPr marL="800100" lvl="1" indent="-342900">
              <a:buFont typeface="Arial" charset="0"/>
              <a:buChar char="•"/>
            </a:pPr>
            <a:r>
              <a:rPr lang="en-US" altLang="zh-CN" sz="1600" dirty="0" smtClean="0">
                <a:latin typeface="Times New Roman" charset="0"/>
                <a:ea typeface="Times New Roman" charset="0"/>
                <a:cs typeface="Times New Roman" charset="0"/>
              </a:rPr>
              <a:t>specialized for nonlinear optimization, but also solves linear programming problems, quadratic programming problems, systems of nonlinear equations, and problems with equilibrium constraints (complementarities). The unknowns in these problems must be continuous variables in continuous functions; however, functions can be convex or </a:t>
            </a:r>
            <a:r>
              <a:rPr lang="en-US" altLang="zh-CN" sz="1600" dirty="0" err="1" smtClean="0">
                <a:latin typeface="Times New Roman" charset="0"/>
                <a:ea typeface="Times New Roman" charset="0"/>
                <a:cs typeface="Times New Roman" charset="0"/>
              </a:rPr>
              <a:t>nonconvex</a:t>
            </a:r>
            <a:r>
              <a:rPr lang="en-US" altLang="zh-CN" sz="1600" dirty="0" smtClean="0">
                <a:latin typeface="Times New Roman" charset="0"/>
                <a:ea typeface="Times New Roman" charset="0"/>
                <a:cs typeface="Times New Roman" charset="0"/>
              </a:rPr>
              <a:t>. </a:t>
            </a:r>
            <a:r>
              <a:rPr lang="en-US" altLang="zh-CN" sz="1600" dirty="0" err="1" smtClean="0">
                <a:latin typeface="Times New Roman" charset="0"/>
                <a:ea typeface="Times New Roman" charset="0"/>
                <a:cs typeface="Times New Roman" charset="0"/>
              </a:rPr>
              <a:t>Knitro</a:t>
            </a:r>
            <a:r>
              <a:rPr lang="en-US" altLang="zh-CN" sz="1600" dirty="0" smtClean="0">
                <a:latin typeface="Times New Roman" charset="0"/>
                <a:ea typeface="Times New Roman" charset="0"/>
                <a:cs typeface="Times New Roman" charset="0"/>
              </a:rPr>
              <a:t> computes a numerical solution to the problem—it does not find a symbolic mathematical solution. </a:t>
            </a:r>
            <a:endParaRPr lang="zh-CN" altLang="en-US" sz="1600" dirty="0">
              <a:latin typeface="Times New Roman" charset="0"/>
              <a:ea typeface="Times New Roman" charset="0"/>
              <a:cs typeface="Times New Roman" charset="0"/>
            </a:endParaRPr>
          </a:p>
          <a:p>
            <a:pPr marL="285750" lvl="1" indent="-285750">
              <a:buFont typeface="Arial" charset="0"/>
              <a:buChar char="•"/>
            </a:pPr>
            <a:r>
              <a:rPr lang="en-US" altLang="zh-CN" sz="1600" dirty="0" smtClean="0">
                <a:latin typeface="Times New Roman" charset="0"/>
                <a:ea typeface="Times New Roman" charset="0"/>
                <a:cs typeface="Times New Roman" charset="0"/>
              </a:rPr>
              <a:t>IPOPT</a:t>
            </a:r>
            <a:endParaRPr lang="zh-CN" altLang="en-US" sz="1600" dirty="0" smtClean="0">
              <a:latin typeface="Times New Roman" charset="0"/>
              <a:ea typeface="Times New Roman" charset="0"/>
              <a:cs typeface="Times New Roman" charset="0"/>
            </a:endParaRPr>
          </a:p>
          <a:p>
            <a:pPr marL="742950" lvl="2" indent="-285750">
              <a:buFont typeface="Arial" charset="0"/>
              <a:buChar char="•"/>
            </a:pPr>
            <a:r>
              <a:rPr lang="en-US" altLang="zh-CN" sz="1600" dirty="0" smtClean="0">
                <a:latin typeface="Times New Roman" charset="0"/>
                <a:ea typeface="Times New Roman" charset="0"/>
                <a:cs typeface="Times New Roman" charset="0"/>
              </a:rPr>
              <a:t>short </a:t>
            </a:r>
            <a:r>
              <a:rPr lang="en-US" altLang="zh-CN" sz="1600" dirty="0">
                <a:latin typeface="Times New Roman" charset="0"/>
                <a:ea typeface="Times New Roman" charset="0"/>
                <a:cs typeface="Times New Roman" charset="0"/>
              </a:rPr>
              <a:t>for </a:t>
            </a:r>
            <a:r>
              <a:rPr lang="en-US" altLang="zh-CN" sz="1600" dirty="0" smtClean="0">
                <a:latin typeface="Times New Roman" charset="0"/>
                <a:ea typeface="Times New Roman" charset="0"/>
                <a:cs typeface="Times New Roman" charset="0"/>
              </a:rPr>
              <a:t>“Interior</a:t>
            </a:r>
            <a:r>
              <a:rPr lang="en-US" altLang="zh-CN" sz="1600" dirty="0">
                <a:latin typeface="Times New Roman" charset="0"/>
                <a:ea typeface="Times New Roman" charset="0"/>
                <a:cs typeface="Times New Roman" charset="0"/>
              </a:rPr>
              <a:t> Point </a:t>
            </a:r>
            <a:r>
              <a:rPr lang="en-US" altLang="zh-CN" sz="1600" dirty="0" err="1">
                <a:latin typeface="Times New Roman" charset="0"/>
                <a:ea typeface="Times New Roman" charset="0"/>
                <a:cs typeface="Times New Roman" charset="0"/>
              </a:rPr>
              <a:t>OPTimizer</a:t>
            </a:r>
            <a:r>
              <a:rPr lang="en-US" altLang="zh-CN" sz="1600" dirty="0">
                <a:latin typeface="Times New Roman" charset="0"/>
                <a:ea typeface="Times New Roman" charset="0"/>
                <a:cs typeface="Times New Roman" charset="0"/>
              </a:rPr>
              <a:t>, pronounced </a:t>
            </a:r>
            <a:r>
              <a:rPr lang="en-US" altLang="zh-CN" sz="1600" dirty="0" smtClean="0">
                <a:latin typeface="Times New Roman" charset="0"/>
                <a:ea typeface="Times New Roman" charset="0"/>
                <a:cs typeface="Times New Roman" charset="0"/>
              </a:rPr>
              <a:t>I-P-Opt”, </a:t>
            </a:r>
            <a:r>
              <a:rPr lang="en-US" altLang="zh-CN" sz="1600" dirty="0">
                <a:latin typeface="Times New Roman" charset="0"/>
                <a:ea typeface="Times New Roman" charset="0"/>
                <a:cs typeface="Times New Roman" charset="0"/>
              </a:rPr>
              <a:t>is a software library for large scale nonlinear </a:t>
            </a:r>
            <a:r>
              <a:rPr lang="en-US" altLang="zh-CN" sz="1600" dirty="0" smtClean="0">
                <a:latin typeface="Times New Roman" charset="0"/>
                <a:ea typeface="Times New Roman" charset="0"/>
                <a:cs typeface="Times New Roman" charset="0"/>
              </a:rPr>
              <a:t>optimization</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of </a:t>
            </a:r>
            <a:r>
              <a:rPr lang="en-US" altLang="zh-CN" sz="1600" dirty="0">
                <a:latin typeface="Times New Roman" charset="0"/>
                <a:ea typeface="Times New Roman" charset="0"/>
                <a:cs typeface="Times New Roman" charset="0"/>
              </a:rPr>
              <a:t>continuous systems. It is written in Fortran and C and is released under the EPL (formerly CPL). IPOPT implements a primal-dual interior point method, and uses line searches based on Filter methods (Fletcher and </a:t>
            </a:r>
            <a:r>
              <a:rPr lang="en-US" altLang="zh-CN" sz="1600" dirty="0" err="1">
                <a:latin typeface="Times New Roman" charset="0"/>
                <a:ea typeface="Times New Roman" charset="0"/>
                <a:cs typeface="Times New Roman" charset="0"/>
              </a:rPr>
              <a:t>Leyffer</a:t>
            </a:r>
            <a:r>
              <a:rPr lang="en-US" altLang="zh-CN" sz="1600" dirty="0" smtClean="0">
                <a:latin typeface="Times New Roman" charset="0"/>
                <a:ea typeface="Times New Roman" charset="0"/>
                <a:cs typeface="Times New Roman" charset="0"/>
              </a:rPr>
              <a:t>).</a:t>
            </a:r>
            <a:endParaRPr lang="zh-CN" altLang="en-US" sz="1600" dirty="0" smtClean="0">
              <a:latin typeface="Times New Roman" charset="0"/>
              <a:ea typeface="Times New Roman" charset="0"/>
              <a:cs typeface="Times New Roman" charset="0"/>
            </a:endParaRPr>
          </a:p>
          <a:p>
            <a:pPr marL="285750" lvl="2" indent="-285750">
              <a:buFont typeface="Arial" charset="0"/>
              <a:buChar char="•"/>
            </a:pPr>
            <a:r>
              <a:rPr lang="is-IS" altLang="zh-CN" sz="1600" dirty="0" smtClean="0">
                <a:latin typeface="Times New Roman" charset="0"/>
                <a:ea typeface="Times New Roman" charset="0"/>
                <a:cs typeface="Times New Roman" charset="0"/>
              </a:rPr>
              <a:t>… ...</a:t>
            </a:r>
            <a:endParaRPr lang="zh-CN" altLang="en-US" sz="1600" dirty="0" smtClean="0">
              <a:latin typeface="Times New Roman" charset="0"/>
              <a:ea typeface="Times New Roman" charset="0"/>
              <a:cs typeface="Times New Roman" charset="0"/>
            </a:endParaRPr>
          </a:p>
          <a:p>
            <a:pPr marL="285750" lvl="2" indent="-285750">
              <a:buFont typeface="Arial" charset="0"/>
              <a:buChar char="•"/>
            </a:pPr>
            <a:r>
              <a:rPr lang="zh-CN" altLang="en-US" sz="1600" dirty="0" smtClean="0">
                <a:latin typeface="Times New Roman" charset="0"/>
                <a:ea typeface="Times New Roman" charset="0"/>
                <a:cs typeface="Times New Roman" charset="0"/>
              </a:rPr>
              <a:t>参考维基百科及各个官方网站</a:t>
            </a:r>
            <a:endParaRPr lang="zh-CN" altLang="en-US" sz="1600" dirty="0">
              <a:latin typeface="Times New Roman" charset="0"/>
              <a:ea typeface="Times New Roman" charset="0"/>
              <a:cs typeface="Times New Roman" charset="0"/>
            </a:endParaRPr>
          </a:p>
          <a:p>
            <a:pPr marL="342900" indent="-342900">
              <a:buFont typeface="Arial" charset="0"/>
              <a:buChar char="•"/>
            </a:pPr>
            <a:endParaRPr lang="zh-CN" altLang="en-US" sz="1600" dirty="0">
              <a:latin typeface="Times New Roman" charset="0"/>
              <a:ea typeface="Times New Roman" charset="0"/>
              <a:cs typeface="Times New Roman" charset="0"/>
            </a:endParaRPr>
          </a:p>
        </p:txBody>
      </p:sp>
      <p:sp>
        <p:nvSpPr>
          <p:cNvPr id="5122" name="Text Box 2"/>
          <p:cNvSpPr txBox="1">
            <a:spLocks noChangeArrowheads="1"/>
          </p:cNvSpPr>
          <p:nvPr/>
        </p:nvSpPr>
        <p:spPr bwMode="auto">
          <a:xfrm>
            <a:off x="8700294" y="6499944"/>
            <a:ext cx="316706" cy="252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nchorCtr="0"/>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lgn="ctr"/>
            <a:fld id="{8AFDD82D-6863-1D47-9F12-543A2E17F8A1}" type="slidenum">
              <a:rPr lang="en-US" altLang="zh-CN" sz="1400">
                <a:latin typeface="Times New Roman" charset="0"/>
                <a:ea typeface="Times New Roman" charset="0"/>
                <a:cs typeface="Times New Roman" charset="0"/>
              </a:rPr>
              <a:pPr algn="ctr"/>
              <a:t>21</a:t>
            </a:fld>
            <a:endParaRPr lang="en-US" altLang="zh-CN" sz="1400" dirty="0">
              <a:latin typeface="Times New Roman" charset="0"/>
              <a:ea typeface="Times New Roman" charset="0"/>
              <a:cs typeface="Times New Roman" charset="0"/>
            </a:endParaRPr>
          </a:p>
        </p:txBody>
      </p:sp>
      <p:sp>
        <p:nvSpPr>
          <p:cNvPr id="17" name="标题 4"/>
          <p:cNvSpPr>
            <a:spLocks noGrp="1"/>
          </p:cNvSpPr>
          <p:nvPr>
            <p:ph type="title"/>
          </p:nvPr>
        </p:nvSpPr>
        <p:spPr>
          <a:xfrm>
            <a:off x="685800" y="116632"/>
            <a:ext cx="7772400" cy="341780"/>
          </a:xfrm>
        </p:spPr>
        <p:txBody>
          <a:bodyPr/>
          <a:lstStyle/>
          <a:p>
            <a:r>
              <a:rPr kumimoji="1" lang="zh-CN" altLang="en-US" sz="2000" dirty="0" smtClean="0">
                <a:latin typeface="Times New Roman" charset="0"/>
                <a:ea typeface="Times New Roman" charset="0"/>
                <a:cs typeface="Times New Roman" charset="0"/>
              </a:rPr>
              <a:t>软件包 </a:t>
            </a:r>
            <a:r>
              <a:rPr kumimoji="1" lang="en-US" altLang="zh-CN" sz="2000" dirty="0" smtClean="0">
                <a:latin typeface="Times New Roman" charset="0"/>
                <a:ea typeface="Times New Roman" charset="0"/>
                <a:cs typeface="Times New Roman" charset="0"/>
              </a:rPr>
              <a:t>Software</a:t>
            </a:r>
            <a:r>
              <a:rPr kumimoji="1" lang="zh-CN" altLang="en-US" sz="2000" dirty="0" smtClean="0">
                <a:latin typeface="Times New Roman" charset="0"/>
                <a:ea typeface="Times New Roman" charset="0"/>
                <a:cs typeface="Times New Roman" charset="0"/>
              </a:rPr>
              <a:t> </a:t>
            </a:r>
            <a:r>
              <a:rPr kumimoji="1" lang="en-US" altLang="zh-CN" sz="2000" dirty="0" smtClean="0">
                <a:latin typeface="Times New Roman" charset="0"/>
                <a:ea typeface="Times New Roman" charset="0"/>
                <a:cs typeface="Times New Roman" charset="0"/>
              </a:rPr>
              <a:t>Package</a:t>
            </a:r>
            <a:r>
              <a:rPr kumimoji="1" lang="zh-CN" altLang="en-US" sz="2000" dirty="0" smtClean="0">
                <a:latin typeface="Times New Roman" charset="0"/>
                <a:ea typeface="Times New Roman" charset="0"/>
                <a:cs typeface="Times New Roman" charset="0"/>
              </a:rPr>
              <a:t> </a:t>
            </a:r>
            <a:r>
              <a:rPr kumimoji="1" lang="en-US" altLang="zh-CN" sz="2000" dirty="0" smtClean="0">
                <a:latin typeface="Times New Roman" charset="0"/>
                <a:ea typeface="Times New Roman" charset="0"/>
                <a:cs typeface="Times New Roman" charset="0"/>
              </a:rPr>
              <a:t>2</a:t>
            </a:r>
            <a:endParaRPr kumimoji="1" lang="en-US" altLang="zh-CN" sz="2000" dirty="0">
              <a:latin typeface="Times New Roman" charset="0"/>
              <a:ea typeface="Times New Roman" charset="0"/>
              <a:cs typeface="Times New Roman" charset="0"/>
            </a:endParaRPr>
          </a:p>
        </p:txBody>
      </p:sp>
      <p:sp>
        <p:nvSpPr>
          <p:cNvPr id="9" name="Rectangle 6"/>
          <p:cNvSpPr>
            <a:spLocks/>
          </p:cNvSpPr>
          <p:nvPr/>
        </p:nvSpPr>
        <p:spPr bwMode="auto">
          <a:xfrm>
            <a:off x="5829352" y="6499944"/>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Tsinghua University</a:t>
            </a:r>
            <a:endParaRPr lang="zh-CN" altLang="en-US" dirty="0">
              <a:latin typeface="Times New Roman" charset="0"/>
              <a:ea typeface="Times New Roman" charset="0"/>
              <a:cs typeface="Times New Roman" charset="0"/>
            </a:endParaRPr>
          </a:p>
        </p:txBody>
      </p:sp>
      <p:sp>
        <p:nvSpPr>
          <p:cNvPr id="10" name="Rectangle 6"/>
          <p:cNvSpPr>
            <a:spLocks/>
          </p:cNvSpPr>
          <p:nvPr/>
        </p:nvSpPr>
        <p:spPr bwMode="auto">
          <a:xfrm>
            <a:off x="2962772" y="6501506"/>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Department of Industrial Engineering</a:t>
            </a:r>
            <a:endParaRPr lang="zh-CN" altLang="en-US" dirty="0">
              <a:latin typeface="Times New Roman" charset="0"/>
              <a:ea typeface="Times New Roman" charset="0"/>
              <a:cs typeface="Times New Roman" charset="0"/>
            </a:endParaRPr>
          </a:p>
        </p:txBody>
      </p:sp>
      <p:sp>
        <p:nvSpPr>
          <p:cNvPr id="15" name="Rectangle 6"/>
          <p:cNvSpPr>
            <a:spLocks/>
          </p:cNvSpPr>
          <p:nvPr/>
        </p:nvSpPr>
        <p:spPr bwMode="auto">
          <a:xfrm>
            <a:off x="107504" y="6501506"/>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Yu Lina, yuln10@mails.tsinghua.edu.cn</a:t>
            </a:r>
            <a:endParaRPr lang="zh-CN" alt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075936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p:cNvSpPr>
          <p:nvPr/>
        </p:nvSpPr>
        <p:spPr bwMode="auto">
          <a:xfrm>
            <a:off x="5829352" y="6499944"/>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Tsinghua University</a:t>
            </a:r>
            <a:endParaRPr lang="zh-CN" altLang="en-US" dirty="0">
              <a:latin typeface="Times New Roman" charset="0"/>
              <a:ea typeface="Times New Roman" charset="0"/>
              <a:cs typeface="Times New Roman" charset="0"/>
            </a:endParaRPr>
          </a:p>
        </p:txBody>
      </p:sp>
      <p:sp>
        <p:nvSpPr>
          <p:cNvPr id="5129" name="Rectangle 9"/>
          <p:cNvSpPr>
            <a:spLocks/>
          </p:cNvSpPr>
          <p:nvPr/>
        </p:nvSpPr>
        <p:spPr bwMode="auto">
          <a:xfrm>
            <a:off x="8700294" y="6478736"/>
            <a:ext cx="316706"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endParaRPr lang="zh-CN" altLang="en-US">
              <a:latin typeface="Times New Roman" charset="0"/>
              <a:ea typeface="Times New Roman" charset="0"/>
              <a:cs typeface="Times New Roman" charset="0"/>
            </a:endParaRPr>
          </a:p>
        </p:txBody>
      </p:sp>
      <p:sp>
        <p:nvSpPr>
          <p:cNvPr id="11" name="Rectangle 3"/>
          <p:cNvSpPr>
            <a:spLocks/>
          </p:cNvSpPr>
          <p:nvPr/>
        </p:nvSpPr>
        <p:spPr bwMode="auto">
          <a:xfrm>
            <a:off x="1578279" y="151062"/>
            <a:ext cx="6688899" cy="31240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2"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3" name="Rectangle 3"/>
          <p:cNvSpPr>
            <a:spLocks/>
          </p:cNvSpPr>
          <p:nvPr/>
        </p:nvSpPr>
        <p:spPr bwMode="auto">
          <a:xfrm>
            <a:off x="107504" y="150995"/>
            <a:ext cx="1445190" cy="312467"/>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4" name="Rectangle 3"/>
          <p:cNvSpPr>
            <a:spLocks/>
          </p:cNvSpPr>
          <p:nvPr/>
        </p:nvSpPr>
        <p:spPr bwMode="auto">
          <a:xfrm>
            <a:off x="115100" y="655039"/>
            <a:ext cx="8901900" cy="5733062"/>
          </a:xfrm>
          <a:prstGeom prst="rect">
            <a:avLst/>
          </a:prstGeom>
          <a:solidFill>
            <a:srgbClr val="E7E8DF"/>
          </a:solidFill>
          <a:ln>
            <a:noFill/>
          </a:ln>
        </p:spPr>
        <p:txBody>
          <a:bodyPr lIns="0" tIns="0" rIns="0" bIns="0"/>
          <a:lstStyle/>
          <a:p>
            <a:pPr marL="342900" lvl="1" indent="-342900">
              <a:buFont typeface="Arial" charset="0"/>
              <a:buChar char="•"/>
            </a:pPr>
            <a:r>
              <a:rPr lang="en-US" altLang="zh-CN" sz="1600" dirty="0">
                <a:latin typeface="Times New Roman" charset="0"/>
                <a:ea typeface="Times New Roman" charset="0"/>
                <a:cs typeface="Times New Roman" charset="0"/>
              </a:rPr>
              <a:t>GAMS</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The General Algebraic Modeling </a:t>
            </a:r>
            <a:r>
              <a:rPr lang="en-US" altLang="zh-CN" sz="1600" dirty="0" smtClean="0">
                <a:latin typeface="Times New Roman" charset="0"/>
                <a:ea typeface="Times New Roman" charset="0"/>
                <a:cs typeface="Times New Roman" charset="0"/>
              </a:rPr>
              <a:t>System</a:t>
            </a:r>
            <a:endParaRPr lang="zh-CN" altLang="en-US" sz="1600" dirty="0" smtClean="0">
              <a:latin typeface="Times New Roman" charset="0"/>
              <a:ea typeface="Times New Roman" charset="0"/>
              <a:cs typeface="Times New Roman" charset="0"/>
            </a:endParaRPr>
          </a:p>
          <a:p>
            <a:pPr marL="800100" lvl="2" indent="-342900">
              <a:buFont typeface="Arial" charset="0"/>
              <a:buChar char="•"/>
            </a:pPr>
            <a:r>
              <a:rPr lang="en-US" altLang="zh-CN" sz="1600" dirty="0">
                <a:latin typeface="Times New Roman" charset="0"/>
                <a:ea typeface="Times New Roman" charset="0"/>
                <a:cs typeface="Times New Roman" charset="0"/>
              </a:rPr>
              <a:t>the first algebraic modeling language (AML) </a:t>
            </a:r>
            <a:endParaRPr lang="zh-CN" altLang="en-US" sz="1600" dirty="0" smtClean="0">
              <a:latin typeface="Times New Roman" charset="0"/>
              <a:ea typeface="Times New Roman" charset="0"/>
              <a:cs typeface="Times New Roman" charset="0"/>
            </a:endParaRPr>
          </a:p>
          <a:p>
            <a:pPr marL="800100" lvl="2" indent="-342900">
              <a:buFont typeface="Arial" charset="0"/>
              <a:buChar char="•"/>
            </a:pPr>
            <a:r>
              <a:rPr lang="en-US" altLang="zh-CN" sz="1600" dirty="0" smtClean="0">
                <a:latin typeface="Times New Roman" charset="0"/>
                <a:ea typeface="Times New Roman" charset="0"/>
                <a:cs typeface="Times New Roman" charset="0"/>
              </a:rPr>
              <a:t>solving</a:t>
            </a:r>
            <a:r>
              <a:rPr lang="en-US" altLang="zh-CN" sz="1600" dirty="0">
                <a:latin typeface="Times New Roman" charset="0"/>
                <a:ea typeface="Times New Roman" charset="0"/>
                <a:cs typeface="Times New Roman" charset="0"/>
              </a:rPr>
              <a:t> linear, nonlinear, and mixed-integer optimization problems </a:t>
            </a:r>
            <a:endParaRPr lang="zh-CN" altLang="en-US" sz="1600" dirty="0" smtClean="0">
              <a:latin typeface="Times New Roman" charset="0"/>
              <a:ea typeface="Times New Roman" charset="0"/>
              <a:cs typeface="Times New Roman" charset="0"/>
            </a:endParaRPr>
          </a:p>
          <a:p>
            <a:pPr marL="342900" lvl="1" indent="-342900">
              <a:buFont typeface="Arial" charset="0"/>
              <a:buChar char="•"/>
            </a:pPr>
            <a:endParaRPr lang="en-US" altLang="zh-CN" sz="1600" dirty="0" smtClean="0">
              <a:latin typeface="Times New Roman" charset="0"/>
              <a:ea typeface="Times New Roman" charset="0"/>
              <a:cs typeface="Times New Roman" charset="0"/>
            </a:endParaRPr>
          </a:p>
          <a:p>
            <a:pPr marL="342900" lvl="1" indent="-342900">
              <a:buFont typeface="Arial" charset="0"/>
              <a:buChar char="•"/>
            </a:pPr>
            <a:r>
              <a:rPr lang="en-US" altLang="zh-CN" sz="1600" dirty="0" smtClean="0">
                <a:latin typeface="Times New Roman" charset="0"/>
                <a:ea typeface="Times New Roman" charset="0"/>
                <a:cs typeface="Times New Roman" charset="0"/>
              </a:rPr>
              <a:t>AMPL</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A </a:t>
            </a:r>
            <a:r>
              <a:rPr lang="en-US" altLang="zh-CN" sz="1600" dirty="0">
                <a:latin typeface="Times New Roman" charset="0"/>
                <a:ea typeface="Times New Roman" charset="0"/>
                <a:cs typeface="Times New Roman" charset="0"/>
              </a:rPr>
              <a:t>Mathematical Programming </a:t>
            </a:r>
            <a:r>
              <a:rPr lang="en-US" altLang="zh-CN" sz="1600" dirty="0" smtClean="0">
                <a:latin typeface="Times New Roman" charset="0"/>
                <a:ea typeface="Times New Roman" charset="0"/>
                <a:cs typeface="Times New Roman" charset="0"/>
              </a:rPr>
              <a:t>Language</a:t>
            </a:r>
            <a:endParaRPr lang="zh-CN" altLang="en-US" sz="1600" dirty="0" smtClean="0">
              <a:latin typeface="Times New Roman" charset="0"/>
              <a:ea typeface="Times New Roman" charset="0"/>
              <a:cs typeface="Times New Roman" charset="0"/>
            </a:endParaRPr>
          </a:p>
          <a:p>
            <a:pPr marL="800100" lvl="2" indent="-342900">
              <a:buFont typeface="Arial" charset="0"/>
              <a:buChar char="•"/>
            </a:pPr>
            <a:r>
              <a:rPr lang="zh-CN" altLang="en-US" sz="1600" dirty="0" smtClean="0">
                <a:latin typeface="Times New Roman" charset="0"/>
                <a:ea typeface="Times New Roman" charset="0"/>
                <a:cs typeface="Times New Roman" charset="0"/>
              </a:rPr>
              <a:t>是</a:t>
            </a:r>
            <a:r>
              <a:rPr lang="zh-CN" altLang="en-US" sz="1600" dirty="0">
                <a:latin typeface="Times New Roman" charset="0"/>
                <a:ea typeface="Times New Roman" charset="0"/>
                <a:cs typeface="Times New Roman" charset="0"/>
              </a:rPr>
              <a:t>一种描述并求解大规模复杂数学问题的建模语言。</a:t>
            </a:r>
            <a:r>
              <a:rPr lang="en-US" altLang="zh-CN" sz="1600" dirty="0">
                <a:latin typeface="Times New Roman" charset="0"/>
                <a:ea typeface="Times New Roman" charset="0"/>
                <a:cs typeface="Times New Roman" charset="0"/>
              </a:rPr>
              <a:t>AMPL</a:t>
            </a:r>
            <a:r>
              <a:rPr lang="zh-CN" altLang="en-US" sz="1600" dirty="0">
                <a:latin typeface="Times New Roman" charset="0"/>
                <a:ea typeface="Times New Roman" charset="0"/>
                <a:cs typeface="Times New Roman" charset="0"/>
              </a:rPr>
              <a:t>支持世界上大部分的求解器，如</a:t>
            </a:r>
            <a:r>
              <a:rPr lang="en-US" altLang="zh-CN" sz="1600" dirty="0">
                <a:latin typeface="Times New Roman" charset="0"/>
                <a:ea typeface="Times New Roman" charset="0"/>
                <a:cs typeface="Times New Roman" charset="0"/>
              </a:rPr>
              <a:t>CBC</a:t>
            </a:r>
            <a:r>
              <a:rPr lang="zh-CN" altLang="en-US" sz="1600" dirty="0">
                <a:latin typeface="Times New Roman" charset="0"/>
                <a:ea typeface="Times New Roman" charset="0"/>
                <a:cs typeface="Times New Roman" charset="0"/>
              </a:rPr>
              <a:t>、</a:t>
            </a:r>
            <a:r>
              <a:rPr lang="en-US" altLang="zh-CN" sz="1600" dirty="0">
                <a:latin typeface="Times New Roman" charset="0"/>
                <a:ea typeface="Times New Roman" charset="0"/>
                <a:cs typeface="Times New Roman" charset="0"/>
              </a:rPr>
              <a:t>CPLEX</a:t>
            </a:r>
            <a:r>
              <a:rPr lang="zh-CN" altLang="en-US" sz="1600" dirty="0">
                <a:latin typeface="Times New Roman" charset="0"/>
                <a:ea typeface="Times New Roman" charset="0"/>
                <a:cs typeface="Times New Roman" charset="0"/>
              </a:rPr>
              <a:t>、</a:t>
            </a:r>
            <a:r>
              <a:rPr lang="en-US" altLang="zh-CN" sz="1600" dirty="0" err="1">
                <a:latin typeface="Times New Roman" charset="0"/>
                <a:ea typeface="Times New Roman" charset="0"/>
                <a:cs typeface="Times New Roman" charset="0"/>
              </a:rPr>
              <a:t>FortMP</a:t>
            </a:r>
            <a:r>
              <a:rPr lang="zh-CN" altLang="en-US" sz="1600" dirty="0">
                <a:latin typeface="Times New Roman" charset="0"/>
                <a:ea typeface="Times New Roman" charset="0"/>
                <a:cs typeface="Times New Roman" charset="0"/>
              </a:rPr>
              <a:t>、</a:t>
            </a:r>
            <a:r>
              <a:rPr lang="en-US" altLang="zh-CN" sz="1600" dirty="0" err="1">
                <a:latin typeface="Times New Roman" charset="0"/>
                <a:ea typeface="Times New Roman" charset="0"/>
                <a:cs typeface="Times New Roman" charset="0"/>
              </a:rPr>
              <a:t>Gurobi</a:t>
            </a:r>
            <a:r>
              <a:rPr lang="zh-CN" altLang="en-US" sz="1600" dirty="0">
                <a:latin typeface="Times New Roman" charset="0"/>
                <a:ea typeface="Times New Roman" charset="0"/>
                <a:cs typeface="Times New Roman" charset="0"/>
              </a:rPr>
              <a:t>、</a:t>
            </a:r>
            <a:r>
              <a:rPr lang="en-US" altLang="zh-CN" sz="1600" dirty="0">
                <a:latin typeface="Times New Roman" charset="0"/>
                <a:ea typeface="Times New Roman" charset="0"/>
                <a:cs typeface="Times New Roman" charset="0"/>
              </a:rPr>
              <a:t>MINOS</a:t>
            </a:r>
            <a:r>
              <a:rPr lang="zh-CN" altLang="en-US" sz="1600" dirty="0">
                <a:latin typeface="Times New Roman" charset="0"/>
                <a:ea typeface="Times New Roman" charset="0"/>
                <a:cs typeface="Times New Roman" charset="0"/>
              </a:rPr>
              <a:t>、</a:t>
            </a:r>
            <a:r>
              <a:rPr lang="en-US" altLang="zh-CN" sz="1600" dirty="0">
                <a:latin typeface="Times New Roman" charset="0"/>
                <a:ea typeface="Times New Roman" charset="0"/>
                <a:cs typeface="Times New Roman" charset="0"/>
              </a:rPr>
              <a:t>IPOPT</a:t>
            </a:r>
            <a:r>
              <a:rPr lang="zh-CN" altLang="en-US" sz="1600" dirty="0">
                <a:latin typeface="Times New Roman" charset="0"/>
                <a:ea typeface="Times New Roman" charset="0"/>
                <a:cs typeface="Times New Roman" charset="0"/>
              </a:rPr>
              <a:t>、</a:t>
            </a:r>
            <a:r>
              <a:rPr lang="en-US" altLang="zh-CN" sz="1600" dirty="0">
                <a:latin typeface="Times New Roman" charset="0"/>
                <a:ea typeface="Times New Roman" charset="0"/>
                <a:cs typeface="Times New Roman" charset="0"/>
              </a:rPr>
              <a:t>SNOPT</a:t>
            </a:r>
            <a:r>
              <a:rPr lang="zh-CN" altLang="en-US" sz="1600" dirty="0">
                <a:latin typeface="Times New Roman" charset="0"/>
                <a:ea typeface="Times New Roman" charset="0"/>
                <a:cs typeface="Times New Roman" charset="0"/>
              </a:rPr>
              <a:t>和</a:t>
            </a:r>
            <a:r>
              <a:rPr lang="en-US" altLang="zh-CN" sz="1600" dirty="0">
                <a:latin typeface="Times New Roman" charset="0"/>
                <a:ea typeface="Times New Roman" charset="0"/>
                <a:cs typeface="Times New Roman" charset="0"/>
              </a:rPr>
              <a:t>KNITRO</a:t>
            </a:r>
            <a:r>
              <a:rPr lang="zh-CN" altLang="en-US" sz="1600" dirty="0">
                <a:latin typeface="Times New Roman" charset="0"/>
                <a:ea typeface="Times New Roman" charset="0"/>
                <a:cs typeface="Times New Roman" charset="0"/>
              </a:rPr>
              <a:t>。</a:t>
            </a:r>
            <a:r>
              <a:rPr lang="en-US" altLang="zh-CN" sz="1600" dirty="0">
                <a:latin typeface="Times New Roman" charset="0"/>
                <a:ea typeface="Times New Roman" charset="0"/>
                <a:cs typeface="Times New Roman" charset="0"/>
              </a:rPr>
              <a:t>AMPL</a:t>
            </a:r>
            <a:r>
              <a:rPr lang="zh-CN" altLang="en-US" sz="1600" dirty="0">
                <a:latin typeface="Times New Roman" charset="0"/>
                <a:ea typeface="Times New Roman" charset="0"/>
                <a:cs typeface="Times New Roman" charset="0"/>
              </a:rPr>
              <a:t>语言的的一个主要的特点是对优化问题的数学表达式的简化，这使得简明地可读地定义优化问题成为可能。根据</a:t>
            </a:r>
            <a:r>
              <a:rPr lang="en-US" altLang="zh-CN" sz="1600" dirty="0">
                <a:latin typeface="Times New Roman" charset="0"/>
                <a:ea typeface="Times New Roman" charset="0"/>
                <a:cs typeface="Times New Roman" charset="0"/>
              </a:rPr>
              <a:t>NEOS</a:t>
            </a:r>
            <a:r>
              <a:rPr lang="zh-CN" altLang="en-US" sz="1600" dirty="0">
                <a:latin typeface="Times New Roman" charset="0"/>
                <a:ea typeface="Times New Roman" charset="0"/>
                <a:cs typeface="Times New Roman" charset="0"/>
              </a:rPr>
              <a:t>的统计</a:t>
            </a:r>
            <a:r>
              <a:rPr lang="en-US" altLang="zh-CN" sz="1600" dirty="0">
                <a:latin typeface="Times New Roman" charset="0"/>
                <a:ea typeface="Times New Roman" charset="0"/>
                <a:cs typeface="Times New Roman" charset="0"/>
              </a:rPr>
              <a:t>AMPL</a:t>
            </a:r>
            <a:r>
              <a:rPr lang="zh-CN" altLang="en-US" sz="1600" dirty="0">
                <a:latin typeface="Times New Roman" charset="0"/>
                <a:ea typeface="Times New Roman" charset="0"/>
                <a:cs typeface="Times New Roman" charset="0"/>
              </a:rPr>
              <a:t>是使用最为广泛的数学模型语言。</a:t>
            </a:r>
          </a:p>
          <a:p>
            <a:pPr marL="342900" indent="-342900">
              <a:buFont typeface="Arial" charset="0"/>
              <a:buChar char="•"/>
            </a:pPr>
            <a:r>
              <a:rPr lang="en-US" altLang="zh-CN" sz="1600" dirty="0" err="1" smtClean="0">
                <a:latin typeface="Times New Roman" charset="0"/>
                <a:ea typeface="Times New Roman" charset="0"/>
                <a:cs typeface="Times New Roman" charset="0"/>
              </a:rPr>
              <a:t>Yalmip</a:t>
            </a:r>
            <a:endParaRPr lang="en-US" altLang="zh-CN" sz="1600" dirty="0" smtClean="0">
              <a:latin typeface="Times New Roman" charset="0"/>
              <a:ea typeface="Times New Roman" charset="0"/>
              <a:cs typeface="Times New Roman" charset="0"/>
            </a:endParaRPr>
          </a:p>
          <a:p>
            <a:pPr marL="800100" lvl="1" indent="-342900">
              <a:buFont typeface="Arial" charset="0"/>
              <a:buChar char="•"/>
            </a:pPr>
            <a:r>
              <a:rPr lang="zh-CN" altLang="en-US" sz="1600" dirty="0" smtClean="0">
                <a:latin typeface="Times New Roman" charset="0"/>
                <a:ea typeface="Times New Roman" charset="0"/>
                <a:cs typeface="Times New Roman" charset="0"/>
              </a:rPr>
              <a:t>真正</a:t>
            </a:r>
            <a:r>
              <a:rPr lang="zh-CN" altLang="en-US" sz="1600" dirty="0">
                <a:latin typeface="Times New Roman" charset="0"/>
                <a:ea typeface="Times New Roman" charset="0"/>
                <a:cs typeface="Times New Roman" charset="0"/>
              </a:rPr>
              <a:t>实现了建模和算法二者的分离，它提供了一种统一的、简单的建模语言，针对所有的规划问题，都可以用这种统一的方式建模；至于用哪种求解算法，你只需要通过一次简单的参数配置指定就可以了，甚至不用你指定，</a:t>
            </a:r>
            <a:r>
              <a:rPr lang="en-US" altLang="zh-CN" sz="1600" dirty="0" err="1">
                <a:latin typeface="Times New Roman" charset="0"/>
                <a:ea typeface="Times New Roman" charset="0"/>
                <a:cs typeface="Times New Roman" charset="0"/>
              </a:rPr>
              <a:t>yalmip</a:t>
            </a:r>
            <a:r>
              <a:rPr lang="zh-CN" altLang="en-US" sz="1600" dirty="0">
                <a:latin typeface="Times New Roman" charset="0"/>
                <a:ea typeface="Times New Roman" charset="0"/>
                <a:cs typeface="Times New Roman" charset="0"/>
              </a:rPr>
              <a:t>会自动为你选择最适合的算法</a:t>
            </a:r>
            <a:r>
              <a:rPr lang="zh-CN" altLang="en-US" sz="1600" dirty="0" smtClean="0">
                <a:latin typeface="Times New Roman" charset="0"/>
                <a:ea typeface="Times New Roman" charset="0"/>
                <a:cs typeface="Times New Roman" charset="0"/>
              </a:rPr>
              <a:t>。</a:t>
            </a:r>
          </a:p>
          <a:p>
            <a:pPr marL="800100" lvl="1" indent="-342900">
              <a:buFont typeface="Arial" charset="0"/>
              <a:buChar char="•"/>
            </a:pPr>
            <a:r>
              <a:rPr lang="en-US" altLang="zh-CN" sz="1600" dirty="0" smtClean="0">
                <a:latin typeface="Times New Roman" charset="0"/>
                <a:ea typeface="Times New Roman" charset="0"/>
                <a:cs typeface="Times New Roman" charset="0"/>
                <a:hlinkClick r:id="rId2"/>
              </a:rPr>
              <a:t>http</a:t>
            </a:r>
            <a:r>
              <a:rPr lang="en-US" altLang="zh-CN" sz="1600" dirty="0">
                <a:latin typeface="Times New Roman" charset="0"/>
                <a:ea typeface="Times New Roman" charset="0"/>
                <a:cs typeface="Times New Roman" charset="0"/>
                <a:hlinkClick r:id="rId2"/>
              </a:rPr>
              <a:t>://</a:t>
            </a:r>
            <a:r>
              <a:rPr lang="en-US" altLang="zh-CN" sz="1600" dirty="0" smtClean="0">
                <a:latin typeface="Times New Roman" charset="0"/>
                <a:ea typeface="Times New Roman" charset="0"/>
                <a:cs typeface="Times New Roman" charset="0"/>
                <a:hlinkClick r:id="rId2"/>
              </a:rPr>
              <a:t>www.cnblogs.com/kane1990/p/3428129.html</a:t>
            </a:r>
            <a:endParaRPr lang="zh-CN" altLang="en-US" sz="1600" dirty="0" smtClean="0">
              <a:latin typeface="Times New Roman" charset="0"/>
              <a:ea typeface="Times New Roman" charset="0"/>
              <a:cs typeface="Times New Roman" charset="0"/>
            </a:endParaRPr>
          </a:p>
          <a:p>
            <a:pPr marL="800100" lvl="1" indent="-342900">
              <a:buFont typeface="Arial" charset="0"/>
              <a:buChar char="•"/>
            </a:pPr>
            <a:r>
              <a:rPr lang="en-US" altLang="zh-CN" sz="1600" dirty="0" smtClean="0">
                <a:latin typeface="Times New Roman" charset="0"/>
                <a:ea typeface="Times New Roman" charset="0"/>
                <a:cs typeface="Times New Roman" charset="0"/>
                <a:hlinkClick r:id="rId3"/>
              </a:rPr>
              <a:t>https</a:t>
            </a:r>
            <a:r>
              <a:rPr lang="en-US" altLang="zh-CN" sz="1600" dirty="0">
                <a:latin typeface="Times New Roman" charset="0"/>
                <a:ea typeface="Times New Roman" charset="0"/>
                <a:cs typeface="Times New Roman" charset="0"/>
                <a:hlinkClick r:id="rId3"/>
              </a:rPr>
              <a:t>://yalmip.github.io/?</a:t>
            </a:r>
            <a:r>
              <a:rPr lang="en-US" altLang="zh-CN" sz="1600" dirty="0" smtClean="0">
                <a:latin typeface="Times New Roman" charset="0"/>
                <a:ea typeface="Times New Roman" charset="0"/>
                <a:cs typeface="Times New Roman" charset="0"/>
                <a:hlinkClick r:id="rId3"/>
              </a:rPr>
              <a:t>n=Main.Download</a:t>
            </a:r>
            <a:endParaRPr lang="zh-CN" altLang="en-US" sz="1600" dirty="0" smtClean="0">
              <a:latin typeface="Times New Roman" charset="0"/>
              <a:ea typeface="Times New Roman" charset="0"/>
              <a:cs typeface="Times New Roman" charset="0"/>
            </a:endParaRPr>
          </a:p>
          <a:p>
            <a:pPr marL="342900" indent="-342900">
              <a:buFont typeface="Arial" charset="0"/>
              <a:buChar char="•"/>
            </a:pPr>
            <a:endParaRPr lang="zh-CN" altLang="en-US" sz="1600" dirty="0">
              <a:latin typeface="Times New Roman" charset="0"/>
              <a:ea typeface="Times New Roman" charset="0"/>
              <a:cs typeface="Times New Roman" charset="0"/>
            </a:endParaRPr>
          </a:p>
          <a:p>
            <a:pPr marL="342900" indent="-342900">
              <a:buFont typeface="Arial" charset="0"/>
              <a:buChar char="•"/>
            </a:pPr>
            <a:r>
              <a:rPr lang="en-US" altLang="zh-CN" sz="1600" dirty="0">
                <a:latin typeface="Times New Roman" charset="0"/>
                <a:ea typeface="Times New Roman" charset="0"/>
                <a:cs typeface="Times New Roman" charset="0"/>
              </a:rPr>
              <a:t>Python</a:t>
            </a:r>
          </a:p>
          <a:p>
            <a:pPr marL="800100" lvl="1" indent="-342900">
              <a:buFont typeface="Arial" charset="0"/>
              <a:buChar char="•"/>
            </a:pPr>
            <a:r>
              <a:rPr lang="en-US" altLang="zh-CN" sz="1600" dirty="0">
                <a:latin typeface="Times New Roman" charset="0"/>
                <a:ea typeface="Times New Roman" charset="0"/>
                <a:cs typeface="Times New Roman" charset="0"/>
              </a:rPr>
              <a:t>a widely used high-level programming language for general-purpose </a:t>
            </a:r>
            <a:r>
              <a:rPr lang="en-US" altLang="zh-CN" sz="1600" dirty="0" smtClean="0">
                <a:latin typeface="Times New Roman" charset="0"/>
                <a:ea typeface="Times New Roman" charset="0"/>
                <a:cs typeface="Times New Roman" charset="0"/>
              </a:rPr>
              <a:t>programming</a:t>
            </a:r>
            <a:endParaRPr lang="zh-CN" altLang="en-US" sz="1600" dirty="0" smtClean="0">
              <a:latin typeface="Times New Roman" charset="0"/>
              <a:ea typeface="Times New Roman" charset="0"/>
              <a:cs typeface="Times New Roman" charset="0"/>
            </a:endParaRPr>
          </a:p>
          <a:p>
            <a:pPr marL="342900" indent="-342900">
              <a:buFont typeface="Arial" charset="0"/>
              <a:buChar char="•"/>
            </a:pPr>
            <a:endParaRPr lang="zh-CN" altLang="en-US" sz="1600" dirty="0">
              <a:latin typeface="Times New Roman" charset="0"/>
              <a:ea typeface="Times New Roman" charset="0"/>
              <a:cs typeface="Times New Roman" charset="0"/>
            </a:endParaRPr>
          </a:p>
          <a:p>
            <a:pPr marL="342900" lvl="1" indent="-342900">
              <a:buFont typeface="Arial" charset="0"/>
              <a:buChar char="•"/>
            </a:pPr>
            <a:r>
              <a:rPr lang="en-US" altLang="zh-CN" sz="1600" dirty="0">
                <a:latin typeface="Times New Roman" charset="0"/>
                <a:ea typeface="Times New Roman" charset="0"/>
                <a:cs typeface="Times New Roman" charset="0"/>
              </a:rPr>
              <a:t>Object-oriented interfaces for C++, Java, .NET, and Python</a:t>
            </a:r>
          </a:p>
          <a:p>
            <a:pPr marL="342900" lvl="1" indent="-342900">
              <a:buFont typeface="Arial" charset="0"/>
              <a:buChar char="•"/>
            </a:pPr>
            <a:r>
              <a:rPr lang="en-US" altLang="zh-CN" sz="1600" dirty="0">
                <a:latin typeface="Times New Roman" charset="0"/>
                <a:ea typeface="Times New Roman" charset="0"/>
                <a:cs typeface="Times New Roman" charset="0"/>
              </a:rPr>
              <a:t>Matrix-oriented interfaces for C, MATLAB, and R</a:t>
            </a:r>
          </a:p>
          <a:p>
            <a:pPr marL="342900" lvl="1" indent="-342900">
              <a:buFont typeface="Arial" charset="0"/>
              <a:buChar char="•"/>
            </a:pPr>
            <a:r>
              <a:rPr lang="en-US" altLang="zh-CN" sz="1600" dirty="0">
                <a:latin typeface="Times New Roman" charset="0"/>
                <a:ea typeface="Times New Roman" charset="0"/>
                <a:cs typeface="Times New Roman" charset="0"/>
              </a:rPr>
              <a:t>Links to standard modeling languages: AIMMS, AMPL, GAMS, and MPL</a:t>
            </a:r>
          </a:p>
          <a:p>
            <a:pPr marL="342900" lvl="1" indent="-342900">
              <a:buFont typeface="Arial" charset="0"/>
              <a:buChar char="•"/>
            </a:pPr>
            <a:r>
              <a:rPr lang="en-US" altLang="zh-CN" sz="1600" dirty="0">
                <a:latin typeface="Times New Roman" charset="0"/>
                <a:ea typeface="Times New Roman" charset="0"/>
                <a:cs typeface="Times New Roman" charset="0"/>
              </a:rPr>
              <a:t>Links to Excel through their Analytic Solver and Solver SDK products</a:t>
            </a:r>
            <a:endParaRPr lang="zh-CN" altLang="en-US" sz="1600" dirty="0">
              <a:latin typeface="Times New Roman" charset="0"/>
              <a:ea typeface="Times New Roman" charset="0"/>
              <a:cs typeface="Times New Roman" charset="0"/>
            </a:endParaRPr>
          </a:p>
        </p:txBody>
      </p:sp>
      <p:sp>
        <p:nvSpPr>
          <p:cNvPr id="5122" name="Text Box 2"/>
          <p:cNvSpPr txBox="1">
            <a:spLocks noChangeArrowheads="1"/>
          </p:cNvSpPr>
          <p:nvPr/>
        </p:nvSpPr>
        <p:spPr bwMode="auto">
          <a:xfrm>
            <a:off x="8700294" y="6499944"/>
            <a:ext cx="316706" cy="252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nchorCtr="0"/>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lgn="ctr"/>
            <a:fld id="{8AFDD82D-6863-1D47-9F12-543A2E17F8A1}" type="slidenum">
              <a:rPr lang="en-US" altLang="zh-CN" sz="1400">
                <a:latin typeface="Times New Roman" charset="0"/>
                <a:ea typeface="Times New Roman" charset="0"/>
                <a:cs typeface="Times New Roman" charset="0"/>
              </a:rPr>
              <a:pPr algn="ctr"/>
              <a:t>22</a:t>
            </a:fld>
            <a:endParaRPr lang="en-US" altLang="zh-CN" sz="1400" dirty="0">
              <a:latin typeface="Times New Roman" charset="0"/>
              <a:ea typeface="Times New Roman" charset="0"/>
              <a:cs typeface="Times New Roman" charset="0"/>
            </a:endParaRPr>
          </a:p>
        </p:txBody>
      </p:sp>
      <p:sp>
        <p:nvSpPr>
          <p:cNvPr id="24" name="Rectangle 6"/>
          <p:cNvSpPr>
            <a:spLocks/>
          </p:cNvSpPr>
          <p:nvPr/>
        </p:nvSpPr>
        <p:spPr bwMode="auto">
          <a:xfrm>
            <a:off x="2962772" y="6501506"/>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Department of Industrial Engineering</a:t>
            </a:r>
            <a:endParaRPr lang="zh-CN" altLang="en-US" dirty="0">
              <a:latin typeface="Times New Roman" charset="0"/>
              <a:ea typeface="Times New Roman" charset="0"/>
              <a:cs typeface="Times New Roman" charset="0"/>
            </a:endParaRPr>
          </a:p>
        </p:txBody>
      </p:sp>
      <p:sp>
        <p:nvSpPr>
          <p:cNvPr id="25" name="Rectangle 6"/>
          <p:cNvSpPr>
            <a:spLocks/>
          </p:cNvSpPr>
          <p:nvPr/>
        </p:nvSpPr>
        <p:spPr bwMode="auto">
          <a:xfrm>
            <a:off x="107504" y="6501506"/>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Yu Lina, yuln10@mails.tsinghua.edu.cn</a:t>
            </a:r>
            <a:endParaRPr lang="zh-CN" altLang="en-US" dirty="0">
              <a:latin typeface="Times New Roman" charset="0"/>
              <a:ea typeface="Times New Roman" charset="0"/>
              <a:cs typeface="Times New Roman" charset="0"/>
            </a:endParaRPr>
          </a:p>
        </p:txBody>
      </p:sp>
      <p:sp>
        <p:nvSpPr>
          <p:cNvPr id="17" name="标题 4"/>
          <p:cNvSpPr>
            <a:spLocks noGrp="1"/>
          </p:cNvSpPr>
          <p:nvPr>
            <p:ph type="title"/>
          </p:nvPr>
        </p:nvSpPr>
        <p:spPr>
          <a:xfrm>
            <a:off x="685800" y="116632"/>
            <a:ext cx="7772400" cy="341780"/>
          </a:xfrm>
        </p:spPr>
        <p:txBody>
          <a:bodyPr/>
          <a:lstStyle/>
          <a:p>
            <a:r>
              <a:rPr kumimoji="1" lang="zh-CN" altLang="en-US" sz="2000" dirty="0" smtClean="0">
                <a:latin typeface="Times New Roman" charset="0"/>
                <a:ea typeface="Times New Roman" charset="0"/>
                <a:cs typeface="Times New Roman" charset="0"/>
              </a:rPr>
              <a:t>建模语言 </a:t>
            </a:r>
            <a:r>
              <a:rPr kumimoji="1" lang="en-US" altLang="zh-CN" sz="2000" dirty="0" smtClean="0">
                <a:latin typeface="Times New Roman" charset="0"/>
                <a:ea typeface="Times New Roman" charset="0"/>
                <a:cs typeface="Times New Roman" charset="0"/>
              </a:rPr>
              <a:t>Modeling</a:t>
            </a:r>
            <a:r>
              <a:rPr kumimoji="1" lang="zh-CN" altLang="en-US" sz="2000" dirty="0" smtClean="0">
                <a:latin typeface="Times New Roman" charset="0"/>
                <a:ea typeface="Times New Roman" charset="0"/>
                <a:cs typeface="Times New Roman" charset="0"/>
              </a:rPr>
              <a:t> </a:t>
            </a:r>
            <a:r>
              <a:rPr kumimoji="1" lang="en-US" altLang="zh-CN" sz="2000" dirty="0" smtClean="0">
                <a:latin typeface="Times New Roman" charset="0"/>
                <a:ea typeface="Times New Roman" charset="0"/>
                <a:cs typeface="Times New Roman" charset="0"/>
              </a:rPr>
              <a:t>Language</a:t>
            </a:r>
            <a:endParaRPr kumimoji="1" lang="en-US" altLang="zh-CN"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4349704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9"/>
          <p:cNvSpPr>
            <a:spLocks/>
          </p:cNvSpPr>
          <p:nvPr/>
        </p:nvSpPr>
        <p:spPr bwMode="auto">
          <a:xfrm>
            <a:off x="8700294" y="6478736"/>
            <a:ext cx="316706"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endParaRPr lang="zh-CN" altLang="en-US">
              <a:latin typeface="Times New Roman" charset="0"/>
              <a:ea typeface="Times New Roman" charset="0"/>
              <a:cs typeface="Times New Roman" charset="0"/>
            </a:endParaRPr>
          </a:p>
        </p:txBody>
      </p:sp>
      <p:sp>
        <p:nvSpPr>
          <p:cNvPr id="11" name="Rectangle 3"/>
          <p:cNvSpPr>
            <a:spLocks/>
          </p:cNvSpPr>
          <p:nvPr/>
        </p:nvSpPr>
        <p:spPr bwMode="auto">
          <a:xfrm>
            <a:off x="1578279" y="151062"/>
            <a:ext cx="6688899" cy="31240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2"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3" name="Rectangle 3"/>
          <p:cNvSpPr>
            <a:spLocks/>
          </p:cNvSpPr>
          <p:nvPr/>
        </p:nvSpPr>
        <p:spPr bwMode="auto">
          <a:xfrm>
            <a:off x="107504" y="150995"/>
            <a:ext cx="1445190" cy="312467"/>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4" name="Rectangle 3"/>
          <p:cNvSpPr>
            <a:spLocks/>
          </p:cNvSpPr>
          <p:nvPr/>
        </p:nvSpPr>
        <p:spPr bwMode="auto">
          <a:xfrm>
            <a:off x="115100" y="655039"/>
            <a:ext cx="8901900" cy="5726289"/>
          </a:xfrm>
          <a:prstGeom prst="rect">
            <a:avLst/>
          </a:prstGeom>
          <a:solidFill>
            <a:srgbClr val="E7E8DF"/>
          </a:solidFill>
          <a:ln>
            <a:noFill/>
          </a:ln>
        </p:spPr>
        <p:txBody>
          <a:bodyPr lIns="0" tIns="0" rIns="0" bIns="0"/>
          <a:lstStyle/>
          <a:p>
            <a:pPr marL="342900" indent="-342900">
              <a:buFont typeface="Arial" charset="0"/>
              <a:buChar char="•"/>
            </a:pPr>
            <a:r>
              <a:rPr lang="en-US" altLang="zh-CN" sz="1600" dirty="0">
                <a:latin typeface="Times New Roman" charset="0"/>
                <a:ea typeface="Times New Roman" charset="0"/>
                <a:cs typeface="Times New Roman" charset="0"/>
              </a:rPr>
              <a:t>Excel</a:t>
            </a:r>
          </a:p>
          <a:p>
            <a:pPr marL="800100" lvl="1" indent="-342900">
              <a:buFont typeface="Arial" charset="0"/>
              <a:buChar char="•"/>
            </a:pPr>
            <a:r>
              <a:rPr lang="zh-CN" altLang="en-US" sz="1600" dirty="0">
                <a:latin typeface="Times New Roman" charset="0"/>
                <a:ea typeface="Times New Roman" charset="0"/>
                <a:cs typeface="Times New Roman" charset="0"/>
              </a:rPr>
              <a:t>确定型模型（线性规划、网络规划）</a:t>
            </a:r>
          </a:p>
          <a:p>
            <a:pPr marL="800100" lvl="1" indent="-342900">
              <a:buFont typeface="Arial" charset="0"/>
              <a:buChar char="•"/>
            </a:pPr>
            <a:r>
              <a:rPr lang="zh-CN" altLang="en-US" sz="1600" dirty="0">
                <a:latin typeface="Times New Roman" charset="0"/>
                <a:ea typeface="Times New Roman" charset="0"/>
                <a:cs typeface="Times New Roman" charset="0"/>
              </a:rPr>
              <a:t>随机性模型（随机过程、随机规划）</a:t>
            </a:r>
          </a:p>
          <a:p>
            <a:pPr marL="800100" lvl="1" indent="-342900">
              <a:buFont typeface="Arial" charset="0"/>
              <a:buChar char="•"/>
            </a:pPr>
            <a:r>
              <a:rPr lang="zh-CN" altLang="en-US" sz="1600" dirty="0">
                <a:latin typeface="Times New Roman" charset="0"/>
                <a:ea typeface="Times New Roman" charset="0"/>
                <a:cs typeface="Times New Roman" charset="0"/>
              </a:rPr>
              <a:t>混合型模型（动态规划、组合规划、模拟）</a:t>
            </a:r>
          </a:p>
          <a:p>
            <a:pPr marL="800100" lvl="1" indent="-342900">
              <a:buFont typeface="Arial" charset="0"/>
              <a:buChar char="•"/>
            </a:pPr>
            <a:r>
              <a:rPr lang="zh-CN" altLang="en-US" sz="1600" dirty="0">
                <a:latin typeface="Times New Roman" charset="0"/>
                <a:ea typeface="Times New Roman" charset="0"/>
                <a:cs typeface="Times New Roman" charset="0"/>
              </a:rPr>
              <a:t>模糊性模型（模糊规划、模糊对策）</a:t>
            </a:r>
          </a:p>
          <a:p>
            <a:pPr marL="342900" indent="-342900">
              <a:buFont typeface="Arial" charset="0"/>
              <a:buChar char="•"/>
            </a:pPr>
            <a:endParaRPr lang="zh-CN" altLang="en-US" sz="1600" dirty="0" smtClean="0">
              <a:latin typeface="Times New Roman" charset="0"/>
              <a:ea typeface="Times New Roman" charset="0"/>
              <a:cs typeface="Times New Roman" charset="0"/>
            </a:endParaRPr>
          </a:p>
          <a:p>
            <a:pPr marL="342900" indent="-342900">
              <a:buFont typeface="Arial" charset="0"/>
              <a:buChar char="•"/>
            </a:pPr>
            <a:r>
              <a:rPr lang="zh-CN" altLang="en-US" sz="1600" dirty="0" smtClean="0">
                <a:latin typeface="Times New Roman" charset="0"/>
                <a:ea typeface="Times New Roman" charset="0"/>
                <a:cs typeface="Times New Roman" charset="0"/>
              </a:rPr>
              <a:t>统计类</a:t>
            </a:r>
          </a:p>
          <a:p>
            <a:pPr marL="800100" lvl="1" indent="-342900">
              <a:buFont typeface="Arial" charset="0"/>
              <a:buChar char="•"/>
            </a:pPr>
            <a:r>
              <a:rPr lang="en-US" altLang="zh-CN" sz="1600" dirty="0" smtClean="0">
                <a:latin typeface="Times New Roman" charset="0"/>
                <a:ea typeface="Times New Roman" charset="0"/>
                <a:cs typeface="Times New Roman" charset="0"/>
              </a:rPr>
              <a:t>SPSS</a:t>
            </a:r>
            <a:endParaRPr lang="zh-CN" altLang="en-US" sz="1600" dirty="0" smtClean="0">
              <a:latin typeface="Times New Roman" charset="0"/>
              <a:ea typeface="Times New Roman" charset="0"/>
              <a:cs typeface="Times New Roman" charset="0"/>
            </a:endParaRPr>
          </a:p>
          <a:p>
            <a:pPr marL="800100" lvl="1" indent="-342900">
              <a:buFont typeface="Arial" charset="0"/>
              <a:buChar char="•"/>
            </a:pPr>
            <a:r>
              <a:rPr lang="en-US" altLang="zh-CN" sz="1600" dirty="0" smtClean="0">
                <a:latin typeface="Times New Roman" charset="0"/>
                <a:ea typeface="Times New Roman" charset="0"/>
                <a:cs typeface="Times New Roman" charset="0"/>
              </a:rPr>
              <a:t>SAS</a:t>
            </a:r>
            <a:endParaRPr lang="zh-CN" altLang="en-US" sz="1600" dirty="0" smtClean="0">
              <a:latin typeface="Times New Roman" charset="0"/>
              <a:ea typeface="Times New Roman" charset="0"/>
              <a:cs typeface="Times New Roman" charset="0"/>
            </a:endParaRPr>
          </a:p>
          <a:p>
            <a:pPr marL="800100" lvl="1" indent="-342900">
              <a:buFont typeface="Arial" charset="0"/>
              <a:buChar char="•"/>
            </a:pPr>
            <a:r>
              <a:rPr lang="en-US" altLang="zh-CN" sz="1600" dirty="0" smtClean="0">
                <a:latin typeface="Times New Roman" charset="0"/>
                <a:ea typeface="Times New Roman" charset="0"/>
                <a:cs typeface="Times New Roman" charset="0"/>
              </a:rPr>
              <a:t>R</a:t>
            </a:r>
            <a:endParaRPr lang="zh-CN" altLang="en-US" sz="1600" dirty="0" smtClean="0">
              <a:latin typeface="Times New Roman" charset="0"/>
              <a:ea typeface="Times New Roman" charset="0"/>
              <a:cs typeface="Times New Roman" charset="0"/>
            </a:endParaRPr>
          </a:p>
          <a:p>
            <a:pPr marL="800100" lvl="1" indent="-342900">
              <a:buFont typeface="Arial" charset="0"/>
              <a:buChar char="•"/>
            </a:pPr>
            <a:r>
              <a:rPr lang="en-US" altLang="zh-CN" sz="1600" dirty="0" smtClean="0">
                <a:latin typeface="Times New Roman" charset="0"/>
                <a:ea typeface="Times New Roman" charset="0"/>
                <a:cs typeface="Times New Roman" charset="0"/>
              </a:rPr>
              <a:t>Stata</a:t>
            </a:r>
            <a:endParaRPr lang="zh-CN" altLang="en-US" sz="1600" dirty="0" smtClean="0">
              <a:latin typeface="Times New Roman" charset="0"/>
              <a:ea typeface="Times New Roman" charset="0"/>
              <a:cs typeface="Times New Roman" charset="0"/>
            </a:endParaRPr>
          </a:p>
          <a:p>
            <a:pPr marL="342900" indent="-342900">
              <a:buFont typeface="Arial" charset="0"/>
              <a:buChar char="•"/>
            </a:pPr>
            <a:r>
              <a:rPr lang="zh-CN" altLang="en-US" sz="1600" dirty="0" smtClean="0">
                <a:latin typeface="Times New Roman" charset="0"/>
                <a:ea typeface="Times New Roman" charset="0"/>
                <a:cs typeface="Times New Roman" charset="0"/>
              </a:rPr>
              <a:t>统计优化</a:t>
            </a:r>
          </a:p>
          <a:p>
            <a:pPr marL="800100" lvl="1" indent="-342900">
              <a:buFont typeface="Arial" charset="0"/>
              <a:buChar char="•"/>
            </a:pPr>
            <a:r>
              <a:rPr lang="en-US" altLang="zh-CN" sz="1600" dirty="0" err="1" smtClean="0">
                <a:latin typeface="Times New Roman" charset="0"/>
                <a:ea typeface="Times New Roman" charset="0"/>
                <a:cs typeface="Times New Roman" charset="0"/>
              </a:rPr>
              <a:t>Matlab</a:t>
            </a:r>
            <a:r>
              <a:rPr lang="zh-CN" altLang="en-US" sz="1600" dirty="0" smtClean="0">
                <a:latin typeface="Times New Roman" charset="0"/>
                <a:ea typeface="Times New Roman" charset="0"/>
                <a:cs typeface="Times New Roman" charset="0"/>
              </a:rPr>
              <a:t>、</a:t>
            </a:r>
            <a:r>
              <a:rPr lang="en-US" altLang="zh-CN" sz="1600" dirty="0" smtClean="0">
                <a:latin typeface="Times New Roman" charset="0"/>
                <a:ea typeface="Times New Roman" charset="0"/>
                <a:cs typeface="Times New Roman" charset="0"/>
              </a:rPr>
              <a:t>Maple</a:t>
            </a:r>
            <a:r>
              <a:rPr lang="zh-CN" altLang="en-US" sz="1600" dirty="0" smtClean="0">
                <a:latin typeface="Times New Roman" charset="0"/>
                <a:ea typeface="Times New Roman" charset="0"/>
                <a:cs typeface="Times New Roman" charset="0"/>
              </a:rPr>
              <a:t>、</a:t>
            </a:r>
            <a:r>
              <a:rPr lang="en-US" altLang="zh-CN" sz="1600" dirty="0" err="1" smtClean="0">
                <a:latin typeface="Times New Roman" charset="0"/>
                <a:ea typeface="Times New Roman" charset="0"/>
                <a:cs typeface="Times New Roman" charset="0"/>
              </a:rPr>
              <a:t>mathcad</a:t>
            </a:r>
            <a:r>
              <a:rPr lang="zh-CN" altLang="en-US" sz="1600" dirty="0" smtClean="0">
                <a:latin typeface="Times New Roman" charset="0"/>
                <a:ea typeface="Times New Roman" charset="0"/>
                <a:cs typeface="Times New Roman" charset="0"/>
              </a:rPr>
              <a:t>、</a:t>
            </a:r>
            <a:r>
              <a:rPr lang="en-US" altLang="zh-CN" sz="1600" dirty="0" smtClean="0">
                <a:latin typeface="Times New Roman" charset="0"/>
                <a:ea typeface="Times New Roman" charset="0"/>
                <a:cs typeface="Times New Roman" charset="0"/>
              </a:rPr>
              <a:t>mathematics</a:t>
            </a:r>
            <a:endParaRPr lang="zh-CN" altLang="en-US" sz="1600" dirty="0" smtClean="0">
              <a:latin typeface="Times New Roman" charset="0"/>
              <a:ea typeface="Times New Roman" charset="0"/>
              <a:cs typeface="Times New Roman" charset="0"/>
            </a:endParaRPr>
          </a:p>
          <a:p>
            <a:pPr marL="342900" indent="-342900">
              <a:buFont typeface="Arial" charset="0"/>
              <a:buChar char="•"/>
            </a:pPr>
            <a:r>
              <a:rPr lang="zh-CN" altLang="en-US" sz="1600" dirty="0" smtClean="0">
                <a:latin typeface="Times New Roman" charset="0"/>
                <a:ea typeface="Times New Roman" charset="0"/>
                <a:cs typeface="Times New Roman" charset="0"/>
              </a:rPr>
              <a:t>三大数学软件</a:t>
            </a:r>
          </a:p>
          <a:p>
            <a:pPr marL="800100" lvl="1" indent="-342900">
              <a:buFont typeface="Arial" charset="0"/>
              <a:buChar char="•"/>
            </a:pPr>
            <a:r>
              <a:rPr lang="en-US" altLang="zh-CN" sz="1600" dirty="0" err="1" smtClean="0">
                <a:latin typeface="Times New Roman" charset="0"/>
                <a:ea typeface="Times New Roman" charset="0"/>
                <a:cs typeface="Times New Roman" charset="0"/>
              </a:rPr>
              <a:t>Matlab</a:t>
            </a:r>
            <a:endParaRPr lang="zh-CN" altLang="en-US" sz="1600" dirty="0" smtClean="0">
              <a:latin typeface="Times New Roman" charset="0"/>
              <a:ea typeface="Times New Roman" charset="0"/>
              <a:cs typeface="Times New Roman" charset="0"/>
            </a:endParaRPr>
          </a:p>
          <a:p>
            <a:pPr marL="800100" lvl="1" indent="-342900">
              <a:buFont typeface="Arial" charset="0"/>
              <a:buChar char="•"/>
            </a:pPr>
            <a:r>
              <a:rPr lang="en-US" altLang="zh-CN" sz="1600" dirty="0" err="1" smtClean="0">
                <a:latin typeface="Times New Roman" charset="0"/>
                <a:ea typeface="Times New Roman" charset="0"/>
                <a:cs typeface="Times New Roman" charset="0"/>
              </a:rPr>
              <a:t>Mathematica</a:t>
            </a:r>
            <a:endParaRPr lang="zh-CN" altLang="en-US" sz="1600" dirty="0" smtClean="0">
              <a:latin typeface="Times New Roman" charset="0"/>
              <a:ea typeface="Times New Roman" charset="0"/>
              <a:cs typeface="Times New Roman" charset="0"/>
            </a:endParaRPr>
          </a:p>
          <a:p>
            <a:pPr marL="800100" lvl="1" indent="-342900">
              <a:buFont typeface="Arial" charset="0"/>
              <a:buChar char="•"/>
            </a:pPr>
            <a:r>
              <a:rPr lang="en-US" altLang="zh-CN" sz="1600" dirty="0" smtClean="0">
                <a:latin typeface="Times New Roman" charset="0"/>
                <a:ea typeface="Times New Roman" charset="0"/>
                <a:cs typeface="Times New Roman" charset="0"/>
              </a:rPr>
              <a:t>Maple</a:t>
            </a:r>
            <a:endParaRPr lang="zh-CN" altLang="en-US" sz="1600" dirty="0" smtClean="0">
              <a:latin typeface="Times New Roman" charset="0"/>
              <a:ea typeface="Times New Roman" charset="0"/>
              <a:cs typeface="Times New Roman" charset="0"/>
            </a:endParaRPr>
          </a:p>
          <a:p>
            <a:pPr marL="0" lvl="1" indent="-342900">
              <a:buFont typeface="Arial" charset="0"/>
              <a:buChar char="•"/>
            </a:pPr>
            <a:r>
              <a:rPr lang="en-US" altLang="zh-CN" sz="1600" dirty="0" err="1">
                <a:latin typeface="Times New Roman" charset="0"/>
                <a:ea typeface="Times New Roman" charset="0"/>
                <a:cs typeface="Times New Roman" charset="0"/>
              </a:rPr>
              <a:t>Matlab</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Matrix</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Laboratory</a:t>
            </a:r>
            <a:r>
              <a:rPr lang="zh-CN" altLang="en-US" sz="1600" dirty="0">
                <a:latin typeface="Times New Roman" charset="0"/>
                <a:ea typeface="Times New Roman" charset="0"/>
                <a:cs typeface="Times New Roman" charset="0"/>
              </a:rPr>
              <a:t> 矩阵实验室</a:t>
            </a:r>
          </a:p>
          <a:p>
            <a:pPr marL="800100" lvl="1" indent="-342900">
              <a:buFont typeface="Arial" charset="0"/>
              <a:buChar char="•"/>
            </a:pPr>
            <a:r>
              <a:rPr lang="zh-CN" altLang="en-US" sz="1600" dirty="0">
                <a:latin typeface="Times New Roman" charset="0"/>
                <a:ea typeface="Times New Roman" charset="0"/>
                <a:cs typeface="Times New Roman" charset="0"/>
              </a:rPr>
              <a:t>算法开发、数据可视化、数据分析、数值计算</a:t>
            </a:r>
          </a:p>
          <a:p>
            <a:pPr marL="800100" lvl="1" indent="-342900">
              <a:buFont typeface="Arial" charset="0"/>
              <a:buChar char="•"/>
            </a:pPr>
            <a:r>
              <a:rPr lang="en-US" altLang="zh-CN" sz="1600" dirty="0" err="1">
                <a:latin typeface="Times New Roman" charset="0"/>
                <a:ea typeface="Times New Roman" charset="0"/>
                <a:cs typeface="Times New Roman" charset="0"/>
              </a:rPr>
              <a:t>Simnlink</a:t>
            </a:r>
            <a:r>
              <a:rPr lang="zh-CN" altLang="en-US" sz="1600" dirty="0">
                <a:latin typeface="Times New Roman" charset="0"/>
                <a:ea typeface="Times New Roman" charset="0"/>
                <a:cs typeface="Times New Roman" charset="0"/>
              </a:rPr>
              <a:t> 动态仿真功能</a:t>
            </a:r>
          </a:p>
          <a:p>
            <a:pPr marL="342900" lvl="1" indent="-342900">
              <a:buFont typeface="Arial" charset="0"/>
              <a:buChar char="•"/>
            </a:pPr>
            <a:r>
              <a:rPr lang="en-US" altLang="zh-CN" sz="1600" dirty="0" err="1">
                <a:latin typeface="Times New Roman" charset="0"/>
                <a:ea typeface="Times New Roman" charset="0"/>
                <a:cs typeface="Times New Roman" charset="0"/>
              </a:rPr>
              <a:t>WinQSB</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Quantitative</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Systems</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for</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Business</a:t>
            </a:r>
            <a:r>
              <a:rPr lang="zh-CN" altLang="en-US" sz="1600" dirty="0">
                <a:latin typeface="Times New Roman" charset="0"/>
                <a:ea typeface="Times New Roman" charset="0"/>
                <a:cs typeface="Times New Roman" charset="0"/>
              </a:rPr>
              <a:t> </a:t>
            </a:r>
          </a:p>
          <a:p>
            <a:pPr marL="800100" lvl="2" indent="-342900">
              <a:buFont typeface="Arial" charset="0"/>
              <a:buChar char="•"/>
            </a:pPr>
            <a:r>
              <a:rPr lang="zh-CN" altLang="en-US" sz="1600" dirty="0">
                <a:latin typeface="Times New Roman" charset="0"/>
                <a:ea typeface="Times New Roman" charset="0"/>
                <a:cs typeface="Times New Roman" charset="0"/>
              </a:rPr>
              <a:t>非大型问题，不用编程</a:t>
            </a:r>
          </a:p>
          <a:p>
            <a:endParaRPr lang="zh-CN" altLang="en-US" sz="1600" dirty="0" smtClean="0">
              <a:latin typeface="Times New Roman" charset="0"/>
              <a:ea typeface="Times New Roman" charset="0"/>
              <a:cs typeface="Times New Roman" charset="0"/>
            </a:endParaRPr>
          </a:p>
          <a:p>
            <a:pPr marL="342900" indent="-342900">
              <a:buFont typeface="Arial" charset="0"/>
              <a:buChar char="•"/>
            </a:pPr>
            <a:endParaRPr lang="zh-CN" altLang="en-US" sz="1600" dirty="0" smtClean="0">
              <a:latin typeface="Times New Roman" charset="0"/>
              <a:ea typeface="Times New Roman" charset="0"/>
              <a:cs typeface="Times New Roman" charset="0"/>
            </a:endParaRPr>
          </a:p>
        </p:txBody>
      </p:sp>
      <p:sp>
        <p:nvSpPr>
          <p:cNvPr id="5122" name="Text Box 2"/>
          <p:cNvSpPr txBox="1">
            <a:spLocks noChangeArrowheads="1"/>
          </p:cNvSpPr>
          <p:nvPr/>
        </p:nvSpPr>
        <p:spPr bwMode="auto">
          <a:xfrm>
            <a:off x="8700294" y="6499944"/>
            <a:ext cx="316706" cy="252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nchorCtr="0"/>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lgn="ctr"/>
            <a:fld id="{8AFDD82D-6863-1D47-9F12-543A2E17F8A1}" type="slidenum">
              <a:rPr lang="en-US" altLang="zh-CN" sz="1400">
                <a:latin typeface="Times New Roman" charset="0"/>
                <a:ea typeface="Times New Roman" charset="0"/>
                <a:cs typeface="Times New Roman" charset="0"/>
              </a:rPr>
              <a:pPr algn="ctr"/>
              <a:t>23</a:t>
            </a:fld>
            <a:endParaRPr lang="en-US" altLang="zh-CN" sz="1400" dirty="0">
              <a:latin typeface="Times New Roman" charset="0"/>
              <a:ea typeface="Times New Roman" charset="0"/>
              <a:cs typeface="Times New Roman" charset="0"/>
            </a:endParaRPr>
          </a:p>
        </p:txBody>
      </p:sp>
      <p:sp>
        <p:nvSpPr>
          <p:cNvPr id="15" name="标题 4"/>
          <p:cNvSpPr>
            <a:spLocks noGrp="1"/>
          </p:cNvSpPr>
          <p:nvPr>
            <p:ph type="title"/>
          </p:nvPr>
        </p:nvSpPr>
        <p:spPr>
          <a:xfrm>
            <a:off x="685800" y="116632"/>
            <a:ext cx="7772400" cy="341780"/>
          </a:xfrm>
        </p:spPr>
        <p:txBody>
          <a:bodyPr/>
          <a:lstStyle/>
          <a:p>
            <a:r>
              <a:rPr kumimoji="1" lang="zh-CN" altLang="en-US" sz="2000" dirty="0">
                <a:latin typeface="Times New Roman" charset="0"/>
                <a:ea typeface="Times New Roman" charset="0"/>
                <a:cs typeface="Times New Roman" charset="0"/>
              </a:rPr>
              <a:t>求解</a:t>
            </a:r>
            <a:r>
              <a:rPr kumimoji="1" lang="zh-CN" altLang="en-US" sz="2000" dirty="0" smtClean="0">
                <a:latin typeface="Times New Roman" charset="0"/>
                <a:ea typeface="Times New Roman" charset="0"/>
                <a:cs typeface="Times New Roman" charset="0"/>
              </a:rPr>
              <a:t>软件</a:t>
            </a:r>
            <a:endParaRPr kumimoji="1" lang="en-US" altLang="zh-CN" sz="2000" dirty="0">
              <a:latin typeface="Times New Roman" charset="0"/>
              <a:ea typeface="Times New Roman" charset="0"/>
              <a:cs typeface="Times New Roman" charset="0"/>
            </a:endParaRPr>
          </a:p>
        </p:txBody>
      </p:sp>
      <p:sp>
        <p:nvSpPr>
          <p:cNvPr id="9" name="Rectangle 6"/>
          <p:cNvSpPr>
            <a:spLocks/>
          </p:cNvSpPr>
          <p:nvPr/>
        </p:nvSpPr>
        <p:spPr bwMode="auto">
          <a:xfrm>
            <a:off x="5829352" y="6499944"/>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Tsinghua University</a:t>
            </a:r>
            <a:endParaRPr lang="zh-CN" altLang="en-US" dirty="0">
              <a:latin typeface="Times New Roman" charset="0"/>
              <a:ea typeface="Times New Roman" charset="0"/>
              <a:cs typeface="Times New Roman" charset="0"/>
            </a:endParaRPr>
          </a:p>
        </p:txBody>
      </p:sp>
      <p:sp>
        <p:nvSpPr>
          <p:cNvPr id="10" name="Rectangle 6"/>
          <p:cNvSpPr>
            <a:spLocks/>
          </p:cNvSpPr>
          <p:nvPr/>
        </p:nvSpPr>
        <p:spPr bwMode="auto">
          <a:xfrm>
            <a:off x="2962772" y="6501506"/>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Department of Industrial Engineering</a:t>
            </a:r>
            <a:endParaRPr lang="zh-CN" altLang="en-US" dirty="0">
              <a:latin typeface="Times New Roman" charset="0"/>
              <a:ea typeface="Times New Roman" charset="0"/>
              <a:cs typeface="Times New Roman" charset="0"/>
            </a:endParaRPr>
          </a:p>
        </p:txBody>
      </p:sp>
      <p:sp>
        <p:nvSpPr>
          <p:cNvPr id="16" name="Rectangle 6"/>
          <p:cNvSpPr>
            <a:spLocks/>
          </p:cNvSpPr>
          <p:nvPr/>
        </p:nvSpPr>
        <p:spPr bwMode="auto">
          <a:xfrm>
            <a:off x="107504" y="6501506"/>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Yu Lina, yuln10@mails.tsinghua.edu.cn</a:t>
            </a:r>
            <a:endParaRPr lang="zh-CN" alt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7612992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9"/>
          <p:cNvSpPr>
            <a:spLocks/>
          </p:cNvSpPr>
          <p:nvPr/>
        </p:nvSpPr>
        <p:spPr bwMode="auto">
          <a:xfrm>
            <a:off x="8700294" y="6478736"/>
            <a:ext cx="316706"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endParaRPr lang="zh-CN" altLang="en-US">
              <a:latin typeface="Times New Roman" charset="0"/>
              <a:ea typeface="Times New Roman" charset="0"/>
              <a:cs typeface="Times New Roman" charset="0"/>
            </a:endParaRPr>
          </a:p>
        </p:txBody>
      </p:sp>
      <p:sp>
        <p:nvSpPr>
          <p:cNvPr id="11" name="Rectangle 3"/>
          <p:cNvSpPr>
            <a:spLocks/>
          </p:cNvSpPr>
          <p:nvPr/>
        </p:nvSpPr>
        <p:spPr bwMode="auto">
          <a:xfrm>
            <a:off x="1578279" y="151062"/>
            <a:ext cx="6688899" cy="31240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2"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3" name="Rectangle 3"/>
          <p:cNvSpPr>
            <a:spLocks/>
          </p:cNvSpPr>
          <p:nvPr/>
        </p:nvSpPr>
        <p:spPr bwMode="auto">
          <a:xfrm>
            <a:off x="107504" y="150995"/>
            <a:ext cx="1445190" cy="312467"/>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4" name="Rectangle 3"/>
          <p:cNvSpPr>
            <a:spLocks/>
          </p:cNvSpPr>
          <p:nvPr/>
        </p:nvSpPr>
        <p:spPr bwMode="auto">
          <a:xfrm>
            <a:off x="115100" y="655039"/>
            <a:ext cx="8901900" cy="5726289"/>
          </a:xfrm>
          <a:prstGeom prst="rect">
            <a:avLst/>
          </a:prstGeom>
          <a:solidFill>
            <a:srgbClr val="E7E8DF"/>
          </a:solidFill>
          <a:ln>
            <a:noFill/>
          </a:ln>
        </p:spPr>
        <p:txBody>
          <a:bodyPr lIns="0" tIns="0" rIns="0" bIns="0"/>
          <a:lstStyle/>
          <a:p>
            <a:pPr marL="342900" indent="-342900">
              <a:buFont typeface="Arial" charset="0"/>
              <a:buChar char="•"/>
            </a:pPr>
            <a:r>
              <a:rPr lang="en-US" altLang="zh-CN" sz="1600" dirty="0" smtClean="0">
                <a:latin typeface="Times New Roman" charset="0"/>
                <a:ea typeface="Times New Roman" charset="0"/>
                <a:cs typeface="Times New Roman" charset="0"/>
              </a:rPr>
              <a:t>interior direct</a:t>
            </a:r>
            <a:endParaRPr lang="zh-CN" altLang="en-US" sz="1600" dirty="0" smtClean="0">
              <a:latin typeface="Times New Roman" charset="0"/>
              <a:ea typeface="Times New Roman" charset="0"/>
              <a:cs typeface="Times New Roman" charset="0"/>
            </a:endParaRPr>
          </a:p>
          <a:p>
            <a:pPr marL="342900" indent="-342900">
              <a:buFont typeface="Arial" charset="0"/>
              <a:buChar char="•"/>
            </a:pPr>
            <a:r>
              <a:rPr lang="en-US" altLang="zh-CN" sz="1600" dirty="0" smtClean="0">
                <a:latin typeface="Times New Roman" charset="0"/>
                <a:ea typeface="Times New Roman" charset="0"/>
                <a:cs typeface="Times New Roman" charset="0"/>
              </a:rPr>
              <a:t>interior </a:t>
            </a:r>
            <a:r>
              <a:rPr lang="en-US" altLang="zh-CN" sz="1600" dirty="0">
                <a:latin typeface="Times New Roman" charset="0"/>
                <a:ea typeface="Times New Roman" charset="0"/>
                <a:cs typeface="Times New Roman" charset="0"/>
              </a:rPr>
              <a:t>point </a:t>
            </a:r>
            <a:r>
              <a:rPr lang="en-US" altLang="zh-CN" sz="1600" dirty="0" smtClean="0">
                <a:latin typeface="Times New Roman" charset="0"/>
                <a:ea typeface="Times New Roman" charset="0"/>
                <a:cs typeface="Times New Roman" charset="0"/>
              </a:rPr>
              <a:t>CG</a:t>
            </a:r>
            <a:endParaRPr lang="zh-CN" altLang="en-US" sz="1600" dirty="0" smtClean="0">
              <a:latin typeface="Times New Roman" charset="0"/>
              <a:ea typeface="Times New Roman" charset="0"/>
              <a:cs typeface="Times New Roman" charset="0"/>
            </a:endParaRPr>
          </a:p>
          <a:p>
            <a:pPr marL="342900" indent="-342900">
              <a:buFont typeface="Arial" charset="0"/>
              <a:buChar char="•"/>
            </a:pPr>
            <a:r>
              <a:rPr lang="en-US" altLang="zh-CN" sz="1600" dirty="0" smtClean="0">
                <a:latin typeface="Times New Roman" charset="0"/>
                <a:ea typeface="Times New Roman" charset="0"/>
                <a:cs typeface="Times New Roman" charset="0"/>
              </a:rPr>
              <a:t>active set</a:t>
            </a:r>
            <a:endParaRPr lang="zh-CN" altLang="en-US" sz="1600" dirty="0" smtClean="0">
              <a:latin typeface="Times New Roman" charset="0"/>
              <a:ea typeface="Times New Roman" charset="0"/>
              <a:cs typeface="Times New Roman" charset="0"/>
            </a:endParaRPr>
          </a:p>
          <a:p>
            <a:pPr marL="800100" lvl="1" indent="-342900">
              <a:buFont typeface="Arial" charset="0"/>
              <a:buChar char="•"/>
            </a:pPr>
            <a:r>
              <a:rPr lang="en-US" altLang="zh-CN" sz="1600" dirty="0">
                <a:latin typeface="Times New Roman" charset="0"/>
                <a:ea typeface="Times New Roman" charset="0"/>
                <a:cs typeface="Times New Roman" charset="0"/>
              </a:rPr>
              <a:t>Methods that can be described as active set methods </a:t>
            </a:r>
            <a:r>
              <a:rPr lang="en-US" altLang="zh-CN" sz="1600" dirty="0" smtClean="0">
                <a:latin typeface="Times New Roman" charset="0"/>
                <a:ea typeface="Times New Roman" charset="0"/>
                <a:cs typeface="Times New Roman" charset="0"/>
              </a:rPr>
              <a:t>include</a:t>
            </a:r>
            <a:r>
              <a:rPr lang="zh-CN" altLang="en-US" sz="1600" dirty="0">
                <a:latin typeface="Times New Roman" charset="0"/>
                <a:ea typeface="Times New Roman" charset="0"/>
                <a:cs typeface="Times New Roman" charset="0"/>
              </a:rPr>
              <a:t>：</a:t>
            </a:r>
            <a:endParaRPr lang="en-US" altLang="zh-CN" sz="1600" dirty="0">
              <a:latin typeface="Times New Roman" charset="0"/>
              <a:ea typeface="Times New Roman" charset="0"/>
              <a:cs typeface="Times New Roman" charset="0"/>
            </a:endParaRPr>
          </a:p>
          <a:p>
            <a:pPr marL="1257300" lvl="2" indent="-342900">
              <a:buFont typeface="Arial" charset="0"/>
              <a:buChar char="•"/>
            </a:pPr>
            <a:r>
              <a:rPr lang="en-US" altLang="zh-CN" sz="1600" dirty="0">
                <a:latin typeface="Times New Roman" charset="0"/>
                <a:ea typeface="Times New Roman" charset="0"/>
                <a:cs typeface="Times New Roman" charset="0"/>
              </a:rPr>
              <a:t>Successive linear programming (SLP)</a:t>
            </a:r>
          </a:p>
          <a:p>
            <a:pPr marL="1257300" lvl="2" indent="-342900">
              <a:buFont typeface="Arial" charset="0"/>
              <a:buChar char="•"/>
            </a:pPr>
            <a:r>
              <a:rPr lang="en-US" altLang="zh-CN" sz="1600" dirty="0">
                <a:latin typeface="Times New Roman" charset="0"/>
                <a:ea typeface="Times New Roman" charset="0"/>
                <a:cs typeface="Times New Roman" charset="0"/>
              </a:rPr>
              <a:t>Sequential quadratic programming (SQP)</a:t>
            </a:r>
          </a:p>
          <a:p>
            <a:pPr marL="1257300" lvl="2" indent="-342900">
              <a:buFont typeface="Arial" charset="0"/>
              <a:buChar char="•"/>
            </a:pPr>
            <a:r>
              <a:rPr lang="en-US" altLang="zh-CN" sz="1600" dirty="0">
                <a:latin typeface="Times New Roman" charset="0"/>
                <a:ea typeface="Times New Roman" charset="0"/>
                <a:cs typeface="Times New Roman" charset="0"/>
              </a:rPr>
              <a:t>Sequential linear-quadratic programming (SLQP)</a:t>
            </a:r>
          </a:p>
          <a:p>
            <a:pPr marL="1257300" lvl="2" indent="-342900">
              <a:buFont typeface="Arial" charset="0"/>
              <a:buChar char="•"/>
            </a:pPr>
            <a:r>
              <a:rPr lang="en-US" altLang="zh-CN" sz="1600" dirty="0">
                <a:latin typeface="Times New Roman" charset="0"/>
                <a:ea typeface="Times New Roman" charset="0"/>
                <a:cs typeface="Times New Roman" charset="0"/>
              </a:rPr>
              <a:t>Reduced gradient method (RG)</a:t>
            </a:r>
          </a:p>
          <a:p>
            <a:pPr marL="1257300" lvl="2" indent="-342900">
              <a:buFont typeface="Arial" charset="0"/>
              <a:buChar char="•"/>
            </a:pPr>
            <a:r>
              <a:rPr lang="en-US" altLang="zh-CN" sz="1600" dirty="0">
                <a:latin typeface="Times New Roman" charset="0"/>
                <a:ea typeface="Times New Roman" charset="0"/>
                <a:cs typeface="Times New Roman" charset="0"/>
              </a:rPr>
              <a:t>Generalized reduced gradient method (GRG)</a:t>
            </a:r>
          </a:p>
          <a:p>
            <a:pPr marL="342900" indent="-342900">
              <a:buFont typeface="Arial" charset="0"/>
              <a:buChar char="•"/>
            </a:pPr>
            <a:endParaRPr lang="zh-CN" altLang="en-US" sz="1600" dirty="0" smtClean="0">
              <a:latin typeface="Times New Roman" charset="0"/>
              <a:ea typeface="Times New Roman" charset="0"/>
              <a:cs typeface="Times New Roman" charset="0"/>
            </a:endParaRPr>
          </a:p>
          <a:p>
            <a:pPr marL="342900" indent="-342900">
              <a:buFont typeface="Arial" charset="0"/>
              <a:buChar char="•"/>
            </a:pPr>
            <a:r>
              <a:rPr lang="en-US" altLang="zh-CN" sz="1600" dirty="0" smtClean="0">
                <a:latin typeface="Times New Roman" charset="0"/>
                <a:ea typeface="Times New Roman" charset="0"/>
                <a:cs typeface="Times New Roman" charset="0"/>
              </a:rPr>
              <a:t>SQP</a:t>
            </a:r>
            <a:r>
              <a:rPr lang="zh-CN" altLang="en-US" sz="1600" dirty="0" smtClean="0">
                <a:latin typeface="Times New Roman" charset="0"/>
                <a:ea typeface="Times New Roman" charset="0"/>
                <a:cs typeface="Times New Roman" charset="0"/>
              </a:rPr>
              <a:t> </a:t>
            </a:r>
            <a:r>
              <a:rPr lang="zh-CN" altLang="en-US" sz="1600" dirty="0" smtClean="0"/>
              <a:t>序列</a:t>
            </a:r>
            <a:r>
              <a:rPr lang="zh-CN" altLang="en-US" sz="1600" dirty="0"/>
              <a:t>二次</a:t>
            </a:r>
            <a:r>
              <a:rPr lang="zh-CN" altLang="en-US" sz="1600" dirty="0" smtClean="0"/>
              <a:t>规划 </a:t>
            </a:r>
            <a:r>
              <a:rPr lang="en-US" altLang="zh-CN" sz="1600" dirty="0"/>
              <a:t>Sequential quadratic </a:t>
            </a:r>
            <a:r>
              <a:rPr lang="en-US" altLang="zh-CN" sz="1600" dirty="0" smtClean="0"/>
              <a:t>programming</a:t>
            </a:r>
            <a:endParaRPr lang="zh-CN" altLang="en-US" sz="1600" dirty="0" smtClean="0"/>
          </a:p>
          <a:p>
            <a:pPr marL="800100" lvl="1" indent="-342900" algn="just">
              <a:buFont typeface="Arial" charset="0"/>
              <a:buChar char="•"/>
            </a:pPr>
            <a:r>
              <a:rPr lang="en-US" altLang="zh-CN" sz="1600" dirty="0">
                <a:latin typeface="Times New Roman" charset="0"/>
                <a:ea typeface="Times New Roman" charset="0"/>
                <a:cs typeface="Times New Roman" charset="0"/>
              </a:rPr>
              <a:t>an iterative method for nonlinear optimization. </a:t>
            </a:r>
            <a:endParaRPr lang="zh-CN" altLang="en-US" sz="1600" dirty="0" smtClean="0">
              <a:latin typeface="Times New Roman" charset="0"/>
              <a:ea typeface="Times New Roman" charset="0"/>
              <a:cs typeface="Times New Roman" charset="0"/>
            </a:endParaRPr>
          </a:p>
          <a:p>
            <a:pPr marL="800100" lvl="1" indent="-342900" algn="just">
              <a:buFont typeface="Arial" charset="0"/>
              <a:buChar char="•"/>
            </a:pPr>
            <a:r>
              <a:rPr lang="en-US" altLang="zh-CN" sz="1600" dirty="0" smtClean="0">
                <a:latin typeface="Times New Roman" charset="0"/>
                <a:ea typeface="Times New Roman" charset="0"/>
                <a:cs typeface="Times New Roman" charset="0"/>
              </a:rPr>
              <a:t>SQP </a:t>
            </a:r>
            <a:r>
              <a:rPr lang="en-US" altLang="zh-CN" sz="1600" dirty="0">
                <a:latin typeface="Times New Roman" charset="0"/>
                <a:ea typeface="Times New Roman" charset="0"/>
                <a:cs typeface="Times New Roman" charset="0"/>
              </a:rPr>
              <a:t>methods are used on mathematical problems for which the objective function and the constraints are twice continuously differentiable</a:t>
            </a:r>
            <a:r>
              <a:rPr lang="en-US" altLang="zh-CN" sz="1600" dirty="0" smtClean="0">
                <a:latin typeface="Times New Roman" charset="0"/>
                <a:ea typeface="Times New Roman" charset="0"/>
                <a:cs typeface="Times New Roman" charset="0"/>
              </a:rPr>
              <a:t>.</a:t>
            </a:r>
            <a:endParaRPr lang="zh-CN" altLang="en-US" sz="1600" dirty="0" smtClean="0">
              <a:latin typeface="Times New Roman" charset="0"/>
              <a:ea typeface="Times New Roman" charset="0"/>
              <a:cs typeface="Times New Roman" charset="0"/>
            </a:endParaRPr>
          </a:p>
          <a:p>
            <a:pPr marL="800100" lvl="1" indent="-342900" algn="just">
              <a:buFont typeface="Arial" charset="0"/>
              <a:buChar char="•"/>
            </a:pPr>
            <a:r>
              <a:rPr lang="en-US" altLang="zh-CN" sz="1600" dirty="0" smtClean="0">
                <a:latin typeface="Times New Roman" charset="0"/>
                <a:ea typeface="Times New Roman" charset="0"/>
                <a:cs typeface="Times New Roman" charset="0"/>
              </a:rPr>
              <a:t>SQP </a:t>
            </a:r>
            <a:r>
              <a:rPr lang="en-US" altLang="zh-CN" sz="1600" dirty="0">
                <a:latin typeface="Times New Roman" charset="0"/>
                <a:ea typeface="Times New Roman" charset="0"/>
                <a:cs typeface="Times New Roman" charset="0"/>
              </a:rPr>
              <a:t>methods have been implemented in many </a:t>
            </a:r>
            <a:r>
              <a:rPr lang="en-US" altLang="zh-CN" sz="1600" dirty="0" smtClean="0">
                <a:latin typeface="Times New Roman" charset="0"/>
                <a:ea typeface="Times New Roman" charset="0"/>
                <a:cs typeface="Times New Roman" charset="0"/>
              </a:rPr>
              <a:t>packages, including</a:t>
            </a:r>
            <a:r>
              <a:rPr lang="en-US" altLang="zh-CN" sz="1600" dirty="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KNITRO, NPSOL, SNOPT, NLPQL, OPSYC, OPTIMA, MATLAB, GNU Octave, SQP, </a:t>
            </a:r>
            <a:r>
              <a:rPr lang="en-US" altLang="zh-CN" sz="1600" dirty="0" err="1" smtClean="0">
                <a:latin typeface="Times New Roman" charset="0"/>
                <a:ea typeface="Times New Roman" charset="0"/>
                <a:cs typeface="Times New Roman" charset="0"/>
              </a:rPr>
              <a:t>SciPy</a:t>
            </a:r>
            <a:r>
              <a:rPr lang="en-US" altLang="zh-CN" sz="1600" dirty="0">
                <a:latin typeface="Times New Roman" charset="0"/>
                <a:ea typeface="Times New Roman" charset="0"/>
                <a:cs typeface="Times New Roman" charset="0"/>
              </a:rPr>
              <a:t> and </a:t>
            </a:r>
            <a:r>
              <a:rPr lang="en-US" altLang="zh-CN" sz="1600" dirty="0" err="1" smtClean="0">
                <a:latin typeface="Times New Roman" charset="0"/>
                <a:ea typeface="Times New Roman" charset="0"/>
                <a:cs typeface="Times New Roman" charset="0"/>
              </a:rPr>
              <a:t>SuanShu</a:t>
            </a:r>
            <a:r>
              <a:rPr lang="en-US" altLang="zh-CN" sz="1600" dirty="0" smtClean="0">
                <a:latin typeface="Times New Roman" charset="0"/>
                <a:ea typeface="Times New Roman" charset="0"/>
                <a:cs typeface="Times New Roman" charset="0"/>
              </a:rPr>
              <a:t>.</a:t>
            </a:r>
            <a:endParaRPr lang="zh-CN" altLang="en-US" sz="1600" dirty="0" smtClean="0">
              <a:latin typeface="Times New Roman" charset="0"/>
              <a:ea typeface="Times New Roman" charset="0"/>
              <a:cs typeface="Times New Roman" charset="0"/>
            </a:endParaRPr>
          </a:p>
        </p:txBody>
      </p:sp>
      <p:sp>
        <p:nvSpPr>
          <p:cNvPr id="5122" name="Text Box 2"/>
          <p:cNvSpPr txBox="1">
            <a:spLocks noChangeArrowheads="1"/>
          </p:cNvSpPr>
          <p:nvPr/>
        </p:nvSpPr>
        <p:spPr bwMode="auto">
          <a:xfrm>
            <a:off x="8700294" y="6499944"/>
            <a:ext cx="316706" cy="252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nchorCtr="0"/>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lgn="ctr"/>
            <a:fld id="{8AFDD82D-6863-1D47-9F12-543A2E17F8A1}" type="slidenum">
              <a:rPr lang="en-US" altLang="zh-CN" sz="1400">
                <a:latin typeface="Times New Roman" charset="0"/>
                <a:ea typeface="Times New Roman" charset="0"/>
                <a:cs typeface="Times New Roman" charset="0"/>
              </a:rPr>
              <a:pPr algn="ctr"/>
              <a:t>24</a:t>
            </a:fld>
            <a:endParaRPr lang="en-US" altLang="zh-CN" sz="1400" dirty="0">
              <a:latin typeface="Times New Roman" charset="0"/>
              <a:ea typeface="Times New Roman" charset="0"/>
              <a:cs typeface="Times New Roman" charset="0"/>
            </a:endParaRPr>
          </a:p>
        </p:txBody>
      </p:sp>
      <p:sp>
        <p:nvSpPr>
          <p:cNvPr id="15" name="标题 4"/>
          <p:cNvSpPr>
            <a:spLocks noGrp="1"/>
          </p:cNvSpPr>
          <p:nvPr>
            <p:ph type="title"/>
          </p:nvPr>
        </p:nvSpPr>
        <p:spPr>
          <a:xfrm>
            <a:off x="685800" y="116632"/>
            <a:ext cx="7772400" cy="341780"/>
          </a:xfrm>
        </p:spPr>
        <p:txBody>
          <a:bodyPr/>
          <a:lstStyle/>
          <a:p>
            <a:r>
              <a:rPr kumimoji="1" lang="zh-CN" altLang="en-US" sz="2000" dirty="0" smtClean="0">
                <a:latin typeface="Times New Roman" charset="0"/>
                <a:ea typeface="Times New Roman" charset="0"/>
                <a:cs typeface="Times New Roman" charset="0"/>
              </a:rPr>
              <a:t>求解算法 </a:t>
            </a:r>
            <a:r>
              <a:rPr kumimoji="1" lang="en-US" altLang="zh-CN" sz="2000" dirty="0" smtClean="0">
                <a:latin typeface="Times New Roman" charset="0"/>
                <a:ea typeface="Times New Roman" charset="0"/>
                <a:cs typeface="Times New Roman" charset="0"/>
              </a:rPr>
              <a:t>solver </a:t>
            </a:r>
            <a:r>
              <a:rPr kumimoji="1" lang="en-US" altLang="zh-CN" sz="2000" dirty="0">
                <a:latin typeface="Times New Roman" charset="0"/>
                <a:ea typeface="Times New Roman" charset="0"/>
                <a:cs typeface="Times New Roman" charset="0"/>
              </a:rPr>
              <a:t>algorithms</a:t>
            </a:r>
          </a:p>
        </p:txBody>
      </p:sp>
      <p:sp>
        <p:nvSpPr>
          <p:cNvPr id="9" name="Rectangle 6"/>
          <p:cNvSpPr>
            <a:spLocks/>
          </p:cNvSpPr>
          <p:nvPr/>
        </p:nvSpPr>
        <p:spPr bwMode="auto">
          <a:xfrm>
            <a:off x="5829352" y="6499944"/>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Tsinghua University</a:t>
            </a:r>
            <a:endParaRPr lang="zh-CN" altLang="en-US" dirty="0">
              <a:latin typeface="Times New Roman" charset="0"/>
              <a:ea typeface="Times New Roman" charset="0"/>
              <a:cs typeface="Times New Roman" charset="0"/>
            </a:endParaRPr>
          </a:p>
        </p:txBody>
      </p:sp>
      <p:sp>
        <p:nvSpPr>
          <p:cNvPr id="10" name="Rectangle 6"/>
          <p:cNvSpPr>
            <a:spLocks/>
          </p:cNvSpPr>
          <p:nvPr/>
        </p:nvSpPr>
        <p:spPr bwMode="auto">
          <a:xfrm>
            <a:off x="2962772" y="6501506"/>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Department of Industrial Engineering</a:t>
            </a:r>
            <a:endParaRPr lang="zh-CN" altLang="en-US" dirty="0">
              <a:latin typeface="Times New Roman" charset="0"/>
              <a:ea typeface="Times New Roman" charset="0"/>
              <a:cs typeface="Times New Roman" charset="0"/>
            </a:endParaRPr>
          </a:p>
        </p:txBody>
      </p:sp>
      <p:sp>
        <p:nvSpPr>
          <p:cNvPr id="16" name="Rectangle 6"/>
          <p:cNvSpPr>
            <a:spLocks/>
          </p:cNvSpPr>
          <p:nvPr/>
        </p:nvSpPr>
        <p:spPr bwMode="auto">
          <a:xfrm>
            <a:off x="107504" y="6501506"/>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Yu Lina, yuln10@mails.tsinghua.edu.cn</a:t>
            </a:r>
            <a:endParaRPr lang="zh-CN" alt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6552200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p:cNvSpPr>
          <p:nvPr/>
        </p:nvSpPr>
        <p:spPr bwMode="auto">
          <a:xfrm>
            <a:off x="5829352" y="6464300"/>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Tsinghua University</a:t>
            </a:r>
            <a:endParaRPr lang="zh-CN" altLang="en-US" dirty="0">
              <a:latin typeface="Times New Roman" charset="0"/>
              <a:ea typeface="Times New Roman" charset="0"/>
              <a:cs typeface="Times New Roman" charset="0"/>
            </a:endParaRPr>
          </a:p>
        </p:txBody>
      </p:sp>
      <p:sp>
        <p:nvSpPr>
          <p:cNvPr id="5129" name="Rectangle 9"/>
          <p:cNvSpPr>
            <a:spLocks/>
          </p:cNvSpPr>
          <p:nvPr/>
        </p:nvSpPr>
        <p:spPr bwMode="auto">
          <a:xfrm>
            <a:off x="8700294" y="6464300"/>
            <a:ext cx="316706"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endParaRPr lang="zh-CN" altLang="en-US">
              <a:latin typeface="Times New Roman" charset="0"/>
              <a:ea typeface="Times New Roman" charset="0"/>
              <a:cs typeface="Times New Roman" charset="0"/>
            </a:endParaRPr>
          </a:p>
        </p:txBody>
      </p:sp>
      <p:sp>
        <p:nvSpPr>
          <p:cNvPr id="11" name="Rectangle 3"/>
          <p:cNvSpPr>
            <a:spLocks/>
          </p:cNvSpPr>
          <p:nvPr/>
        </p:nvSpPr>
        <p:spPr bwMode="auto">
          <a:xfrm>
            <a:off x="1578279" y="151062"/>
            <a:ext cx="6688899" cy="31240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2"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3" name="Rectangle 3"/>
          <p:cNvSpPr>
            <a:spLocks/>
          </p:cNvSpPr>
          <p:nvPr/>
        </p:nvSpPr>
        <p:spPr bwMode="auto">
          <a:xfrm>
            <a:off x="107504" y="150995"/>
            <a:ext cx="1445190" cy="312467"/>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4" name="Rectangle 3"/>
          <p:cNvSpPr>
            <a:spLocks/>
          </p:cNvSpPr>
          <p:nvPr/>
        </p:nvSpPr>
        <p:spPr bwMode="auto">
          <a:xfrm>
            <a:off x="115100" y="1226369"/>
            <a:ext cx="8901900" cy="5085531"/>
          </a:xfrm>
          <a:prstGeom prst="rect">
            <a:avLst/>
          </a:prstGeom>
          <a:solidFill>
            <a:srgbClr val="E7E8DF"/>
          </a:solidFill>
          <a:ln>
            <a:noFill/>
          </a:ln>
        </p:spPr>
        <p:txBody>
          <a:bodyPr lIns="0" tIns="0" rIns="0" bIns="0"/>
          <a:lstStyle/>
          <a:p>
            <a:pPr marL="872100" lvl="1" indent="-342900">
              <a:lnSpc>
                <a:spcPct val="150000"/>
              </a:lnSpc>
              <a:buFont typeface="Arial" charset="0"/>
              <a:buChar char="•"/>
            </a:pPr>
            <a:r>
              <a:rPr lang="zh-CN" altLang="en-US" sz="2000" dirty="0" smtClean="0">
                <a:latin typeface="Times New Roman" charset="0"/>
                <a:ea typeface="Times New Roman" charset="0"/>
                <a:cs typeface="Times New Roman" charset="0"/>
              </a:rPr>
              <a:t>每周五 </a:t>
            </a:r>
            <a:r>
              <a:rPr lang="en-US" altLang="zh-CN" sz="2000" dirty="0" smtClean="0">
                <a:latin typeface="Times New Roman" charset="0"/>
                <a:ea typeface="Times New Roman" charset="0"/>
                <a:cs typeface="Times New Roman" charset="0"/>
              </a:rPr>
              <a:t>7:00</a:t>
            </a:r>
            <a:r>
              <a:rPr lang="zh-CN" altLang="en-US" sz="2000" dirty="0">
                <a:latin typeface="Times New Roman" charset="0"/>
                <a:ea typeface="Times New Roman" charset="0"/>
                <a:cs typeface="Times New Roman" charset="0"/>
              </a:rPr>
              <a:t> </a:t>
            </a:r>
            <a:r>
              <a:rPr lang="en-US" altLang="zh-CN" sz="2000" dirty="0" smtClean="0">
                <a:latin typeface="Times New Roman" charset="0"/>
                <a:ea typeface="Times New Roman" charset="0"/>
                <a:cs typeface="Times New Roman" charset="0"/>
              </a:rPr>
              <a:t>E306</a:t>
            </a:r>
            <a:r>
              <a:rPr lang="zh-CN" altLang="en-US" sz="2000" dirty="0" smtClean="0">
                <a:latin typeface="Times New Roman" charset="0"/>
                <a:ea typeface="Times New Roman" charset="0"/>
                <a:cs typeface="Times New Roman" charset="0"/>
              </a:rPr>
              <a:t> 由一</a:t>
            </a:r>
            <a:r>
              <a:rPr lang="zh-CN" altLang="en-US" sz="2000" dirty="0">
                <a:latin typeface="Times New Roman" charset="0"/>
                <a:ea typeface="Times New Roman" charset="0"/>
                <a:cs typeface="Times New Roman" charset="0"/>
              </a:rPr>
              <a:t>位</a:t>
            </a:r>
            <a:r>
              <a:rPr lang="zh-CN" altLang="en-US" sz="2000" dirty="0" smtClean="0">
                <a:latin typeface="Times New Roman" charset="0"/>
                <a:ea typeface="Times New Roman" charset="0"/>
                <a:cs typeface="Times New Roman" charset="0"/>
              </a:rPr>
              <a:t>博士主讲做</a:t>
            </a:r>
            <a:r>
              <a:rPr lang="en-US" altLang="zh-CN" sz="2000" dirty="0" smtClean="0">
                <a:latin typeface="Times New Roman" charset="0"/>
                <a:ea typeface="Times New Roman" charset="0"/>
                <a:cs typeface="Times New Roman" charset="0"/>
              </a:rPr>
              <a:t>presentation</a:t>
            </a:r>
            <a:r>
              <a:rPr lang="zh-CN" altLang="en-US" sz="2000" dirty="0" smtClean="0">
                <a:latin typeface="Times New Roman" charset="0"/>
                <a:ea typeface="Times New Roman" charset="0"/>
                <a:cs typeface="Times New Roman" charset="0"/>
              </a:rPr>
              <a:t>，中、英文汇报自选</a:t>
            </a:r>
            <a:endParaRPr lang="zh-CN" altLang="en-US" sz="2000" dirty="0">
              <a:latin typeface="Times New Roman" charset="0"/>
              <a:ea typeface="Times New Roman" charset="0"/>
              <a:cs typeface="Times New Roman" charset="0"/>
            </a:endParaRPr>
          </a:p>
          <a:p>
            <a:pPr marL="872100" lvl="1" indent="-342900">
              <a:lnSpc>
                <a:spcPct val="150000"/>
              </a:lnSpc>
              <a:buFont typeface="Arial" charset="0"/>
              <a:buChar char="•"/>
            </a:pPr>
            <a:r>
              <a:rPr lang="zh-CN" altLang="en-US" sz="2000" dirty="0">
                <a:latin typeface="Times New Roman" charset="0"/>
                <a:ea typeface="Times New Roman" charset="0"/>
                <a:cs typeface="Times New Roman" charset="0"/>
              </a:rPr>
              <a:t>其他博士简略讲一下进度、下一周计划</a:t>
            </a:r>
          </a:p>
          <a:p>
            <a:pPr marL="872100" lvl="1" indent="-342900">
              <a:lnSpc>
                <a:spcPct val="150000"/>
              </a:lnSpc>
              <a:buFont typeface="Arial" charset="0"/>
              <a:buChar char="•"/>
            </a:pPr>
            <a:r>
              <a:rPr lang="en-US" altLang="zh-CN" sz="2000" dirty="0">
                <a:latin typeface="Times New Roman" charset="0"/>
                <a:ea typeface="Times New Roman" charset="0"/>
                <a:cs typeface="Times New Roman" charset="0"/>
              </a:rPr>
              <a:t>presentation</a:t>
            </a:r>
            <a:r>
              <a:rPr lang="zh-CN" altLang="en-US" sz="2000" dirty="0">
                <a:latin typeface="Times New Roman" charset="0"/>
                <a:ea typeface="Times New Roman" charset="0"/>
                <a:cs typeface="Times New Roman" charset="0"/>
              </a:rPr>
              <a:t>时间控制在</a:t>
            </a:r>
            <a:r>
              <a:rPr lang="en-US" altLang="zh-CN" sz="2000" dirty="0">
                <a:latin typeface="Times New Roman" charset="0"/>
                <a:ea typeface="Times New Roman" charset="0"/>
                <a:cs typeface="Times New Roman" charset="0"/>
              </a:rPr>
              <a:t>20</a:t>
            </a:r>
            <a:r>
              <a:rPr lang="zh-CN" altLang="en-US" sz="2000" dirty="0">
                <a:latin typeface="Times New Roman" charset="0"/>
                <a:ea typeface="Times New Roman" charset="0"/>
                <a:cs typeface="Times New Roman" charset="0"/>
              </a:rPr>
              <a:t>分钟，其他讨论时间</a:t>
            </a:r>
            <a:r>
              <a:rPr lang="en-US" altLang="zh-CN" sz="2000" dirty="0">
                <a:latin typeface="Times New Roman" charset="0"/>
                <a:ea typeface="Times New Roman" charset="0"/>
                <a:cs typeface="Times New Roman" charset="0"/>
              </a:rPr>
              <a:t>30</a:t>
            </a:r>
            <a:r>
              <a:rPr lang="zh-CN" altLang="en-US" sz="2000" dirty="0">
                <a:latin typeface="Times New Roman" charset="0"/>
                <a:ea typeface="Times New Roman" charset="0"/>
                <a:cs typeface="Times New Roman" charset="0"/>
              </a:rPr>
              <a:t>分钟</a:t>
            </a:r>
          </a:p>
          <a:p>
            <a:pPr marL="872100" lvl="1" indent="-342900">
              <a:lnSpc>
                <a:spcPct val="150000"/>
              </a:lnSpc>
              <a:buFont typeface="Arial" charset="0"/>
              <a:buChar char="•"/>
            </a:pPr>
            <a:r>
              <a:rPr lang="zh-CN" altLang="en-US" sz="2000" dirty="0">
                <a:latin typeface="Times New Roman" charset="0"/>
                <a:ea typeface="Times New Roman" charset="0"/>
                <a:cs typeface="Times New Roman" charset="0"/>
              </a:rPr>
              <a:t>主讲博士可以根据自己意愿自行调整时间，如果需要邀请其他老师莅临可以自行邀请，配合老师改时间</a:t>
            </a:r>
          </a:p>
          <a:p>
            <a:pPr marL="872100" lvl="1" indent="-342900">
              <a:lnSpc>
                <a:spcPct val="150000"/>
              </a:lnSpc>
              <a:buFont typeface="Arial" charset="0"/>
              <a:buChar char="•"/>
            </a:pPr>
            <a:r>
              <a:rPr lang="zh-CN" altLang="en-US" sz="2000" dirty="0">
                <a:latin typeface="Times New Roman" charset="0"/>
                <a:ea typeface="Times New Roman" charset="0"/>
                <a:cs typeface="Times New Roman" charset="0"/>
              </a:rPr>
              <a:t>出外游学、开会、荣归故里、论文发表的博士都邀请进行一次演讲</a:t>
            </a:r>
          </a:p>
          <a:p>
            <a:pPr marL="872100" lvl="1" indent="-342900">
              <a:lnSpc>
                <a:spcPct val="150000"/>
              </a:lnSpc>
              <a:buFont typeface="Arial" charset="0"/>
              <a:buChar char="•"/>
            </a:pPr>
            <a:r>
              <a:rPr lang="zh-CN" altLang="en-US" sz="2000" dirty="0">
                <a:latin typeface="Times New Roman" charset="0"/>
                <a:ea typeface="Times New Roman" charset="0"/>
                <a:cs typeface="Times New Roman" charset="0"/>
              </a:rPr>
              <a:t>如果需要邀请老师或者对外开放演讲，可以参考文末博士生沙龙格式制作海报打印</a:t>
            </a:r>
          </a:p>
          <a:p>
            <a:endParaRPr lang="zh-CN" altLang="en-US" sz="2000" dirty="0">
              <a:latin typeface="Times New Roman" charset="0"/>
              <a:ea typeface="Times New Roman" charset="0"/>
              <a:cs typeface="Times New Roman" charset="0"/>
            </a:endParaRPr>
          </a:p>
        </p:txBody>
      </p:sp>
      <p:cxnSp>
        <p:nvCxnSpPr>
          <p:cNvPr id="8" name="直线连接符 7"/>
          <p:cNvCxnSpPr/>
          <p:nvPr/>
        </p:nvCxnSpPr>
        <p:spPr bwMode="auto">
          <a:xfrm>
            <a:off x="114300" y="1124744"/>
            <a:ext cx="8902700" cy="0"/>
          </a:xfrm>
          <a:prstGeom prst="line">
            <a:avLst/>
          </a:prstGeom>
          <a:solidFill>
            <a:srgbClr val="BBE0E3"/>
          </a:solidFill>
          <a:ln w="9525" cap="flat" cmpd="sng" algn="ctr">
            <a:solidFill>
              <a:srgbClr val="DB5C43"/>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122" name="Text Box 2"/>
          <p:cNvSpPr txBox="1">
            <a:spLocks noChangeArrowheads="1"/>
          </p:cNvSpPr>
          <p:nvPr/>
        </p:nvSpPr>
        <p:spPr bwMode="auto">
          <a:xfrm>
            <a:off x="8700294" y="6464300"/>
            <a:ext cx="316706" cy="252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nchorCtr="0"/>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lgn="ctr"/>
            <a:fld id="{8AFDD82D-6863-1D47-9F12-543A2E17F8A1}" type="slidenum">
              <a:rPr lang="en-US" altLang="zh-CN" sz="1400">
                <a:latin typeface="Times New Roman" charset="0"/>
                <a:ea typeface="Times New Roman" charset="0"/>
                <a:cs typeface="Times New Roman" charset="0"/>
              </a:rPr>
              <a:pPr algn="ctr"/>
              <a:t>3</a:t>
            </a:fld>
            <a:endParaRPr lang="en-US" altLang="zh-CN" sz="1400" dirty="0">
              <a:latin typeface="Times New Roman" charset="0"/>
              <a:ea typeface="Times New Roman" charset="0"/>
              <a:cs typeface="Times New Roman" charset="0"/>
            </a:endParaRPr>
          </a:p>
        </p:txBody>
      </p:sp>
      <p:sp>
        <p:nvSpPr>
          <p:cNvPr id="24" name="Rectangle 6"/>
          <p:cNvSpPr>
            <a:spLocks/>
          </p:cNvSpPr>
          <p:nvPr/>
        </p:nvSpPr>
        <p:spPr bwMode="auto">
          <a:xfrm>
            <a:off x="2962772" y="6465862"/>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dirty="0" smtClean="0">
                <a:latin typeface="Times New Roman" charset="0"/>
                <a:ea typeface="Times New Roman" charset="0"/>
                <a:cs typeface="Times New Roman" charset="0"/>
              </a:rPr>
              <a:t>Department of Industrial Engineering</a:t>
            </a:r>
            <a:endParaRPr lang="zh-CN" altLang="en-US" dirty="0">
              <a:latin typeface="Times New Roman" charset="0"/>
              <a:ea typeface="Times New Roman" charset="0"/>
              <a:cs typeface="Times New Roman" charset="0"/>
            </a:endParaRPr>
          </a:p>
        </p:txBody>
      </p:sp>
      <p:sp>
        <p:nvSpPr>
          <p:cNvPr id="25" name="Rectangle 6"/>
          <p:cNvSpPr>
            <a:spLocks/>
          </p:cNvSpPr>
          <p:nvPr/>
        </p:nvSpPr>
        <p:spPr bwMode="auto">
          <a:xfrm>
            <a:off x="107504" y="6465862"/>
            <a:ext cx="2783580"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pPr algn="ctr"/>
            <a:r>
              <a:rPr lang="en-US" altLang="zh-CN" sz="1100" dirty="0">
                <a:latin typeface="Times New Roman" charset="0"/>
                <a:ea typeface="Times New Roman" charset="0"/>
                <a:cs typeface="Times New Roman" charset="0"/>
              </a:rPr>
              <a:t>Logistics Engineering and Simulation </a:t>
            </a:r>
            <a:r>
              <a:rPr lang="en-US" altLang="zh-CN" sz="1100" dirty="0" smtClean="0">
                <a:latin typeface="Times New Roman" charset="0"/>
                <a:ea typeface="Times New Roman" charset="0"/>
                <a:cs typeface="Times New Roman" charset="0"/>
              </a:rPr>
              <a:t>Laboratory</a:t>
            </a:r>
            <a:endParaRPr lang="en-US" altLang="zh-CN" sz="1100" dirty="0">
              <a:latin typeface="Times New Roman" charset="0"/>
              <a:ea typeface="Times New Roman" charset="0"/>
              <a:cs typeface="Times New Roman" charset="0"/>
            </a:endParaRPr>
          </a:p>
        </p:txBody>
      </p:sp>
      <p:sp>
        <p:nvSpPr>
          <p:cNvPr id="9" name="文本框 8"/>
          <p:cNvSpPr txBox="1"/>
          <p:nvPr/>
        </p:nvSpPr>
        <p:spPr>
          <a:xfrm>
            <a:off x="107504" y="692696"/>
            <a:ext cx="1415772" cy="461665"/>
          </a:xfrm>
          <a:prstGeom prst="rect">
            <a:avLst/>
          </a:prstGeom>
          <a:noFill/>
        </p:spPr>
        <p:txBody>
          <a:bodyPr wrap="none" rtlCol="0">
            <a:spAutoFit/>
          </a:bodyPr>
          <a:lstStyle/>
          <a:p>
            <a:r>
              <a:rPr kumimoji="1" lang="zh-CN" altLang="en-US" sz="2400" dirty="0" smtClean="0">
                <a:latin typeface="Times New Roman" charset="0"/>
                <a:ea typeface="Times New Roman" charset="0"/>
                <a:cs typeface="Times New Roman" charset="0"/>
              </a:rPr>
              <a:t>组会形式</a:t>
            </a:r>
            <a:endParaRPr kumimoji="1" lang="zh-CN" altLang="en-US" sz="24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7968815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9"/>
          <p:cNvSpPr>
            <a:spLocks/>
          </p:cNvSpPr>
          <p:nvPr/>
        </p:nvSpPr>
        <p:spPr bwMode="auto">
          <a:xfrm>
            <a:off x="8700294" y="6464300"/>
            <a:ext cx="316706"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endParaRPr lang="zh-CN" altLang="en-US">
              <a:latin typeface="Times New Roman" charset="0"/>
              <a:ea typeface="Times New Roman" charset="0"/>
              <a:cs typeface="Times New Roman" charset="0"/>
            </a:endParaRPr>
          </a:p>
        </p:txBody>
      </p:sp>
      <p:sp>
        <p:nvSpPr>
          <p:cNvPr id="11" name="Rectangle 3"/>
          <p:cNvSpPr>
            <a:spLocks/>
          </p:cNvSpPr>
          <p:nvPr/>
        </p:nvSpPr>
        <p:spPr bwMode="auto">
          <a:xfrm>
            <a:off x="1578279" y="151062"/>
            <a:ext cx="6688899" cy="31240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2"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3" name="Rectangle 3"/>
          <p:cNvSpPr>
            <a:spLocks/>
          </p:cNvSpPr>
          <p:nvPr/>
        </p:nvSpPr>
        <p:spPr bwMode="auto">
          <a:xfrm>
            <a:off x="107504" y="150995"/>
            <a:ext cx="1445190" cy="312467"/>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5122" name="Text Box 2"/>
          <p:cNvSpPr txBox="1">
            <a:spLocks noChangeArrowheads="1"/>
          </p:cNvSpPr>
          <p:nvPr/>
        </p:nvSpPr>
        <p:spPr bwMode="auto">
          <a:xfrm>
            <a:off x="8700294" y="6464300"/>
            <a:ext cx="316706" cy="252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nchorCtr="0"/>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lgn="ctr"/>
            <a:fld id="{8AFDD82D-6863-1D47-9F12-543A2E17F8A1}" type="slidenum">
              <a:rPr lang="en-US" altLang="zh-CN" sz="1400">
                <a:latin typeface="Times New Roman" charset="0"/>
                <a:ea typeface="Times New Roman" charset="0"/>
                <a:cs typeface="Times New Roman" charset="0"/>
              </a:rPr>
              <a:pPr algn="ctr"/>
              <a:t>4</a:t>
            </a:fld>
            <a:endParaRPr lang="en-US" altLang="zh-CN" sz="1400" dirty="0">
              <a:latin typeface="Times New Roman" charset="0"/>
              <a:ea typeface="Times New Roman" charset="0"/>
              <a:cs typeface="Times New Roman" charset="0"/>
            </a:endParaRPr>
          </a:p>
        </p:txBody>
      </p:sp>
      <p:graphicFrame>
        <p:nvGraphicFramePr>
          <p:cNvPr id="15" name="表格 14"/>
          <p:cNvGraphicFramePr>
            <a:graphicFrameLocks noGrp="1"/>
          </p:cNvGraphicFramePr>
          <p:nvPr>
            <p:extLst>
              <p:ext uri="{D42A27DB-BD31-4B8C-83A1-F6EECF244321}">
                <p14:modId xmlns:p14="http://schemas.microsoft.com/office/powerpoint/2010/main" val="948200735"/>
              </p:ext>
            </p:extLst>
          </p:nvPr>
        </p:nvGraphicFramePr>
        <p:xfrm>
          <a:off x="274384" y="527769"/>
          <a:ext cx="8584263" cy="5933440"/>
        </p:xfrm>
        <a:graphic>
          <a:graphicData uri="http://schemas.openxmlformats.org/drawingml/2006/table">
            <a:tbl>
              <a:tblPr firstRow="1" bandRow="1">
                <a:tableStyleId>{00A15C55-8517-42AA-B614-E9B94910E393}</a:tableStyleId>
              </a:tblPr>
              <a:tblGrid>
                <a:gridCol w="1383462"/>
                <a:gridCol w="1872208"/>
                <a:gridCol w="2592288"/>
                <a:gridCol w="2736305"/>
              </a:tblGrid>
              <a:tr h="370840">
                <a:tc>
                  <a:txBody>
                    <a:bodyPr/>
                    <a:lstStyle/>
                    <a:p>
                      <a:pPr algn="ctr"/>
                      <a:r>
                        <a:rPr lang="zh-CN" altLang="en-US" dirty="0" smtClean="0"/>
                        <a:t>月份</a:t>
                      </a:r>
                      <a:endParaRPr lang="zh-CN" altLang="en-US" dirty="0"/>
                    </a:p>
                  </a:txBody>
                  <a:tcPr/>
                </a:tc>
                <a:tc>
                  <a:txBody>
                    <a:bodyPr/>
                    <a:lstStyle/>
                    <a:p>
                      <a:pPr algn="ctr"/>
                      <a:r>
                        <a:rPr lang="zh-CN" altLang="en-US" dirty="0" smtClean="0"/>
                        <a:t>汇报时间</a:t>
                      </a:r>
                      <a:endParaRPr lang="zh-CN" altLang="en-US" dirty="0"/>
                    </a:p>
                  </a:txBody>
                  <a:tcPr/>
                </a:tc>
                <a:tc>
                  <a:txBody>
                    <a:bodyPr/>
                    <a:lstStyle/>
                    <a:p>
                      <a:pPr algn="ctr"/>
                      <a:r>
                        <a:rPr lang="zh-CN" altLang="en-US" dirty="0" smtClean="0"/>
                        <a:t>汇报人</a:t>
                      </a:r>
                      <a:endParaRPr lang="zh-CN" altLang="en-US" dirty="0"/>
                    </a:p>
                  </a:txBody>
                  <a:tcPr/>
                </a:tc>
                <a:tc>
                  <a:txBody>
                    <a:bodyPr/>
                    <a:lstStyle/>
                    <a:p>
                      <a:pPr algn="ctr"/>
                      <a:r>
                        <a:rPr lang="zh-CN" altLang="en-US" dirty="0" smtClean="0"/>
                        <a:t>备注</a:t>
                      </a:r>
                      <a:endParaRPr lang="zh-CN" altLang="en-US" dirty="0"/>
                    </a:p>
                  </a:txBody>
                  <a:tcPr/>
                </a:tc>
              </a:tr>
              <a:tr h="370840">
                <a:tc>
                  <a:txBody>
                    <a:bodyPr/>
                    <a:lstStyle/>
                    <a:p>
                      <a:pPr algn="ctr"/>
                      <a:r>
                        <a:rPr lang="en-US" altLang="zh-CN" dirty="0" smtClean="0"/>
                        <a:t>9</a:t>
                      </a:r>
                      <a:r>
                        <a:rPr lang="zh-CN" altLang="en-US" dirty="0" smtClean="0"/>
                        <a:t>月份</a:t>
                      </a:r>
                      <a:endParaRPr lang="zh-CN" altLang="en-US" dirty="0"/>
                    </a:p>
                  </a:txBody>
                  <a:tcPr/>
                </a:tc>
                <a:tc>
                  <a:txBody>
                    <a:bodyPr/>
                    <a:lstStyle/>
                    <a:p>
                      <a:pPr algn="ctr"/>
                      <a:r>
                        <a:rPr lang="en-US" altLang="zh-CN" dirty="0" smtClean="0"/>
                        <a:t>20170915</a:t>
                      </a:r>
                      <a:endParaRPr lang="zh-CN" altLang="en-US" dirty="0"/>
                    </a:p>
                  </a:txBody>
                  <a:tcPr/>
                </a:tc>
                <a:tc>
                  <a:txBody>
                    <a:bodyPr/>
                    <a:lstStyle/>
                    <a:p>
                      <a:pPr algn="ctr"/>
                      <a:r>
                        <a:rPr lang="zh-CN" altLang="en-US" dirty="0" smtClean="0"/>
                        <a:t>王祖健</a:t>
                      </a:r>
                      <a:endParaRPr lang="zh-CN" altLang="en-US" dirty="0"/>
                    </a:p>
                  </a:txBody>
                  <a:tcPr/>
                </a:tc>
                <a:tc>
                  <a:txBody>
                    <a:bodyPr/>
                    <a:lstStyle/>
                    <a:p>
                      <a:endParaRPr lang="zh-CN" altLang="en-US" dirty="0"/>
                    </a:p>
                  </a:txBody>
                  <a:tcPr/>
                </a:tc>
              </a:tr>
              <a:tr h="370840">
                <a:tc>
                  <a:txBody>
                    <a:bodyPr/>
                    <a:lstStyle/>
                    <a:p>
                      <a:pPr algn="ctr"/>
                      <a:endParaRPr lang="zh-CN" altLang="en-US" dirty="0"/>
                    </a:p>
                  </a:txBody>
                  <a:tcPr/>
                </a:tc>
                <a:tc>
                  <a:txBody>
                    <a:bodyPr/>
                    <a:lstStyle/>
                    <a:p>
                      <a:pPr algn="ctr"/>
                      <a:r>
                        <a:rPr lang="en-US" altLang="zh-CN" dirty="0" smtClean="0"/>
                        <a:t>20170922</a:t>
                      </a:r>
                      <a:endParaRPr lang="zh-CN" altLang="en-US" dirty="0"/>
                    </a:p>
                  </a:txBody>
                  <a:tcPr/>
                </a:tc>
                <a:tc>
                  <a:txBody>
                    <a:bodyPr/>
                    <a:lstStyle/>
                    <a:p>
                      <a:pPr algn="ctr"/>
                      <a:r>
                        <a:rPr lang="zh-CN" altLang="en-US" dirty="0" smtClean="0"/>
                        <a:t>项溪</a:t>
                      </a:r>
                      <a:endParaRPr lang="zh-CN" altLang="en-US" dirty="0"/>
                    </a:p>
                  </a:txBody>
                  <a:tcPr/>
                </a:tc>
                <a:tc>
                  <a:txBody>
                    <a:bodyPr/>
                    <a:lstStyle/>
                    <a:p>
                      <a:endParaRPr lang="zh-CN" altLang="en-US" dirty="0"/>
                    </a:p>
                  </a:txBody>
                  <a:tcPr/>
                </a:tc>
              </a:tr>
              <a:tr h="370840">
                <a:tc>
                  <a:txBody>
                    <a:bodyPr/>
                    <a:lstStyle/>
                    <a:p>
                      <a:pPr algn="ctr"/>
                      <a:endParaRPr lang="zh-CN" altLang="en-US" dirty="0"/>
                    </a:p>
                  </a:txBody>
                  <a:tcPr/>
                </a:tc>
                <a:tc>
                  <a:txBody>
                    <a:bodyPr/>
                    <a:lstStyle/>
                    <a:p>
                      <a:pPr algn="ctr"/>
                      <a:r>
                        <a:rPr lang="en-US" altLang="zh-CN" dirty="0" smtClean="0"/>
                        <a:t>20170929</a:t>
                      </a:r>
                      <a:endParaRPr lang="zh-CN" altLang="en-US" dirty="0"/>
                    </a:p>
                  </a:txBody>
                  <a:tcPr/>
                </a:tc>
                <a:tc>
                  <a:txBody>
                    <a:bodyPr/>
                    <a:lstStyle/>
                    <a:p>
                      <a:pPr algn="ctr"/>
                      <a:r>
                        <a:rPr lang="zh-CN" altLang="en-US" dirty="0" smtClean="0"/>
                        <a:t>武阳璨</a:t>
                      </a:r>
                      <a:endParaRPr lang="zh-CN" altLang="en-US" dirty="0"/>
                    </a:p>
                  </a:txBody>
                  <a:tcPr/>
                </a:tc>
                <a:tc>
                  <a:txBody>
                    <a:bodyPr/>
                    <a:lstStyle/>
                    <a:p>
                      <a:pPr algn="ctr"/>
                      <a:endParaRPr lang="en-US" altLang="zh-CN" dirty="0" smtClean="0"/>
                    </a:p>
                  </a:txBody>
                  <a:tcPr/>
                </a:tc>
              </a:tr>
              <a:tr h="370840">
                <a:tc>
                  <a:txBody>
                    <a:bodyPr/>
                    <a:lstStyle/>
                    <a:p>
                      <a:pPr algn="ctr"/>
                      <a:r>
                        <a:rPr lang="en-US" altLang="zh-CN" dirty="0" smtClean="0"/>
                        <a:t>10</a:t>
                      </a:r>
                      <a:r>
                        <a:rPr lang="zh-CN" altLang="en-US" dirty="0" smtClean="0"/>
                        <a:t>月份</a:t>
                      </a:r>
                      <a:endParaRPr lang="zh-CN" altLang="en-US" dirty="0"/>
                    </a:p>
                  </a:txBody>
                  <a:tcPr/>
                </a:tc>
                <a:tc>
                  <a:txBody>
                    <a:bodyPr/>
                    <a:lstStyle/>
                    <a:p>
                      <a:pPr algn="ctr"/>
                      <a:r>
                        <a:rPr lang="en-US" altLang="zh-CN" dirty="0" smtClean="0"/>
                        <a:t>20171006</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季楷丰</a:t>
                      </a:r>
                    </a:p>
                  </a:txBody>
                  <a:tcPr/>
                </a:tc>
                <a:tc>
                  <a:txBody>
                    <a:bodyPr/>
                    <a:lstStyle/>
                    <a:p>
                      <a:pPr algn="ctr"/>
                      <a:endParaRPr lang="en-US" altLang="zh-CN" dirty="0" smtClean="0"/>
                    </a:p>
                  </a:txBody>
                  <a:tcPr/>
                </a:tc>
              </a:tr>
              <a:tr h="370840">
                <a:tc>
                  <a:txBody>
                    <a:bodyPr/>
                    <a:lstStyle/>
                    <a:p>
                      <a:pPr algn="ctr"/>
                      <a:endParaRPr lang="zh-CN" altLang="en-US" dirty="0"/>
                    </a:p>
                  </a:txBody>
                  <a:tcPr/>
                </a:tc>
                <a:tc>
                  <a:txBody>
                    <a:bodyPr/>
                    <a:lstStyle/>
                    <a:p>
                      <a:pPr algn="ctr"/>
                      <a:r>
                        <a:rPr lang="en-US" altLang="zh-CN" dirty="0" smtClean="0"/>
                        <a:t>20171013</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于丽娜</a:t>
                      </a:r>
                    </a:p>
                  </a:txBody>
                  <a:tcPr/>
                </a:tc>
                <a:tc>
                  <a:txBody>
                    <a:bodyPr/>
                    <a:lstStyle/>
                    <a:p>
                      <a:pPr algn="ctr"/>
                      <a:endParaRPr lang="en-US" altLang="zh-CN" dirty="0" smtClean="0"/>
                    </a:p>
                  </a:txBody>
                  <a:tcPr/>
                </a:tc>
              </a:tr>
              <a:tr h="370840">
                <a:tc>
                  <a:txBody>
                    <a:bodyPr/>
                    <a:lstStyle/>
                    <a:p>
                      <a:pPr algn="ctr"/>
                      <a:endParaRPr lang="zh-CN" altLang="en-US" dirty="0"/>
                    </a:p>
                  </a:txBody>
                  <a:tcPr/>
                </a:tc>
                <a:tc>
                  <a:txBody>
                    <a:bodyPr/>
                    <a:lstStyle/>
                    <a:p>
                      <a:pPr algn="ctr"/>
                      <a:r>
                        <a:rPr lang="en-US" altLang="zh-CN" dirty="0" smtClean="0"/>
                        <a:t>20171020</a:t>
                      </a:r>
                      <a:endParaRPr lang="zh-CN" altLang="en-US" dirty="0"/>
                    </a:p>
                  </a:txBody>
                  <a:tcPr/>
                </a:tc>
                <a:tc>
                  <a:txBody>
                    <a:bodyPr/>
                    <a:lstStyle/>
                    <a:p>
                      <a:pPr algn="ctr"/>
                      <a:r>
                        <a:rPr lang="zh-CN" altLang="en-US" dirty="0" smtClean="0"/>
                        <a:t>王梦彤</a:t>
                      </a:r>
                      <a:endParaRPr lang="zh-CN" altLang="en-US" dirty="0"/>
                    </a:p>
                  </a:txBody>
                  <a:tcPr/>
                </a:tc>
                <a:tc>
                  <a:txBody>
                    <a:bodyPr/>
                    <a:lstStyle/>
                    <a:p>
                      <a:pPr algn="ctr"/>
                      <a:endParaRPr lang="en-US" altLang="zh-CN" dirty="0" smtClean="0"/>
                    </a:p>
                  </a:txBody>
                  <a:tcPr/>
                </a:tc>
              </a:tr>
              <a:tr h="370840">
                <a:tc>
                  <a:txBody>
                    <a:bodyPr/>
                    <a:lstStyle/>
                    <a:p>
                      <a:pPr algn="ctr"/>
                      <a:endParaRPr lang="zh-CN" altLang="en-US" dirty="0"/>
                    </a:p>
                  </a:txBody>
                  <a:tcPr/>
                </a:tc>
                <a:tc>
                  <a:txBody>
                    <a:bodyPr/>
                    <a:lstStyle/>
                    <a:p>
                      <a:pPr algn="ctr"/>
                      <a:r>
                        <a:rPr lang="en-US" altLang="zh-CN" dirty="0" smtClean="0"/>
                        <a:t>20171027</a:t>
                      </a:r>
                      <a:endParaRPr lang="zh-CN" altLang="en-US" dirty="0"/>
                    </a:p>
                  </a:txBody>
                  <a:tcPr/>
                </a:tc>
                <a:tc>
                  <a:txBody>
                    <a:bodyPr/>
                    <a:lstStyle/>
                    <a:p>
                      <a:pPr algn="ctr"/>
                      <a:r>
                        <a:rPr lang="zh-CN" altLang="en-US" dirty="0" smtClean="0"/>
                        <a:t>游锦涛</a:t>
                      </a:r>
                      <a:endParaRPr lang="zh-CN" altLang="en-US" dirty="0"/>
                    </a:p>
                  </a:txBody>
                  <a:tcPr/>
                </a:tc>
                <a:tc>
                  <a:txBody>
                    <a:bodyPr/>
                    <a:lstStyle/>
                    <a:p>
                      <a:pPr algn="ctr"/>
                      <a:endParaRPr lang="en-US" altLang="zh-CN" dirty="0" smtClean="0"/>
                    </a:p>
                  </a:txBody>
                  <a:tcPr/>
                </a:tc>
              </a:tr>
              <a:tr h="370840">
                <a:tc>
                  <a:txBody>
                    <a:bodyPr/>
                    <a:lstStyle/>
                    <a:p>
                      <a:pPr algn="ctr"/>
                      <a:r>
                        <a:rPr lang="en-US" altLang="zh-CN" dirty="0" smtClean="0"/>
                        <a:t>11</a:t>
                      </a:r>
                      <a:r>
                        <a:rPr lang="zh-CN" altLang="en-US" dirty="0" smtClean="0"/>
                        <a:t>月份</a:t>
                      </a:r>
                      <a:endParaRPr lang="zh-CN" altLang="en-US" dirty="0"/>
                    </a:p>
                  </a:txBody>
                  <a:tcPr/>
                </a:tc>
                <a:tc>
                  <a:txBody>
                    <a:bodyPr/>
                    <a:lstStyle/>
                    <a:p>
                      <a:pPr algn="ctr"/>
                      <a:r>
                        <a:rPr lang="en-US" altLang="zh-CN" dirty="0" smtClean="0"/>
                        <a:t>20171103</a:t>
                      </a:r>
                      <a:endParaRPr lang="zh-CN" altLang="en-US" dirty="0"/>
                    </a:p>
                  </a:txBody>
                  <a:tcPr/>
                </a:tc>
                <a:tc>
                  <a:txBody>
                    <a:bodyPr/>
                    <a:lstStyle/>
                    <a:p>
                      <a:pPr algn="ctr"/>
                      <a:r>
                        <a:rPr lang="zh-CN" altLang="en-US" dirty="0" smtClean="0"/>
                        <a:t>陈锐</a:t>
                      </a:r>
                      <a:endParaRPr lang="zh-CN" altLang="en-US" dirty="0"/>
                    </a:p>
                  </a:txBody>
                  <a:tcPr/>
                </a:tc>
                <a:tc>
                  <a:txBody>
                    <a:bodyPr/>
                    <a:lstStyle/>
                    <a:p>
                      <a:pPr algn="ctr"/>
                      <a:endParaRPr lang="en-US" altLang="zh-CN" dirty="0" smtClean="0"/>
                    </a:p>
                  </a:txBody>
                  <a:tcPr/>
                </a:tc>
              </a:tr>
              <a:tr h="370840">
                <a:tc>
                  <a:txBody>
                    <a:bodyPr/>
                    <a:lstStyle/>
                    <a:p>
                      <a:pPr algn="ctr"/>
                      <a:endParaRPr lang="zh-CN" altLang="en-US" dirty="0"/>
                    </a:p>
                  </a:txBody>
                  <a:tcPr/>
                </a:tc>
                <a:tc>
                  <a:txBody>
                    <a:bodyPr/>
                    <a:lstStyle/>
                    <a:p>
                      <a:pPr algn="ctr"/>
                      <a:r>
                        <a:rPr lang="en-US" altLang="zh-CN" dirty="0" smtClean="0"/>
                        <a:t>20171110</a:t>
                      </a:r>
                      <a:endParaRPr lang="zh-CN" altLang="en-US" dirty="0"/>
                    </a:p>
                  </a:txBody>
                  <a:tcPr/>
                </a:tc>
                <a:tc>
                  <a:txBody>
                    <a:bodyPr/>
                    <a:lstStyle/>
                    <a:p>
                      <a:pPr algn="ctr"/>
                      <a:r>
                        <a:rPr lang="zh-CN" altLang="en-US" dirty="0" smtClean="0"/>
                        <a:t>王发平</a:t>
                      </a:r>
                      <a:endParaRPr lang="zh-CN" altLang="en-US" dirty="0"/>
                    </a:p>
                  </a:txBody>
                  <a:tcPr/>
                </a:tc>
                <a:tc>
                  <a:txBody>
                    <a:bodyPr/>
                    <a:lstStyle/>
                    <a:p>
                      <a:pPr algn="ctr"/>
                      <a:endParaRPr lang="en-US" altLang="zh-CN" dirty="0" smtClean="0"/>
                    </a:p>
                  </a:txBody>
                  <a:tcPr/>
                </a:tc>
              </a:tr>
              <a:tr h="370840">
                <a:tc>
                  <a:txBody>
                    <a:bodyPr/>
                    <a:lstStyle/>
                    <a:p>
                      <a:pPr algn="ctr"/>
                      <a:endParaRPr lang="zh-CN" altLang="en-US" dirty="0"/>
                    </a:p>
                  </a:txBody>
                  <a:tcPr/>
                </a:tc>
                <a:tc>
                  <a:txBody>
                    <a:bodyPr/>
                    <a:lstStyle/>
                    <a:p>
                      <a:pPr algn="ctr"/>
                      <a:r>
                        <a:rPr lang="en-US" altLang="zh-CN" dirty="0" smtClean="0"/>
                        <a:t>20171117</a:t>
                      </a:r>
                      <a:endParaRPr lang="zh-CN" altLang="en-US" dirty="0"/>
                    </a:p>
                  </a:txBody>
                  <a:tcPr/>
                </a:tc>
                <a:tc>
                  <a:txBody>
                    <a:bodyPr/>
                    <a:lstStyle/>
                    <a:p>
                      <a:pPr algn="ctr"/>
                      <a:r>
                        <a:rPr lang="zh-CN" altLang="en-US" dirty="0" smtClean="0"/>
                        <a:t>俞佳莉</a:t>
                      </a:r>
                      <a:endParaRPr lang="zh-CN" altLang="en-US" dirty="0"/>
                    </a:p>
                  </a:txBody>
                  <a:tcPr/>
                </a:tc>
                <a:tc>
                  <a:txBody>
                    <a:bodyPr/>
                    <a:lstStyle/>
                    <a:p>
                      <a:pPr algn="ctr"/>
                      <a:endParaRPr lang="en-US" altLang="zh-CN" dirty="0" smtClean="0"/>
                    </a:p>
                  </a:txBody>
                  <a:tcPr/>
                </a:tc>
              </a:tr>
              <a:tr h="370840">
                <a:tc>
                  <a:txBody>
                    <a:bodyPr/>
                    <a:lstStyle/>
                    <a:p>
                      <a:pPr algn="ctr"/>
                      <a:endParaRPr lang="zh-CN" altLang="en-US" dirty="0"/>
                    </a:p>
                  </a:txBody>
                  <a:tcPr/>
                </a:tc>
                <a:tc>
                  <a:txBody>
                    <a:bodyPr/>
                    <a:lstStyle/>
                    <a:p>
                      <a:pPr algn="ctr"/>
                      <a:r>
                        <a:rPr lang="en-US" altLang="zh-CN" dirty="0" smtClean="0"/>
                        <a:t>20171124</a:t>
                      </a:r>
                      <a:endParaRPr lang="zh-CN" altLang="en-US" dirty="0"/>
                    </a:p>
                  </a:txBody>
                  <a:tcPr/>
                </a:tc>
                <a:tc>
                  <a:txBody>
                    <a:bodyPr/>
                    <a:lstStyle/>
                    <a:p>
                      <a:pPr algn="ctr"/>
                      <a:r>
                        <a:rPr lang="zh-CN" altLang="en-US" dirty="0" smtClean="0"/>
                        <a:t>王鑫</a:t>
                      </a:r>
                      <a:endParaRPr lang="zh-CN" altLang="en-US" dirty="0"/>
                    </a:p>
                  </a:txBody>
                  <a:tcPr/>
                </a:tc>
                <a:tc>
                  <a:txBody>
                    <a:bodyPr/>
                    <a:lstStyle/>
                    <a:p>
                      <a:pPr algn="ctr"/>
                      <a:endParaRPr lang="en-US" altLang="zh-CN" dirty="0" smtClean="0"/>
                    </a:p>
                  </a:txBody>
                  <a:tcPr/>
                </a:tc>
              </a:tr>
              <a:tr h="370840">
                <a:tc>
                  <a:txBody>
                    <a:bodyPr/>
                    <a:lstStyle/>
                    <a:p>
                      <a:pPr algn="ctr"/>
                      <a:r>
                        <a:rPr lang="en-US" altLang="zh-CN" dirty="0" smtClean="0"/>
                        <a:t>12</a:t>
                      </a:r>
                      <a:r>
                        <a:rPr lang="zh-CN" altLang="en-US" dirty="0" smtClean="0"/>
                        <a:t>月</a:t>
                      </a:r>
                      <a:endParaRPr lang="zh-CN" altLang="en-US" dirty="0"/>
                    </a:p>
                  </a:txBody>
                  <a:tcPr/>
                </a:tc>
                <a:tc>
                  <a:txBody>
                    <a:bodyPr/>
                    <a:lstStyle/>
                    <a:p>
                      <a:pPr algn="ctr"/>
                      <a:r>
                        <a:rPr lang="en-US" altLang="zh-CN" dirty="0" smtClean="0"/>
                        <a:t>20171201</a:t>
                      </a:r>
                      <a:endParaRPr lang="zh-CN" altLang="en-US" dirty="0"/>
                    </a:p>
                  </a:txBody>
                  <a:tcPr/>
                </a:tc>
                <a:tc>
                  <a:txBody>
                    <a:bodyPr/>
                    <a:lstStyle/>
                    <a:p>
                      <a:pPr algn="ctr"/>
                      <a:r>
                        <a:rPr lang="zh-CN" altLang="en-US" dirty="0" smtClean="0"/>
                        <a:t>刘少军</a:t>
                      </a:r>
                      <a:endParaRPr lang="zh-CN" altLang="en-US" dirty="0"/>
                    </a:p>
                  </a:txBody>
                  <a:tcPr/>
                </a:tc>
                <a:tc>
                  <a:txBody>
                    <a:bodyPr/>
                    <a:lstStyle/>
                    <a:p>
                      <a:pPr algn="ctr"/>
                      <a:endParaRPr lang="en-US" altLang="zh-CN" dirty="0" smtClean="0"/>
                    </a:p>
                  </a:txBody>
                  <a:tcPr/>
                </a:tc>
              </a:tr>
              <a:tr h="370840">
                <a:tc>
                  <a:txBody>
                    <a:bodyPr/>
                    <a:lstStyle/>
                    <a:p>
                      <a:pPr algn="ctr"/>
                      <a:endParaRPr lang="zh-CN" altLang="en-US" dirty="0"/>
                    </a:p>
                  </a:txBody>
                  <a:tcPr/>
                </a:tc>
                <a:tc>
                  <a:txBody>
                    <a:bodyPr/>
                    <a:lstStyle/>
                    <a:p>
                      <a:pPr algn="ctr"/>
                      <a:r>
                        <a:rPr lang="en-US" altLang="zh-CN" dirty="0" smtClean="0"/>
                        <a:t>20171208</a:t>
                      </a:r>
                      <a:endParaRPr lang="zh-CN" altLang="en-US" dirty="0"/>
                    </a:p>
                  </a:txBody>
                  <a:tcPr/>
                </a:tc>
                <a:tc>
                  <a:txBody>
                    <a:bodyPr/>
                    <a:lstStyle/>
                    <a:p>
                      <a:pPr algn="ctr"/>
                      <a:r>
                        <a:rPr lang="zh-CN" altLang="en-US" dirty="0" smtClean="0"/>
                        <a:t>孙文斌</a:t>
                      </a:r>
                      <a:endParaRPr lang="zh-CN" altLang="en-US" dirty="0"/>
                    </a:p>
                  </a:txBody>
                  <a:tcPr/>
                </a:tc>
                <a:tc>
                  <a:txBody>
                    <a:bodyPr/>
                    <a:lstStyle/>
                    <a:p>
                      <a:pPr algn="ctr"/>
                      <a:endParaRPr lang="en-US" altLang="zh-CN" dirty="0" smtClean="0"/>
                    </a:p>
                  </a:txBody>
                  <a:tcPr/>
                </a:tc>
              </a:tr>
              <a:tr h="370840">
                <a:tc>
                  <a:txBody>
                    <a:bodyPr/>
                    <a:lstStyle/>
                    <a:p>
                      <a:pPr algn="ctr"/>
                      <a:endParaRPr lang="zh-CN" altLang="en-US" dirty="0"/>
                    </a:p>
                  </a:txBody>
                  <a:tcPr/>
                </a:tc>
                <a:tc>
                  <a:txBody>
                    <a:bodyPr/>
                    <a:lstStyle/>
                    <a:p>
                      <a:pPr algn="ctr"/>
                      <a:r>
                        <a:rPr lang="en-US" altLang="zh-CN" dirty="0" smtClean="0"/>
                        <a:t>20171215</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张娜</a:t>
                      </a:r>
                    </a:p>
                  </a:txBody>
                  <a:tcPr/>
                </a:tc>
                <a:tc>
                  <a:txBody>
                    <a:bodyPr/>
                    <a:lstStyle/>
                    <a:p>
                      <a:pPr algn="ctr"/>
                      <a:endParaRPr lang="en-US" altLang="zh-CN" dirty="0" smtClean="0"/>
                    </a:p>
                  </a:txBody>
                  <a:tcPr/>
                </a:tc>
              </a:tr>
              <a:tr h="370840">
                <a:tc>
                  <a:txBody>
                    <a:bodyPr/>
                    <a:lstStyle/>
                    <a:p>
                      <a:pPr algn="ctr"/>
                      <a:endParaRPr lang="zh-CN" altLang="en-US" dirty="0"/>
                    </a:p>
                  </a:txBody>
                  <a:tcPr/>
                </a:tc>
                <a:tc>
                  <a:txBody>
                    <a:bodyPr/>
                    <a:lstStyle/>
                    <a:p>
                      <a:pPr algn="ctr"/>
                      <a:r>
                        <a:rPr lang="en-US" altLang="zh-CN" dirty="0" smtClean="0"/>
                        <a:t>20171229</a:t>
                      </a:r>
                      <a:endParaRPr lang="zh-CN" altLang="en-US" dirty="0"/>
                    </a:p>
                  </a:txBody>
                  <a:tcPr/>
                </a:tc>
                <a:tc>
                  <a:txBody>
                    <a:bodyPr/>
                    <a:lstStyle/>
                    <a:p>
                      <a:endParaRPr lang="zh-CN" altLang="en-US" dirty="0"/>
                    </a:p>
                  </a:txBody>
                  <a:tcPr/>
                </a:tc>
                <a:tc>
                  <a:txBody>
                    <a:bodyPr/>
                    <a:lstStyle/>
                    <a:p>
                      <a:pPr algn="ctr"/>
                      <a:endParaRPr lang="en-US" altLang="zh-CN" dirty="0" smtClean="0"/>
                    </a:p>
                  </a:txBody>
                  <a:tcPr/>
                </a:tc>
              </a:tr>
            </a:tbl>
          </a:graphicData>
        </a:graphic>
      </p:graphicFrame>
      <p:sp>
        <p:nvSpPr>
          <p:cNvPr id="9" name="文本框 8"/>
          <p:cNvSpPr txBox="1"/>
          <p:nvPr/>
        </p:nvSpPr>
        <p:spPr>
          <a:xfrm>
            <a:off x="122213" y="85964"/>
            <a:ext cx="1107996" cy="461665"/>
          </a:xfrm>
          <a:prstGeom prst="rect">
            <a:avLst/>
          </a:prstGeom>
          <a:noFill/>
        </p:spPr>
        <p:txBody>
          <a:bodyPr wrap="none" rtlCol="0">
            <a:spAutoFit/>
          </a:bodyPr>
          <a:lstStyle/>
          <a:p>
            <a:r>
              <a:rPr kumimoji="1" lang="zh-CN" altLang="en-US" sz="2400" dirty="0" smtClean="0">
                <a:latin typeface="Times New Roman" charset="0"/>
                <a:ea typeface="Times New Roman" charset="0"/>
                <a:cs typeface="Times New Roman" charset="0"/>
              </a:rPr>
              <a:t>讲排表</a:t>
            </a:r>
            <a:endParaRPr kumimoji="1" lang="zh-CN" altLang="en-US" sz="24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6545295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9"/>
          <p:cNvSpPr>
            <a:spLocks/>
          </p:cNvSpPr>
          <p:nvPr/>
        </p:nvSpPr>
        <p:spPr bwMode="auto">
          <a:xfrm>
            <a:off x="8700294" y="6464300"/>
            <a:ext cx="316706"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endParaRPr lang="zh-CN" altLang="en-US">
              <a:latin typeface="Times New Roman" charset="0"/>
              <a:ea typeface="Times New Roman" charset="0"/>
              <a:cs typeface="Times New Roman" charset="0"/>
            </a:endParaRPr>
          </a:p>
        </p:txBody>
      </p:sp>
      <p:sp>
        <p:nvSpPr>
          <p:cNvPr id="11" name="Rectangle 3"/>
          <p:cNvSpPr>
            <a:spLocks/>
          </p:cNvSpPr>
          <p:nvPr/>
        </p:nvSpPr>
        <p:spPr bwMode="auto">
          <a:xfrm>
            <a:off x="1578279" y="151062"/>
            <a:ext cx="6688899" cy="31240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2"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3" name="Rectangle 3"/>
          <p:cNvSpPr>
            <a:spLocks/>
          </p:cNvSpPr>
          <p:nvPr/>
        </p:nvSpPr>
        <p:spPr bwMode="auto">
          <a:xfrm>
            <a:off x="107504" y="150995"/>
            <a:ext cx="1445190" cy="312467"/>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cxnSp>
        <p:nvCxnSpPr>
          <p:cNvPr id="8" name="直线连接符 7"/>
          <p:cNvCxnSpPr/>
          <p:nvPr/>
        </p:nvCxnSpPr>
        <p:spPr bwMode="auto">
          <a:xfrm>
            <a:off x="114300" y="1124744"/>
            <a:ext cx="8902700" cy="0"/>
          </a:xfrm>
          <a:prstGeom prst="line">
            <a:avLst/>
          </a:prstGeom>
          <a:solidFill>
            <a:srgbClr val="BBE0E3"/>
          </a:solidFill>
          <a:ln w="9525" cap="flat" cmpd="sng" algn="ctr">
            <a:solidFill>
              <a:srgbClr val="DB5C43"/>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122" name="Text Box 2"/>
          <p:cNvSpPr txBox="1">
            <a:spLocks noChangeArrowheads="1"/>
          </p:cNvSpPr>
          <p:nvPr/>
        </p:nvSpPr>
        <p:spPr bwMode="auto">
          <a:xfrm>
            <a:off x="8700294" y="6464300"/>
            <a:ext cx="316706" cy="252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nchorCtr="0"/>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lgn="ctr"/>
            <a:fld id="{8AFDD82D-6863-1D47-9F12-543A2E17F8A1}" type="slidenum">
              <a:rPr lang="en-US" altLang="zh-CN" sz="1400">
                <a:latin typeface="Times New Roman" charset="0"/>
                <a:ea typeface="Times New Roman" charset="0"/>
                <a:cs typeface="Times New Roman" charset="0"/>
              </a:rPr>
              <a:pPr algn="ctr"/>
              <a:t>5</a:t>
            </a:fld>
            <a:endParaRPr lang="en-US" altLang="zh-CN" sz="1400" dirty="0">
              <a:latin typeface="Times New Roman" charset="0"/>
              <a:ea typeface="Times New Roman" charset="0"/>
              <a:cs typeface="Times New Roman" charset="0"/>
            </a:endParaRPr>
          </a:p>
        </p:txBody>
      </p:sp>
      <p:graphicFrame>
        <p:nvGraphicFramePr>
          <p:cNvPr id="15" name="表格 14"/>
          <p:cNvGraphicFramePr>
            <a:graphicFrameLocks noGrp="1"/>
          </p:cNvGraphicFramePr>
          <p:nvPr>
            <p:extLst>
              <p:ext uri="{D42A27DB-BD31-4B8C-83A1-F6EECF244321}">
                <p14:modId xmlns:p14="http://schemas.microsoft.com/office/powerpoint/2010/main" val="109505222"/>
              </p:ext>
            </p:extLst>
          </p:nvPr>
        </p:nvGraphicFramePr>
        <p:xfrm>
          <a:off x="308218" y="1196752"/>
          <a:ext cx="8584262" cy="3977640"/>
        </p:xfrm>
        <a:graphic>
          <a:graphicData uri="http://schemas.openxmlformats.org/drawingml/2006/table">
            <a:tbl>
              <a:tblPr firstRow="1" bandRow="1">
                <a:tableStyleId>{00A15C55-8517-42AA-B614-E9B94910E393}</a:tableStyleId>
              </a:tblPr>
              <a:tblGrid>
                <a:gridCol w="2964668"/>
                <a:gridCol w="2809797"/>
                <a:gridCol w="2809797"/>
              </a:tblGrid>
              <a:tr h="370840">
                <a:tc>
                  <a:txBody>
                    <a:bodyPr/>
                    <a:lstStyle/>
                    <a:p>
                      <a:pPr algn="ctr"/>
                      <a:r>
                        <a:rPr lang="zh-CN" altLang="en-US" dirty="0" smtClean="0"/>
                        <a:t>缪门</a:t>
                      </a:r>
                      <a:endParaRPr lang="zh-CN" altLang="en-US" dirty="0"/>
                    </a:p>
                  </a:txBody>
                  <a:tcPr/>
                </a:tc>
                <a:tc>
                  <a:txBody>
                    <a:bodyPr/>
                    <a:lstStyle/>
                    <a:p>
                      <a:pPr algn="ctr"/>
                      <a:r>
                        <a:rPr lang="zh-CN" altLang="en-US" dirty="0" smtClean="0"/>
                        <a:t>戚门</a:t>
                      </a:r>
                      <a:endParaRPr lang="zh-CN" altLang="en-US" dirty="0"/>
                    </a:p>
                  </a:txBody>
                  <a:tcPr/>
                </a:tc>
                <a:tc>
                  <a:txBody>
                    <a:bodyPr/>
                    <a:lstStyle/>
                    <a:p>
                      <a:pPr algn="ctr"/>
                      <a:r>
                        <a:rPr lang="en-US" altLang="zh-CN" dirty="0" smtClean="0"/>
                        <a:t>TBSI</a:t>
                      </a:r>
                      <a:endParaRPr lang="zh-CN" altLang="en-US" dirty="0"/>
                    </a:p>
                  </a:txBody>
                  <a:tcPr/>
                </a:tc>
              </a:tr>
              <a:tr h="370840">
                <a:tc>
                  <a:txBody>
                    <a:bodyPr/>
                    <a:lstStyle/>
                    <a:p>
                      <a:pPr algn="ctr"/>
                      <a:r>
                        <a:rPr lang="zh-CN" altLang="en-US" dirty="0" smtClean="0"/>
                        <a:t>于丽娜</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王祖健</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林玉萍</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武阳璨</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王鑫</a:t>
                      </a:r>
                      <a:endParaRPr lang="en-US" altLang="zh-CN"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俞佳莉</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王发平</a:t>
                      </a:r>
                    </a:p>
                  </a:txBody>
                  <a:tcPr/>
                </a:tc>
                <a:tc>
                  <a:txBody>
                    <a:bodyPr/>
                    <a:lstStyle/>
                    <a:p>
                      <a:pPr algn="ctr"/>
                      <a:endParaRPr lang="en-US" altLang="zh-CN"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刘少军</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季楷丰</a:t>
                      </a:r>
                    </a:p>
                  </a:txBody>
                  <a:tcPr/>
                </a:tc>
                <a:tc>
                  <a:txBody>
                    <a:bodyPr/>
                    <a:lstStyle/>
                    <a:p>
                      <a:pPr algn="ct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mtClean="0"/>
                        <a:t>孙文斌</a:t>
                      </a:r>
                      <a:endParaRPr lang="zh-CN" altLang="en-US"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陈锐</a:t>
                      </a:r>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游锦涛</a:t>
                      </a:r>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algn="ctr"/>
                      <a:r>
                        <a:rPr lang="zh-CN" altLang="en-US" dirty="0" smtClean="0"/>
                        <a:t>张娜</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王梦彤</a:t>
                      </a:r>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项溪</a:t>
                      </a:r>
                    </a:p>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bl>
          </a:graphicData>
        </a:graphic>
      </p:graphicFrame>
      <p:sp>
        <p:nvSpPr>
          <p:cNvPr id="9" name="文本框 8"/>
          <p:cNvSpPr txBox="1"/>
          <p:nvPr/>
        </p:nvSpPr>
        <p:spPr>
          <a:xfrm>
            <a:off x="107504" y="692696"/>
            <a:ext cx="1415772" cy="461665"/>
          </a:xfrm>
          <a:prstGeom prst="rect">
            <a:avLst/>
          </a:prstGeom>
          <a:noFill/>
        </p:spPr>
        <p:txBody>
          <a:bodyPr wrap="none" rtlCol="0">
            <a:spAutoFit/>
          </a:bodyPr>
          <a:lstStyle/>
          <a:p>
            <a:r>
              <a:rPr kumimoji="1" lang="zh-CN" altLang="en-US" sz="2400" dirty="0" smtClean="0">
                <a:latin typeface="Times New Roman" charset="0"/>
                <a:ea typeface="Times New Roman" charset="0"/>
                <a:cs typeface="Times New Roman" charset="0"/>
              </a:rPr>
              <a:t>在读博士</a:t>
            </a:r>
            <a:endParaRPr kumimoji="1" lang="zh-CN" altLang="en-US" sz="24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0727473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9"/>
          <p:cNvSpPr>
            <a:spLocks/>
          </p:cNvSpPr>
          <p:nvPr/>
        </p:nvSpPr>
        <p:spPr bwMode="auto">
          <a:xfrm>
            <a:off x="8700294" y="6464300"/>
            <a:ext cx="316706"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endParaRPr lang="zh-CN" altLang="en-US">
              <a:latin typeface="Times New Roman" charset="0"/>
              <a:ea typeface="Times New Roman" charset="0"/>
              <a:cs typeface="Times New Roman" charset="0"/>
            </a:endParaRPr>
          </a:p>
        </p:txBody>
      </p:sp>
      <p:sp>
        <p:nvSpPr>
          <p:cNvPr id="11" name="Rectangle 3"/>
          <p:cNvSpPr>
            <a:spLocks/>
          </p:cNvSpPr>
          <p:nvPr/>
        </p:nvSpPr>
        <p:spPr bwMode="auto">
          <a:xfrm>
            <a:off x="1578279" y="151062"/>
            <a:ext cx="6688899" cy="31240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2"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3" name="Rectangle 3"/>
          <p:cNvSpPr>
            <a:spLocks/>
          </p:cNvSpPr>
          <p:nvPr/>
        </p:nvSpPr>
        <p:spPr bwMode="auto">
          <a:xfrm>
            <a:off x="107504" y="150995"/>
            <a:ext cx="1445190" cy="312467"/>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cxnSp>
        <p:nvCxnSpPr>
          <p:cNvPr id="8" name="直线连接符 7"/>
          <p:cNvCxnSpPr/>
          <p:nvPr/>
        </p:nvCxnSpPr>
        <p:spPr bwMode="auto">
          <a:xfrm>
            <a:off x="114300" y="1124744"/>
            <a:ext cx="8902700" cy="0"/>
          </a:xfrm>
          <a:prstGeom prst="line">
            <a:avLst/>
          </a:prstGeom>
          <a:solidFill>
            <a:srgbClr val="BBE0E3"/>
          </a:solidFill>
          <a:ln w="9525" cap="flat" cmpd="sng" algn="ctr">
            <a:solidFill>
              <a:srgbClr val="DB5C43"/>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122" name="Text Box 2"/>
          <p:cNvSpPr txBox="1">
            <a:spLocks noChangeArrowheads="1"/>
          </p:cNvSpPr>
          <p:nvPr/>
        </p:nvSpPr>
        <p:spPr bwMode="auto">
          <a:xfrm>
            <a:off x="8700294" y="6464300"/>
            <a:ext cx="316706" cy="252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nchorCtr="0"/>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lgn="ctr"/>
            <a:fld id="{8AFDD82D-6863-1D47-9F12-543A2E17F8A1}" type="slidenum">
              <a:rPr lang="en-US" altLang="zh-CN" sz="1400">
                <a:latin typeface="Times New Roman" charset="0"/>
                <a:ea typeface="Times New Roman" charset="0"/>
                <a:cs typeface="Times New Roman" charset="0"/>
              </a:rPr>
              <a:pPr algn="ctr"/>
              <a:t>6</a:t>
            </a:fld>
            <a:endParaRPr lang="en-US" altLang="zh-CN" sz="1400" dirty="0">
              <a:latin typeface="Times New Roman" charset="0"/>
              <a:ea typeface="Times New Roman" charset="0"/>
              <a:cs typeface="Times New Roman" charset="0"/>
            </a:endParaRPr>
          </a:p>
        </p:txBody>
      </p:sp>
      <p:pic>
        <p:nvPicPr>
          <p:cNvPr id="2" name="图片 1"/>
          <p:cNvPicPr>
            <a:picLocks noChangeAspect="1"/>
          </p:cNvPicPr>
          <p:nvPr/>
        </p:nvPicPr>
        <p:blipFill>
          <a:blip r:embed="rId2"/>
          <a:stretch>
            <a:fillRect/>
          </a:stretch>
        </p:blipFill>
        <p:spPr>
          <a:xfrm>
            <a:off x="1" y="463462"/>
            <a:ext cx="4690476" cy="6394538"/>
          </a:xfrm>
          <a:prstGeom prst="rect">
            <a:avLst/>
          </a:prstGeom>
        </p:spPr>
      </p:pic>
      <p:pic>
        <p:nvPicPr>
          <p:cNvPr id="3" name="图片 2"/>
          <p:cNvPicPr>
            <a:picLocks noChangeAspect="1"/>
          </p:cNvPicPr>
          <p:nvPr/>
        </p:nvPicPr>
        <p:blipFill>
          <a:blip r:embed="rId3"/>
          <a:stretch>
            <a:fillRect/>
          </a:stretch>
        </p:blipFill>
        <p:spPr>
          <a:xfrm>
            <a:off x="4565451" y="530751"/>
            <a:ext cx="4455494" cy="6237311"/>
          </a:xfrm>
          <a:prstGeom prst="rect">
            <a:avLst/>
          </a:prstGeom>
        </p:spPr>
      </p:pic>
    </p:spTree>
    <p:extLst>
      <p:ext uri="{BB962C8B-B14F-4D97-AF65-F5344CB8AC3E}">
        <p14:creationId xmlns:p14="http://schemas.microsoft.com/office/powerpoint/2010/main" val="202547387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8" y="-14288"/>
            <a:ext cx="9167813" cy="687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
        <p:nvSpPr>
          <p:cNvPr id="3" name="Rectangle 3"/>
          <p:cNvSpPr>
            <a:spLocks/>
          </p:cNvSpPr>
          <p:nvPr/>
        </p:nvSpPr>
        <p:spPr bwMode="auto">
          <a:xfrm>
            <a:off x="1578279" y="151062"/>
            <a:ext cx="6688899" cy="312401"/>
          </a:xfrm>
          <a:prstGeom prst="rect">
            <a:avLst/>
          </a:prstGeom>
          <a:solidFill>
            <a:srgbClr val="DB5C43"/>
          </a:solidFill>
          <a:ln>
            <a:noFill/>
          </a:ln>
        </p:spPr>
        <p:txBody>
          <a:bodyPr lIns="0" tIns="0" rIns="0" bIns="0" anchor="ctr" anchorCtr="0"/>
          <a:lstStyle/>
          <a:p>
            <a:pPr algn="ctr"/>
            <a:endParaRPr lang="en-US" altLang="zh-CN" sz="1600" dirty="0" smtClean="0">
              <a:latin typeface="Times New Roman" charset="0"/>
              <a:ea typeface="Times New Roman" charset="0"/>
              <a:cs typeface="Times New Roman" charset="0"/>
            </a:endParaRPr>
          </a:p>
        </p:txBody>
      </p:sp>
      <p:sp>
        <p:nvSpPr>
          <p:cNvPr id="4"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p>
        </p:txBody>
      </p:sp>
      <p:sp>
        <p:nvSpPr>
          <p:cNvPr id="5" name="Rectangle 3"/>
          <p:cNvSpPr>
            <a:spLocks/>
          </p:cNvSpPr>
          <p:nvPr/>
        </p:nvSpPr>
        <p:spPr bwMode="auto">
          <a:xfrm>
            <a:off x="107504" y="150995"/>
            <a:ext cx="1445190" cy="313151"/>
          </a:xfrm>
          <a:prstGeom prst="rect">
            <a:avLst/>
          </a:prstGeom>
          <a:solidFill>
            <a:srgbClr val="DB5C43"/>
          </a:solidFill>
          <a:ln>
            <a:noFill/>
          </a:ln>
        </p:spPr>
        <p:txBody>
          <a:bodyPr lIns="0" tIns="0" rIns="0" bIns="0"/>
          <a:lstStyle/>
          <a:p>
            <a:endParaRPr lang="zh-CN" altLang="en-US"/>
          </a:p>
        </p:txBody>
      </p:sp>
      <p:cxnSp>
        <p:nvCxnSpPr>
          <p:cNvPr id="6" name="直线连接符 5"/>
          <p:cNvCxnSpPr/>
          <p:nvPr/>
        </p:nvCxnSpPr>
        <p:spPr bwMode="auto">
          <a:xfrm>
            <a:off x="114300" y="3076511"/>
            <a:ext cx="8902700" cy="0"/>
          </a:xfrm>
          <a:prstGeom prst="line">
            <a:avLst/>
          </a:prstGeom>
          <a:solidFill>
            <a:srgbClr val="BBE0E3"/>
          </a:solidFill>
          <a:ln w="9525" cap="flat" cmpd="sng" algn="ctr">
            <a:solidFill>
              <a:srgbClr val="DB5C43"/>
            </a:solidFill>
            <a:prstDash val="solid"/>
            <a:round/>
            <a:headEnd type="none" w="med" len="med"/>
            <a:tailEnd type="none" w="med" len="med"/>
          </a:ln>
          <a:effectLst>
            <a:outerShdw blurRad="63500" dist="38099" dir="2700000" algn="ctr" rotWithShape="0">
              <a:schemeClr val="bg2">
                <a:alpha val="74998"/>
              </a:schemeClr>
            </a:outerShdw>
          </a:effectLst>
        </p:spPr>
      </p:cxnSp>
      <p:sp>
        <p:nvSpPr>
          <p:cNvPr id="7" name="TextBox 5"/>
          <p:cNvSpPr txBox="1"/>
          <p:nvPr/>
        </p:nvSpPr>
        <p:spPr>
          <a:xfrm>
            <a:off x="0" y="1916832"/>
            <a:ext cx="9144000" cy="553998"/>
          </a:xfrm>
          <a:prstGeom prst="rect">
            <a:avLst/>
          </a:prstGeom>
          <a:noFill/>
        </p:spPr>
        <p:txBody>
          <a:bodyPr wrap="square">
            <a:spAutoFit/>
          </a:bodyPr>
          <a:lstStyle/>
          <a:p>
            <a:pPr algn="ctr" fontAlgn="auto">
              <a:spcBef>
                <a:spcPts val="0"/>
              </a:spcBef>
              <a:spcAft>
                <a:spcPts val="0"/>
              </a:spcAft>
              <a:defRPr/>
            </a:pPr>
            <a:r>
              <a:rPr lang="zh-CN" altLang="en-US" sz="3000" b="1" dirty="0" smtClean="0">
                <a:solidFill>
                  <a:schemeClr val="tx1"/>
                </a:solidFill>
                <a:latin typeface="STSong" charset="-122"/>
                <a:ea typeface="STSong" charset="-122"/>
                <a:cs typeface="STSong" charset="-122"/>
              </a:rPr>
              <a:t>二〇一七年九月一十五日</a:t>
            </a:r>
            <a:endParaRPr lang="zh-CN" altLang="en-US" sz="3000" b="1" dirty="0">
              <a:solidFill>
                <a:schemeClr val="tx1"/>
              </a:solidFill>
              <a:latin typeface="STSong" charset="-122"/>
              <a:ea typeface="STSong" charset="-122"/>
              <a:cs typeface="STSong" charset="-122"/>
            </a:endParaRPr>
          </a:p>
        </p:txBody>
      </p:sp>
    </p:spTree>
    <p:extLst>
      <p:ext uri="{BB962C8B-B14F-4D97-AF65-F5344CB8AC3E}">
        <p14:creationId xmlns:p14="http://schemas.microsoft.com/office/powerpoint/2010/main" val="163548886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9"/>
          <p:cNvSpPr>
            <a:spLocks/>
          </p:cNvSpPr>
          <p:nvPr/>
        </p:nvSpPr>
        <p:spPr bwMode="auto">
          <a:xfrm>
            <a:off x="8700294" y="6464300"/>
            <a:ext cx="316706"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endParaRPr lang="zh-CN" altLang="en-US">
              <a:latin typeface="Times New Roman" charset="0"/>
              <a:ea typeface="Times New Roman" charset="0"/>
              <a:cs typeface="Times New Roman" charset="0"/>
            </a:endParaRPr>
          </a:p>
        </p:txBody>
      </p:sp>
      <p:sp>
        <p:nvSpPr>
          <p:cNvPr id="11" name="Rectangle 3"/>
          <p:cNvSpPr>
            <a:spLocks/>
          </p:cNvSpPr>
          <p:nvPr/>
        </p:nvSpPr>
        <p:spPr bwMode="auto">
          <a:xfrm>
            <a:off x="1578279" y="151062"/>
            <a:ext cx="6688899" cy="312401"/>
          </a:xfrm>
          <a:prstGeom prst="rect">
            <a:avLst/>
          </a:prstGeom>
          <a:solidFill>
            <a:srgbClr val="DB5C43"/>
          </a:solidFill>
          <a:ln>
            <a:noFill/>
          </a:ln>
        </p:spPr>
        <p:txBody>
          <a:bodyPr lIns="0" tIns="0" rIns="0" bIns="0" anchor="ctr"/>
          <a:lstStyle/>
          <a:p>
            <a:pPr algn="ctr"/>
            <a:r>
              <a:rPr lang="zh-CN" altLang="en-US" sz="2000" b="1" dirty="0" smtClean="0">
                <a:latin typeface="Times New Roman" charset="0"/>
                <a:ea typeface="Times New Roman" charset="0"/>
                <a:cs typeface="Times New Roman" charset="0"/>
              </a:rPr>
              <a:t>期刊</a:t>
            </a:r>
            <a:endParaRPr lang="zh-CN" altLang="en-US" sz="2000" b="1" dirty="0">
              <a:latin typeface="Times New Roman" charset="0"/>
              <a:ea typeface="Times New Roman" charset="0"/>
              <a:cs typeface="Times New Roman" charset="0"/>
            </a:endParaRPr>
          </a:p>
        </p:txBody>
      </p:sp>
      <p:sp>
        <p:nvSpPr>
          <p:cNvPr id="12"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3" name="Rectangle 3"/>
          <p:cNvSpPr>
            <a:spLocks/>
          </p:cNvSpPr>
          <p:nvPr/>
        </p:nvSpPr>
        <p:spPr bwMode="auto">
          <a:xfrm>
            <a:off x="107504" y="150995"/>
            <a:ext cx="1445190" cy="312467"/>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5122" name="Text Box 2"/>
          <p:cNvSpPr txBox="1">
            <a:spLocks noChangeArrowheads="1"/>
          </p:cNvSpPr>
          <p:nvPr/>
        </p:nvSpPr>
        <p:spPr bwMode="auto">
          <a:xfrm>
            <a:off x="8700294" y="6464300"/>
            <a:ext cx="316706" cy="252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nchorCtr="0"/>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lgn="ctr"/>
            <a:fld id="{8AFDD82D-6863-1D47-9F12-543A2E17F8A1}" type="slidenum">
              <a:rPr lang="en-US" altLang="zh-CN" sz="1400">
                <a:latin typeface="Times New Roman" charset="0"/>
                <a:ea typeface="Times New Roman" charset="0"/>
                <a:cs typeface="Times New Roman" charset="0"/>
              </a:rPr>
              <a:pPr algn="ctr"/>
              <a:t>8</a:t>
            </a:fld>
            <a:endParaRPr lang="en-US" altLang="zh-CN" sz="1400" dirty="0">
              <a:latin typeface="Times New Roman" charset="0"/>
              <a:ea typeface="Times New Roman" charset="0"/>
              <a:cs typeface="Times New Roman" charset="0"/>
            </a:endParaRPr>
          </a:p>
        </p:txBody>
      </p:sp>
      <p:pic>
        <p:nvPicPr>
          <p:cNvPr id="2" name="图片 1"/>
          <p:cNvPicPr>
            <a:picLocks noChangeAspect="1"/>
          </p:cNvPicPr>
          <p:nvPr/>
        </p:nvPicPr>
        <p:blipFill>
          <a:blip r:embed="rId2"/>
          <a:stretch>
            <a:fillRect/>
          </a:stretch>
        </p:blipFill>
        <p:spPr>
          <a:xfrm>
            <a:off x="360040" y="620688"/>
            <a:ext cx="8532440" cy="5696172"/>
          </a:xfrm>
          <a:prstGeom prst="rect">
            <a:avLst/>
          </a:prstGeom>
        </p:spPr>
      </p:pic>
      <p:sp>
        <p:nvSpPr>
          <p:cNvPr id="8" name="文本框 7"/>
          <p:cNvSpPr txBox="1"/>
          <p:nvPr/>
        </p:nvSpPr>
        <p:spPr>
          <a:xfrm>
            <a:off x="199157" y="6428601"/>
            <a:ext cx="1645002" cy="276999"/>
          </a:xfrm>
          <a:prstGeom prst="rect">
            <a:avLst/>
          </a:prstGeom>
          <a:noFill/>
        </p:spPr>
        <p:txBody>
          <a:bodyPr wrap="none" rtlCol="0">
            <a:spAutoFit/>
          </a:bodyPr>
          <a:lstStyle/>
          <a:p>
            <a:r>
              <a:rPr kumimoji="1" lang="zh-CN" altLang="en-US" dirty="0" smtClean="0"/>
              <a:t>工业工程系手册 </a:t>
            </a:r>
            <a:r>
              <a:rPr kumimoji="1" lang="en-US" altLang="zh-CN" smtClean="0"/>
              <a:t>2017</a:t>
            </a:r>
            <a:endParaRPr kumimoji="1" lang="zh-CN" altLang="en-US"/>
          </a:p>
        </p:txBody>
      </p:sp>
    </p:spTree>
    <p:extLst>
      <p:ext uri="{BB962C8B-B14F-4D97-AF65-F5344CB8AC3E}">
        <p14:creationId xmlns:p14="http://schemas.microsoft.com/office/powerpoint/2010/main" val="4670901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9"/>
          <p:cNvSpPr>
            <a:spLocks/>
          </p:cNvSpPr>
          <p:nvPr/>
        </p:nvSpPr>
        <p:spPr bwMode="auto">
          <a:xfrm>
            <a:off x="8700294" y="6464300"/>
            <a:ext cx="316706" cy="241300"/>
          </a:xfrm>
          <a:prstGeom prst="rect">
            <a:avLst/>
          </a:prstGeom>
          <a:solidFill>
            <a:srgbClr val="CDCDCD"/>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nchorCtr="0"/>
          <a:lstStyle/>
          <a:p>
            <a:endParaRPr lang="zh-CN" altLang="en-US">
              <a:latin typeface="Times New Roman" charset="0"/>
              <a:ea typeface="Times New Roman" charset="0"/>
              <a:cs typeface="Times New Roman" charset="0"/>
            </a:endParaRPr>
          </a:p>
        </p:txBody>
      </p:sp>
      <p:sp>
        <p:nvSpPr>
          <p:cNvPr id="11" name="Rectangle 3"/>
          <p:cNvSpPr>
            <a:spLocks/>
          </p:cNvSpPr>
          <p:nvPr/>
        </p:nvSpPr>
        <p:spPr bwMode="auto">
          <a:xfrm>
            <a:off x="1578279" y="151062"/>
            <a:ext cx="6688899" cy="312401"/>
          </a:xfrm>
          <a:prstGeom prst="rect">
            <a:avLst/>
          </a:prstGeom>
          <a:solidFill>
            <a:srgbClr val="DB5C43"/>
          </a:solidFill>
          <a:ln>
            <a:noFill/>
          </a:ln>
        </p:spPr>
        <p:txBody>
          <a:bodyPr lIns="0" tIns="0" rIns="0" bIns="0" anchor="ctr"/>
          <a:lstStyle/>
          <a:p>
            <a:pPr algn="ctr"/>
            <a:r>
              <a:rPr lang="zh-CN" altLang="en-US" sz="2000" b="1" dirty="0" smtClean="0">
                <a:latin typeface="Times New Roman" charset="0"/>
                <a:ea typeface="Times New Roman" charset="0"/>
                <a:cs typeface="Times New Roman" charset="0"/>
              </a:rPr>
              <a:t>国际会议</a:t>
            </a:r>
            <a:endParaRPr lang="zh-CN" altLang="en-US" sz="2000" b="1" dirty="0">
              <a:latin typeface="Times New Roman" charset="0"/>
              <a:ea typeface="Times New Roman" charset="0"/>
              <a:cs typeface="Times New Roman" charset="0"/>
            </a:endParaRPr>
          </a:p>
        </p:txBody>
      </p:sp>
      <p:sp>
        <p:nvSpPr>
          <p:cNvPr id="12" name="Rectangle 3"/>
          <p:cNvSpPr>
            <a:spLocks/>
          </p:cNvSpPr>
          <p:nvPr/>
        </p:nvSpPr>
        <p:spPr bwMode="auto">
          <a:xfrm>
            <a:off x="8304756" y="150311"/>
            <a:ext cx="712244" cy="313151"/>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13" name="Rectangle 3"/>
          <p:cNvSpPr>
            <a:spLocks/>
          </p:cNvSpPr>
          <p:nvPr/>
        </p:nvSpPr>
        <p:spPr bwMode="auto">
          <a:xfrm>
            <a:off x="107504" y="150995"/>
            <a:ext cx="1445190" cy="312467"/>
          </a:xfrm>
          <a:prstGeom prst="rect">
            <a:avLst/>
          </a:prstGeom>
          <a:solidFill>
            <a:srgbClr val="DB5C43"/>
          </a:solidFill>
          <a:ln>
            <a:noFill/>
          </a:ln>
        </p:spPr>
        <p:txBody>
          <a:bodyPr lIns="0" tIns="0" rIns="0" bIns="0"/>
          <a:lstStyle/>
          <a:p>
            <a:endParaRPr lang="zh-CN" altLang="en-US">
              <a:latin typeface="Times New Roman" charset="0"/>
              <a:ea typeface="Times New Roman" charset="0"/>
              <a:cs typeface="Times New Roman" charset="0"/>
            </a:endParaRPr>
          </a:p>
        </p:txBody>
      </p:sp>
      <p:sp>
        <p:nvSpPr>
          <p:cNvPr id="5122" name="Text Box 2"/>
          <p:cNvSpPr txBox="1">
            <a:spLocks noChangeArrowheads="1"/>
          </p:cNvSpPr>
          <p:nvPr/>
        </p:nvSpPr>
        <p:spPr bwMode="auto">
          <a:xfrm>
            <a:off x="8700294" y="6464300"/>
            <a:ext cx="316706" cy="252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nchorCtr="0"/>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lgn="ctr"/>
            <a:fld id="{8AFDD82D-6863-1D47-9F12-543A2E17F8A1}" type="slidenum">
              <a:rPr lang="en-US" altLang="zh-CN" sz="1400">
                <a:latin typeface="Times New Roman" charset="0"/>
                <a:ea typeface="Times New Roman" charset="0"/>
                <a:cs typeface="Times New Roman" charset="0"/>
              </a:rPr>
              <a:pPr algn="ctr"/>
              <a:t>9</a:t>
            </a:fld>
            <a:endParaRPr lang="en-US" altLang="zh-CN" sz="1400" dirty="0">
              <a:latin typeface="Times New Roman" charset="0"/>
              <a:ea typeface="Times New Roman" charset="0"/>
              <a:cs typeface="Times New Roman" charset="0"/>
            </a:endParaRPr>
          </a:p>
        </p:txBody>
      </p:sp>
      <p:pic>
        <p:nvPicPr>
          <p:cNvPr id="3" name="图片 2"/>
          <p:cNvPicPr>
            <a:picLocks noChangeAspect="1"/>
          </p:cNvPicPr>
          <p:nvPr/>
        </p:nvPicPr>
        <p:blipFill>
          <a:blip r:embed="rId2"/>
          <a:stretch>
            <a:fillRect/>
          </a:stretch>
        </p:blipFill>
        <p:spPr>
          <a:xfrm>
            <a:off x="133979" y="1484784"/>
            <a:ext cx="8883021" cy="3521086"/>
          </a:xfrm>
          <a:prstGeom prst="rect">
            <a:avLst/>
          </a:prstGeom>
        </p:spPr>
      </p:pic>
      <p:sp>
        <p:nvSpPr>
          <p:cNvPr id="6" name="文本框 5"/>
          <p:cNvSpPr txBox="1"/>
          <p:nvPr/>
        </p:nvSpPr>
        <p:spPr>
          <a:xfrm>
            <a:off x="199157" y="6428601"/>
            <a:ext cx="1645002" cy="276999"/>
          </a:xfrm>
          <a:prstGeom prst="rect">
            <a:avLst/>
          </a:prstGeom>
          <a:noFill/>
        </p:spPr>
        <p:txBody>
          <a:bodyPr wrap="none" rtlCol="0">
            <a:spAutoFit/>
          </a:bodyPr>
          <a:lstStyle/>
          <a:p>
            <a:r>
              <a:rPr kumimoji="1" lang="zh-CN" altLang="en-US" dirty="0" smtClean="0"/>
              <a:t>工业工程系手册 </a:t>
            </a:r>
            <a:r>
              <a:rPr kumimoji="1" lang="en-US" altLang="zh-CN" dirty="0" smtClean="0"/>
              <a:t>2017</a:t>
            </a:r>
            <a:endParaRPr kumimoji="1" lang="zh-CN" altLang="en-US" dirty="0"/>
          </a:p>
        </p:txBody>
      </p:sp>
    </p:spTree>
    <p:extLst>
      <p:ext uri="{BB962C8B-B14F-4D97-AF65-F5344CB8AC3E}">
        <p14:creationId xmlns:p14="http://schemas.microsoft.com/office/powerpoint/2010/main" val="284249817"/>
      </p:ext>
    </p:extLst>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Arial"/>
        <a:ea typeface="华文细黑"/>
        <a:cs typeface="华文细黑"/>
      </a:majorFont>
      <a:minorFont>
        <a:latin typeface="Arial"/>
        <a:ea typeface="华文细黑"/>
        <a:cs typeface="华文细黑"/>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200" b="0" i="0" u="none" strike="noStrike" cap="none" normalizeH="0" baseline="0">
            <a:ln>
              <a:noFill/>
            </a:ln>
            <a:solidFill>
              <a:srgbClr val="000000"/>
            </a:solidFill>
            <a:effectLst/>
            <a:latin typeface="Arial" charset="0"/>
            <a:ea typeface="华文细黑" charset="-122"/>
            <a:cs typeface="华文细黑" charset="-122"/>
            <a:sym typeface="Arial" charset="0"/>
          </a:defRPr>
        </a:defPPr>
      </a:lstStyle>
    </a:spDef>
    <a:ln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200" b="0" i="0" u="none" strike="noStrike" cap="none" normalizeH="0" baseline="0">
            <a:ln>
              <a:noFill/>
            </a:ln>
            <a:solidFill>
              <a:srgbClr val="000000"/>
            </a:solidFill>
            <a:effectLst/>
            <a:latin typeface="Arial" charset="0"/>
            <a:ea typeface="华文细黑" charset="-122"/>
            <a:cs typeface="华文细黑" charset="-122"/>
            <a:sym typeface="Arial"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27682</TotalTime>
  <Pages>0</Pages>
  <Words>2000</Words>
  <Characters>0</Characters>
  <Application>Microsoft Macintosh PowerPoint</Application>
  <PresentationFormat>全屏显示(4:3)</PresentationFormat>
  <Lines>0</Lines>
  <Paragraphs>399</Paragraphs>
  <Slides>24</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Calibri</vt:lpstr>
      <vt:lpstr>Helvetica Neue</vt:lpstr>
      <vt:lpstr>STSong</vt:lpstr>
      <vt:lpstr>Times New Roman</vt:lpstr>
      <vt:lpstr>黑体</vt:lpstr>
      <vt:lpstr>华文细黑</vt:lpstr>
      <vt:lpstr>宋体</vt:lpstr>
      <vt:lpstr>Arial</vt:lpstr>
      <vt:lpstr>Title &amp; Bullets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Mathematical optimization Software </vt:lpstr>
      <vt:lpstr>软件包 Software Package 1</vt:lpstr>
      <vt:lpstr>软件包 Software Package 2</vt:lpstr>
      <vt:lpstr>建模语言 Modeling Language</vt:lpstr>
      <vt:lpstr>求解软件</vt:lpstr>
      <vt:lpstr>求解算法 solver algorithms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LINA YU</dc:creator>
  <cp:keywords/>
  <dc:description/>
  <cp:lastModifiedBy>LINA YU</cp:lastModifiedBy>
  <cp:revision>897</cp:revision>
  <cp:lastPrinted>2017-09-16T03:30:53Z</cp:lastPrinted>
  <dcterms:created xsi:type="dcterms:W3CDTF">2017-06-26T01:38:12Z</dcterms:created>
  <dcterms:modified xsi:type="dcterms:W3CDTF">2017-09-19T02:20:40Z</dcterms:modified>
</cp:coreProperties>
</file>