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0"/>
  </p:notesMasterIdLst>
  <p:sldIdLst>
    <p:sldId id="256" r:id="rId3"/>
    <p:sldId id="708" r:id="rId4"/>
    <p:sldId id="704" r:id="rId5"/>
    <p:sldId id="856" r:id="rId6"/>
    <p:sldId id="857" r:id="rId7"/>
    <p:sldId id="858" r:id="rId8"/>
    <p:sldId id="705" r:id="rId9"/>
    <p:sldId id="859" r:id="rId10"/>
    <p:sldId id="860" r:id="rId11"/>
    <p:sldId id="862" r:id="rId12"/>
    <p:sldId id="863" r:id="rId13"/>
    <p:sldId id="864" r:id="rId14"/>
    <p:sldId id="861" r:id="rId15"/>
    <p:sldId id="855" r:id="rId16"/>
    <p:sldId id="706" r:id="rId17"/>
    <p:sldId id="709" r:id="rId18"/>
    <p:sldId id="713" r:id="rId19"/>
    <p:sldId id="714" r:id="rId20"/>
    <p:sldId id="710" r:id="rId21"/>
    <p:sldId id="715" r:id="rId22"/>
    <p:sldId id="716" r:id="rId23"/>
    <p:sldId id="711" r:id="rId24"/>
    <p:sldId id="717" r:id="rId25"/>
    <p:sldId id="712" r:id="rId26"/>
    <p:sldId id="722" r:id="rId27"/>
    <p:sldId id="723" r:id="rId28"/>
    <p:sldId id="724" r:id="rId29"/>
    <p:sldId id="725" r:id="rId30"/>
    <p:sldId id="726" r:id="rId31"/>
    <p:sldId id="727" r:id="rId32"/>
    <p:sldId id="771" r:id="rId33"/>
    <p:sldId id="849" r:id="rId34"/>
    <p:sldId id="850" r:id="rId35"/>
    <p:sldId id="851" r:id="rId36"/>
    <p:sldId id="852" r:id="rId37"/>
    <p:sldId id="853" r:id="rId38"/>
    <p:sldId id="854"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AB5A3-98A3-44E4-A454-1B794EA36ABA}" type="datetimeFigureOut">
              <a:rPr lang="zh-CN" altLang="en-US" smtClean="0"/>
              <a:t>2024/7/15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E97A30-BA67-4F50-A51B-6B7008DB112A}" type="slidenum">
              <a:rPr lang="zh-CN" altLang="en-US" smtClean="0"/>
              <a:t>‹#›</a:t>
            </a:fld>
            <a:endParaRPr lang="zh-CN" altLang="en-US"/>
          </a:p>
        </p:txBody>
      </p:sp>
    </p:spTree>
    <p:extLst>
      <p:ext uri="{BB962C8B-B14F-4D97-AF65-F5344CB8AC3E}">
        <p14:creationId xmlns:p14="http://schemas.microsoft.com/office/powerpoint/2010/main" val="2898185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8448399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33397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90410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540365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0874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02927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40244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4120056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939766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79735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23800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4823925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045071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552956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407726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810273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269037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23210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233177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089173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3633675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365765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810129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019691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533916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458910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904503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472302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510294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869325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52291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07556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955382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1080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4192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573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98CA2DA-2E91-4E21-B7A4-62ABD4A1623C}"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73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107923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3EFA07-FC6D-57BC-37C2-DF4EAD59F45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2559A50-0D2D-6F97-2ADC-542A2ADAEF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33244FB-28B5-E895-186E-2E03048A426A}"/>
              </a:ext>
            </a:extLst>
          </p:cNvPr>
          <p:cNvSpPr>
            <a:spLocks noGrp="1"/>
          </p:cNvSpPr>
          <p:nvPr>
            <p:ph type="dt" sz="half" idx="10"/>
          </p:nvPr>
        </p:nvSpPr>
        <p:spPr/>
        <p:txBody>
          <a:bodyPr/>
          <a:lstStyle/>
          <a:p>
            <a:fld id="{3348B459-4A67-45B6-A75B-C92B943CB02F}" type="datetimeFigureOut">
              <a:rPr lang="zh-CN" altLang="en-US" smtClean="0"/>
              <a:t>2024/7/15</a:t>
            </a:fld>
            <a:endParaRPr lang="zh-CN" altLang="en-US"/>
          </a:p>
        </p:txBody>
      </p:sp>
      <p:sp>
        <p:nvSpPr>
          <p:cNvPr id="5" name="页脚占位符 4">
            <a:extLst>
              <a:ext uri="{FF2B5EF4-FFF2-40B4-BE49-F238E27FC236}">
                <a16:creationId xmlns:a16="http://schemas.microsoft.com/office/drawing/2014/main" id="{F2F7C91A-EF4C-C69B-26D9-2D73979C78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E69C95-9FF9-8B09-11D5-B9FAE7307CC4}"/>
              </a:ext>
            </a:extLst>
          </p:cNvPr>
          <p:cNvSpPr>
            <a:spLocks noGrp="1"/>
          </p:cNvSpPr>
          <p:nvPr>
            <p:ph type="sldNum" sz="quarter" idx="12"/>
          </p:nvPr>
        </p:nvSpPr>
        <p:spPr/>
        <p:txBody>
          <a:bodyPr/>
          <a:lstStyle/>
          <a:p>
            <a:fld id="{65BDBE90-D333-4670-A4E8-3509A34FB5C1}" type="slidenum">
              <a:rPr lang="zh-CN" altLang="en-US" smtClean="0"/>
              <a:t>‹#›</a:t>
            </a:fld>
            <a:endParaRPr lang="zh-CN" altLang="en-US"/>
          </a:p>
        </p:txBody>
      </p:sp>
    </p:spTree>
    <p:extLst>
      <p:ext uri="{BB962C8B-B14F-4D97-AF65-F5344CB8AC3E}">
        <p14:creationId xmlns:p14="http://schemas.microsoft.com/office/powerpoint/2010/main" val="3456150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821431-A8BD-92CA-0F42-6A3ACE39898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5B51A7B-2FE7-ECA2-C1FD-592EDE132E8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924628-C0E7-C2B1-2C29-C7A5BD41214C}"/>
              </a:ext>
            </a:extLst>
          </p:cNvPr>
          <p:cNvSpPr>
            <a:spLocks noGrp="1"/>
          </p:cNvSpPr>
          <p:nvPr>
            <p:ph type="dt" sz="half" idx="10"/>
          </p:nvPr>
        </p:nvSpPr>
        <p:spPr/>
        <p:txBody>
          <a:bodyPr/>
          <a:lstStyle/>
          <a:p>
            <a:fld id="{3348B459-4A67-45B6-A75B-C92B943CB02F}" type="datetimeFigureOut">
              <a:rPr lang="zh-CN" altLang="en-US" smtClean="0"/>
              <a:t>2024/7/15</a:t>
            </a:fld>
            <a:endParaRPr lang="zh-CN" altLang="en-US"/>
          </a:p>
        </p:txBody>
      </p:sp>
      <p:sp>
        <p:nvSpPr>
          <p:cNvPr id="5" name="页脚占位符 4">
            <a:extLst>
              <a:ext uri="{FF2B5EF4-FFF2-40B4-BE49-F238E27FC236}">
                <a16:creationId xmlns:a16="http://schemas.microsoft.com/office/drawing/2014/main" id="{A304A2D3-AC66-9795-36BE-E92ADBA43B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C84D18-A842-2B54-58C4-6C9F21353A9C}"/>
              </a:ext>
            </a:extLst>
          </p:cNvPr>
          <p:cNvSpPr>
            <a:spLocks noGrp="1"/>
          </p:cNvSpPr>
          <p:nvPr>
            <p:ph type="sldNum" sz="quarter" idx="12"/>
          </p:nvPr>
        </p:nvSpPr>
        <p:spPr/>
        <p:txBody>
          <a:bodyPr/>
          <a:lstStyle/>
          <a:p>
            <a:fld id="{65BDBE90-D333-4670-A4E8-3509A34FB5C1}" type="slidenum">
              <a:rPr lang="zh-CN" altLang="en-US" smtClean="0"/>
              <a:t>‹#›</a:t>
            </a:fld>
            <a:endParaRPr lang="zh-CN" altLang="en-US"/>
          </a:p>
        </p:txBody>
      </p:sp>
    </p:spTree>
    <p:extLst>
      <p:ext uri="{BB962C8B-B14F-4D97-AF65-F5344CB8AC3E}">
        <p14:creationId xmlns:p14="http://schemas.microsoft.com/office/powerpoint/2010/main" val="860336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47310CD-EC99-E3A8-18E9-4C7E07CAA12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6A4B8CA-587A-AF61-75FE-58B54D8EA17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6D947B-93EA-3AA8-9720-E240882E6B39}"/>
              </a:ext>
            </a:extLst>
          </p:cNvPr>
          <p:cNvSpPr>
            <a:spLocks noGrp="1"/>
          </p:cNvSpPr>
          <p:nvPr>
            <p:ph type="dt" sz="half" idx="10"/>
          </p:nvPr>
        </p:nvSpPr>
        <p:spPr/>
        <p:txBody>
          <a:bodyPr/>
          <a:lstStyle/>
          <a:p>
            <a:fld id="{3348B459-4A67-45B6-A75B-C92B943CB02F}" type="datetimeFigureOut">
              <a:rPr lang="zh-CN" altLang="en-US" smtClean="0"/>
              <a:t>2024/7/15</a:t>
            </a:fld>
            <a:endParaRPr lang="zh-CN" altLang="en-US"/>
          </a:p>
        </p:txBody>
      </p:sp>
      <p:sp>
        <p:nvSpPr>
          <p:cNvPr id="5" name="页脚占位符 4">
            <a:extLst>
              <a:ext uri="{FF2B5EF4-FFF2-40B4-BE49-F238E27FC236}">
                <a16:creationId xmlns:a16="http://schemas.microsoft.com/office/drawing/2014/main" id="{E865A236-E921-162A-8EEA-EE24835AC4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503E53-802D-E70E-04A1-B77F51411713}"/>
              </a:ext>
            </a:extLst>
          </p:cNvPr>
          <p:cNvSpPr>
            <a:spLocks noGrp="1"/>
          </p:cNvSpPr>
          <p:nvPr>
            <p:ph type="sldNum" sz="quarter" idx="12"/>
          </p:nvPr>
        </p:nvSpPr>
        <p:spPr/>
        <p:txBody>
          <a:bodyPr/>
          <a:lstStyle/>
          <a:p>
            <a:fld id="{65BDBE90-D333-4670-A4E8-3509A34FB5C1}" type="slidenum">
              <a:rPr lang="zh-CN" altLang="en-US" smtClean="0"/>
              <a:t>‹#›</a:t>
            </a:fld>
            <a:endParaRPr lang="zh-CN" altLang="en-US"/>
          </a:p>
        </p:txBody>
      </p:sp>
    </p:spTree>
    <p:extLst>
      <p:ext uri="{BB962C8B-B14F-4D97-AF65-F5344CB8AC3E}">
        <p14:creationId xmlns:p14="http://schemas.microsoft.com/office/powerpoint/2010/main" val="2271127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373AC5-107D-2354-2989-1B6C3840394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70E3318-E8A2-88B2-D49D-8C16B3155C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72BCF2C-E4A3-0567-1C58-9AD14D68CDD7}"/>
              </a:ext>
            </a:extLst>
          </p:cNvPr>
          <p:cNvSpPr>
            <a:spLocks noGrp="1"/>
          </p:cNvSpPr>
          <p:nvPr>
            <p:ph type="dt" sz="half" idx="10"/>
          </p:nvPr>
        </p:nvSpPr>
        <p:spPr/>
        <p:txBody>
          <a:bodyPr/>
          <a:lstStyle/>
          <a:p>
            <a:pPr>
              <a:defRPr/>
            </a:pPr>
            <a:fld id="{B5D2AA59-78FD-4470-8E5D-5B0066486475}" type="datetime1">
              <a:rPr lang="zh-CN" altLang="en-US" smtClean="0"/>
              <a:pPr>
                <a:defRPr/>
              </a:pPr>
              <a:t>2024/7/15</a:t>
            </a:fld>
            <a:endParaRPr lang="zh-CN" altLang="en-US"/>
          </a:p>
        </p:txBody>
      </p:sp>
      <p:sp>
        <p:nvSpPr>
          <p:cNvPr id="5" name="页脚占位符 4">
            <a:extLst>
              <a:ext uri="{FF2B5EF4-FFF2-40B4-BE49-F238E27FC236}">
                <a16:creationId xmlns:a16="http://schemas.microsoft.com/office/drawing/2014/main" id="{8DA05F84-349F-5285-F901-BD2044F9DED0}"/>
              </a:ext>
            </a:extLst>
          </p:cNvPr>
          <p:cNvSpPr>
            <a:spLocks noGrp="1"/>
          </p:cNvSpPr>
          <p:nvPr>
            <p:ph type="ftr" sz="quarter" idx="11"/>
          </p:nvPr>
        </p:nvSpPr>
        <p:spPr/>
        <p:txBody>
          <a:bodyPr/>
          <a:lstStyle/>
          <a:p>
            <a:pPr>
              <a:defRPr/>
            </a:pPr>
            <a:r>
              <a:rPr lang="en-US" altLang="zh-CN"/>
              <a:t>Linux+Shell</a:t>
            </a:r>
            <a:r>
              <a:rPr lang="zh-CN" altLang="en-US"/>
              <a:t>基础</a:t>
            </a:r>
            <a:endParaRPr lang="zh-CN" altLang="en-US" dirty="0"/>
          </a:p>
        </p:txBody>
      </p:sp>
      <p:sp>
        <p:nvSpPr>
          <p:cNvPr id="6" name="灯片编号占位符 5">
            <a:extLst>
              <a:ext uri="{FF2B5EF4-FFF2-40B4-BE49-F238E27FC236}">
                <a16:creationId xmlns:a16="http://schemas.microsoft.com/office/drawing/2014/main" id="{246CEEB4-E9C0-526F-A003-D2617453461C}"/>
              </a:ext>
            </a:extLst>
          </p:cNvPr>
          <p:cNvSpPr>
            <a:spLocks noGrp="1"/>
          </p:cNvSpPr>
          <p:nvPr>
            <p:ph type="sldNum" sz="quarter" idx="12"/>
          </p:nvPr>
        </p:nvSpPr>
        <p:spPr/>
        <p:txBody>
          <a:bodyPr/>
          <a:lstStyle/>
          <a:p>
            <a:pPr>
              <a:defRPr/>
            </a:pPr>
            <a:fld id="{67121F33-538D-4728-990C-A8B714BBA0BA}" type="slidenum">
              <a:rPr lang="zh-CN" altLang="en-US" smtClean="0"/>
              <a:pPr>
                <a:defRPr/>
              </a:pPr>
              <a:t>‹#›</a:t>
            </a:fld>
            <a:endParaRPr lang="zh-CN" altLang="en-US"/>
          </a:p>
        </p:txBody>
      </p:sp>
    </p:spTree>
    <p:extLst>
      <p:ext uri="{BB962C8B-B14F-4D97-AF65-F5344CB8AC3E}">
        <p14:creationId xmlns:p14="http://schemas.microsoft.com/office/powerpoint/2010/main" val="2677948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3BAFA0-7153-7C33-C6F7-ABBF38A3F4F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A267DD8-BF53-E243-F4ED-EBD22CD632A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923DC70-9B52-139E-4059-9D0875AA8DBD}"/>
              </a:ext>
            </a:extLst>
          </p:cNvPr>
          <p:cNvSpPr>
            <a:spLocks noGrp="1"/>
          </p:cNvSpPr>
          <p:nvPr>
            <p:ph type="dt" sz="half" idx="10"/>
          </p:nvPr>
        </p:nvSpPr>
        <p:spPr/>
        <p:txBody>
          <a:bodyPr/>
          <a:lstStyle/>
          <a:p>
            <a:pPr>
              <a:defRPr/>
            </a:pPr>
            <a:fld id="{CCA1FE07-31FF-4706-B08C-65D202C3B8C8}" type="datetime1">
              <a:rPr lang="zh-CN" altLang="en-US" smtClean="0"/>
              <a:pPr>
                <a:defRPr/>
              </a:pPr>
              <a:t>2024/7/15</a:t>
            </a:fld>
            <a:endParaRPr lang="zh-CN" altLang="en-US"/>
          </a:p>
        </p:txBody>
      </p:sp>
      <p:sp>
        <p:nvSpPr>
          <p:cNvPr id="5" name="页脚占位符 4">
            <a:extLst>
              <a:ext uri="{FF2B5EF4-FFF2-40B4-BE49-F238E27FC236}">
                <a16:creationId xmlns:a16="http://schemas.microsoft.com/office/drawing/2014/main" id="{48C70A88-CACC-33FD-1BFA-3191EAF9E108}"/>
              </a:ext>
            </a:extLst>
          </p:cNvPr>
          <p:cNvSpPr>
            <a:spLocks noGrp="1"/>
          </p:cNvSpPr>
          <p:nvPr>
            <p:ph type="ftr" sz="quarter" idx="11"/>
          </p:nvPr>
        </p:nvSpPr>
        <p:spPr/>
        <p:txBody>
          <a:bodyPr/>
          <a:lstStyle/>
          <a:p>
            <a:pPr>
              <a:defRPr/>
            </a:pPr>
            <a:r>
              <a:rPr lang="en-US" altLang="zh-CN"/>
              <a:t>Linux+Shell</a:t>
            </a:r>
            <a:r>
              <a:rPr lang="zh-CN" altLang="en-US"/>
              <a:t>基础</a:t>
            </a:r>
            <a:endParaRPr lang="zh-CN" altLang="en-US" dirty="0"/>
          </a:p>
        </p:txBody>
      </p:sp>
      <p:sp>
        <p:nvSpPr>
          <p:cNvPr id="6" name="灯片编号占位符 5">
            <a:extLst>
              <a:ext uri="{FF2B5EF4-FFF2-40B4-BE49-F238E27FC236}">
                <a16:creationId xmlns:a16="http://schemas.microsoft.com/office/drawing/2014/main" id="{8255F1FA-1723-F18D-B27D-A81F39EA2A51}"/>
              </a:ext>
            </a:extLst>
          </p:cNvPr>
          <p:cNvSpPr>
            <a:spLocks noGrp="1"/>
          </p:cNvSpPr>
          <p:nvPr>
            <p:ph type="sldNum" sz="quarter" idx="12"/>
          </p:nvPr>
        </p:nvSpPr>
        <p:spPr/>
        <p:txBody>
          <a:bodyPr/>
          <a:lstStyle/>
          <a:p>
            <a:pPr>
              <a:defRPr/>
            </a:pPr>
            <a:fld id="{B8AF227A-728E-467B-B6A0-2EA9DEA121BD}" type="slidenum">
              <a:rPr lang="zh-CN" altLang="en-US" smtClean="0"/>
              <a:pPr>
                <a:defRPr/>
              </a:pPr>
              <a:t>‹#›</a:t>
            </a:fld>
            <a:endParaRPr lang="zh-CN" altLang="en-US"/>
          </a:p>
        </p:txBody>
      </p:sp>
    </p:spTree>
    <p:extLst>
      <p:ext uri="{BB962C8B-B14F-4D97-AF65-F5344CB8AC3E}">
        <p14:creationId xmlns:p14="http://schemas.microsoft.com/office/powerpoint/2010/main" val="8809546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1FCA5-DF76-F12E-D6F1-57774793AE4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E2CD4B7-3E08-A65D-60C3-F4407F12FE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7B64B7A-C18A-E184-A102-B9048659D333}"/>
              </a:ext>
            </a:extLst>
          </p:cNvPr>
          <p:cNvSpPr>
            <a:spLocks noGrp="1"/>
          </p:cNvSpPr>
          <p:nvPr>
            <p:ph type="dt" sz="half" idx="10"/>
          </p:nvPr>
        </p:nvSpPr>
        <p:spPr/>
        <p:txBody>
          <a:bodyPr/>
          <a:lstStyle/>
          <a:p>
            <a:pPr>
              <a:defRPr/>
            </a:pPr>
            <a:fld id="{E869E4F4-A98C-45CE-BD62-39334D906E50}" type="datetime1">
              <a:rPr lang="zh-CN" altLang="en-US" smtClean="0"/>
              <a:pPr>
                <a:defRPr/>
              </a:pPr>
              <a:t>2024/7/15</a:t>
            </a:fld>
            <a:endParaRPr lang="zh-CN" altLang="en-US"/>
          </a:p>
        </p:txBody>
      </p:sp>
      <p:sp>
        <p:nvSpPr>
          <p:cNvPr id="5" name="页脚占位符 4">
            <a:extLst>
              <a:ext uri="{FF2B5EF4-FFF2-40B4-BE49-F238E27FC236}">
                <a16:creationId xmlns:a16="http://schemas.microsoft.com/office/drawing/2014/main" id="{85CB4B4D-5959-5777-C2A6-411957834890}"/>
              </a:ext>
            </a:extLst>
          </p:cNvPr>
          <p:cNvSpPr>
            <a:spLocks noGrp="1"/>
          </p:cNvSpPr>
          <p:nvPr>
            <p:ph type="ftr" sz="quarter" idx="11"/>
          </p:nvPr>
        </p:nvSpPr>
        <p:spPr/>
        <p:txBody>
          <a:bodyPr/>
          <a:lstStyle/>
          <a:p>
            <a:pPr>
              <a:defRPr/>
            </a:pPr>
            <a:r>
              <a:rPr lang="en-US" altLang="zh-CN"/>
              <a:t>Python</a:t>
            </a:r>
            <a:r>
              <a:rPr lang="zh-CN" altLang="en-US"/>
              <a:t>入门到人工智能实战</a:t>
            </a:r>
            <a:endParaRPr lang="zh-CN" altLang="en-US" dirty="0"/>
          </a:p>
        </p:txBody>
      </p:sp>
      <p:sp>
        <p:nvSpPr>
          <p:cNvPr id="6" name="灯片编号占位符 5">
            <a:extLst>
              <a:ext uri="{FF2B5EF4-FFF2-40B4-BE49-F238E27FC236}">
                <a16:creationId xmlns:a16="http://schemas.microsoft.com/office/drawing/2014/main" id="{235111E8-028E-3B74-4BEB-EB1723B70213}"/>
              </a:ext>
            </a:extLst>
          </p:cNvPr>
          <p:cNvSpPr>
            <a:spLocks noGrp="1"/>
          </p:cNvSpPr>
          <p:nvPr>
            <p:ph type="sldNum" sz="quarter" idx="12"/>
          </p:nvPr>
        </p:nvSpPr>
        <p:spPr/>
        <p:txBody>
          <a:bodyPr/>
          <a:lstStyle/>
          <a:p>
            <a:pPr>
              <a:defRPr/>
            </a:pPr>
            <a:fld id="{9A876026-86DB-4795-BA64-05AD33430367}" type="slidenum">
              <a:rPr lang="zh-CN" altLang="en-US" smtClean="0"/>
              <a:pPr>
                <a:defRPr/>
              </a:pPr>
              <a:t>‹#›</a:t>
            </a:fld>
            <a:endParaRPr lang="zh-CN" altLang="en-US"/>
          </a:p>
        </p:txBody>
      </p:sp>
    </p:spTree>
    <p:extLst>
      <p:ext uri="{BB962C8B-B14F-4D97-AF65-F5344CB8AC3E}">
        <p14:creationId xmlns:p14="http://schemas.microsoft.com/office/powerpoint/2010/main" val="228753605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4CBDB-1EFA-4D3E-D665-9ECC9F90C66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70F30D3-5808-FBA6-333B-A326A6A901C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D71BDFA-CAFC-C93A-5F3E-DDF1249285E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B72D8F1-90E2-FB97-0BBB-2E3FA82D4341}"/>
              </a:ext>
            </a:extLst>
          </p:cNvPr>
          <p:cNvSpPr>
            <a:spLocks noGrp="1"/>
          </p:cNvSpPr>
          <p:nvPr>
            <p:ph type="dt" sz="half" idx="10"/>
          </p:nvPr>
        </p:nvSpPr>
        <p:spPr/>
        <p:txBody>
          <a:bodyPr/>
          <a:lstStyle/>
          <a:p>
            <a:pPr>
              <a:defRPr/>
            </a:pPr>
            <a:fld id="{E869E4F4-A98C-45CE-BD62-39334D906E50}" type="datetime1">
              <a:rPr lang="zh-CN" altLang="en-US" smtClean="0"/>
              <a:pPr>
                <a:defRPr/>
              </a:pPr>
              <a:t>2024/7/15</a:t>
            </a:fld>
            <a:endParaRPr lang="zh-CN" altLang="en-US"/>
          </a:p>
        </p:txBody>
      </p:sp>
      <p:sp>
        <p:nvSpPr>
          <p:cNvPr id="6" name="页脚占位符 5">
            <a:extLst>
              <a:ext uri="{FF2B5EF4-FFF2-40B4-BE49-F238E27FC236}">
                <a16:creationId xmlns:a16="http://schemas.microsoft.com/office/drawing/2014/main" id="{A7085B57-F3EB-044C-621E-38CA60B1C8FC}"/>
              </a:ext>
            </a:extLst>
          </p:cNvPr>
          <p:cNvSpPr>
            <a:spLocks noGrp="1"/>
          </p:cNvSpPr>
          <p:nvPr>
            <p:ph type="ftr" sz="quarter" idx="11"/>
          </p:nvPr>
        </p:nvSpPr>
        <p:spPr/>
        <p:txBody>
          <a:bodyPr/>
          <a:lstStyle/>
          <a:p>
            <a:pPr>
              <a:defRPr/>
            </a:pPr>
            <a:r>
              <a:rPr lang="en-US" altLang="zh-CN"/>
              <a:t>Python</a:t>
            </a:r>
            <a:r>
              <a:rPr lang="zh-CN" altLang="en-US"/>
              <a:t>入门到人工智能实战</a:t>
            </a:r>
            <a:endParaRPr lang="zh-CN" altLang="en-US" dirty="0"/>
          </a:p>
        </p:txBody>
      </p:sp>
      <p:sp>
        <p:nvSpPr>
          <p:cNvPr id="7" name="灯片编号占位符 6">
            <a:extLst>
              <a:ext uri="{FF2B5EF4-FFF2-40B4-BE49-F238E27FC236}">
                <a16:creationId xmlns:a16="http://schemas.microsoft.com/office/drawing/2014/main" id="{250C5F7C-D8CF-F0A1-6D84-FE8DB68C2B17}"/>
              </a:ext>
            </a:extLst>
          </p:cNvPr>
          <p:cNvSpPr>
            <a:spLocks noGrp="1"/>
          </p:cNvSpPr>
          <p:nvPr>
            <p:ph type="sldNum" sz="quarter" idx="12"/>
          </p:nvPr>
        </p:nvSpPr>
        <p:spPr/>
        <p:txBody>
          <a:bodyPr/>
          <a:lstStyle/>
          <a:p>
            <a:pPr>
              <a:defRPr/>
            </a:pPr>
            <a:fld id="{9A876026-86DB-4795-BA64-05AD33430367}" type="slidenum">
              <a:rPr lang="zh-CN" altLang="en-US" smtClean="0"/>
              <a:pPr>
                <a:defRPr/>
              </a:pPr>
              <a:t>‹#›</a:t>
            </a:fld>
            <a:endParaRPr lang="zh-CN" altLang="en-US"/>
          </a:p>
        </p:txBody>
      </p:sp>
    </p:spTree>
    <p:extLst>
      <p:ext uri="{BB962C8B-B14F-4D97-AF65-F5344CB8AC3E}">
        <p14:creationId xmlns:p14="http://schemas.microsoft.com/office/powerpoint/2010/main" val="3875829723"/>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015C3-D140-38D4-6850-80373C9F5FB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54F5AE3-7810-DB9F-F743-BF1B1C12EC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A547942-7893-69B7-D7CC-9BF9297AA9C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FE8CC58-989C-33A4-9B6C-D8FB5B7B56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7376553-103E-5B58-2D08-0DF16329E45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3D653CF-7ADC-7F97-0E56-5C2533A5A37C}"/>
              </a:ext>
            </a:extLst>
          </p:cNvPr>
          <p:cNvSpPr>
            <a:spLocks noGrp="1"/>
          </p:cNvSpPr>
          <p:nvPr>
            <p:ph type="dt" sz="half" idx="10"/>
          </p:nvPr>
        </p:nvSpPr>
        <p:spPr/>
        <p:txBody>
          <a:bodyPr/>
          <a:lstStyle/>
          <a:p>
            <a:pPr>
              <a:defRPr/>
            </a:pPr>
            <a:fld id="{E869E4F4-A98C-45CE-BD62-39334D906E50}" type="datetime1">
              <a:rPr lang="zh-CN" altLang="en-US" smtClean="0"/>
              <a:pPr>
                <a:defRPr/>
              </a:pPr>
              <a:t>2024/7/15</a:t>
            </a:fld>
            <a:endParaRPr lang="zh-CN" altLang="en-US"/>
          </a:p>
        </p:txBody>
      </p:sp>
      <p:sp>
        <p:nvSpPr>
          <p:cNvPr id="8" name="页脚占位符 7">
            <a:extLst>
              <a:ext uri="{FF2B5EF4-FFF2-40B4-BE49-F238E27FC236}">
                <a16:creationId xmlns:a16="http://schemas.microsoft.com/office/drawing/2014/main" id="{39D0F054-D817-5A04-E467-D6D36C0B90DF}"/>
              </a:ext>
            </a:extLst>
          </p:cNvPr>
          <p:cNvSpPr>
            <a:spLocks noGrp="1"/>
          </p:cNvSpPr>
          <p:nvPr>
            <p:ph type="ftr" sz="quarter" idx="11"/>
          </p:nvPr>
        </p:nvSpPr>
        <p:spPr/>
        <p:txBody>
          <a:bodyPr/>
          <a:lstStyle/>
          <a:p>
            <a:pPr>
              <a:defRPr/>
            </a:pPr>
            <a:r>
              <a:rPr lang="en-US" altLang="zh-CN"/>
              <a:t>Python</a:t>
            </a:r>
            <a:r>
              <a:rPr lang="zh-CN" altLang="en-US"/>
              <a:t>入门到人工智能实战</a:t>
            </a:r>
            <a:endParaRPr lang="zh-CN" altLang="en-US" dirty="0"/>
          </a:p>
        </p:txBody>
      </p:sp>
      <p:sp>
        <p:nvSpPr>
          <p:cNvPr id="9" name="灯片编号占位符 8">
            <a:extLst>
              <a:ext uri="{FF2B5EF4-FFF2-40B4-BE49-F238E27FC236}">
                <a16:creationId xmlns:a16="http://schemas.microsoft.com/office/drawing/2014/main" id="{EED4DDCC-5E30-C7BE-B21C-B2253ECD88A5}"/>
              </a:ext>
            </a:extLst>
          </p:cNvPr>
          <p:cNvSpPr>
            <a:spLocks noGrp="1"/>
          </p:cNvSpPr>
          <p:nvPr>
            <p:ph type="sldNum" sz="quarter" idx="12"/>
          </p:nvPr>
        </p:nvSpPr>
        <p:spPr/>
        <p:txBody>
          <a:bodyPr/>
          <a:lstStyle/>
          <a:p>
            <a:pPr>
              <a:defRPr/>
            </a:pPr>
            <a:fld id="{9A876026-86DB-4795-BA64-05AD33430367}" type="slidenum">
              <a:rPr lang="zh-CN" altLang="en-US" smtClean="0"/>
              <a:pPr>
                <a:defRPr/>
              </a:pPr>
              <a:t>‹#›</a:t>
            </a:fld>
            <a:endParaRPr lang="zh-CN" altLang="en-US"/>
          </a:p>
        </p:txBody>
      </p:sp>
    </p:spTree>
    <p:extLst>
      <p:ext uri="{BB962C8B-B14F-4D97-AF65-F5344CB8AC3E}">
        <p14:creationId xmlns:p14="http://schemas.microsoft.com/office/powerpoint/2010/main" val="2228276115"/>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AE455B-8A8D-7AE9-FE92-426BA56D07E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EAA99B3-3001-E0B3-1C9C-6ED5BB1DD075}"/>
              </a:ext>
            </a:extLst>
          </p:cNvPr>
          <p:cNvSpPr>
            <a:spLocks noGrp="1"/>
          </p:cNvSpPr>
          <p:nvPr>
            <p:ph type="dt" sz="half" idx="10"/>
          </p:nvPr>
        </p:nvSpPr>
        <p:spPr/>
        <p:txBody>
          <a:bodyPr/>
          <a:lstStyle/>
          <a:p>
            <a:pPr>
              <a:defRPr/>
            </a:pPr>
            <a:fld id="{443205CE-96BE-45E2-B895-DA677AB619E6}" type="datetime1">
              <a:rPr lang="zh-CN" altLang="en-US" smtClean="0"/>
              <a:pPr>
                <a:defRPr/>
              </a:pPr>
              <a:t>2024/7/15</a:t>
            </a:fld>
            <a:endParaRPr lang="zh-CN" altLang="en-US"/>
          </a:p>
        </p:txBody>
      </p:sp>
      <p:sp>
        <p:nvSpPr>
          <p:cNvPr id="4" name="页脚占位符 3">
            <a:extLst>
              <a:ext uri="{FF2B5EF4-FFF2-40B4-BE49-F238E27FC236}">
                <a16:creationId xmlns:a16="http://schemas.microsoft.com/office/drawing/2014/main" id="{3FB0C7D7-75CE-437E-0F5D-102D782A1503}"/>
              </a:ext>
            </a:extLst>
          </p:cNvPr>
          <p:cNvSpPr>
            <a:spLocks noGrp="1"/>
          </p:cNvSpPr>
          <p:nvPr>
            <p:ph type="ftr" sz="quarter" idx="11"/>
          </p:nvPr>
        </p:nvSpPr>
        <p:spPr/>
        <p:txBody>
          <a:bodyPr/>
          <a:lstStyle/>
          <a:p>
            <a:pPr>
              <a:defRPr/>
            </a:pPr>
            <a:r>
              <a:rPr lang="en-US" altLang="zh-CN"/>
              <a:t>Linux+Shell</a:t>
            </a:r>
            <a:r>
              <a:rPr lang="zh-CN" altLang="en-US"/>
              <a:t>基础</a:t>
            </a:r>
            <a:endParaRPr lang="zh-CN" altLang="en-US" dirty="0"/>
          </a:p>
        </p:txBody>
      </p:sp>
      <p:sp>
        <p:nvSpPr>
          <p:cNvPr id="5" name="灯片编号占位符 4">
            <a:extLst>
              <a:ext uri="{FF2B5EF4-FFF2-40B4-BE49-F238E27FC236}">
                <a16:creationId xmlns:a16="http://schemas.microsoft.com/office/drawing/2014/main" id="{D278B8F2-FE75-02E0-5BCE-33F680B48ECD}"/>
              </a:ext>
            </a:extLst>
          </p:cNvPr>
          <p:cNvSpPr>
            <a:spLocks noGrp="1"/>
          </p:cNvSpPr>
          <p:nvPr>
            <p:ph type="sldNum" sz="quarter" idx="12"/>
          </p:nvPr>
        </p:nvSpPr>
        <p:spPr/>
        <p:txBody>
          <a:bodyPr/>
          <a:lstStyle/>
          <a:p>
            <a:pPr>
              <a:defRPr/>
            </a:pPr>
            <a:fld id="{2E156C29-633D-438A-8789-810AB06DB713}" type="slidenum">
              <a:rPr lang="zh-CN" altLang="en-US" smtClean="0"/>
              <a:pPr>
                <a:defRPr/>
              </a:pPr>
              <a:t>‹#›</a:t>
            </a:fld>
            <a:endParaRPr lang="zh-CN" altLang="en-US"/>
          </a:p>
        </p:txBody>
      </p:sp>
    </p:spTree>
    <p:extLst>
      <p:ext uri="{BB962C8B-B14F-4D97-AF65-F5344CB8AC3E}">
        <p14:creationId xmlns:p14="http://schemas.microsoft.com/office/powerpoint/2010/main" val="35209706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6DD80E7-79C4-C3FE-53C7-401DD6B748B1}"/>
              </a:ext>
            </a:extLst>
          </p:cNvPr>
          <p:cNvSpPr>
            <a:spLocks noGrp="1"/>
          </p:cNvSpPr>
          <p:nvPr>
            <p:ph type="dt" sz="half" idx="10"/>
          </p:nvPr>
        </p:nvSpPr>
        <p:spPr/>
        <p:txBody>
          <a:bodyPr/>
          <a:lstStyle/>
          <a:p>
            <a:pPr>
              <a:defRPr/>
            </a:pPr>
            <a:fld id="{A66C0E22-398F-4CCC-A9F1-6082FF5B5B4E}" type="datetime1">
              <a:rPr lang="zh-CN" altLang="en-US" smtClean="0"/>
              <a:pPr>
                <a:defRPr/>
              </a:pPr>
              <a:t>2024/7/15</a:t>
            </a:fld>
            <a:endParaRPr lang="zh-CN" altLang="en-US"/>
          </a:p>
        </p:txBody>
      </p:sp>
      <p:sp>
        <p:nvSpPr>
          <p:cNvPr id="3" name="页脚占位符 2">
            <a:extLst>
              <a:ext uri="{FF2B5EF4-FFF2-40B4-BE49-F238E27FC236}">
                <a16:creationId xmlns:a16="http://schemas.microsoft.com/office/drawing/2014/main" id="{D0648A7D-E664-6736-C9D2-69C56818600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6FF9221-9842-1032-DC5F-1F8BD88C360F}"/>
              </a:ext>
            </a:extLst>
          </p:cNvPr>
          <p:cNvSpPr>
            <a:spLocks noGrp="1"/>
          </p:cNvSpPr>
          <p:nvPr>
            <p:ph type="sldNum" sz="quarter" idx="12"/>
          </p:nvPr>
        </p:nvSpPr>
        <p:spPr/>
        <p:txBody>
          <a:bodyPr/>
          <a:lstStyle/>
          <a:p>
            <a:pPr>
              <a:defRPr/>
            </a:pPr>
            <a:fld id="{1BD91138-8369-43D9-8A35-643BE7E84AB2}" type="slidenum">
              <a:rPr lang="zh-CN" altLang="en-US" smtClean="0"/>
              <a:pPr>
                <a:defRPr/>
              </a:pPr>
              <a:t>‹#›</a:t>
            </a:fld>
            <a:endParaRPr lang="zh-CN" altLang="en-US"/>
          </a:p>
        </p:txBody>
      </p:sp>
    </p:spTree>
    <p:extLst>
      <p:ext uri="{BB962C8B-B14F-4D97-AF65-F5344CB8AC3E}">
        <p14:creationId xmlns:p14="http://schemas.microsoft.com/office/powerpoint/2010/main" val="22678858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A8CED2-C3F1-CCEB-2772-A87F7F5488C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AE972F5-1A9E-C552-027A-378AF8B9F9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C2568D1-BD27-77CC-9646-C3B76D827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6BA0D2-8621-1EFE-18B4-FF52C5D67E36}"/>
              </a:ext>
            </a:extLst>
          </p:cNvPr>
          <p:cNvSpPr>
            <a:spLocks noGrp="1"/>
          </p:cNvSpPr>
          <p:nvPr>
            <p:ph type="dt" sz="half" idx="10"/>
          </p:nvPr>
        </p:nvSpPr>
        <p:spPr/>
        <p:txBody>
          <a:bodyPr/>
          <a:lstStyle/>
          <a:p>
            <a:pPr>
              <a:defRPr/>
            </a:pPr>
            <a:fld id="{E869E4F4-A98C-45CE-BD62-39334D906E50}" type="datetime1">
              <a:rPr lang="zh-CN" altLang="en-US" smtClean="0"/>
              <a:pPr>
                <a:defRPr/>
              </a:pPr>
              <a:t>2024/7/15</a:t>
            </a:fld>
            <a:endParaRPr lang="zh-CN" altLang="en-US"/>
          </a:p>
        </p:txBody>
      </p:sp>
      <p:sp>
        <p:nvSpPr>
          <p:cNvPr id="6" name="页脚占位符 5">
            <a:extLst>
              <a:ext uri="{FF2B5EF4-FFF2-40B4-BE49-F238E27FC236}">
                <a16:creationId xmlns:a16="http://schemas.microsoft.com/office/drawing/2014/main" id="{9F64662F-060D-03E9-8282-B66BA9D3BF3F}"/>
              </a:ext>
            </a:extLst>
          </p:cNvPr>
          <p:cNvSpPr>
            <a:spLocks noGrp="1"/>
          </p:cNvSpPr>
          <p:nvPr>
            <p:ph type="ftr" sz="quarter" idx="11"/>
          </p:nvPr>
        </p:nvSpPr>
        <p:spPr/>
        <p:txBody>
          <a:bodyPr/>
          <a:lstStyle/>
          <a:p>
            <a:pPr>
              <a:defRPr/>
            </a:pPr>
            <a:r>
              <a:rPr lang="en-US" altLang="zh-CN"/>
              <a:t>Python</a:t>
            </a:r>
            <a:r>
              <a:rPr lang="zh-CN" altLang="en-US"/>
              <a:t>入门到人工智能实战</a:t>
            </a:r>
            <a:endParaRPr lang="zh-CN" altLang="en-US" dirty="0"/>
          </a:p>
        </p:txBody>
      </p:sp>
      <p:sp>
        <p:nvSpPr>
          <p:cNvPr id="7" name="灯片编号占位符 6">
            <a:extLst>
              <a:ext uri="{FF2B5EF4-FFF2-40B4-BE49-F238E27FC236}">
                <a16:creationId xmlns:a16="http://schemas.microsoft.com/office/drawing/2014/main" id="{9B7EEBD4-4066-46A2-25B4-F8C706EA1433}"/>
              </a:ext>
            </a:extLst>
          </p:cNvPr>
          <p:cNvSpPr>
            <a:spLocks noGrp="1"/>
          </p:cNvSpPr>
          <p:nvPr>
            <p:ph type="sldNum" sz="quarter" idx="12"/>
          </p:nvPr>
        </p:nvSpPr>
        <p:spPr/>
        <p:txBody>
          <a:bodyPr/>
          <a:lstStyle/>
          <a:p>
            <a:pPr>
              <a:defRPr/>
            </a:pPr>
            <a:fld id="{9A876026-86DB-4795-BA64-05AD33430367}" type="slidenum">
              <a:rPr lang="zh-CN" altLang="en-US" smtClean="0"/>
              <a:pPr>
                <a:defRPr/>
              </a:pPr>
              <a:t>‹#›</a:t>
            </a:fld>
            <a:endParaRPr lang="zh-CN" altLang="en-US"/>
          </a:p>
        </p:txBody>
      </p:sp>
    </p:spTree>
    <p:extLst>
      <p:ext uri="{BB962C8B-B14F-4D97-AF65-F5344CB8AC3E}">
        <p14:creationId xmlns:p14="http://schemas.microsoft.com/office/powerpoint/2010/main" val="3832268135"/>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D1BC74-4A96-9951-2522-18FAE89DBA2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975C551-F5FC-B90F-D1B0-831BBE857B6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C29BAE-BE0E-FEB1-6E7E-693B16C6DB8E}"/>
              </a:ext>
            </a:extLst>
          </p:cNvPr>
          <p:cNvSpPr>
            <a:spLocks noGrp="1"/>
          </p:cNvSpPr>
          <p:nvPr>
            <p:ph type="dt" sz="half" idx="10"/>
          </p:nvPr>
        </p:nvSpPr>
        <p:spPr/>
        <p:txBody>
          <a:bodyPr/>
          <a:lstStyle/>
          <a:p>
            <a:fld id="{3348B459-4A67-45B6-A75B-C92B943CB02F}" type="datetimeFigureOut">
              <a:rPr lang="zh-CN" altLang="en-US" smtClean="0"/>
              <a:t>2024/7/15</a:t>
            </a:fld>
            <a:endParaRPr lang="zh-CN" altLang="en-US"/>
          </a:p>
        </p:txBody>
      </p:sp>
      <p:sp>
        <p:nvSpPr>
          <p:cNvPr id="5" name="页脚占位符 4">
            <a:extLst>
              <a:ext uri="{FF2B5EF4-FFF2-40B4-BE49-F238E27FC236}">
                <a16:creationId xmlns:a16="http://schemas.microsoft.com/office/drawing/2014/main" id="{18388A43-9094-758D-D141-A646E1BE28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BBC28B6-38CB-F830-A8E3-B2B181820665}"/>
              </a:ext>
            </a:extLst>
          </p:cNvPr>
          <p:cNvSpPr>
            <a:spLocks noGrp="1"/>
          </p:cNvSpPr>
          <p:nvPr>
            <p:ph type="sldNum" sz="quarter" idx="12"/>
          </p:nvPr>
        </p:nvSpPr>
        <p:spPr/>
        <p:txBody>
          <a:bodyPr/>
          <a:lstStyle/>
          <a:p>
            <a:fld id="{65BDBE90-D333-4670-A4E8-3509A34FB5C1}" type="slidenum">
              <a:rPr lang="zh-CN" altLang="en-US" smtClean="0"/>
              <a:t>‹#›</a:t>
            </a:fld>
            <a:endParaRPr lang="zh-CN" altLang="en-US"/>
          </a:p>
        </p:txBody>
      </p:sp>
    </p:spTree>
    <p:extLst>
      <p:ext uri="{BB962C8B-B14F-4D97-AF65-F5344CB8AC3E}">
        <p14:creationId xmlns:p14="http://schemas.microsoft.com/office/powerpoint/2010/main" val="20830517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A589E8-DBB4-5D15-625C-9FD1AE2288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049392F-8693-0ECD-4E06-A64A249E23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2B3C67A-20F4-8CB5-F1B4-E356B701A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9730BD-C3F2-813C-6719-ECD3E0F341D4}"/>
              </a:ext>
            </a:extLst>
          </p:cNvPr>
          <p:cNvSpPr>
            <a:spLocks noGrp="1"/>
          </p:cNvSpPr>
          <p:nvPr>
            <p:ph type="dt" sz="half" idx="10"/>
          </p:nvPr>
        </p:nvSpPr>
        <p:spPr/>
        <p:txBody>
          <a:bodyPr/>
          <a:lstStyle/>
          <a:p>
            <a:pPr>
              <a:defRPr/>
            </a:pPr>
            <a:fld id="{E869E4F4-A98C-45CE-BD62-39334D906E50}" type="datetime1">
              <a:rPr lang="zh-CN" altLang="en-US" smtClean="0"/>
              <a:pPr>
                <a:defRPr/>
              </a:pPr>
              <a:t>2024/7/15</a:t>
            </a:fld>
            <a:endParaRPr lang="zh-CN" altLang="en-US"/>
          </a:p>
        </p:txBody>
      </p:sp>
      <p:sp>
        <p:nvSpPr>
          <p:cNvPr id="6" name="页脚占位符 5">
            <a:extLst>
              <a:ext uri="{FF2B5EF4-FFF2-40B4-BE49-F238E27FC236}">
                <a16:creationId xmlns:a16="http://schemas.microsoft.com/office/drawing/2014/main" id="{EA790FD0-8029-5035-BB5C-E2C448B5A87A}"/>
              </a:ext>
            </a:extLst>
          </p:cNvPr>
          <p:cNvSpPr>
            <a:spLocks noGrp="1"/>
          </p:cNvSpPr>
          <p:nvPr>
            <p:ph type="ftr" sz="quarter" idx="11"/>
          </p:nvPr>
        </p:nvSpPr>
        <p:spPr/>
        <p:txBody>
          <a:bodyPr/>
          <a:lstStyle/>
          <a:p>
            <a:pPr>
              <a:defRPr/>
            </a:pPr>
            <a:r>
              <a:rPr lang="en-US" altLang="zh-CN"/>
              <a:t>Python</a:t>
            </a:r>
            <a:r>
              <a:rPr lang="zh-CN" altLang="en-US"/>
              <a:t>入门到人工智能实战</a:t>
            </a:r>
            <a:endParaRPr lang="zh-CN" altLang="en-US" dirty="0"/>
          </a:p>
        </p:txBody>
      </p:sp>
      <p:sp>
        <p:nvSpPr>
          <p:cNvPr id="7" name="灯片编号占位符 6">
            <a:extLst>
              <a:ext uri="{FF2B5EF4-FFF2-40B4-BE49-F238E27FC236}">
                <a16:creationId xmlns:a16="http://schemas.microsoft.com/office/drawing/2014/main" id="{6E8589F9-A859-2054-2987-69ECA82F1307}"/>
              </a:ext>
            </a:extLst>
          </p:cNvPr>
          <p:cNvSpPr>
            <a:spLocks noGrp="1"/>
          </p:cNvSpPr>
          <p:nvPr>
            <p:ph type="sldNum" sz="quarter" idx="12"/>
          </p:nvPr>
        </p:nvSpPr>
        <p:spPr/>
        <p:txBody>
          <a:bodyPr/>
          <a:lstStyle/>
          <a:p>
            <a:pPr>
              <a:defRPr/>
            </a:pPr>
            <a:fld id="{9A876026-86DB-4795-BA64-05AD33430367}" type="slidenum">
              <a:rPr lang="zh-CN" altLang="en-US" smtClean="0"/>
              <a:pPr>
                <a:defRPr/>
              </a:pPr>
              <a:t>‹#›</a:t>
            </a:fld>
            <a:endParaRPr lang="zh-CN" altLang="en-US"/>
          </a:p>
        </p:txBody>
      </p:sp>
    </p:spTree>
    <p:extLst>
      <p:ext uri="{BB962C8B-B14F-4D97-AF65-F5344CB8AC3E}">
        <p14:creationId xmlns:p14="http://schemas.microsoft.com/office/powerpoint/2010/main" val="3871433870"/>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BB0351-5469-F9A7-1033-BDFE9844F4D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285A92A-A08F-B92C-8934-10CD829A393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F4E36E-DD0B-5A72-0DCD-E5F4189E5FE6}"/>
              </a:ext>
            </a:extLst>
          </p:cNvPr>
          <p:cNvSpPr>
            <a:spLocks noGrp="1"/>
          </p:cNvSpPr>
          <p:nvPr>
            <p:ph type="dt" sz="half" idx="10"/>
          </p:nvPr>
        </p:nvSpPr>
        <p:spPr/>
        <p:txBody>
          <a:bodyPr/>
          <a:lstStyle/>
          <a:p>
            <a:pPr>
              <a:defRPr/>
            </a:pPr>
            <a:fld id="{E869E4F4-A98C-45CE-BD62-39334D906E50}" type="datetime1">
              <a:rPr lang="zh-CN" altLang="en-US" smtClean="0"/>
              <a:pPr>
                <a:defRPr/>
              </a:pPr>
              <a:t>2024/7/15</a:t>
            </a:fld>
            <a:endParaRPr lang="zh-CN" altLang="en-US"/>
          </a:p>
        </p:txBody>
      </p:sp>
      <p:sp>
        <p:nvSpPr>
          <p:cNvPr id="5" name="页脚占位符 4">
            <a:extLst>
              <a:ext uri="{FF2B5EF4-FFF2-40B4-BE49-F238E27FC236}">
                <a16:creationId xmlns:a16="http://schemas.microsoft.com/office/drawing/2014/main" id="{B2D12EE6-F0DD-29BC-C8C6-30E98D1E58DE}"/>
              </a:ext>
            </a:extLst>
          </p:cNvPr>
          <p:cNvSpPr>
            <a:spLocks noGrp="1"/>
          </p:cNvSpPr>
          <p:nvPr>
            <p:ph type="ftr" sz="quarter" idx="11"/>
          </p:nvPr>
        </p:nvSpPr>
        <p:spPr/>
        <p:txBody>
          <a:bodyPr/>
          <a:lstStyle/>
          <a:p>
            <a:pPr>
              <a:defRPr/>
            </a:pPr>
            <a:r>
              <a:rPr lang="en-US" altLang="zh-CN"/>
              <a:t>Python</a:t>
            </a:r>
            <a:r>
              <a:rPr lang="zh-CN" altLang="en-US"/>
              <a:t>入门到人工智能实战</a:t>
            </a:r>
            <a:endParaRPr lang="zh-CN" altLang="en-US" dirty="0"/>
          </a:p>
        </p:txBody>
      </p:sp>
      <p:sp>
        <p:nvSpPr>
          <p:cNvPr id="6" name="灯片编号占位符 5">
            <a:extLst>
              <a:ext uri="{FF2B5EF4-FFF2-40B4-BE49-F238E27FC236}">
                <a16:creationId xmlns:a16="http://schemas.microsoft.com/office/drawing/2014/main" id="{9D834E18-284F-56E7-ACDF-775AFD8A0792}"/>
              </a:ext>
            </a:extLst>
          </p:cNvPr>
          <p:cNvSpPr>
            <a:spLocks noGrp="1"/>
          </p:cNvSpPr>
          <p:nvPr>
            <p:ph type="sldNum" sz="quarter" idx="12"/>
          </p:nvPr>
        </p:nvSpPr>
        <p:spPr/>
        <p:txBody>
          <a:bodyPr/>
          <a:lstStyle/>
          <a:p>
            <a:pPr>
              <a:defRPr/>
            </a:pPr>
            <a:fld id="{9A876026-86DB-4795-BA64-05AD33430367}" type="slidenum">
              <a:rPr lang="zh-CN" altLang="en-US" smtClean="0"/>
              <a:pPr>
                <a:defRPr/>
              </a:pPr>
              <a:t>‹#›</a:t>
            </a:fld>
            <a:endParaRPr lang="zh-CN" altLang="en-US"/>
          </a:p>
        </p:txBody>
      </p:sp>
    </p:spTree>
    <p:extLst>
      <p:ext uri="{BB962C8B-B14F-4D97-AF65-F5344CB8AC3E}">
        <p14:creationId xmlns:p14="http://schemas.microsoft.com/office/powerpoint/2010/main" val="1096846688"/>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0A32E98-C907-0E04-2D61-E1613DEDAF7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900076E-0E1E-EE79-D785-D43EC7B93AE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DF184BA-99C2-EAFB-C055-49E4AF8BEE3F}"/>
              </a:ext>
            </a:extLst>
          </p:cNvPr>
          <p:cNvSpPr>
            <a:spLocks noGrp="1"/>
          </p:cNvSpPr>
          <p:nvPr>
            <p:ph type="dt" sz="half" idx="10"/>
          </p:nvPr>
        </p:nvSpPr>
        <p:spPr/>
        <p:txBody>
          <a:bodyPr/>
          <a:lstStyle/>
          <a:p>
            <a:pPr>
              <a:defRPr/>
            </a:pPr>
            <a:fld id="{E869E4F4-A98C-45CE-BD62-39334D906E50}" type="datetime1">
              <a:rPr lang="zh-CN" altLang="en-US" smtClean="0"/>
              <a:pPr>
                <a:defRPr/>
              </a:pPr>
              <a:t>2024/7/15</a:t>
            </a:fld>
            <a:endParaRPr lang="zh-CN" altLang="en-US"/>
          </a:p>
        </p:txBody>
      </p:sp>
      <p:sp>
        <p:nvSpPr>
          <p:cNvPr id="5" name="页脚占位符 4">
            <a:extLst>
              <a:ext uri="{FF2B5EF4-FFF2-40B4-BE49-F238E27FC236}">
                <a16:creationId xmlns:a16="http://schemas.microsoft.com/office/drawing/2014/main" id="{8846904D-454A-5415-A79E-8610CAA6236E}"/>
              </a:ext>
            </a:extLst>
          </p:cNvPr>
          <p:cNvSpPr>
            <a:spLocks noGrp="1"/>
          </p:cNvSpPr>
          <p:nvPr>
            <p:ph type="ftr" sz="quarter" idx="11"/>
          </p:nvPr>
        </p:nvSpPr>
        <p:spPr/>
        <p:txBody>
          <a:bodyPr/>
          <a:lstStyle/>
          <a:p>
            <a:pPr>
              <a:defRPr/>
            </a:pPr>
            <a:r>
              <a:rPr lang="en-US" altLang="zh-CN"/>
              <a:t>Python</a:t>
            </a:r>
            <a:r>
              <a:rPr lang="zh-CN" altLang="en-US"/>
              <a:t>入门到人工智能实战</a:t>
            </a:r>
            <a:endParaRPr lang="zh-CN" altLang="en-US" dirty="0"/>
          </a:p>
        </p:txBody>
      </p:sp>
      <p:sp>
        <p:nvSpPr>
          <p:cNvPr id="6" name="灯片编号占位符 5">
            <a:extLst>
              <a:ext uri="{FF2B5EF4-FFF2-40B4-BE49-F238E27FC236}">
                <a16:creationId xmlns:a16="http://schemas.microsoft.com/office/drawing/2014/main" id="{E40AB075-CF31-EB06-BDFC-22795D076958}"/>
              </a:ext>
            </a:extLst>
          </p:cNvPr>
          <p:cNvSpPr>
            <a:spLocks noGrp="1"/>
          </p:cNvSpPr>
          <p:nvPr>
            <p:ph type="sldNum" sz="quarter" idx="12"/>
          </p:nvPr>
        </p:nvSpPr>
        <p:spPr/>
        <p:txBody>
          <a:bodyPr/>
          <a:lstStyle/>
          <a:p>
            <a:pPr>
              <a:defRPr/>
            </a:pPr>
            <a:fld id="{9A876026-86DB-4795-BA64-05AD33430367}" type="slidenum">
              <a:rPr lang="zh-CN" altLang="en-US" smtClean="0"/>
              <a:pPr>
                <a:defRPr/>
              </a:pPr>
              <a:t>‹#›</a:t>
            </a:fld>
            <a:endParaRPr lang="zh-CN" altLang="en-US"/>
          </a:p>
        </p:txBody>
      </p:sp>
    </p:spTree>
    <p:extLst>
      <p:ext uri="{BB962C8B-B14F-4D97-AF65-F5344CB8AC3E}">
        <p14:creationId xmlns:p14="http://schemas.microsoft.com/office/powerpoint/2010/main" val="1329037274"/>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FD0093-AC0C-8B59-10C8-90FEB47008D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9F0B2DB-E2D4-AB0D-52D3-E6F855ED7C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C36A6FA-9132-761C-BB21-851A4DA88C32}"/>
              </a:ext>
            </a:extLst>
          </p:cNvPr>
          <p:cNvSpPr>
            <a:spLocks noGrp="1"/>
          </p:cNvSpPr>
          <p:nvPr>
            <p:ph type="dt" sz="half" idx="10"/>
          </p:nvPr>
        </p:nvSpPr>
        <p:spPr/>
        <p:txBody>
          <a:bodyPr/>
          <a:lstStyle/>
          <a:p>
            <a:fld id="{3348B459-4A67-45B6-A75B-C92B943CB02F}" type="datetimeFigureOut">
              <a:rPr lang="zh-CN" altLang="en-US" smtClean="0"/>
              <a:t>2024/7/15</a:t>
            </a:fld>
            <a:endParaRPr lang="zh-CN" altLang="en-US"/>
          </a:p>
        </p:txBody>
      </p:sp>
      <p:sp>
        <p:nvSpPr>
          <p:cNvPr id="5" name="页脚占位符 4">
            <a:extLst>
              <a:ext uri="{FF2B5EF4-FFF2-40B4-BE49-F238E27FC236}">
                <a16:creationId xmlns:a16="http://schemas.microsoft.com/office/drawing/2014/main" id="{929598E0-3F93-4166-A8F6-24810F6840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970604-28F8-0CD5-01CA-DE40C4200CF6}"/>
              </a:ext>
            </a:extLst>
          </p:cNvPr>
          <p:cNvSpPr>
            <a:spLocks noGrp="1"/>
          </p:cNvSpPr>
          <p:nvPr>
            <p:ph type="sldNum" sz="quarter" idx="12"/>
          </p:nvPr>
        </p:nvSpPr>
        <p:spPr/>
        <p:txBody>
          <a:bodyPr/>
          <a:lstStyle/>
          <a:p>
            <a:fld id="{65BDBE90-D333-4670-A4E8-3509A34FB5C1}" type="slidenum">
              <a:rPr lang="zh-CN" altLang="en-US" smtClean="0"/>
              <a:t>‹#›</a:t>
            </a:fld>
            <a:endParaRPr lang="zh-CN" altLang="en-US"/>
          </a:p>
        </p:txBody>
      </p:sp>
    </p:spTree>
    <p:extLst>
      <p:ext uri="{BB962C8B-B14F-4D97-AF65-F5344CB8AC3E}">
        <p14:creationId xmlns:p14="http://schemas.microsoft.com/office/powerpoint/2010/main" val="1018137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D43BD-A2D6-9DF7-1623-795B8CE5DDD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74DBF1F-B312-1BCA-293D-7124ADC8A79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3584F64-0714-1F4F-D429-3669C2ABFF4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94B8AD9-A96C-EC77-D8EB-AEF77AC9A7EE}"/>
              </a:ext>
            </a:extLst>
          </p:cNvPr>
          <p:cNvSpPr>
            <a:spLocks noGrp="1"/>
          </p:cNvSpPr>
          <p:nvPr>
            <p:ph type="dt" sz="half" idx="10"/>
          </p:nvPr>
        </p:nvSpPr>
        <p:spPr/>
        <p:txBody>
          <a:bodyPr/>
          <a:lstStyle/>
          <a:p>
            <a:fld id="{3348B459-4A67-45B6-A75B-C92B943CB02F}" type="datetimeFigureOut">
              <a:rPr lang="zh-CN" altLang="en-US" smtClean="0"/>
              <a:t>2024/7/15</a:t>
            </a:fld>
            <a:endParaRPr lang="zh-CN" altLang="en-US"/>
          </a:p>
        </p:txBody>
      </p:sp>
      <p:sp>
        <p:nvSpPr>
          <p:cNvPr id="6" name="页脚占位符 5">
            <a:extLst>
              <a:ext uri="{FF2B5EF4-FFF2-40B4-BE49-F238E27FC236}">
                <a16:creationId xmlns:a16="http://schemas.microsoft.com/office/drawing/2014/main" id="{6B629B3B-9F66-9937-EA1D-C36D2FC26F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85D6D0-55A7-DD7E-4280-32F2D31612AE}"/>
              </a:ext>
            </a:extLst>
          </p:cNvPr>
          <p:cNvSpPr>
            <a:spLocks noGrp="1"/>
          </p:cNvSpPr>
          <p:nvPr>
            <p:ph type="sldNum" sz="quarter" idx="12"/>
          </p:nvPr>
        </p:nvSpPr>
        <p:spPr/>
        <p:txBody>
          <a:bodyPr/>
          <a:lstStyle/>
          <a:p>
            <a:fld id="{65BDBE90-D333-4670-A4E8-3509A34FB5C1}" type="slidenum">
              <a:rPr lang="zh-CN" altLang="en-US" smtClean="0"/>
              <a:t>‹#›</a:t>
            </a:fld>
            <a:endParaRPr lang="zh-CN" altLang="en-US"/>
          </a:p>
        </p:txBody>
      </p:sp>
    </p:spTree>
    <p:extLst>
      <p:ext uri="{BB962C8B-B14F-4D97-AF65-F5344CB8AC3E}">
        <p14:creationId xmlns:p14="http://schemas.microsoft.com/office/powerpoint/2010/main" val="162076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CC1BD-22AC-D510-59AE-ED4AE93683B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E79E8EF-A6B6-B1AD-A3EE-4FB32C286C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848D95E-6A63-A37C-3173-D8675C4D309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5DB531A-9EBE-4EB3-EA32-7C5FF2311C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5199967-7BCD-3B5A-46F4-C5CD7876BEA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359388D-14EC-177E-4FFB-1F50A3664448}"/>
              </a:ext>
            </a:extLst>
          </p:cNvPr>
          <p:cNvSpPr>
            <a:spLocks noGrp="1"/>
          </p:cNvSpPr>
          <p:nvPr>
            <p:ph type="dt" sz="half" idx="10"/>
          </p:nvPr>
        </p:nvSpPr>
        <p:spPr/>
        <p:txBody>
          <a:bodyPr/>
          <a:lstStyle/>
          <a:p>
            <a:fld id="{3348B459-4A67-45B6-A75B-C92B943CB02F}" type="datetimeFigureOut">
              <a:rPr lang="zh-CN" altLang="en-US" smtClean="0"/>
              <a:t>2024/7/15</a:t>
            </a:fld>
            <a:endParaRPr lang="zh-CN" altLang="en-US"/>
          </a:p>
        </p:txBody>
      </p:sp>
      <p:sp>
        <p:nvSpPr>
          <p:cNvPr id="8" name="页脚占位符 7">
            <a:extLst>
              <a:ext uri="{FF2B5EF4-FFF2-40B4-BE49-F238E27FC236}">
                <a16:creationId xmlns:a16="http://schemas.microsoft.com/office/drawing/2014/main" id="{6759A569-399F-208B-2556-6C28A31357A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77A45D2-F4BA-3234-131F-9ACEC8B988DF}"/>
              </a:ext>
            </a:extLst>
          </p:cNvPr>
          <p:cNvSpPr>
            <a:spLocks noGrp="1"/>
          </p:cNvSpPr>
          <p:nvPr>
            <p:ph type="sldNum" sz="quarter" idx="12"/>
          </p:nvPr>
        </p:nvSpPr>
        <p:spPr/>
        <p:txBody>
          <a:bodyPr/>
          <a:lstStyle/>
          <a:p>
            <a:fld id="{65BDBE90-D333-4670-A4E8-3509A34FB5C1}" type="slidenum">
              <a:rPr lang="zh-CN" altLang="en-US" smtClean="0"/>
              <a:t>‹#›</a:t>
            </a:fld>
            <a:endParaRPr lang="zh-CN" altLang="en-US"/>
          </a:p>
        </p:txBody>
      </p:sp>
    </p:spTree>
    <p:extLst>
      <p:ext uri="{BB962C8B-B14F-4D97-AF65-F5344CB8AC3E}">
        <p14:creationId xmlns:p14="http://schemas.microsoft.com/office/powerpoint/2010/main" val="3652714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5B86BF-68AA-C568-09A3-7532EF2D8E2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BB88701-B582-398F-2119-8ED09E5FD223}"/>
              </a:ext>
            </a:extLst>
          </p:cNvPr>
          <p:cNvSpPr>
            <a:spLocks noGrp="1"/>
          </p:cNvSpPr>
          <p:nvPr>
            <p:ph type="dt" sz="half" idx="10"/>
          </p:nvPr>
        </p:nvSpPr>
        <p:spPr/>
        <p:txBody>
          <a:bodyPr/>
          <a:lstStyle/>
          <a:p>
            <a:fld id="{3348B459-4A67-45B6-A75B-C92B943CB02F}" type="datetimeFigureOut">
              <a:rPr lang="zh-CN" altLang="en-US" smtClean="0"/>
              <a:t>2024/7/15</a:t>
            </a:fld>
            <a:endParaRPr lang="zh-CN" altLang="en-US"/>
          </a:p>
        </p:txBody>
      </p:sp>
      <p:sp>
        <p:nvSpPr>
          <p:cNvPr id="4" name="页脚占位符 3">
            <a:extLst>
              <a:ext uri="{FF2B5EF4-FFF2-40B4-BE49-F238E27FC236}">
                <a16:creationId xmlns:a16="http://schemas.microsoft.com/office/drawing/2014/main" id="{5AD5E32F-3A8A-141A-1C50-1F10D56B02A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340604C-4328-079C-8328-D6406224AAEA}"/>
              </a:ext>
            </a:extLst>
          </p:cNvPr>
          <p:cNvSpPr>
            <a:spLocks noGrp="1"/>
          </p:cNvSpPr>
          <p:nvPr>
            <p:ph type="sldNum" sz="quarter" idx="12"/>
          </p:nvPr>
        </p:nvSpPr>
        <p:spPr/>
        <p:txBody>
          <a:bodyPr/>
          <a:lstStyle/>
          <a:p>
            <a:fld id="{65BDBE90-D333-4670-A4E8-3509A34FB5C1}" type="slidenum">
              <a:rPr lang="zh-CN" altLang="en-US" smtClean="0"/>
              <a:t>‹#›</a:t>
            </a:fld>
            <a:endParaRPr lang="zh-CN" altLang="en-US"/>
          </a:p>
        </p:txBody>
      </p:sp>
    </p:spTree>
    <p:extLst>
      <p:ext uri="{BB962C8B-B14F-4D97-AF65-F5344CB8AC3E}">
        <p14:creationId xmlns:p14="http://schemas.microsoft.com/office/powerpoint/2010/main" val="4001766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8BA269F-586F-E299-D83B-B1D87F2D1F19}"/>
              </a:ext>
            </a:extLst>
          </p:cNvPr>
          <p:cNvSpPr>
            <a:spLocks noGrp="1"/>
          </p:cNvSpPr>
          <p:nvPr>
            <p:ph type="dt" sz="half" idx="10"/>
          </p:nvPr>
        </p:nvSpPr>
        <p:spPr/>
        <p:txBody>
          <a:bodyPr/>
          <a:lstStyle/>
          <a:p>
            <a:fld id="{3348B459-4A67-45B6-A75B-C92B943CB02F}" type="datetimeFigureOut">
              <a:rPr lang="zh-CN" altLang="en-US" smtClean="0"/>
              <a:t>2024/7/15</a:t>
            </a:fld>
            <a:endParaRPr lang="zh-CN" altLang="en-US"/>
          </a:p>
        </p:txBody>
      </p:sp>
      <p:sp>
        <p:nvSpPr>
          <p:cNvPr id="3" name="页脚占位符 2">
            <a:extLst>
              <a:ext uri="{FF2B5EF4-FFF2-40B4-BE49-F238E27FC236}">
                <a16:creationId xmlns:a16="http://schemas.microsoft.com/office/drawing/2014/main" id="{BEB0C031-5663-3F98-E6A2-461F03F6406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E184397-7CDE-429A-958A-6A687FD4AA8C}"/>
              </a:ext>
            </a:extLst>
          </p:cNvPr>
          <p:cNvSpPr>
            <a:spLocks noGrp="1"/>
          </p:cNvSpPr>
          <p:nvPr>
            <p:ph type="sldNum" sz="quarter" idx="12"/>
          </p:nvPr>
        </p:nvSpPr>
        <p:spPr/>
        <p:txBody>
          <a:bodyPr/>
          <a:lstStyle/>
          <a:p>
            <a:fld id="{65BDBE90-D333-4670-A4E8-3509A34FB5C1}" type="slidenum">
              <a:rPr lang="zh-CN" altLang="en-US" smtClean="0"/>
              <a:t>‹#›</a:t>
            </a:fld>
            <a:endParaRPr lang="zh-CN" altLang="en-US"/>
          </a:p>
        </p:txBody>
      </p:sp>
    </p:spTree>
    <p:extLst>
      <p:ext uri="{BB962C8B-B14F-4D97-AF65-F5344CB8AC3E}">
        <p14:creationId xmlns:p14="http://schemas.microsoft.com/office/powerpoint/2010/main" val="3432664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9564AF-A062-DCF3-41E3-18143404F3B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716225C-8E2A-9133-ED6F-76463E8051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B1E2E59-5883-FAA4-E72D-84F2679656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0DD683F-F3ED-6198-75D1-8D2933C92132}"/>
              </a:ext>
            </a:extLst>
          </p:cNvPr>
          <p:cNvSpPr>
            <a:spLocks noGrp="1"/>
          </p:cNvSpPr>
          <p:nvPr>
            <p:ph type="dt" sz="half" idx="10"/>
          </p:nvPr>
        </p:nvSpPr>
        <p:spPr/>
        <p:txBody>
          <a:bodyPr/>
          <a:lstStyle/>
          <a:p>
            <a:fld id="{3348B459-4A67-45B6-A75B-C92B943CB02F}" type="datetimeFigureOut">
              <a:rPr lang="zh-CN" altLang="en-US" smtClean="0"/>
              <a:t>2024/7/15</a:t>
            </a:fld>
            <a:endParaRPr lang="zh-CN" altLang="en-US"/>
          </a:p>
        </p:txBody>
      </p:sp>
      <p:sp>
        <p:nvSpPr>
          <p:cNvPr id="6" name="页脚占位符 5">
            <a:extLst>
              <a:ext uri="{FF2B5EF4-FFF2-40B4-BE49-F238E27FC236}">
                <a16:creationId xmlns:a16="http://schemas.microsoft.com/office/drawing/2014/main" id="{AFE166AA-70F5-154C-BF26-4E5BBB588E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45AC06-67C8-6484-CD89-F1F6293677D9}"/>
              </a:ext>
            </a:extLst>
          </p:cNvPr>
          <p:cNvSpPr>
            <a:spLocks noGrp="1"/>
          </p:cNvSpPr>
          <p:nvPr>
            <p:ph type="sldNum" sz="quarter" idx="12"/>
          </p:nvPr>
        </p:nvSpPr>
        <p:spPr/>
        <p:txBody>
          <a:bodyPr/>
          <a:lstStyle/>
          <a:p>
            <a:fld id="{65BDBE90-D333-4670-A4E8-3509A34FB5C1}" type="slidenum">
              <a:rPr lang="zh-CN" altLang="en-US" smtClean="0"/>
              <a:t>‹#›</a:t>
            </a:fld>
            <a:endParaRPr lang="zh-CN" altLang="en-US"/>
          </a:p>
        </p:txBody>
      </p:sp>
    </p:spTree>
    <p:extLst>
      <p:ext uri="{BB962C8B-B14F-4D97-AF65-F5344CB8AC3E}">
        <p14:creationId xmlns:p14="http://schemas.microsoft.com/office/powerpoint/2010/main" val="1362745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637D71-7C2D-9928-C35F-395B8D3836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75148EA-5F71-2E15-AAFF-A945E22C7A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28A07B4-1C9D-6635-5BAB-CCEEE5645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A887BB0-CC39-8B7F-4E29-F8D4743DC285}"/>
              </a:ext>
            </a:extLst>
          </p:cNvPr>
          <p:cNvSpPr>
            <a:spLocks noGrp="1"/>
          </p:cNvSpPr>
          <p:nvPr>
            <p:ph type="dt" sz="half" idx="10"/>
          </p:nvPr>
        </p:nvSpPr>
        <p:spPr/>
        <p:txBody>
          <a:bodyPr/>
          <a:lstStyle/>
          <a:p>
            <a:fld id="{3348B459-4A67-45B6-A75B-C92B943CB02F}" type="datetimeFigureOut">
              <a:rPr lang="zh-CN" altLang="en-US" smtClean="0"/>
              <a:t>2024/7/15</a:t>
            </a:fld>
            <a:endParaRPr lang="zh-CN" altLang="en-US"/>
          </a:p>
        </p:txBody>
      </p:sp>
      <p:sp>
        <p:nvSpPr>
          <p:cNvPr id="6" name="页脚占位符 5">
            <a:extLst>
              <a:ext uri="{FF2B5EF4-FFF2-40B4-BE49-F238E27FC236}">
                <a16:creationId xmlns:a16="http://schemas.microsoft.com/office/drawing/2014/main" id="{BF31C868-FF5B-B1DA-E6E3-12A32677F2B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841C7C9-A347-217F-B37E-96F23572DA7F}"/>
              </a:ext>
            </a:extLst>
          </p:cNvPr>
          <p:cNvSpPr>
            <a:spLocks noGrp="1"/>
          </p:cNvSpPr>
          <p:nvPr>
            <p:ph type="sldNum" sz="quarter" idx="12"/>
          </p:nvPr>
        </p:nvSpPr>
        <p:spPr/>
        <p:txBody>
          <a:bodyPr/>
          <a:lstStyle/>
          <a:p>
            <a:fld id="{65BDBE90-D333-4670-A4E8-3509A34FB5C1}" type="slidenum">
              <a:rPr lang="zh-CN" altLang="en-US" smtClean="0"/>
              <a:t>‹#›</a:t>
            </a:fld>
            <a:endParaRPr lang="zh-CN" altLang="en-US"/>
          </a:p>
        </p:txBody>
      </p:sp>
    </p:spTree>
    <p:extLst>
      <p:ext uri="{BB962C8B-B14F-4D97-AF65-F5344CB8AC3E}">
        <p14:creationId xmlns:p14="http://schemas.microsoft.com/office/powerpoint/2010/main" val="310104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0F1BAE3-BEFE-B02C-A306-B0F533196B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70E6A54-96D3-918D-125B-A972043D42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86145B-DA74-C822-4B09-FCC1861E97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48B459-4A67-45B6-A75B-C92B943CB02F}" type="datetimeFigureOut">
              <a:rPr lang="zh-CN" altLang="en-US" smtClean="0"/>
              <a:t>2024/7/15</a:t>
            </a:fld>
            <a:endParaRPr lang="zh-CN" altLang="en-US"/>
          </a:p>
        </p:txBody>
      </p:sp>
      <p:sp>
        <p:nvSpPr>
          <p:cNvPr id="5" name="页脚占位符 4">
            <a:extLst>
              <a:ext uri="{FF2B5EF4-FFF2-40B4-BE49-F238E27FC236}">
                <a16:creationId xmlns:a16="http://schemas.microsoft.com/office/drawing/2014/main" id="{5125D2C6-1C25-74B2-9E59-8F6300BB94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7630FCE-0D70-B5DF-A6CD-32553AF0A5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BDBE90-D333-4670-A4E8-3509A34FB5C1}" type="slidenum">
              <a:rPr lang="zh-CN" altLang="en-US" smtClean="0"/>
              <a:t>‹#›</a:t>
            </a:fld>
            <a:endParaRPr lang="zh-CN" altLang="en-US"/>
          </a:p>
        </p:txBody>
      </p:sp>
    </p:spTree>
    <p:extLst>
      <p:ext uri="{BB962C8B-B14F-4D97-AF65-F5344CB8AC3E}">
        <p14:creationId xmlns:p14="http://schemas.microsoft.com/office/powerpoint/2010/main" val="539124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B1804D9-4E71-6F4A-FC08-25C1353538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3FA08F5-1C30-8157-9C30-8480CC2E2B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7F34D4-D687-BE4C-2555-93081D7A20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869E4F4-A98C-45CE-BD62-39334D906E50}" type="datetime1">
              <a:rPr lang="zh-CN" altLang="en-US" smtClean="0"/>
              <a:pPr>
                <a:defRPr/>
              </a:pPr>
              <a:t>2024/7/15</a:t>
            </a:fld>
            <a:endParaRPr lang="zh-CN" altLang="en-US"/>
          </a:p>
        </p:txBody>
      </p:sp>
      <p:sp>
        <p:nvSpPr>
          <p:cNvPr id="5" name="页脚占位符 4">
            <a:extLst>
              <a:ext uri="{FF2B5EF4-FFF2-40B4-BE49-F238E27FC236}">
                <a16:creationId xmlns:a16="http://schemas.microsoft.com/office/drawing/2014/main" id="{F7E64BBA-0C1E-C49F-E184-B4357CC502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ltLang="zh-CN"/>
              <a:t>Python</a:t>
            </a:r>
            <a:r>
              <a:rPr lang="zh-CN" altLang="en-US"/>
              <a:t>入门到人工智能实战</a:t>
            </a:r>
            <a:endParaRPr lang="zh-CN" altLang="en-US" dirty="0"/>
          </a:p>
        </p:txBody>
      </p:sp>
      <p:sp>
        <p:nvSpPr>
          <p:cNvPr id="6" name="灯片编号占位符 5">
            <a:extLst>
              <a:ext uri="{FF2B5EF4-FFF2-40B4-BE49-F238E27FC236}">
                <a16:creationId xmlns:a16="http://schemas.microsoft.com/office/drawing/2014/main" id="{0050F037-E6FB-6C07-909B-ECC897A44D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A876026-86DB-4795-BA64-05AD33430367}" type="slidenum">
              <a:rPr lang="zh-CN" altLang="en-US" smtClean="0"/>
              <a:pPr>
                <a:defRPr/>
              </a:pPr>
              <a:t>‹#›</a:t>
            </a:fld>
            <a:endParaRPr lang="zh-CN" altLang="en-US"/>
          </a:p>
        </p:txBody>
      </p:sp>
    </p:spTree>
    <p:extLst>
      <p:ext uri="{BB962C8B-B14F-4D97-AF65-F5344CB8AC3E}">
        <p14:creationId xmlns:p14="http://schemas.microsoft.com/office/powerpoint/2010/main" val="3758580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9EECB2-1AE0-2FFA-2810-25B8F73826B8}"/>
              </a:ext>
            </a:extLst>
          </p:cNvPr>
          <p:cNvSpPr>
            <a:spLocks noGrp="1"/>
          </p:cNvSpPr>
          <p:nvPr>
            <p:ph type="ctrTitle"/>
          </p:nvPr>
        </p:nvSpPr>
        <p:spPr/>
        <p:txBody>
          <a:bodyPr>
            <a:normAutofit fontScale="90000"/>
          </a:bodyPr>
          <a:lstStyle/>
          <a:p>
            <a:br>
              <a:rPr lang="en-US" altLang="zh-CN" sz="6000" dirty="0"/>
            </a:br>
            <a:r>
              <a:rPr lang="en-US" altLang="zh-CN" sz="6000" dirty="0"/>
              <a:t>《AIGC</a:t>
            </a:r>
            <a:r>
              <a:rPr lang="zh-CN" altLang="en-US" sz="6000" dirty="0"/>
              <a:t>原理与实践</a:t>
            </a:r>
            <a:r>
              <a:rPr lang="en-US" altLang="zh-CN" sz="6000" dirty="0"/>
              <a:t>》</a:t>
            </a:r>
            <a:br>
              <a:rPr lang="en-US" altLang="zh-CN" sz="6000" dirty="0"/>
            </a:br>
            <a:br>
              <a:rPr lang="en-US" altLang="zh-CN" sz="6000" dirty="0"/>
            </a:br>
            <a:r>
              <a:rPr lang="zh-CN" altLang="en-US" sz="4400" dirty="0"/>
              <a:t>第</a:t>
            </a:r>
            <a:r>
              <a:rPr lang="en-US" altLang="zh-CN" sz="4400" dirty="0"/>
              <a:t>8</a:t>
            </a:r>
            <a:r>
              <a:rPr lang="zh-CN" altLang="en-US" sz="4400" dirty="0"/>
              <a:t>章 </a:t>
            </a:r>
            <a:r>
              <a:rPr lang="en-US" altLang="zh-CN" sz="4400" kern="100" dirty="0">
                <a:latin typeface="Times New Roman" panose="02020603050405020304" pitchFamily="18" charset="0"/>
                <a:ea typeface="宋体" panose="02010600030101010101" pitchFamily="2" charset="-122"/>
              </a:rPr>
              <a:t>Transformer</a:t>
            </a:r>
            <a:r>
              <a:rPr lang="zh-CN" altLang="en-US" sz="4400" kern="100" dirty="0">
                <a:latin typeface="Times New Roman" panose="02020603050405020304" pitchFamily="18" charset="0"/>
                <a:ea typeface="宋体" panose="02010600030101010101" pitchFamily="2" charset="-122"/>
              </a:rPr>
              <a:t>架构</a:t>
            </a:r>
            <a:endParaRPr lang="zh-CN" altLang="en-US" sz="4400" dirty="0"/>
          </a:p>
        </p:txBody>
      </p:sp>
    </p:spTree>
    <p:extLst>
      <p:ext uri="{BB962C8B-B14F-4D97-AF65-F5344CB8AC3E}">
        <p14:creationId xmlns:p14="http://schemas.microsoft.com/office/powerpoint/2010/main" val="151615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 </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zh-CN" altLang="en-US" sz="2400" b="1" dirty="0"/>
              <a:t>解码器中掩码多头注意力中的掩码作用</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 name="内容占位符 5">
            <a:extLst>
              <a:ext uri="{FF2B5EF4-FFF2-40B4-BE49-F238E27FC236}">
                <a16:creationId xmlns:a16="http://schemas.microsoft.com/office/drawing/2014/main" id="{946C1686-72E0-6EFD-EAEA-0BE1911F69AB}"/>
              </a:ext>
            </a:extLst>
          </p:cNvPr>
          <p:cNvSpPr txBox="1">
            <a:spLocks/>
          </p:cNvSpPr>
          <p:nvPr/>
        </p:nvSpPr>
        <p:spPr bwMode="auto">
          <a:xfrm>
            <a:off x="1952624" y="1966890"/>
            <a:ext cx="8949056" cy="44624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掩码的作用：</a:t>
            </a:r>
          </a:p>
          <a:p>
            <a:pPr marL="730250" lvl="1" indent="-273050" eaLnBrk="0" hangingPunct="0">
              <a:spcBef>
                <a:spcPct val="20000"/>
              </a:spcBef>
              <a:buClr>
                <a:srgbClr val="0BD0D9"/>
              </a:buClr>
              <a:buSzPct val="95000"/>
              <a:buFont typeface="Wingdings 2" pitchFamily="18" charset="2"/>
              <a:buChar char=""/>
              <a:defRPr/>
            </a:pPr>
            <a:r>
              <a:rPr kumimoji="0" lang="zh-CN" altLang="en-US"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在训练过程中，解码器的第一个遮掩多头注意力层通过掩码机制来确保模型在生成序列的每个位置时，只能依赖该位置之前的所有信息，而不能看到或利用当前位置之后的信息。</a:t>
            </a:r>
            <a:endParaRPr kumimoji="0" lang="en-US" altLang="zh-CN"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273050" indent="-273050" eaLnBrk="0" hangingPunct="0">
              <a:spcBef>
                <a:spcPct val="20000"/>
              </a:spcBef>
              <a:buClr>
                <a:srgbClr val="0BD0D9"/>
              </a:buClr>
              <a:buSzPct val="95000"/>
              <a:buFont typeface="Wingdings 2" pitchFamily="18" charset="2"/>
              <a:buChar char=""/>
              <a:defRPr/>
            </a:pPr>
            <a:r>
              <a:rPr kumimoji="0" lang="zh-CN" altLang="en-US"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掩码的实现：</a:t>
            </a:r>
          </a:p>
          <a:p>
            <a:pPr marL="730250" lvl="1" indent="-273050" eaLnBrk="0" hangingPunct="0">
              <a:spcBef>
                <a:spcPct val="20000"/>
              </a:spcBef>
              <a:buClr>
                <a:srgbClr val="0BD0D9"/>
              </a:buClr>
              <a:buSzPct val="95000"/>
              <a:buFont typeface="Wingdings 2" pitchFamily="18" charset="2"/>
              <a:buChar char=""/>
              <a:defRPr/>
            </a:pPr>
            <a:r>
              <a:rPr kumimoji="0" lang="zh-CN" altLang="en-US" sz="2400" b="0" i="0" u="none" strike="noStrike" kern="1200" cap="none" spc="0" normalizeH="0" baseline="0" noProof="0" dirty="0">
                <a:ln>
                  <a:noFill/>
                </a:ln>
                <a:solidFill>
                  <a:srgbClr val="222222"/>
                </a:solidFill>
                <a:effectLst/>
                <a:highlight>
                  <a:srgbClr val="FFFF00"/>
                </a:highlight>
                <a:uLnTx/>
                <a:uFillTx/>
                <a:latin typeface="等线" panose="02010600030101010101" pitchFamily="2" charset="-122"/>
                <a:ea typeface="等线" panose="02010600030101010101" pitchFamily="2" charset="-122"/>
                <a:cs typeface="Times New Roman" panose="02020603050405020304" pitchFamily="18" charset="0"/>
              </a:rPr>
              <a:t>掩码通常通过一个上三角矩阵</a:t>
            </a:r>
            <a:r>
              <a:rPr kumimoji="0" lang="zh-CN" altLang="en-US"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（或其取反形式）来实现，该矩阵的元素表示哪些位置应该被掩盖。在计算注意力得分时，</a:t>
            </a:r>
            <a:r>
              <a:rPr kumimoji="0" lang="zh-CN" altLang="en-US" sz="2400" b="0" i="0" u="none" strike="noStrike" kern="1200" cap="none" spc="0" normalizeH="0" baseline="0" noProof="0" dirty="0">
                <a:ln>
                  <a:noFill/>
                </a:ln>
                <a:solidFill>
                  <a:srgbClr val="222222"/>
                </a:solidFill>
                <a:effectLst/>
                <a:highlight>
                  <a:srgbClr val="FFFF00"/>
                </a:highlight>
                <a:uLnTx/>
                <a:uFillTx/>
                <a:latin typeface="等线" panose="02010600030101010101" pitchFamily="2" charset="-122"/>
                <a:ea typeface="等线" panose="02010600030101010101" pitchFamily="2" charset="-122"/>
                <a:cs typeface="Times New Roman" panose="02020603050405020304" pitchFamily="18" charset="0"/>
              </a:rPr>
              <a:t>将掩码矩阵</a:t>
            </a:r>
            <a:r>
              <a:rPr kumimoji="0" lang="zh-CN" altLang="en-US" sz="2400" b="0" i="0" u="none" strike="noStrike" kern="1200" cap="none" spc="0" normalizeH="0" baseline="0" noProof="0" dirty="0">
                <a:ln>
                  <a:noFill/>
                </a:ln>
                <a:solidFill>
                  <a:srgbClr val="222222"/>
                </a:solidFill>
                <a:effectLst/>
                <a:highlight>
                  <a:srgbClr val="00FF00"/>
                </a:highlight>
                <a:uLnTx/>
                <a:uFillTx/>
                <a:latin typeface="等线" panose="02010600030101010101" pitchFamily="2" charset="-122"/>
                <a:ea typeface="等线" panose="02010600030101010101" pitchFamily="2" charset="-122"/>
                <a:cs typeface="Times New Roman" panose="02020603050405020304" pitchFamily="18" charset="0"/>
              </a:rPr>
              <a:t>应用</a:t>
            </a:r>
            <a:r>
              <a:rPr kumimoji="0" lang="zh-CN" altLang="en-US" sz="2400" b="0" i="0" u="none" strike="noStrike" kern="1200" cap="none" spc="0" normalizeH="0" baseline="0" noProof="0" dirty="0">
                <a:ln>
                  <a:noFill/>
                </a:ln>
                <a:solidFill>
                  <a:srgbClr val="222222"/>
                </a:solidFill>
                <a:effectLst/>
                <a:highlight>
                  <a:srgbClr val="FFFF00"/>
                </a:highlight>
                <a:uLnTx/>
                <a:uFillTx/>
                <a:latin typeface="等线" panose="02010600030101010101" pitchFamily="2" charset="-122"/>
                <a:ea typeface="等线" panose="02010600030101010101" pitchFamily="2" charset="-122"/>
                <a:cs typeface="Times New Roman" panose="02020603050405020304" pitchFamily="18" charset="0"/>
              </a:rPr>
              <a:t>到查询（</a:t>
            </a:r>
            <a:r>
              <a:rPr kumimoji="0" lang="en-US" altLang="zh-CN" sz="2400" b="0" i="0" u="none" strike="noStrike" kern="1200" cap="none" spc="0" normalizeH="0" baseline="0" noProof="0" dirty="0">
                <a:ln>
                  <a:noFill/>
                </a:ln>
                <a:solidFill>
                  <a:srgbClr val="222222"/>
                </a:solidFill>
                <a:effectLst/>
                <a:highlight>
                  <a:srgbClr val="FFFF00"/>
                </a:highlight>
                <a:uLnTx/>
                <a:uFillTx/>
                <a:latin typeface="等线" panose="02010600030101010101" pitchFamily="2" charset="-122"/>
                <a:ea typeface="等线" panose="02010600030101010101" pitchFamily="2" charset="-122"/>
                <a:cs typeface="Times New Roman" panose="02020603050405020304" pitchFamily="18" charset="0"/>
              </a:rPr>
              <a:t>Query</a:t>
            </a:r>
            <a:r>
              <a:rPr kumimoji="0" lang="zh-CN" altLang="en-US" sz="2400" b="0" i="0" u="none" strike="noStrike" kern="1200" cap="none" spc="0" normalizeH="0" baseline="0" noProof="0" dirty="0">
                <a:ln>
                  <a:noFill/>
                </a:ln>
                <a:solidFill>
                  <a:srgbClr val="222222"/>
                </a:solidFill>
                <a:effectLst/>
                <a:highlight>
                  <a:srgbClr val="FFFF00"/>
                </a:highlight>
                <a:uLnTx/>
                <a:uFillTx/>
                <a:latin typeface="等线" panose="02010600030101010101" pitchFamily="2" charset="-122"/>
                <a:ea typeface="等线" panose="02010600030101010101" pitchFamily="2" charset="-122"/>
                <a:cs typeface="Times New Roman" panose="02020603050405020304" pitchFamily="18" charset="0"/>
              </a:rPr>
              <a:t>）和键（</a:t>
            </a:r>
            <a:r>
              <a:rPr kumimoji="0" lang="en-US" altLang="zh-CN" sz="2400" b="0" i="0" u="none" strike="noStrike" kern="1200" cap="none" spc="0" normalizeH="0" baseline="0" noProof="0" dirty="0">
                <a:ln>
                  <a:noFill/>
                </a:ln>
                <a:solidFill>
                  <a:srgbClr val="222222"/>
                </a:solidFill>
                <a:effectLst/>
                <a:highlight>
                  <a:srgbClr val="FFFF00"/>
                </a:highlight>
                <a:uLnTx/>
                <a:uFillTx/>
                <a:latin typeface="等线" panose="02010600030101010101" pitchFamily="2" charset="-122"/>
                <a:ea typeface="等线" panose="02010600030101010101" pitchFamily="2" charset="-122"/>
                <a:cs typeface="Times New Roman" panose="02020603050405020304" pitchFamily="18" charset="0"/>
              </a:rPr>
              <a:t>Key</a:t>
            </a:r>
            <a:r>
              <a:rPr kumimoji="0" lang="zh-CN" altLang="en-US" sz="2400" b="0" i="0" u="none" strike="noStrike" kern="1200" cap="none" spc="0" normalizeH="0" baseline="0" noProof="0" dirty="0">
                <a:ln>
                  <a:noFill/>
                </a:ln>
                <a:solidFill>
                  <a:srgbClr val="222222"/>
                </a:solidFill>
                <a:effectLst/>
                <a:highlight>
                  <a:srgbClr val="FFFF00"/>
                </a:highlight>
                <a:uLnTx/>
                <a:uFillTx/>
                <a:latin typeface="等线" panose="02010600030101010101" pitchFamily="2" charset="-122"/>
                <a:ea typeface="等线" panose="02010600030101010101" pitchFamily="2" charset="-122"/>
                <a:cs typeface="Times New Roman" panose="02020603050405020304" pitchFamily="18" charset="0"/>
              </a:rPr>
              <a:t>）的点积结果上</a:t>
            </a:r>
            <a:r>
              <a:rPr kumimoji="0" lang="zh-CN" altLang="en-US"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，使得被掩盖的位置（即未来的词）得到一个极大的负值，经过</a:t>
            </a:r>
            <a:r>
              <a:rPr kumimoji="0" lang="en-US" altLang="zh-CN" sz="2400" b="0" i="0" u="none" strike="noStrike" kern="1200" cap="none" spc="0" normalizeH="0" baseline="0" noProof="0" dirty="0" err="1">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softmax</a:t>
            </a:r>
            <a:r>
              <a:rPr kumimoji="0" lang="zh-CN" altLang="en-US"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函数后，这些位置的注意力权重接近于零，从而实现了对未来信息的屏蔽。</a:t>
            </a:r>
            <a:endParaRPr kumimoji="0" lang="en-US" altLang="zh-CN"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00756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 </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zh-CN" altLang="en-US" sz="2400" b="1" dirty="0"/>
              <a:t>解码器中掩码多头注意力中的掩码作用</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 name="内容占位符 5">
            <a:extLst>
              <a:ext uri="{FF2B5EF4-FFF2-40B4-BE49-F238E27FC236}">
                <a16:creationId xmlns:a16="http://schemas.microsoft.com/office/drawing/2014/main" id="{946C1686-72E0-6EFD-EAEA-0BE1911F69AB}"/>
              </a:ext>
            </a:extLst>
          </p:cNvPr>
          <p:cNvSpPr txBox="1">
            <a:spLocks/>
          </p:cNvSpPr>
          <p:nvPr/>
        </p:nvSpPr>
        <p:spPr bwMode="auto">
          <a:xfrm>
            <a:off x="1952624" y="1966890"/>
            <a:ext cx="8552816" cy="44624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并行训练：</a:t>
            </a:r>
          </a:p>
          <a:p>
            <a:pPr marL="730250" lvl="1" indent="-273050" eaLnBrk="0" hangingPunct="0">
              <a:spcBef>
                <a:spcPct val="20000"/>
              </a:spcBef>
              <a:buClr>
                <a:srgbClr val="0BD0D9"/>
              </a:buClr>
              <a:buSzPct val="95000"/>
              <a:buFont typeface="Wingdings 2" pitchFamily="18" charset="2"/>
              <a:buChar char=""/>
              <a:defRPr/>
            </a:pPr>
            <a:r>
              <a:rPr kumimoji="0" lang="zh-CN" altLang="en-US"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尽管有掩码机制的存在，但整个自注意力计算过程仍然是并行进行的。这允许模型在训练阶段高效地处理长序列数据，同时保持正确的序列生成顺序。。</a:t>
            </a:r>
            <a:endParaRPr kumimoji="0" lang="en-US" altLang="zh-CN"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40491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 </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zh-CN" altLang="en-US" sz="2400" b="1" dirty="0"/>
              <a:t>解码器中掩码多头注意力中的掩码作用</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16" name="图片 15">
            <a:extLst>
              <a:ext uri="{FF2B5EF4-FFF2-40B4-BE49-F238E27FC236}">
                <a16:creationId xmlns:a16="http://schemas.microsoft.com/office/drawing/2014/main" id="{F496006E-0642-8073-3800-0A2B2CFCE061}"/>
              </a:ext>
            </a:extLst>
          </p:cNvPr>
          <p:cNvPicPr>
            <a:picLocks noChangeAspect="1"/>
          </p:cNvPicPr>
          <p:nvPr/>
        </p:nvPicPr>
        <p:blipFill>
          <a:blip r:embed="rId3"/>
          <a:stretch>
            <a:fillRect/>
          </a:stretch>
        </p:blipFill>
        <p:spPr>
          <a:xfrm>
            <a:off x="2009775" y="1976428"/>
            <a:ext cx="8172450" cy="4221172"/>
          </a:xfrm>
          <a:prstGeom prst="rect">
            <a:avLst/>
          </a:prstGeom>
        </p:spPr>
      </p:pic>
    </p:spTree>
    <p:extLst>
      <p:ext uri="{BB962C8B-B14F-4D97-AF65-F5344CB8AC3E}">
        <p14:creationId xmlns:p14="http://schemas.microsoft.com/office/powerpoint/2010/main" val="3582254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 </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zh-CN" altLang="en-US" sz="2400" b="1" dirty="0"/>
              <a:t>训练和预测时解码器第一个掩码多头注意力的计算异同</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graphicFrame>
        <p:nvGraphicFramePr>
          <p:cNvPr id="16" name="表格 15">
            <a:extLst>
              <a:ext uri="{FF2B5EF4-FFF2-40B4-BE49-F238E27FC236}">
                <a16:creationId xmlns:a16="http://schemas.microsoft.com/office/drawing/2014/main" id="{FA1E97CC-FC9C-D986-59EF-03AA3837FF99}"/>
              </a:ext>
            </a:extLst>
          </p:cNvPr>
          <p:cNvGraphicFramePr>
            <a:graphicFrameLocks noGrp="1"/>
          </p:cNvGraphicFramePr>
          <p:nvPr>
            <p:extLst>
              <p:ext uri="{D42A27DB-BD31-4B8C-83A1-F6EECF244321}">
                <p14:modId xmlns:p14="http://schemas.microsoft.com/office/powerpoint/2010/main" val="3137625834"/>
              </p:ext>
            </p:extLst>
          </p:nvPr>
        </p:nvGraphicFramePr>
        <p:xfrm>
          <a:off x="1981199" y="2089150"/>
          <a:ext cx="8463281" cy="4267201"/>
        </p:xfrm>
        <a:graphic>
          <a:graphicData uri="http://schemas.openxmlformats.org/drawingml/2006/table">
            <a:tbl>
              <a:tblPr/>
              <a:tblGrid>
                <a:gridCol w="1519650">
                  <a:extLst>
                    <a:ext uri="{9D8B030D-6E8A-4147-A177-3AD203B41FA5}">
                      <a16:colId xmlns:a16="http://schemas.microsoft.com/office/drawing/2014/main" val="2192327795"/>
                    </a:ext>
                  </a:extLst>
                </a:gridCol>
                <a:gridCol w="3319850">
                  <a:extLst>
                    <a:ext uri="{9D8B030D-6E8A-4147-A177-3AD203B41FA5}">
                      <a16:colId xmlns:a16="http://schemas.microsoft.com/office/drawing/2014/main" val="2680326531"/>
                    </a:ext>
                  </a:extLst>
                </a:gridCol>
                <a:gridCol w="3623781">
                  <a:extLst>
                    <a:ext uri="{9D8B030D-6E8A-4147-A177-3AD203B41FA5}">
                      <a16:colId xmlns:a16="http://schemas.microsoft.com/office/drawing/2014/main" val="4237100009"/>
                    </a:ext>
                  </a:extLst>
                </a:gridCol>
              </a:tblGrid>
              <a:tr h="431134">
                <a:tc>
                  <a:txBody>
                    <a:bodyPr/>
                    <a:lstStyle/>
                    <a:p>
                      <a:pPr algn="ctr" fontAlgn="t"/>
                      <a:r>
                        <a:rPr lang="zh-CN" altLang="en-US" sz="2400" b="0" i="0" u="none" strike="noStrike" dirty="0">
                          <a:solidFill>
                            <a:srgbClr val="001846"/>
                          </a:solidFill>
                          <a:effectLst/>
                          <a:highlight>
                            <a:srgbClr val="FFC000"/>
                          </a:highlight>
                          <a:latin typeface="PingFangSC-Medium"/>
                          <a:ea typeface="等线" panose="02010600030101010101" pitchFamily="2" charset="-122"/>
                        </a:rPr>
                        <a:t>　</a:t>
                      </a:r>
                    </a:p>
                  </a:txBody>
                  <a:tcPr marL="6350" marR="6350" marT="6350"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t"/>
                      <a:r>
                        <a:rPr lang="zh-CN" altLang="en-US" sz="2400" b="0" i="0" u="none" strike="noStrike" dirty="0">
                          <a:solidFill>
                            <a:srgbClr val="001846"/>
                          </a:solidFill>
                          <a:effectLst/>
                          <a:highlight>
                            <a:srgbClr val="FFC000"/>
                          </a:highlight>
                          <a:latin typeface="PingFangSC-Medium"/>
                          <a:ea typeface="等线" panose="02010600030101010101" pitchFamily="2" charset="-122"/>
                        </a:rPr>
                        <a:t>训练时</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t"/>
                      <a:r>
                        <a:rPr lang="zh-CN" altLang="en-US" sz="2400" b="0" i="0" u="none" strike="noStrike">
                          <a:solidFill>
                            <a:srgbClr val="001846"/>
                          </a:solidFill>
                          <a:effectLst/>
                          <a:highlight>
                            <a:srgbClr val="FFC000"/>
                          </a:highlight>
                          <a:latin typeface="PingFangSC-Medium"/>
                          <a:ea typeface="等线" panose="02010600030101010101" pitchFamily="2" charset="-122"/>
                        </a:rPr>
                        <a:t>预测时</a:t>
                      </a:r>
                    </a:p>
                  </a:txBody>
                  <a:tcPr marL="6350" marR="6350" marT="6350" marB="0">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extLst>
                  <a:ext uri="{0D108BD9-81ED-4DB2-BD59-A6C34878D82A}">
                    <a16:rowId xmlns:a16="http://schemas.microsoft.com/office/drawing/2014/main" val="2417372181"/>
                  </a:ext>
                </a:extLst>
              </a:tr>
              <a:tr h="1278689">
                <a:tc>
                  <a:txBody>
                    <a:bodyPr/>
                    <a:lstStyle/>
                    <a:p>
                      <a:pPr algn="ctr" fontAlgn="t"/>
                      <a:endParaRPr lang="en-US" altLang="zh-CN" sz="2400" b="1" i="0" u="none" strike="noStrike" dirty="0">
                        <a:solidFill>
                          <a:srgbClr val="120649"/>
                        </a:solidFill>
                        <a:effectLst/>
                        <a:highlight>
                          <a:srgbClr val="FDFDFE"/>
                        </a:highlight>
                        <a:latin typeface="Segoe UI" panose="020B0502040204020203" pitchFamily="34" charset="0"/>
                        <a:ea typeface="等线" panose="02010600030101010101" pitchFamily="2" charset="-122"/>
                      </a:endParaRPr>
                    </a:p>
                    <a:p>
                      <a:pPr algn="ctr" fontAlgn="t"/>
                      <a:r>
                        <a:rPr lang="zh-CN" altLang="en-US" sz="2400" b="1" i="0" u="none" strike="noStrike" dirty="0">
                          <a:solidFill>
                            <a:srgbClr val="120649"/>
                          </a:solidFill>
                          <a:effectLst/>
                          <a:highlight>
                            <a:srgbClr val="FDFDFE"/>
                          </a:highlight>
                          <a:latin typeface="Segoe UI" panose="020B0502040204020203" pitchFamily="34" charset="0"/>
                          <a:ea typeface="等线" panose="02010600030101010101" pitchFamily="2" charset="-122"/>
                        </a:rPr>
                        <a:t>掩码</a:t>
                      </a:r>
                    </a:p>
                  </a:txBody>
                  <a:tcPr marL="6350" marR="6350" marT="6350" marB="0">
                    <a:lnL w="12700" cap="flat" cmpd="sng" algn="ctr">
                      <a:solidFill>
                        <a:srgbClr val="D0CA6D"/>
                      </a:solidFill>
                      <a:prstDash val="solid"/>
                      <a:round/>
                      <a:headEnd type="none" w="med" len="med"/>
                      <a:tailEnd type="none" w="med" len="med"/>
                    </a:lnL>
                    <a:lnR w="6350" cap="flat" cmpd="sng" algn="ctr">
                      <a:solidFill>
                        <a:srgbClr val="D0CA6D"/>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D0CA6D"/>
                      </a:solidFill>
                      <a:prstDash val="solid"/>
                      <a:round/>
                      <a:headEnd type="none" w="med" len="med"/>
                      <a:tailEnd type="none" w="med" len="med"/>
                    </a:lnB>
                    <a:solidFill>
                      <a:srgbClr val="FDFDFE"/>
                    </a:solidFill>
                  </a:tcPr>
                </a:tc>
                <a:tc>
                  <a:txBody>
                    <a:bodyPr/>
                    <a:lstStyle/>
                    <a:p>
                      <a:pPr algn="l" fontAlgn="t"/>
                      <a:r>
                        <a:rPr lang="zh-CN" altLang="en-US" sz="2400" b="0" i="0" u="none" strike="noStrike" dirty="0">
                          <a:solidFill>
                            <a:srgbClr val="120649"/>
                          </a:solidFill>
                          <a:effectLst/>
                          <a:highlight>
                            <a:srgbClr val="FDFDFE"/>
                          </a:highlight>
                          <a:latin typeface="PingFangSC-Regular"/>
                          <a:ea typeface="等线" panose="02010600030101010101" pitchFamily="2" charset="-122"/>
                        </a:rPr>
                        <a:t>需要掩码机制来确保因果性，防止看到未来信息</a:t>
                      </a:r>
                    </a:p>
                  </a:txBody>
                  <a:tcPr marL="114300" marR="6350" marT="6350" marB="0">
                    <a:lnL w="6350" cap="flat" cmpd="sng" algn="ctr">
                      <a:solidFill>
                        <a:srgbClr val="D0CA6D"/>
                      </a:solidFill>
                      <a:prstDash val="solid"/>
                      <a:round/>
                      <a:headEnd type="none" w="med" len="med"/>
                      <a:tailEnd type="none" w="med" len="med"/>
                    </a:lnL>
                    <a:lnR w="6350" cap="flat" cmpd="sng" algn="ctr">
                      <a:solidFill>
                        <a:srgbClr val="D0D86D"/>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D0D86D"/>
                      </a:solidFill>
                      <a:prstDash val="solid"/>
                      <a:round/>
                      <a:headEnd type="none" w="med" len="med"/>
                      <a:tailEnd type="none" w="med" len="med"/>
                    </a:lnB>
                    <a:solidFill>
                      <a:srgbClr val="FDFDFE"/>
                    </a:solidFill>
                  </a:tcPr>
                </a:tc>
                <a:tc>
                  <a:txBody>
                    <a:bodyPr/>
                    <a:lstStyle/>
                    <a:p>
                      <a:pPr algn="l" fontAlgn="t"/>
                      <a:r>
                        <a:rPr lang="zh-CN" altLang="en-US" sz="2400" b="0" i="0" u="none" strike="noStrike" dirty="0">
                          <a:solidFill>
                            <a:srgbClr val="120649"/>
                          </a:solidFill>
                          <a:effectLst/>
                          <a:highlight>
                            <a:srgbClr val="FDFDFE"/>
                          </a:highlight>
                          <a:latin typeface="PingFangSC-Regular"/>
                          <a:ea typeface="等线" panose="02010600030101010101" pitchFamily="2" charset="-122"/>
                        </a:rPr>
                        <a:t>不再需要掩码，因为模型是顺序生成输出序列的</a:t>
                      </a:r>
                    </a:p>
                  </a:txBody>
                  <a:tcPr marL="114300" marR="6350" marT="6350" marB="0">
                    <a:lnL w="6350" cap="flat" cmpd="sng" algn="ctr">
                      <a:solidFill>
                        <a:srgbClr val="D0D86D"/>
                      </a:solidFill>
                      <a:prstDash val="solid"/>
                      <a:round/>
                      <a:headEnd type="none" w="med" len="med"/>
                      <a:tailEnd type="none" w="med" len="med"/>
                    </a:lnL>
                    <a:lnR w="12700" cap="flat" cmpd="sng" algn="ctr">
                      <a:solidFill>
                        <a:srgbClr val="10076D"/>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10076D"/>
                      </a:solidFill>
                      <a:prstDash val="solid"/>
                      <a:round/>
                      <a:headEnd type="none" w="med" len="med"/>
                      <a:tailEnd type="none" w="med" len="med"/>
                    </a:lnB>
                    <a:solidFill>
                      <a:srgbClr val="FDFDFE"/>
                    </a:solidFill>
                  </a:tcPr>
                </a:tc>
                <a:extLst>
                  <a:ext uri="{0D108BD9-81ED-4DB2-BD59-A6C34878D82A}">
                    <a16:rowId xmlns:a16="http://schemas.microsoft.com/office/drawing/2014/main" val="180171955"/>
                  </a:ext>
                </a:extLst>
              </a:tr>
              <a:tr h="1278689">
                <a:tc>
                  <a:txBody>
                    <a:bodyPr/>
                    <a:lstStyle/>
                    <a:p>
                      <a:pPr algn="ctr" fontAlgn="t"/>
                      <a:r>
                        <a:rPr lang="zh-CN" altLang="en-US" sz="2400" b="1" i="0" u="none" strike="noStrike">
                          <a:solidFill>
                            <a:srgbClr val="120649"/>
                          </a:solidFill>
                          <a:effectLst/>
                          <a:highlight>
                            <a:srgbClr val="FDFDFE"/>
                          </a:highlight>
                          <a:latin typeface="Segoe UI" panose="020B0502040204020203" pitchFamily="34" charset="0"/>
                          <a:ea typeface="等线" panose="02010600030101010101" pitchFamily="2" charset="-122"/>
                        </a:rPr>
                        <a:t>并行性</a:t>
                      </a:r>
                    </a:p>
                  </a:txBody>
                  <a:tcPr marL="6350" marR="6350" marT="6350" marB="0">
                    <a:lnL w="12700" cap="flat" cmpd="sng" algn="ctr">
                      <a:solidFill>
                        <a:srgbClr val="D01C6D"/>
                      </a:solidFill>
                      <a:prstDash val="solid"/>
                      <a:round/>
                      <a:headEnd type="none" w="med" len="med"/>
                      <a:tailEnd type="none" w="med" len="med"/>
                    </a:lnL>
                    <a:lnR w="6350" cap="flat" cmpd="sng" algn="ctr">
                      <a:solidFill>
                        <a:srgbClr val="D01C6D"/>
                      </a:solidFill>
                      <a:prstDash val="solid"/>
                      <a:round/>
                      <a:headEnd type="none" w="med" len="med"/>
                      <a:tailEnd type="none" w="med" len="med"/>
                    </a:lnR>
                    <a:lnT w="6350" cap="flat" cmpd="sng" algn="ctr">
                      <a:solidFill>
                        <a:srgbClr val="D0CA6D"/>
                      </a:solidFill>
                      <a:prstDash val="solid"/>
                      <a:round/>
                      <a:headEnd type="none" w="med" len="med"/>
                      <a:tailEnd type="none" w="med" len="med"/>
                    </a:lnT>
                    <a:lnB w="6350" cap="flat" cmpd="sng" algn="ctr">
                      <a:solidFill>
                        <a:srgbClr val="D01C6D"/>
                      </a:solidFill>
                      <a:prstDash val="solid"/>
                      <a:round/>
                      <a:headEnd type="none" w="med" len="med"/>
                      <a:tailEnd type="none" w="med" len="med"/>
                    </a:lnB>
                    <a:solidFill>
                      <a:srgbClr val="FDFDFE"/>
                    </a:solidFill>
                  </a:tcPr>
                </a:tc>
                <a:tc>
                  <a:txBody>
                    <a:bodyPr/>
                    <a:lstStyle/>
                    <a:p>
                      <a:pPr algn="l" fontAlgn="t"/>
                      <a:r>
                        <a:rPr lang="zh-CN" altLang="en-US" sz="2400" b="0" i="0" u="none" strike="noStrike" dirty="0">
                          <a:solidFill>
                            <a:srgbClr val="120649"/>
                          </a:solidFill>
                          <a:effectLst/>
                          <a:highlight>
                            <a:srgbClr val="FDFDFE"/>
                          </a:highlight>
                          <a:latin typeface="PingFangSC-Regular"/>
                          <a:ea typeface="等线" panose="02010600030101010101" pitchFamily="2" charset="-122"/>
                        </a:rPr>
                        <a:t>尽管有掩码，但自注意力计算是并行的</a:t>
                      </a:r>
                    </a:p>
                  </a:txBody>
                  <a:tcPr marL="114300" marR="6350" marT="6350" marB="0">
                    <a:lnL w="6350" cap="flat" cmpd="sng" algn="ctr">
                      <a:solidFill>
                        <a:srgbClr val="D01C6D"/>
                      </a:solidFill>
                      <a:prstDash val="solid"/>
                      <a:round/>
                      <a:headEnd type="none" w="med" len="med"/>
                      <a:tailEnd type="none" w="med" len="med"/>
                    </a:lnL>
                    <a:lnR w="6350" cap="flat" cmpd="sng" algn="ctr">
                      <a:solidFill>
                        <a:srgbClr val="90E86D"/>
                      </a:solidFill>
                      <a:prstDash val="solid"/>
                      <a:round/>
                      <a:headEnd type="none" w="med" len="med"/>
                      <a:tailEnd type="none" w="med" len="med"/>
                    </a:lnR>
                    <a:lnT w="6350" cap="flat" cmpd="sng" algn="ctr">
                      <a:solidFill>
                        <a:srgbClr val="D0D86D"/>
                      </a:solidFill>
                      <a:prstDash val="solid"/>
                      <a:round/>
                      <a:headEnd type="none" w="med" len="med"/>
                      <a:tailEnd type="none" w="med" len="med"/>
                    </a:lnT>
                    <a:lnB w="6350" cap="flat" cmpd="sng" algn="ctr">
                      <a:solidFill>
                        <a:srgbClr val="90E86D"/>
                      </a:solidFill>
                      <a:prstDash val="solid"/>
                      <a:round/>
                      <a:headEnd type="none" w="med" len="med"/>
                      <a:tailEnd type="none" w="med" len="med"/>
                    </a:lnB>
                    <a:solidFill>
                      <a:srgbClr val="FDFDFE"/>
                    </a:solidFill>
                  </a:tcPr>
                </a:tc>
                <a:tc>
                  <a:txBody>
                    <a:bodyPr/>
                    <a:lstStyle/>
                    <a:p>
                      <a:pPr algn="l" fontAlgn="t"/>
                      <a:r>
                        <a:rPr lang="zh-CN" altLang="en-US" sz="2400" b="0" i="0" u="none" strike="noStrike" dirty="0">
                          <a:solidFill>
                            <a:srgbClr val="120649"/>
                          </a:solidFill>
                          <a:effectLst/>
                          <a:highlight>
                            <a:srgbClr val="FDFDFE"/>
                          </a:highlight>
                          <a:latin typeface="PingFangSC-Regular"/>
                          <a:ea typeface="等线" panose="02010600030101010101" pitchFamily="2" charset="-122"/>
                        </a:rPr>
                        <a:t>预测时通常是顺序生成，但内部计算可能仍然保持一定的并行性</a:t>
                      </a:r>
                    </a:p>
                  </a:txBody>
                  <a:tcPr marL="114300" marR="6350" marT="6350" marB="0">
                    <a:lnL w="6350" cap="flat" cmpd="sng" algn="ctr">
                      <a:solidFill>
                        <a:srgbClr val="90E86D"/>
                      </a:solidFill>
                      <a:prstDash val="solid"/>
                      <a:round/>
                      <a:headEnd type="none" w="med" len="med"/>
                      <a:tailEnd type="none" w="med" len="med"/>
                    </a:lnL>
                    <a:lnR w="12700" cap="flat" cmpd="sng" algn="ctr">
                      <a:solidFill>
                        <a:srgbClr val="B02195"/>
                      </a:solidFill>
                      <a:prstDash val="solid"/>
                      <a:round/>
                      <a:headEnd type="none" w="med" len="med"/>
                      <a:tailEnd type="none" w="med" len="med"/>
                    </a:lnR>
                    <a:lnT w="6350" cap="flat" cmpd="sng" algn="ctr">
                      <a:solidFill>
                        <a:srgbClr val="10076D"/>
                      </a:solidFill>
                      <a:prstDash val="solid"/>
                      <a:round/>
                      <a:headEnd type="none" w="med" len="med"/>
                      <a:tailEnd type="none" w="med" len="med"/>
                    </a:lnT>
                    <a:lnB w="6350" cap="flat" cmpd="sng" algn="ctr">
                      <a:solidFill>
                        <a:srgbClr val="B02195"/>
                      </a:solidFill>
                      <a:prstDash val="solid"/>
                      <a:round/>
                      <a:headEnd type="none" w="med" len="med"/>
                      <a:tailEnd type="none" w="med" len="med"/>
                    </a:lnB>
                    <a:solidFill>
                      <a:srgbClr val="FDFDFE"/>
                    </a:solidFill>
                  </a:tcPr>
                </a:tc>
                <a:extLst>
                  <a:ext uri="{0D108BD9-81ED-4DB2-BD59-A6C34878D82A}">
                    <a16:rowId xmlns:a16="http://schemas.microsoft.com/office/drawing/2014/main" val="1152394703"/>
                  </a:ext>
                </a:extLst>
              </a:tr>
              <a:tr h="1278689">
                <a:tc>
                  <a:txBody>
                    <a:bodyPr/>
                    <a:lstStyle/>
                    <a:p>
                      <a:pPr algn="ctr" fontAlgn="t"/>
                      <a:r>
                        <a:rPr lang="zh-CN" altLang="en-US" sz="2400" b="1" i="0" u="none" strike="noStrike">
                          <a:solidFill>
                            <a:srgbClr val="120649"/>
                          </a:solidFill>
                          <a:effectLst/>
                          <a:highlight>
                            <a:srgbClr val="FDFDFE"/>
                          </a:highlight>
                          <a:latin typeface="Segoe UI" panose="020B0502040204020203" pitchFamily="34" charset="0"/>
                          <a:ea typeface="等线" panose="02010600030101010101" pitchFamily="2" charset="-122"/>
                        </a:rPr>
                        <a:t>工作模式</a:t>
                      </a:r>
                    </a:p>
                  </a:txBody>
                  <a:tcPr marL="6350" marR="6350" marT="6350" marB="0">
                    <a:lnL w="12700" cap="flat" cmpd="sng" algn="ctr">
                      <a:solidFill>
                        <a:srgbClr val="F02B95"/>
                      </a:solidFill>
                      <a:prstDash val="solid"/>
                      <a:round/>
                      <a:headEnd type="none" w="med" len="med"/>
                      <a:tailEnd type="none" w="med" len="med"/>
                    </a:lnL>
                    <a:lnR w="6350" cap="flat" cmpd="sng" algn="ctr">
                      <a:solidFill>
                        <a:srgbClr val="F02B95"/>
                      </a:solidFill>
                      <a:prstDash val="solid"/>
                      <a:round/>
                      <a:headEnd type="none" w="med" len="med"/>
                      <a:tailEnd type="none" w="med" len="med"/>
                    </a:lnR>
                    <a:lnT w="6350" cap="flat" cmpd="sng" algn="ctr">
                      <a:solidFill>
                        <a:srgbClr val="D01C6D"/>
                      </a:solidFill>
                      <a:prstDash val="solid"/>
                      <a:round/>
                      <a:headEnd type="none" w="med" len="med"/>
                      <a:tailEnd type="none" w="med" len="med"/>
                    </a:lnT>
                    <a:lnB w="12700" cap="flat" cmpd="sng" algn="ctr">
                      <a:solidFill>
                        <a:srgbClr val="F02B95"/>
                      </a:solidFill>
                      <a:prstDash val="solid"/>
                      <a:round/>
                      <a:headEnd type="none" w="med" len="med"/>
                      <a:tailEnd type="none" w="med" len="med"/>
                    </a:lnB>
                    <a:solidFill>
                      <a:srgbClr val="FDFDFE"/>
                    </a:solidFill>
                  </a:tcPr>
                </a:tc>
                <a:tc>
                  <a:txBody>
                    <a:bodyPr/>
                    <a:lstStyle/>
                    <a:p>
                      <a:pPr algn="l" fontAlgn="t"/>
                      <a:r>
                        <a:rPr lang="zh-CN" altLang="en-US" sz="2400" b="0" i="0" u="none" strike="noStrike" dirty="0">
                          <a:solidFill>
                            <a:srgbClr val="120649"/>
                          </a:solidFill>
                          <a:effectLst/>
                          <a:highlight>
                            <a:srgbClr val="FDFDFE"/>
                          </a:highlight>
                          <a:latin typeface="微软雅黑" panose="020B0503020204020204" pitchFamily="34" charset="-122"/>
                          <a:ea typeface="微软雅黑" panose="020B0503020204020204" pitchFamily="34" charset="-122"/>
                        </a:rPr>
                        <a:t>并行训练，但每个位置的输出只依赖于之前的位置</a:t>
                      </a:r>
                    </a:p>
                  </a:txBody>
                  <a:tcPr marL="114300" marR="6350" marT="6350" marB="0">
                    <a:lnL w="6350" cap="flat" cmpd="sng" algn="ctr">
                      <a:solidFill>
                        <a:srgbClr val="F02B95"/>
                      </a:solidFill>
                      <a:prstDash val="solid"/>
                      <a:round/>
                      <a:headEnd type="none" w="med" len="med"/>
                      <a:tailEnd type="none" w="med" len="med"/>
                    </a:lnL>
                    <a:lnR w="6350" cap="flat" cmpd="sng" algn="ctr">
                      <a:solidFill>
                        <a:srgbClr val="703295"/>
                      </a:solidFill>
                      <a:prstDash val="solid"/>
                      <a:round/>
                      <a:headEnd type="none" w="med" len="med"/>
                      <a:tailEnd type="none" w="med" len="med"/>
                    </a:lnR>
                    <a:lnT w="6350" cap="flat" cmpd="sng" algn="ctr">
                      <a:solidFill>
                        <a:srgbClr val="90E86D"/>
                      </a:solidFill>
                      <a:prstDash val="solid"/>
                      <a:round/>
                      <a:headEnd type="none" w="med" len="med"/>
                      <a:tailEnd type="none" w="med" len="med"/>
                    </a:lnT>
                    <a:lnB w="12700" cap="flat" cmpd="sng" algn="ctr">
                      <a:solidFill>
                        <a:srgbClr val="703295"/>
                      </a:solidFill>
                      <a:prstDash val="solid"/>
                      <a:round/>
                      <a:headEnd type="none" w="med" len="med"/>
                      <a:tailEnd type="none" w="med" len="med"/>
                    </a:lnB>
                    <a:solidFill>
                      <a:srgbClr val="FDFDFE"/>
                    </a:solidFill>
                  </a:tcPr>
                </a:tc>
                <a:tc>
                  <a:txBody>
                    <a:bodyPr/>
                    <a:lstStyle/>
                    <a:p>
                      <a:pPr algn="l" fontAlgn="t"/>
                      <a:r>
                        <a:rPr lang="zh-CN" altLang="en-US" sz="2400" b="0" i="0" u="none" strike="noStrike" dirty="0">
                          <a:solidFill>
                            <a:srgbClr val="120649"/>
                          </a:solidFill>
                          <a:effectLst/>
                          <a:highlight>
                            <a:srgbClr val="FDFDFE"/>
                          </a:highlight>
                          <a:latin typeface="PingFangSC-Regular"/>
                          <a:ea typeface="等线" panose="02010600030101010101" pitchFamily="2" charset="-122"/>
                        </a:rPr>
                        <a:t>顺序生成输出序列，每个新单词的生成都基于当前已生成的序列</a:t>
                      </a:r>
                    </a:p>
                  </a:txBody>
                  <a:tcPr marL="114300" marR="6350" marT="6350" marB="0">
                    <a:lnL w="6350" cap="flat" cmpd="sng" algn="ctr">
                      <a:solidFill>
                        <a:srgbClr val="703295"/>
                      </a:solidFill>
                      <a:prstDash val="solid"/>
                      <a:round/>
                      <a:headEnd type="none" w="med" len="med"/>
                      <a:tailEnd type="none" w="med" len="med"/>
                    </a:lnL>
                    <a:lnR w="12700" cap="flat" cmpd="sng" algn="ctr">
                      <a:solidFill>
                        <a:srgbClr val="303F95"/>
                      </a:solidFill>
                      <a:prstDash val="solid"/>
                      <a:round/>
                      <a:headEnd type="none" w="med" len="med"/>
                      <a:tailEnd type="none" w="med" len="med"/>
                    </a:lnR>
                    <a:lnT w="6350" cap="flat" cmpd="sng" algn="ctr">
                      <a:solidFill>
                        <a:srgbClr val="B02195"/>
                      </a:solidFill>
                      <a:prstDash val="solid"/>
                      <a:round/>
                      <a:headEnd type="none" w="med" len="med"/>
                      <a:tailEnd type="none" w="med" len="med"/>
                    </a:lnT>
                    <a:lnB w="12700" cap="flat" cmpd="sng" algn="ctr">
                      <a:solidFill>
                        <a:srgbClr val="303F95"/>
                      </a:solidFill>
                      <a:prstDash val="solid"/>
                      <a:round/>
                      <a:headEnd type="none" w="med" len="med"/>
                      <a:tailEnd type="none" w="med" len="med"/>
                    </a:lnB>
                    <a:solidFill>
                      <a:srgbClr val="FDFDFE"/>
                    </a:solidFill>
                  </a:tcPr>
                </a:tc>
                <a:extLst>
                  <a:ext uri="{0D108BD9-81ED-4DB2-BD59-A6C34878D82A}">
                    <a16:rowId xmlns:a16="http://schemas.microsoft.com/office/drawing/2014/main" val="1914779880"/>
                  </a:ext>
                </a:extLst>
              </a:tr>
            </a:tbl>
          </a:graphicData>
        </a:graphic>
      </p:graphicFrame>
    </p:spTree>
    <p:extLst>
      <p:ext uri="{BB962C8B-B14F-4D97-AF65-F5344CB8AC3E}">
        <p14:creationId xmlns:p14="http://schemas.microsoft.com/office/powerpoint/2010/main" val="4023352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 </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en-US" altLang="zh-CN" sz="2400" b="1" dirty="0"/>
              <a:t>Transformer</a:t>
            </a:r>
            <a:r>
              <a:rPr lang="zh-CN" altLang="en-US" sz="2400" b="1" dirty="0"/>
              <a:t>架构</a:t>
            </a:r>
            <a:r>
              <a:rPr lang="en-US" altLang="zh-CN" sz="2400" b="1" dirty="0"/>
              <a:t>—</a:t>
            </a:r>
            <a:r>
              <a:rPr lang="zh-CN" altLang="en-US" sz="2400" b="1" dirty="0"/>
              <a:t>为何要先残差连接，然后进行层归一化？</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 name="内容占位符 5">
            <a:extLst>
              <a:ext uri="{FF2B5EF4-FFF2-40B4-BE49-F238E27FC236}">
                <a16:creationId xmlns:a16="http://schemas.microsoft.com/office/drawing/2014/main" id="{946C1686-72E0-6EFD-EAEA-0BE1911F69AB}"/>
              </a:ext>
            </a:extLst>
          </p:cNvPr>
          <p:cNvSpPr txBox="1">
            <a:spLocks/>
          </p:cNvSpPr>
          <p:nvPr/>
        </p:nvSpPr>
        <p:spPr bwMode="auto">
          <a:xfrm>
            <a:off x="1952624" y="1966890"/>
            <a:ext cx="8229600" cy="44624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在</a:t>
            </a:r>
            <a:r>
              <a:rPr kumimoji="0" lang="en-US" altLang="zh-CN"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Transformer</a:t>
            </a:r>
            <a:r>
              <a:rPr kumimoji="0" lang="zh-CN" altLang="en-US"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模型中，通常会先进行残差连接，然后再进行层归一化。</a:t>
            </a:r>
            <a:endParaRPr kumimoji="0" lang="en-US" altLang="zh-CN" sz="2400" b="0" i="0" u="none" strike="noStrike" kern="1200" cap="none" spc="0" normalizeH="0" baseline="0" noProof="0" dirty="0">
              <a:ln>
                <a:noFill/>
              </a:ln>
              <a:solidFill>
                <a:srgbClr val="222222"/>
              </a:solidFill>
              <a:effectLst/>
              <a:highlight>
                <a:srgbClr val="FFFF00"/>
              </a:highligh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这样能更好地利用层归一化的归一化效果，因为在进行残差连接时，输入和输出之间可能存在一定的分布差异，而层归一化可以有效地缓解这种差异，从而使得残差连接的效果更好。</a:t>
            </a:r>
            <a:endParaRPr kumimoji="0" lang="en-US" altLang="zh-CN"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同时，由于残差连接可以增加模型的深度和表达能力，因此在层归一化之后，模型可以更好地学习和表达数据的特征。</a:t>
            </a:r>
            <a:endParaRPr kumimoji="0" lang="en-US" altLang="zh-CN"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而层归一化在残差连接之后使用，可以加快训练速度。</a:t>
            </a:r>
            <a:endParaRPr kumimoji="0" lang="en-US" altLang="zh-CN"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33281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 </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en-US" altLang="zh-CN" sz="2400" b="1" dirty="0"/>
              <a:t>Transformer</a:t>
            </a:r>
            <a:r>
              <a:rPr lang="zh-CN" altLang="en-US" sz="2400" b="1" dirty="0"/>
              <a:t>架构</a:t>
            </a:r>
            <a:r>
              <a:rPr lang="en-US" altLang="zh-CN" sz="2400" b="1" dirty="0"/>
              <a:t>—</a:t>
            </a:r>
            <a:r>
              <a:rPr lang="zh-CN" altLang="en-US" sz="2400" b="1" dirty="0"/>
              <a:t>解码器</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15" name="图片 14">
            <a:extLst>
              <a:ext uri="{FF2B5EF4-FFF2-40B4-BE49-F238E27FC236}">
                <a16:creationId xmlns:a16="http://schemas.microsoft.com/office/drawing/2014/main" id="{23C34C53-3317-4220-CAEE-BAE1D51CE2CA}"/>
              </a:ext>
            </a:extLst>
          </p:cNvPr>
          <p:cNvPicPr>
            <a:picLocks noChangeAspect="1"/>
          </p:cNvPicPr>
          <p:nvPr/>
        </p:nvPicPr>
        <p:blipFill>
          <a:blip r:embed="rId3"/>
          <a:stretch>
            <a:fillRect/>
          </a:stretch>
        </p:blipFill>
        <p:spPr>
          <a:xfrm>
            <a:off x="3051174" y="1976429"/>
            <a:ext cx="5921375" cy="4667258"/>
          </a:xfrm>
          <a:prstGeom prst="rect">
            <a:avLst/>
          </a:prstGeom>
        </p:spPr>
      </p:pic>
    </p:spTree>
    <p:extLst>
      <p:ext uri="{BB962C8B-B14F-4D97-AF65-F5344CB8AC3E}">
        <p14:creationId xmlns:p14="http://schemas.microsoft.com/office/powerpoint/2010/main" val="413179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 </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en-US" altLang="zh-CN" sz="2400" b="1" dirty="0"/>
              <a:t>Transformer</a:t>
            </a:r>
            <a:r>
              <a:rPr lang="zh-CN" altLang="en-US" sz="2400" b="1" dirty="0"/>
              <a:t>架构</a:t>
            </a:r>
            <a:r>
              <a:rPr lang="en-US" altLang="zh-CN" sz="2400" b="1" dirty="0"/>
              <a:t>—</a:t>
            </a:r>
            <a:r>
              <a:rPr lang="zh-CN" altLang="en-US" sz="2400" b="1" dirty="0"/>
              <a:t>输入</a:t>
            </a:r>
            <a:r>
              <a:rPr lang="en-US" altLang="zh-CN" sz="2400" b="1" dirty="0"/>
              <a:t>+</a:t>
            </a:r>
            <a:r>
              <a:rPr lang="zh-CN" altLang="en-US" sz="2400" b="1" dirty="0"/>
              <a:t>位置编码</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16" name="图片 15">
            <a:extLst>
              <a:ext uri="{FF2B5EF4-FFF2-40B4-BE49-F238E27FC236}">
                <a16:creationId xmlns:a16="http://schemas.microsoft.com/office/drawing/2014/main" id="{A86813E6-57D7-DE58-EEB8-E1B63588832E}"/>
              </a:ext>
            </a:extLst>
          </p:cNvPr>
          <p:cNvPicPr>
            <a:picLocks noChangeAspect="1"/>
          </p:cNvPicPr>
          <p:nvPr/>
        </p:nvPicPr>
        <p:blipFill>
          <a:blip r:embed="rId3"/>
          <a:stretch>
            <a:fillRect/>
          </a:stretch>
        </p:blipFill>
        <p:spPr>
          <a:xfrm>
            <a:off x="1981200" y="2276475"/>
            <a:ext cx="8086725" cy="3733799"/>
          </a:xfrm>
          <a:prstGeom prst="rect">
            <a:avLst/>
          </a:prstGeom>
        </p:spPr>
      </p:pic>
    </p:spTree>
    <p:extLst>
      <p:ext uri="{BB962C8B-B14F-4D97-AF65-F5344CB8AC3E}">
        <p14:creationId xmlns:p14="http://schemas.microsoft.com/office/powerpoint/2010/main" val="2371477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 </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en-US" altLang="zh-CN" sz="2400" b="1" dirty="0"/>
              <a:t>Transformer</a:t>
            </a:r>
            <a:r>
              <a:rPr lang="zh-CN" altLang="en-US" sz="2400" b="1" dirty="0"/>
              <a:t>架构</a:t>
            </a:r>
            <a:r>
              <a:rPr lang="en-US" altLang="zh-CN" sz="2400" b="1" dirty="0"/>
              <a:t>—</a:t>
            </a:r>
            <a:r>
              <a:rPr lang="zh-CN" altLang="en-US" sz="2400" b="1" dirty="0"/>
              <a:t>输入</a:t>
            </a:r>
            <a:r>
              <a:rPr lang="en-US" altLang="zh-CN" sz="2400" b="1" dirty="0"/>
              <a:t>+</a:t>
            </a:r>
            <a:r>
              <a:rPr lang="zh-CN" altLang="en-US" sz="2400" b="1" dirty="0"/>
              <a:t>位置编码（具体代码）</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20" name="图片 19">
            <a:extLst>
              <a:ext uri="{FF2B5EF4-FFF2-40B4-BE49-F238E27FC236}">
                <a16:creationId xmlns:a16="http://schemas.microsoft.com/office/drawing/2014/main" id="{4FFDD933-D88F-C79A-542C-4F6E8C2AAB6B}"/>
              </a:ext>
            </a:extLst>
          </p:cNvPr>
          <p:cNvPicPr>
            <a:picLocks noChangeAspect="1"/>
          </p:cNvPicPr>
          <p:nvPr/>
        </p:nvPicPr>
        <p:blipFill>
          <a:blip r:embed="rId3"/>
          <a:stretch>
            <a:fillRect/>
          </a:stretch>
        </p:blipFill>
        <p:spPr>
          <a:xfrm>
            <a:off x="1952624" y="2108988"/>
            <a:ext cx="8229599" cy="4415635"/>
          </a:xfrm>
          <a:prstGeom prst="rect">
            <a:avLst/>
          </a:prstGeom>
        </p:spPr>
      </p:pic>
    </p:spTree>
    <p:extLst>
      <p:ext uri="{BB962C8B-B14F-4D97-AF65-F5344CB8AC3E}">
        <p14:creationId xmlns:p14="http://schemas.microsoft.com/office/powerpoint/2010/main" val="865491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 </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en-US" altLang="zh-CN" sz="2400" b="1" dirty="0"/>
              <a:t>Transformer</a:t>
            </a:r>
            <a:r>
              <a:rPr lang="zh-CN" altLang="en-US" sz="2400" b="1" dirty="0"/>
              <a:t>架构</a:t>
            </a:r>
            <a:r>
              <a:rPr lang="en-US" altLang="zh-CN" sz="2400" b="1" dirty="0"/>
              <a:t>—</a:t>
            </a:r>
            <a:r>
              <a:rPr lang="zh-CN" altLang="en-US" sz="2400" b="1" dirty="0"/>
              <a:t>多头注意力架构</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1027" name="Picture 3">
            <a:extLst>
              <a:ext uri="{FF2B5EF4-FFF2-40B4-BE49-F238E27FC236}">
                <a16:creationId xmlns:a16="http://schemas.microsoft.com/office/drawing/2014/main" id="{B02402B1-0F44-5A97-208A-B1769BF07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950" y="2166916"/>
            <a:ext cx="8982075" cy="4314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1656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 </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en-US" altLang="zh-CN" sz="2400" b="1" dirty="0"/>
              <a:t>Transformer</a:t>
            </a:r>
            <a:r>
              <a:rPr lang="zh-CN" altLang="en-US" sz="2400" b="1" dirty="0"/>
              <a:t>架构</a:t>
            </a:r>
            <a:r>
              <a:rPr lang="en-US" altLang="zh-CN" sz="2400" b="1" dirty="0"/>
              <a:t>—</a:t>
            </a:r>
            <a:r>
              <a:rPr lang="zh-CN" altLang="en-US" sz="2400" b="1" dirty="0"/>
              <a:t>多头注意力核心代码</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16" name="图片 15">
            <a:extLst>
              <a:ext uri="{FF2B5EF4-FFF2-40B4-BE49-F238E27FC236}">
                <a16:creationId xmlns:a16="http://schemas.microsoft.com/office/drawing/2014/main" id="{02BDC89B-73C6-9313-8CB8-64B0B4DBDE56}"/>
              </a:ext>
            </a:extLst>
          </p:cNvPr>
          <p:cNvPicPr>
            <a:picLocks noChangeAspect="1"/>
          </p:cNvPicPr>
          <p:nvPr/>
        </p:nvPicPr>
        <p:blipFill>
          <a:blip r:embed="rId3"/>
          <a:stretch>
            <a:fillRect/>
          </a:stretch>
        </p:blipFill>
        <p:spPr>
          <a:xfrm>
            <a:off x="1981199" y="2095500"/>
            <a:ext cx="8315326" cy="4260850"/>
          </a:xfrm>
          <a:prstGeom prst="rect">
            <a:avLst/>
          </a:prstGeom>
        </p:spPr>
      </p:pic>
    </p:spTree>
    <p:extLst>
      <p:ext uri="{BB962C8B-B14F-4D97-AF65-F5344CB8AC3E}">
        <p14:creationId xmlns:p14="http://schemas.microsoft.com/office/powerpoint/2010/main" val="3306720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 </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324281"/>
            <a:ext cx="8229600" cy="428627"/>
          </a:xfrm>
          <a:ln>
            <a:solidFill>
              <a:srgbClr val="0070C0"/>
            </a:solidFill>
          </a:ln>
        </p:spPr>
        <p:txBody>
          <a:bodyPr>
            <a:normAutofit/>
          </a:bodyPr>
          <a:lstStyle/>
          <a:p>
            <a:r>
              <a:rPr lang="en-US" altLang="zh-CN" sz="2400" b="1" dirty="0"/>
              <a:t>Transformer</a:t>
            </a:r>
            <a:r>
              <a:rPr lang="zh-CN" altLang="en-US" sz="2400" b="1" dirty="0"/>
              <a:t>架构视频主要内容</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 name="内容占位符 5">
            <a:extLst>
              <a:ext uri="{FF2B5EF4-FFF2-40B4-BE49-F238E27FC236}">
                <a16:creationId xmlns:a16="http://schemas.microsoft.com/office/drawing/2014/main" id="{946C1686-72E0-6EFD-EAEA-0BE1911F69AB}"/>
              </a:ext>
            </a:extLst>
          </p:cNvPr>
          <p:cNvSpPr txBox="1">
            <a:spLocks/>
          </p:cNvSpPr>
          <p:nvPr/>
        </p:nvSpPr>
        <p:spPr bwMode="auto">
          <a:xfrm>
            <a:off x="1952624" y="1753529"/>
            <a:ext cx="8613776" cy="48901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Transformer</a:t>
            </a:r>
            <a:r>
              <a:rPr kumimoji="0" lang="zh-CN" altLang="en-US"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模型的向量矩阵实现形式</a:t>
            </a:r>
            <a:endParaRPr kumimoji="0" lang="en-US" altLang="zh-CN"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Transformer</a:t>
            </a:r>
            <a:r>
              <a:rPr kumimoji="0" lang="zh-CN" altLang="en-US"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模型的</a:t>
            </a:r>
            <a:r>
              <a:rPr kumimoji="0" lang="en-US" altLang="zh-CN" sz="2400" b="0" i="0" u="none" strike="noStrike" kern="1200" cap="none" spc="0" normalizeH="0" baseline="0" noProof="0" dirty="0" err="1">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PyTorch</a:t>
            </a:r>
            <a:r>
              <a:rPr kumimoji="0" lang="zh-CN" altLang="en-US"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代码实现</a:t>
            </a:r>
            <a:endParaRPr kumimoji="0" lang="en-US" altLang="zh-CN"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优化</a:t>
            </a:r>
            <a:r>
              <a:rPr kumimoji="0" lang="en-US" altLang="zh-CN"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Transformer</a:t>
            </a:r>
            <a:r>
              <a:rPr kumimoji="0" lang="zh-CN" altLang="en-US"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模型</a:t>
            </a:r>
            <a:endParaRPr kumimoji="0" lang="en-US" altLang="zh-CN"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lvl="1" indent="-273050" eaLnBrk="0" hangingPunct="0">
              <a:spcBef>
                <a:spcPct val="20000"/>
              </a:spcBef>
              <a:buClr>
                <a:srgbClr val="0BD0D9"/>
              </a:buClr>
              <a:buSzPct val="95000"/>
              <a:buFont typeface="Wingdings 2" pitchFamily="18" charset="2"/>
              <a:buChar char=""/>
              <a:defRPr/>
            </a:pPr>
            <a:r>
              <a:rPr lang="zh-CN" altLang="en-US" sz="2400" dirty="0">
                <a:solidFill>
                  <a:srgbClr val="222222"/>
                </a:solidFill>
                <a:latin typeface="等线" panose="02010600030101010101" pitchFamily="2" charset="-122"/>
                <a:ea typeface="等线" panose="02010600030101010101" pitchFamily="2" charset="-122"/>
                <a:cs typeface="Times New Roman" panose="02020603050405020304" pitchFamily="18" charset="0"/>
              </a:rPr>
              <a:t>用</a:t>
            </a:r>
            <a:r>
              <a:rPr lang="en-US" altLang="zh-CN" sz="2400" dirty="0" err="1">
                <a:solidFill>
                  <a:srgbClr val="222222"/>
                </a:solidFill>
                <a:latin typeface="等线" panose="02010600030101010101" pitchFamily="2" charset="-122"/>
                <a:ea typeface="等线" panose="02010600030101010101" pitchFamily="2" charset="-122"/>
                <a:cs typeface="Times New Roman" panose="02020603050405020304" pitchFamily="18" charset="0"/>
              </a:rPr>
              <a:t>FlashAttention</a:t>
            </a:r>
            <a:r>
              <a:rPr lang="zh-CN" altLang="en-US" sz="2400" dirty="0">
                <a:solidFill>
                  <a:srgbClr val="222222"/>
                </a:solidFill>
                <a:latin typeface="等线" panose="02010600030101010101" pitchFamily="2" charset="-122"/>
                <a:ea typeface="等线" panose="02010600030101010101" pitchFamily="2" charset="-122"/>
                <a:cs typeface="Times New Roman" panose="02020603050405020304" pitchFamily="18" charset="0"/>
              </a:rPr>
              <a:t>优化注意力机制</a:t>
            </a:r>
            <a:endParaRPr lang="en-US" altLang="zh-CN" sz="2400" dirty="0">
              <a:solidFill>
                <a:srgbClr val="222222"/>
              </a:solidFill>
              <a:latin typeface="等线" panose="02010600030101010101" pitchFamily="2" charset="-122"/>
              <a:ea typeface="等线" panose="02010600030101010101" pitchFamily="2" charset="-122"/>
              <a:cs typeface="Times New Roman" panose="02020603050405020304" pitchFamily="18" charset="0"/>
            </a:endParaRPr>
          </a:p>
          <a:p>
            <a:pPr marL="730250" lvl="1" indent="-273050" eaLnBrk="0" hangingPunct="0">
              <a:spcBef>
                <a:spcPct val="20000"/>
              </a:spcBef>
              <a:buClr>
                <a:srgbClr val="0BD0D9"/>
              </a:buClr>
              <a:buSzPct val="95000"/>
              <a:buFont typeface="Wingdings 2" pitchFamily="18" charset="2"/>
              <a:buChar char=""/>
              <a:defRPr/>
            </a:pPr>
            <a:r>
              <a:rPr kumimoji="0" lang="zh-CN" altLang="en-US"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优化激活函数</a:t>
            </a:r>
            <a:endParaRPr kumimoji="0" lang="en-US" altLang="zh-CN"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lvl="1" indent="-273050" eaLnBrk="0" hangingPunct="0">
              <a:spcBef>
                <a:spcPct val="20000"/>
              </a:spcBef>
              <a:buClr>
                <a:srgbClr val="0BD0D9"/>
              </a:buClr>
              <a:buSzPct val="95000"/>
              <a:buFont typeface="Wingdings 2" pitchFamily="18" charset="2"/>
              <a:buChar char=""/>
              <a:defRPr/>
            </a:pPr>
            <a:r>
              <a:rPr lang="zh-CN" altLang="en-US" sz="2400" dirty="0">
                <a:solidFill>
                  <a:srgbClr val="222222"/>
                </a:solidFill>
                <a:latin typeface="等线" panose="02010600030101010101" pitchFamily="2" charset="-122"/>
                <a:ea typeface="等线" panose="02010600030101010101" pitchFamily="2" charset="-122"/>
                <a:cs typeface="Times New Roman" panose="02020603050405020304" pitchFamily="18" charset="0"/>
              </a:rPr>
              <a:t>优化归一化算法</a:t>
            </a:r>
            <a:endParaRPr lang="en-US" altLang="zh-CN" sz="2400" dirty="0">
              <a:solidFill>
                <a:srgbClr val="222222"/>
              </a:solidFill>
              <a:latin typeface="等线" panose="02010600030101010101" pitchFamily="2" charset="-122"/>
              <a:ea typeface="等线" panose="02010600030101010101" pitchFamily="2" charset="-122"/>
              <a:cs typeface="Times New Roman" panose="02020603050405020304" pitchFamily="18" charset="0"/>
            </a:endParaRPr>
          </a:p>
          <a:p>
            <a:pPr marL="730250" lvl="1" indent="-273050" eaLnBrk="0" hangingPunct="0">
              <a:spcBef>
                <a:spcPct val="20000"/>
              </a:spcBef>
              <a:buClr>
                <a:srgbClr val="0BD0D9"/>
              </a:buClr>
              <a:buSzPct val="95000"/>
              <a:buFont typeface="Wingdings 2" pitchFamily="18" charset="2"/>
              <a:buChar char=""/>
              <a:defRPr/>
            </a:pPr>
            <a:r>
              <a:rPr kumimoji="0" lang="zh-CN" altLang="en-US"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优化位置编码</a:t>
            </a:r>
            <a:r>
              <a:rPr kumimoji="0" lang="en-US" altLang="zh-CN"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使用旋转位置编码</a:t>
            </a:r>
            <a:endParaRPr kumimoji="0" lang="en-US" altLang="zh-CN"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273050" indent="-273050" eaLnBrk="0" hangingPunct="0">
              <a:spcBef>
                <a:spcPct val="20000"/>
              </a:spcBef>
              <a:buClr>
                <a:srgbClr val="0BD0D9"/>
              </a:buClr>
              <a:buSzPct val="95000"/>
              <a:buFont typeface="Wingdings 2" pitchFamily="18" charset="2"/>
              <a:buChar char=""/>
              <a:defRPr/>
            </a:pPr>
            <a:r>
              <a:rPr kumimoji="0" lang="en-US" altLang="zh-CN"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Transformer</a:t>
            </a:r>
            <a:r>
              <a:rPr kumimoji="0" lang="zh-CN" altLang="en-US"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模型的拓展</a:t>
            </a:r>
            <a:endParaRPr kumimoji="0" lang="en-US" altLang="zh-CN"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lvl="1" indent="-273050" eaLnBrk="0" hangingPunct="0">
              <a:spcBef>
                <a:spcPct val="20000"/>
              </a:spcBef>
              <a:buClr>
                <a:srgbClr val="0BD0D9"/>
              </a:buClr>
              <a:buSzPct val="95000"/>
              <a:buFont typeface="Wingdings 2" pitchFamily="18" charset="2"/>
              <a:buChar char=""/>
              <a:defRPr/>
            </a:pPr>
            <a:r>
              <a:rPr kumimoji="0" lang="en-US" altLang="zh-CN" sz="2400" b="0" i="0" u="none" strike="noStrike" kern="1200" cap="none" spc="0" normalizeH="0" baseline="0" noProof="0" dirty="0" err="1">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ViT</a:t>
            </a:r>
            <a:endParaRPr kumimoji="0" lang="en-US" altLang="zh-CN"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lvl="1" indent="-273050" eaLnBrk="0" hangingPunct="0">
              <a:spcBef>
                <a:spcPct val="20000"/>
              </a:spcBef>
              <a:buClr>
                <a:srgbClr val="0BD0D9"/>
              </a:buClr>
              <a:buSzPct val="95000"/>
              <a:buFont typeface="Wingdings 2" pitchFamily="18" charset="2"/>
              <a:buChar char=""/>
              <a:defRPr/>
            </a:pPr>
            <a:r>
              <a:rPr kumimoji="0" lang="en-US" altLang="zh-CN" sz="2400" b="0" i="0" u="none" strike="noStrike" kern="1200" cap="none" spc="0" normalizeH="0" baseline="0" noProof="0" dirty="0" err="1">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DiT</a:t>
            </a:r>
            <a:endParaRPr kumimoji="0" lang="en-US" altLang="zh-CN"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273050" indent="-273050" eaLnBrk="0" hangingPunct="0">
              <a:spcBef>
                <a:spcPct val="20000"/>
              </a:spcBef>
              <a:buClr>
                <a:srgbClr val="0BD0D9"/>
              </a:buClr>
              <a:buSzPct val="95000"/>
              <a:buFont typeface="Wingdings 2" pitchFamily="18" charset="2"/>
              <a:buChar char=""/>
              <a:defRPr/>
            </a:pPr>
            <a:r>
              <a:rPr kumimoji="0" lang="zh-CN" altLang="en-US"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Test-Time-Training Layers</a:t>
            </a:r>
            <a:r>
              <a:rPr kumimoji="0" lang="zh-CN" altLang="en-US"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a:t>
            </a:r>
            <a:r>
              <a:rPr kumimoji="0" lang="en-US" altLang="zh-CN"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TTT</a:t>
            </a:r>
            <a:r>
              <a:rPr kumimoji="0" lang="zh-CN" altLang="en-US"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“模型简介（</a:t>
            </a:r>
            <a:r>
              <a:rPr kumimoji="0" lang="en-US" altLang="zh-CN"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2024-07</a:t>
            </a:r>
            <a:r>
              <a:rPr kumimoji="0" lang="zh-CN" altLang="en-US"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rPr>
              <a:t>论文）</a:t>
            </a:r>
            <a:endParaRPr kumimoji="0" lang="en-US" altLang="zh-CN"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altLang="zh-CN"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14732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 </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en-US" altLang="zh-CN" sz="2400" b="1" dirty="0"/>
              <a:t>Transformer</a:t>
            </a:r>
            <a:r>
              <a:rPr lang="zh-CN" altLang="en-US" sz="2400" b="1" dirty="0"/>
              <a:t>架构</a:t>
            </a:r>
            <a:r>
              <a:rPr lang="en-US" altLang="zh-CN" sz="2400" b="1" dirty="0"/>
              <a:t>—</a:t>
            </a:r>
            <a:r>
              <a:rPr lang="zh-CN" altLang="en-US" sz="2400" b="1" dirty="0"/>
              <a:t>前馈网络</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18" name="图片 17">
            <a:extLst>
              <a:ext uri="{FF2B5EF4-FFF2-40B4-BE49-F238E27FC236}">
                <a16:creationId xmlns:a16="http://schemas.microsoft.com/office/drawing/2014/main" id="{5FAE9FF2-4520-1AF1-DC2A-49CD03426A6A}"/>
              </a:ext>
            </a:extLst>
          </p:cNvPr>
          <p:cNvPicPr>
            <a:picLocks noChangeAspect="1"/>
          </p:cNvPicPr>
          <p:nvPr/>
        </p:nvPicPr>
        <p:blipFill>
          <a:blip r:embed="rId3"/>
          <a:stretch>
            <a:fillRect/>
          </a:stretch>
        </p:blipFill>
        <p:spPr>
          <a:xfrm>
            <a:off x="3448049" y="2342351"/>
            <a:ext cx="4848225" cy="3648075"/>
          </a:xfrm>
          <a:prstGeom prst="rect">
            <a:avLst/>
          </a:prstGeom>
        </p:spPr>
      </p:pic>
    </p:spTree>
    <p:extLst>
      <p:ext uri="{BB962C8B-B14F-4D97-AF65-F5344CB8AC3E}">
        <p14:creationId xmlns:p14="http://schemas.microsoft.com/office/powerpoint/2010/main" val="24277051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 </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en-US" altLang="zh-CN" sz="2400" b="1" dirty="0"/>
              <a:t>Transformer</a:t>
            </a:r>
            <a:r>
              <a:rPr lang="zh-CN" altLang="en-US" sz="2400" b="1" dirty="0"/>
              <a:t>架构</a:t>
            </a:r>
            <a:r>
              <a:rPr lang="en-US" altLang="zh-CN" sz="2400" b="1" dirty="0"/>
              <a:t>—</a:t>
            </a:r>
            <a:r>
              <a:rPr lang="zh-CN" altLang="en-US" sz="2400" b="1" dirty="0"/>
              <a:t>前馈网络核心代码</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15" name="图片 14">
            <a:extLst>
              <a:ext uri="{FF2B5EF4-FFF2-40B4-BE49-F238E27FC236}">
                <a16:creationId xmlns:a16="http://schemas.microsoft.com/office/drawing/2014/main" id="{F6F09A1F-D970-2D44-C20B-C26491BCFF2A}"/>
              </a:ext>
            </a:extLst>
          </p:cNvPr>
          <p:cNvPicPr>
            <a:picLocks noChangeAspect="1"/>
          </p:cNvPicPr>
          <p:nvPr/>
        </p:nvPicPr>
        <p:blipFill>
          <a:blip r:embed="rId3"/>
          <a:stretch>
            <a:fillRect/>
          </a:stretch>
        </p:blipFill>
        <p:spPr>
          <a:xfrm>
            <a:off x="2057399" y="2382847"/>
            <a:ext cx="7972425" cy="3875077"/>
          </a:xfrm>
          <a:prstGeom prst="rect">
            <a:avLst/>
          </a:prstGeom>
        </p:spPr>
      </p:pic>
    </p:spTree>
    <p:extLst>
      <p:ext uri="{BB962C8B-B14F-4D97-AF65-F5344CB8AC3E}">
        <p14:creationId xmlns:p14="http://schemas.microsoft.com/office/powerpoint/2010/main" val="4011488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 </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zh-CN" altLang="en-US" sz="2400" b="1" dirty="0"/>
              <a:t>文本文件预处理</a:t>
            </a:r>
            <a:r>
              <a:rPr lang="en-US" altLang="zh-CN" sz="2400" b="1" dirty="0"/>
              <a:t>-----</a:t>
            </a:r>
            <a:r>
              <a:rPr lang="zh-CN" altLang="en-US" sz="2400" b="1" dirty="0"/>
              <a:t>一般流程</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16" name="图片 15">
            <a:extLst>
              <a:ext uri="{FF2B5EF4-FFF2-40B4-BE49-F238E27FC236}">
                <a16:creationId xmlns:a16="http://schemas.microsoft.com/office/drawing/2014/main" id="{94420C10-1D26-433C-8455-8A780BC1613A}"/>
              </a:ext>
            </a:extLst>
          </p:cNvPr>
          <p:cNvPicPr>
            <a:picLocks noChangeAspect="1"/>
          </p:cNvPicPr>
          <p:nvPr/>
        </p:nvPicPr>
        <p:blipFill>
          <a:blip r:embed="rId3"/>
          <a:stretch>
            <a:fillRect/>
          </a:stretch>
        </p:blipFill>
        <p:spPr>
          <a:xfrm>
            <a:off x="3903662" y="1976428"/>
            <a:ext cx="3535363" cy="4881572"/>
          </a:xfrm>
          <a:prstGeom prst="rect">
            <a:avLst/>
          </a:prstGeom>
        </p:spPr>
      </p:pic>
    </p:spTree>
    <p:extLst>
      <p:ext uri="{BB962C8B-B14F-4D97-AF65-F5344CB8AC3E}">
        <p14:creationId xmlns:p14="http://schemas.microsoft.com/office/powerpoint/2010/main" val="38893653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 </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zh-CN" altLang="en-US" sz="2400" b="1" dirty="0"/>
              <a:t>文本文件预处理</a:t>
            </a:r>
            <a:r>
              <a:rPr lang="en-US" altLang="zh-CN" sz="2400" b="1" dirty="0"/>
              <a:t>-----</a:t>
            </a:r>
            <a:r>
              <a:rPr lang="zh-CN" altLang="en-US" sz="2400" b="1" dirty="0"/>
              <a:t>操作过程</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16" name="图片 15">
            <a:extLst>
              <a:ext uri="{FF2B5EF4-FFF2-40B4-BE49-F238E27FC236}">
                <a16:creationId xmlns:a16="http://schemas.microsoft.com/office/drawing/2014/main" id="{E0774B0C-F77F-7D38-E259-3EE48145C20C}"/>
              </a:ext>
            </a:extLst>
          </p:cNvPr>
          <p:cNvPicPr>
            <a:picLocks noChangeAspect="1"/>
          </p:cNvPicPr>
          <p:nvPr/>
        </p:nvPicPr>
        <p:blipFill>
          <a:blip r:embed="rId3"/>
          <a:stretch>
            <a:fillRect/>
          </a:stretch>
        </p:blipFill>
        <p:spPr>
          <a:xfrm>
            <a:off x="2962275" y="2225675"/>
            <a:ext cx="6000750" cy="4495800"/>
          </a:xfrm>
          <a:prstGeom prst="rect">
            <a:avLst/>
          </a:prstGeom>
        </p:spPr>
      </p:pic>
    </p:spTree>
    <p:extLst>
      <p:ext uri="{BB962C8B-B14F-4D97-AF65-F5344CB8AC3E}">
        <p14:creationId xmlns:p14="http://schemas.microsoft.com/office/powerpoint/2010/main" val="36122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 </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zh-CN" altLang="en-US" sz="2400" b="1" dirty="0"/>
              <a:t>文本文件预处理</a:t>
            </a:r>
            <a:r>
              <a:rPr lang="en-US" altLang="zh-CN" sz="2400" b="1" dirty="0"/>
              <a:t>----</a:t>
            </a:r>
            <a:r>
              <a:rPr lang="zh-CN" altLang="en-US" sz="2400" b="1" dirty="0"/>
              <a:t>核心代码</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15" name="图片 14">
            <a:extLst>
              <a:ext uri="{FF2B5EF4-FFF2-40B4-BE49-F238E27FC236}">
                <a16:creationId xmlns:a16="http://schemas.microsoft.com/office/drawing/2014/main" id="{E985B380-3FE6-2918-1C7B-91B33D59FA12}"/>
              </a:ext>
            </a:extLst>
          </p:cNvPr>
          <p:cNvPicPr>
            <a:picLocks noChangeAspect="1"/>
          </p:cNvPicPr>
          <p:nvPr/>
        </p:nvPicPr>
        <p:blipFill>
          <a:blip r:embed="rId3"/>
          <a:stretch>
            <a:fillRect/>
          </a:stretch>
        </p:blipFill>
        <p:spPr>
          <a:xfrm>
            <a:off x="1981200" y="2166915"/>
            <a:ext cx="8229600" cy="4281509"/>
          </a:xfrm>
          <a:prstGeom prst="rect">
            <a:avLst/>
          </a:prstGeom>
        </p:spPr>
      </p:pic>
    </p:spTree>
    <p:extLst>
      <p:ext uri="{BB962C8B-B14F-4D97-AF65-F5344CB8AC3E}">
        <p14:creationId xmlns:p14="http://schemas.microsoft.com/office/powerpoint/2010/main" val="2556669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 </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zh-CN" altLang="en-US" sz="2400" b="1" dirty="0"/>
              <a:t>使用</a:t>
            </a:r>
            <a:r>
              <a:rPr lang="en-US" altLang="zh-CN" sz="2400" b="1" dirty="0"/>
              <a:t>Transformer</a:t>
            </a:r>
            <a:r>
              <a:rPr lang="zh-CN" altLang="en-US" sz="2400" b="1" dirty="0"/>
              <a:t>实现机器翻译</a:t>
            </a:r>
            <a:r>
              <a:rPr lang="en-US" altLang="zh-CN" sz="2400" b="1" dirty="0"/>
              <a:t>----</a:t>
            </a:r>
            <a:r>
              <a:rPr lang="zh-CN" altLang="en-US" sz="2400" b="1" dirty="0"/>
              <a:t>核心代码</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16" name="图片 15">
            <a:extLst>
              <a:ext uri="{FF2B5EF4-FFF2-40B4-BE49-F238E27FC236}">
                <a16:creationId xmlns:a16="http://schemas.microsoft.com/office/drawing/2014/main" id="{90F191ED-E166-75B9-92E5-200E3DC84D22}"/>
              </a:ext>
            </a:extLst>
          </p:cNvPr>
          <p:cNvPicPr>
            <a:picLocks noChangeAspect="1"/>
          </p:cNvPicPr>
          <p:nvPr/>
        </p:nvPicPr>
        <p:blipFill>
          <a:blip r:embed="rId3"/>
          <a:stretch>
            <a:fillRect/>
          </a:stretch>
        </p:blipFill>
        <p:spPr>
          <a:xfrm>
            <a:off x="1981200" y="2057400"/>
            <a:ext cx="8305800" cy="4400547"/>
          </a:xfrm>
          <a:prstGeom prst="rect">
            <a:avLst/>
          </a:prstGeom>
        </p:spPr>
      </p:pic>
    </p:spTree>
    <p:extLst>
      <p:ext uri="{BB962C8B-B14F-4D97-AF65-F5344CB8AC3E}">
        <p14:creationId xmlns:p14="http://schemas.microsoft.com/office/powerpoint/2010/main" val="33966350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 </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zh-CN" altLang="en-US" sz="2400" b="1" dirty="0"/>
              <a:t>使用</a:t>
            </a:r>
            <a:r>
              <a:rPr lang="en-US" altLang="zh-CN" sz="2400" b="1" dirty="0"/>
              <a:t>Transformer</a:t>
            </a:r>
            <a:r>
              <a:rPr lang="zh-CN" altLang="en-US" sz="2400" b="1" dirty="0"/>
              <a:t>实现机器翻译</a:t>
            </a:r>
            <a:r>
              <a:rPr lang="en-US" altLang="zh-CN" sz="2400" b="1" dirty="0"/>
              <a:t>----</a:t>
            </a:r>
            <a:r>
              <a:rPr lang="zh-CN" altLang="en-US" sz="2400" b="1" dirty="0"/>
              <a:t>损失值变化情况</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1026" name="Picture 2">
            <a:extLst>
              <a:ext uri="{FF2B5EF4-FFF2-40B4-BE49-F238E27FC236}">
                <a16:creationId xmlns:a16="http://schemas.microsoft.com/office/drawing/2014/main" id="{50041A86-6595-5470-D721-FC1E539B98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076449"/>
            <a:ext cx="8896349"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239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 </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zh-CN" altLang="en-US" sz="2400" b="1" dirty="0"/>
              <a:t>使用</a:t>
            </a:r>
            <a:r>
              <a:rPr lang="en-US" altLang="zh-CN" sz="2400" b="1" dirty="0"/>
              <a:t>Transformer</a:t>
            </a:r>
            <a:r>
              <a:rPr lang="zh-CN" altLang="en-US" sz="2400" b="1" dirty="0"/>
              <a:t>实现异常检测</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 name="内容占位符 5">
            <a:extLst>
              <a:ext uri="{FF2B5EF4-FFF2-40B4-BE49-F238E27FC236}">
                <a16:creationId xmlns:a16="http://schemas.microsoft.com/office/drawing/2014/main" id="{BA8C1383-A8BF-D476-B77B-C5EA8B349567}"/>
              </a:ext>
            </a:extLst>
          </p:cNvPr>
          <p:cNvSpPr txBox="1">
            <a:spLocks/>
          </p:cNvSpPr>
          <p:nvPr/>
        </p:nvSpPr>
        <p:spPr bwMode="auto">
          <a:xfrm>
            <a:off x="1981200" y="1985950"/>
            <a:ext cx="8229600" cy="42370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srgbClr val="222222"/>
                </a:solidFill>
                <a:effectLst/>
                <a:uLnTx/>
                <a:uFillTx/>
                <a:latin typeface="arial" panose="020B0604020202020204" pitchFamily="34" charset="0"/>
                <a:ea typeface="等线" panose="02010600030101010101" pitchFamily="2" charset="-122"/>
                <a:cs typeface="+mn-cs"/>
              </a:rPr>
              <a:t>项目背景</a:t>
            </a:r>
            <a:endParaRPr kumimoji="0" lang="en-US" altLang="zh-CN" sz="2400" b="0" i="0" u="none" strike="noStrike" kern="1200" cap="none" spc="0" normalizeH="0" baseline="0" noProof="0" dirty="0">
              <a:ln>
                <a:noFill/>
              </a:ln>
              <a:solidFill>
                <a:srgbClr val="222222"/>
              </a:solidFill>
              <a:effectLst/>
              <a:uLnTx/>
              <a:uFillTx/>
              <a:latin typeface="arial" panose="020B0604020202020204" pitchFamily="34" charset="0"/>
              <a:ea typeface="等线" panose="02010600030101010101" pitchFamily="2" charset="-122"/>
              <a:cs typeface="+mn-cs"/>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srgbClr val="4B4B4B"/>
                </a:solidFill>
                <a:effectLst/>
                <a:uLnTx/>
                <a:uFillTx/>
                <a:latin typeface="PingFang SC"/>
                <a:ea typeface="等线" panose="02010600030101010101" pitchFamily="2" charset="-122"/>
                <a:cs typeface="+mn-cs"/>
              </a:rPr>
              <a:t>目标</a:t>
            </a:r>
            <a:endParaRPr kumimoji="0" lang="en-US" altLang="zh-CN" sz="2400" b="0" i="0" u="none" strike="noStrike" kern="1200" cap="none" spc="0" normalizeH="0" baseline="0" noProof="0" dirty="0">
              <a:ln>
                <a:noFill/>
              </a:ln>
              <a:solidFill>
                <a:srgbClr val="4B4B4B"/>
              </a:solidFill>
              <a:effectLst/>
              <a:uLnTx/>
              <a:uFillTx/>
              <a:latin typeface="PingFang SC"/>
              <a:ea typeface="等线" panose="02010600030101010101" pitchFamily="2" charset="-122"/>
              <a:cs typeface="+mn-cs"/>
            </a:endParaRPr>
          </a:p>
          <a:p>
            <a:pPr marL="1187450" marR="0" lvl="2"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实现集合异常检测，设法在集合中找到与其他元素不匹配的元素</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87450" marR="0" lvl="2"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异常检测的常见应用是对一组图像进行的，其中</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N-1</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个图像属于同一类别</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具有相同的高级特征，而一个图像属于另一类别。</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背后机制</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87450" marR="0" lvl="2"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使用</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Transformer</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模型中多头注意力机制中的</a:t>
            </a:r>
            <a:r>
              <a:rPr kumimoji="0" lang="zh-CN" altLang="en-US" sz="2400" b="0" i="0" u="none" strike="noStrike" kern="1200" cap="none" spc="0" normalizeH="0" baseline="0" noProof="0" dirty="0">
                <a:ln>
                  <a:noFill/>
                </a:ln>
                <a:solidFill>
                  <a:srgbClr val="000000"/>
                </a:solidFill>
                <a:effectLst/>
                <a:uLnTx/>
                <a:uFillTx/>
                <a:latin typeface="Helvetica Neue"/>
                <a:ea typeface="等线" panose="02010600030101010101" pitchFamily="2" charset="-122"/>
                <a:cs typeface="+mn-cs"/>
              </a:rPr>
              <a:t>置换等变性。</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1187450" marR="0" lvl="2"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sz="24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2574415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 </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zh-CN" altLang="en-US" sz="2400" b="1" dirty="0"/>
              <a:t>使用</a:t>
            </a:r>
            <a:r>
              <a:rPr lang="en-US" altLang="zh-CN" sz="2400" b="1" dirty="0"/>
              <a:t>Transformer</a:t>
            </a:r>
            <a:r>
              <a:rPr lang="zh-CN" altLang="en-US" sz="2400" b="1" dirty="0"/>
              <a:t>实现异常检测</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 name="内容占位符 5">
            <a:extLst>
              <a:ext uri="{FF2B5EF4-FFF2-40B4-BE49-F238E27FC236}">
                <a16:creationId xmlns:a16="http://schemas.microsoft.com/office/drawing/2014/main" id="{BA8C1383-A8BF-D476-B77B-C5EA8B349567}"/>
              </a:ext>
            </a:extLst>
          </p:cNvPr>
          <p:cNvSpPr txBox="1">
            <a:spLocks/>
          </p:cNvSpPr>
          <p:nvPr/>
        </p:nvSpPr>
        <p:spPr bwMode="auto">
          <a:xfrm>
            <a:off x="1981200" y="1985951"/>
            <a:ext cx="8534400" cy="17240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srgbClr val="222222"/>
                </a:solidFill>
                <a:effectLst/>
                <a:uLnTx/>
                <a:uFillTx/>
                <a:latin typeface="arial" panose="020B0604020202020204" pitchFamily="34" charset="0"/>
                <a:ea typeface="等线" panose="02010600030101010101" pitchFamily="2" charset="-122"/>
                <a:cs typeface="+mn-cs"/>
              </a:rPr>
              <a:t>项目背景</a:t>
            </a:r>
            <a:endParaRPr kumimoji="0" lang="en-US" altLang="zh-CN" sz="2400" b="0" i="0" u="none" strike="noStrike" kern="1200" cap="none" spc="0" normalizeH="0" baseline="0" noProof="0" dirty="0">
              <a:ln>
                <a:noFill/>
              </a:ln>
              <a:solidFill>
                <a:srgbClr val="222222"/>
              </a:solidFill>
              <a:effectLst/>
              <a:uLnTx/>
              <a:uFillTx/>
              <a:latin typeface="arial" panose="020B0604020202020204" pitchFamily="34" charset="0"/>
              <a:ea typeface="等线" panose="02010600030101010101" pitchFamily="2" charset="-122"/>
              <a:cs typeface="+mn-cs"/>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400" b="0" i="0" u="none" strike="noStrike" kern="1200" cap="none" spc="0" normalizeH="0" baseline="0" noProof="0" dirty="0">
                <a:ln>
                  <a:noFill/>
                </a:ln>
                <a:solidFill>
                  <a:srgbClr val="000000"/>
                </a:solidFill>
                <a:effectLst/>
                <a:uLnTx/>
                <a:uFillTx/>
                <a:latin typeface="Helvetica Neue"/>
                <a:ea typeface="等线" panose="02010600030101010101" pitchFamily="2" charset="-122"/>
                <a:cs typeface="+mn-cs"/>
              </a:rPr>
              <a:t>下面是区分不同动物的例子。前四张图片显示的是狐狸，而最后一张则代表不同的动物。我们想知道最后一张图片显示的是不同的动物，但它是哪一类动物并不相关</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a:t>
            </a:r>
          </a:p>
          <a:p>
            <a:pPr marL="1187450" marR="0" lvl="2"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sz="24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pic>
        <p:nvPicPr>
          <p:cNvPr id="2050" name="Picture 2" descr="9d5c2802943a43abb74dcada607f1334">
            <a:extLst>
              <a:ext uri="{FF2B5EF4-FFF2-40B4-BE49-F238E27FC236}">
                <a16:creationId xmlns:a16="http://schemas.microsoft.com/office/drawing/2014/main" id="{0CE541C7-5E71-7FFF-8A58-D7A7FCEE71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274" y="3760788"/>
            <a:ext cx="8201025" cy="2259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416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 </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zh-CN" altLang="en-US" sz="2400" b="1" dirty="0"/>
              <a:t>使用</a:t>
            </a:r>
            <a:r>
              <a:rPr lang="en-US" altLang="zh-CN" sz="2400" b="1" dirty="0"/>
              <a:t>Transformer</a:t>
            </a:r>
            <a:r>
              <a:rPr lang="zh-CN" altLang="en-US" sz="2400" b="1" dirty="0"/>
              <a:t>实现异常检测</a:t>
            </a:r>
            <a:r>
              <a:rPr lang="en-US" altLang="zh-CN" sz="2400" b="1" dirty="0"/>
              <a:t>---</a:t>
            </a:r>
            <a:r>
              <a:rPr lang="zh-CN" altLang="en-US" sz="2400" b="1" dirty="0"/>
              <a:t>检测效果</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16" name="图片 15">
            <a:extLst>
              <a:ext uri="{FF2B5EF4-FFF2-40B4-BE49-F238E27FC236}">
                <a16:creationId xmlns:a16="http://schemas.microsoft.com/office/drawing/2014/main" id="{3425692F-A97D-B19B-B935-26A674D7E993}"/>
              </a:ext>
            </a:extLst>
          </p:cNvPr>
          <p:cNvPicPr>
            <a:picLocks noChangeAspect="1"/>
          </p:cNvPicPr>
          <p:nvPr/>
        </p:nvPicPr>
        <p:blipFill>
          <a:blip r:embed="rId3"/>
          <a:stretch>
            <a:fillRect/>
          </a:stretch>
        </p:blipFill>
        <p:spPr>
          <a:xfrm>
            <a:off x="1952625" y="1976428"/>
            <a:ext cx="8229599" cy="4557722"/>
          </a:xfrm>
          <a:prstGeom prst="rect">
            <a:avLst/>
          </a:prstGeom>
        </p:spPr>
      </p:pic>
    </p:spTree>
    <p:extLst>
      <p:ext uri="{BB962C8B-B14F-4D97-AF65-F5344CB8AC3E}">
        <p14:creationId xmlns:p14="http://schemas.microsoft.com/office/powerpoint/2010/main" val="946697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 </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7770495" cy="428627"/>
          </a:xfrm>
          <a:ln>
            <a:solidFill>
              <a:srgbClr val="0070C0"/>
            </a:solidFill>
          </a:ln>
        </p:spPr>
        <p:txBody>
          <a:bodyPr>
            <a:normAutofit/>
          </a:bodyPr>
          <a:lstStyle/>
          <a:p>
            <a:r>
              <a:rPr lang="en-US" altLang="zh-CN" sz="2400" b="1" dirty="0"/>
              <a:t>Transformer</a:t>
            </a:r>
            <a:r>
              <a:rPr lang="zh-CN" altLang="en-US" sz="2400" b="1" dirty="0"/>
              <a:t>架构</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18" name="图片 17">
            <a:extLst>
              <a:ext uri="{FF2B5EF4-FFF2-40B4-BE49-F238E27FC236}">
                <a16:creationId xmlns:a16="http://schemas.microsoft.com/office/drawing/2014/main" id="{EF2A5F16-0AA4-258A-A971-3552D7B1CAB3}"/>
              </a:ext>
            </a:extLst>
          </p:cNvPr>
          <p:cNvPicPr>
            <a:picLocks noChangeAspect="1"/>
          </p:cNvPicPr>
          <p:nvPr/>
        </p:nvPicPr>
        <p:blipFill>
          <a:blip r:embed="rId3"/>
          <a:stretch>
            <a:fillRect/>
          </a:stretch>
        </p:blipFill>
        <p:spPr>
          <a:xfrm>
            <a:off x="2174240" y="1976427"/>
            <a:ext cx="7630160" cy="4667259"/>
          </a:xfrm>
          <a:prstGeom prst="rect">
            <a:avLst/>
          </a:prstGeom>
        </p:spPr>
      </p:pic>
    </p:spTree>
    <p:extLst>
      <p:ext uri="{BB962C8B-B14F-4D97-AF65-F5344CB8AC3E}">
        <p14:creationId xmlns:p14="http://schemas.microsoft.com/office/powerpoint/2010/main" val="11283989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 </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zh-CN" altLang="en-US" sz="2400" b="1" dirty="0"/>
              <a:t>使用</a:t>
            </a:r>
            <a:r>
              <a:rPr lang="en-US" altLang="zh-CN" sz="2400" b="1" dirty="0"/>
              <a:t>Transformer</a:t>
            </a:r>
            <a:r>
              <a:rPr lang="zh-CN" altLang="en-US" sz="2400" b="1" dirty="0"/>
              <a:t>实现异常检测</a:t>
            </a:r>
            <a:r>
              <a:rPr lang="en-US" altLang="zh-CN" sz="2400" b="1" dirty="0"/>
              <a:t>---</a:t>
            </a:r>
            <a:r>
              <a:rPr lang="zh-CN" altLang="en-US" sz="2400" b="1" dirty="0"/>
              <a:t>核心代码</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15" name="图片 14">
            <a:extLst>
              <a:ext uri="{FF2B5EF4-FFF2-40B4-BE49-F238E27FC236}">
                <a16:creationId xmlns:a16="http://schemas.microsoft.com/office/drawing/2014/main" id="{7454585D-5B00-CD0B-8251-E191ECFC77DB}"/>
              </a:ext>
            </a:extLst>
          </p:cNvPr>
          <p:cNvPicPr>
            <a:picLocks noChangeAspect="1"/>
          </p:cNvPicPr>
          <p:nvPr/>
        </p:nvPicPr>
        <p:blipFill>
          <a:blip r:embed="rId3"/>
          <a:stretch>
            <a:fillRect/>
          </a:stretch>
        </p:blipFill>
        <p:spPr>
          <a:xfrm>
            <a:off x="1952624" y="2166915"/>
            <a:ext cx="8124825" cy="4476769"/>
          </a:xfrm>
          <a:prstGeom prst="rect">
            <a:avLst/>
          </a:prstGeom>
        </p:spPr>
      </p:pic>
    </p:spTree>
    <p:extLst>
      <p:ext uri="{BB962C8B-B14F-4D97-AF65-F5344CB8AC3E}">
        <p14:creationId xmlns:p14="http://schemas.microsoft.com/office/powerpoint/2010/main" val="2380681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en-US" altLang="zh-CN" sz="2400" b="1" dirty="0"/>
              <a:t>Transformer</a:t>
            </a:r>
            <a:r>
              <a:rPr lang="zh-CN" altLang="en-US" sz="2400" b="1" dirty="0"/>
              <a:t>优化</a:t>
            </a:r>
            <a:r>
              <a:rPr lang="en-US" altLang="zh-CN" sz="2400" b="1" dirty="0"/>
              <a:t>----X-former</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16" name="图片 15">
            <a:extLst>
              <a:ext uri="{FF2B5EF4-FFF2-40B4-BE49-F238E27FC236}">
                <a16:creationId xmlns:a16="http://schemas.microsoft.com/office/drawing/2014/main" id="{F02503BE-6E0A-1A15-8DD7-45485202C858}"/>
              </a:ext>
            </a:extLst>
          </p:cNvPr>
          <p:cNvPicPr>
            <a:picLocks noChangeAspect="1"/>
          </p:cNvPicPr>
          <p:nvPr/>
        </p:nvPicPr>
        <p:blipFill>
          <a:blip r:embed="rId3"/>
          <a:stretch>
            <a:fillRect/>
          </a:stretch>
        </p:blipFill>
        <p:spPr>
          <a:xfrm>
            <a:off x="1981199" y="1976427"/>
            <a:ext cx="8201025" cy="4667259"/>
          </a:xfrm>
          <a:prstGeom prst="rect">
            <a:avLst/>
          </a:prstGeom>
        </p:spPr>
      </p:pic>
    </p:spTree>
    <p:extLst>
      <p:ext uri="{BB962C8B-B14F-4D97-AF65-F5344CB8AC3E}">
        <p14:creationId xmlns:p14="http://schemas.microsoft.com/office/powerpoint/2010/main" val="118779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en-US" altLang="zh-CN" sz="2400" b="1" dirty="0"/>
              <a:t>Transformer</a:t>
            </a:r>
            <a:r>
              <a:rPr lang="zh-CN" altLang="en-US" sz="2400" b="1" dirty="0"/>
              <a:t>应用</a:t>
            </a:r>
            <a:r>
              <a:rPr lang="en-US" altLang="zh-CN" sz="2400" b="1" dirty="0"/>
              <a:t>—</a:t>
            </a:r>
            <a:r>
              <a:rPr lang="zh-CN" altLang="en-US" sz="2400" b="1" dirty="0"/>
              <a:t>替换卷积神经网络</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13" name="图片 12">
            <a:extLst>
              <a:ext uri="{FF2B5EF4-FFF2-40B4-BE49-F238E27FC236}">
                <a16:creationId xmlns:a16="http://schemas.microsoft.com/office/drawing/2014/main" id="{97983ADA-BFDB-EFAC-FA14-D9B9292960D9}"/>
              </a:ext>
            </a:extLst>
          </p:cNvPr>
          <p:cNvPicPr>
            <a:picLocks noChangeAspect="1"/>
          </p:cNvPicPr>
          <p:nvPr/>
        </p:nvPicPr>
        <p:blipFill>
          <a:blip r:embed="rId3"/>
          <a:stretch>
            <a:fillRect/>
          </a:stretch>
        </p:blipFill>
        <p:spPr>
          <a:xfrm>
            <a:off x="1819274" y="2342514"/>
            <a:ext cx="8486775" cy="4013827"/>
          </a:xfrm>
          <a:prstGeom prst="rect">
            <a:avLst/>
          </a:prstGeom>
        </p:spPr>
      </p:pic>
    </p:spTree>
    <p:extLst>
      <p:ext uri="{BB962C8B-B14F-4D97-AF65-F5344CB8AC3E}">
        <p14:creationId xmlns:p14="http://schemas.microsoft.com/office/powerpoint/2010/main" val="2281565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en-US" altLang="zh-CN" sz="2400" b="1" dirty="0"/>
              <a:t>Transformer</a:t>
            </a:r>
            <a:r>
              <a:rPr lang="zh-CN" altLang="en-US" sz="2400" b="1" dirty="0"/>
              <a:t>应用</a:t>
            </a:r>
            <a:r>
              <a:rPr lang="en-US" altLang="zh-CN" sz="2400" b="1" dirty="0"/>
              <a:t>—</a:t>
            </a:r>
            <a:r>
              <a:rPr lang="zh-CN" altLang="en-US" sz="2400" b="1" dirty="0"/>
              <a:t>与扩散模型强强联合（替换</a:t>
            </a:r>
            <a:r>
              <a:rPr lang="en-US" altLang="zh-CN" sz="2400" b="1" dirty="0"/>
              <a:t>U-Net</a:t>
            </a:r>
            <a:r>
              <a:rPr lang="zh-CN" altLang="en-US" sz="2400" b="1" dirty="0"/>
              <a:t>网络）</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15" name="图片 14">
            <a:extLst>
              <a:ext uri="{FF2B5EF4-FFF2-40B4-BE49-F238E27FC236}">
                <a16:creationId xmlns:a16="http://schemas.microsoft.com/office/drawing/2014/main" id="{ABBD7901-A606-18BF-8C32-3333E4DB745A}"/>
              </a:ext>
            </a:extLst>
          </p:cNvPr>
          <p:cNvPicPr>
            <a:picLocks noChangeAspect="1"/>
          </p:cNvPicPr>
          <p:nvPr/>
        </p:nvPicPr>
        <p:blipFill>
          <a:blip r:embed="rId3"/>
          <a:stretch>
            <a:fillRect/>
          </a:stretch>
        </p:blipFill>
        <p:spPr>
          <a:xfrm>
            <a:off x="1924049" y="2145664"/>
            <a:ext cx="8486775" cy="4210681"/>
          </a:xfrm>
          <a:prstGeom prst="rect">
            <a:avLst/>
          </a:prstGeom>
        </p:spPr>
      </p:pic>
    </p:spTree>
    <p:extLst>
      <p:ext uri="{BB962C8B-B14F-4D97-AF65-F5344CB8AC3E}">
        <p14:creationId xmlns:p14="http://schemas.microsoft.com/office/powerpoint/2010/main" val="42182678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en-US" altLang="zh-CN" sz="2400" b="1" dirty="0"/>
              <a:t>Transformer</a:t>
            </a:r>
            <a:r>
              <a:rPr lang="zh-CN" altLang="en-US" sz="2400" b="1" dirty="0"/>
              <a:t>应用</a:t>
            </a:r>
            <a:r>
              <a:rPr lang="en-US" altLang="zh-CN" sz="2400" b="1" dirty="0"/>
              <a:t>—</a:t>
            </a:r>
            <a:r>
              <a:rPr lang="zh-CN" altLang="en-US" sz="2400" b="1" dirty="0"/>
              <a:t>应用到视频领域（</a:t>
            </a:r>
            <a:r>
              <a:rPr lang="en-US" altLang="zh-CN" sz="2400" b="1" dirty="0" err="1"/>
              <a:t>ViViT</a:t>
            </a:r>
            <a:r>
              <a:rPr lang="zh-CN" altLang="en-US" sz="2400" b="1" dirty="0"/>
              <a:t>架构）</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13" name="图片 12">
            <a:extLst>
              <a:ext uri="{FF2B5EF4-FFF2-40B4-BE49-F238E27FC236}">
                <a16:creationId xmlns:a16="http://schemas.microsoft.com/office/drawing/2014/main" id="{FDE4370E-7D72-D170-5FB3-FD6ABF10E7DB}"/>
              </a:ext>
            </a:extLst>
          </p:cNvPr>
          <p:cNvPicPr>
            <a:picLocks noChangeAspect="1"/>
          </p:cNvPicPr>
          <p:nvPr/>
        </p:nvPicPr>
        <p:blipFill>
          <a:blip r:embed="rId3"/>
          <a:stretch>
            <a:fillRect/>
          </a:stretch>
        </p:blipFill>
        <p:spPr>
          <a:xfrm>
            <a:off x="1952624" y="2095506"/>
            <a:ext cx="9229725" cy="4067170"/>
          </a:xfrm>
          <a:prstGeom prst="rect">
            <a:avLst/>
          </a:prstGeom>
        </p:spPr>
      </p:pic>
    </p:spTree>
    <p:extLst>
      <p:ext uri="{BB962C8B-B14F-4D97-AF65-F5344CB8AC3E}">
        <p14:creationId xmlns:p14="http://schemas.microsoft.com/office/powerpoint/2010/main" val="1906812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en-US" altLang="zh-CN" sz="2400" b="1" dirty="0"/>
              <a:t>Transformer</a:t>
            </a:r>
            <a:r>
              <a:rPr lang="zh-CN" altLang="en-US" sz="2400" b="1" dirty="0"/>
              <a:t>小结</a:t>
            </a:r>
            <a:r>
              <a:rPr lang="en-US" altLang="zh-CN" sz="2400" b="1" dirty="0"/>
              <a:t>---</a:t>
            </a:r>
            <a:r>
              <a:rPr lang="zh-CN" altLang="en-US" sz="2400" b="1" dirty="0"/>
              <a:t>四大优势</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 name="内容占位符 5">
            <a:extLst>
              <a:ext uri="{FF2B5EF4-FFF2-40B4-BE49-F238E27FC236}">
                <a16:creationId xmlns:a16="http://schemas.microsoft.com/office/drawing/2014/main" id="{0F0B289D-1241-2FF7-0F06-C27040F89695}"/>
              </a:ext>
            </a:extLst>
          </p:cNvPr>
          <p:cNvSpPr txBox="1">
            <a:spLocks/>
          </p:cNvSpPr>
          <p:nvPr/>
        </p:nvSpPr>
        <p:spPr bwMode="auto">
          <a:xfrm>
            <a:off x="1971674" y="2005000"/>
            <a:ext cx="8210551" cy="48244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400" b="0" i="0" u="none" strike="noStrike" kern="1200" cap="none" spc="0" normalizeH="0" baseline="0" noProof="0" dirty="0">
                <a:ln>
                  <a:noFill/>
                </a:ln>
                <a:solidFill>
                  <a:srgbClr val="222222"/>
                </a:solidFill>
                <a:effectLst/>
                <a:uLnTx/>
                <a:uFillTx/>
                <a:latin typeface="arial" panose="020B0604020202020204" pitchFamily="34" charset="0"/>
                <a:ea typeface="等线" panose="02010600030101010101" pitchFamily="2" charset="-122"/>
                <a:cs typeface="+mn-cs"/>
              </a:rPr>
              <a:t>1.</a:t>
            </a:r>
            <a:r>
              <a:rPr kumimoji="0" lang="zh-CN" altLang="zh-CN" sz="2400" b="0" i="0" u="none" strike="noStrike" kern="1200" cap="none" spc="0" normalizeH="0" baseline="0" noProof="0" dirty="0">
                <a:ln>
                  <a:noFill/>
                </a:ln>
                <a:solidFill>
                  <a:srgbClr val="222222"/>
                </a:solidFill>
                <a:effectLst/>
                <a:uLnTx/>
                <a:uFillTx/>
                <a:latin typeface="arial" panose="020B0604020202020204" pitchFamily="34" charset="0"/>
                <a:ea typeface="等线" panose="02010600030101010101" pitchFamily="2" charset="-122"/>
                <a:cs typeface="+mn-cs"/>
              </a:rPr>
              <a:t>自注意力机制</a:t>
            </a:r>
            <a:endParaRPr kumimoji="0" lang="en-US" altLang="zh-CN" sz="2400" b="0" i="0" u="none" strike="noStrike" kern="1200" cap="none" spc="0" normalizeH="0" baseline="0" noProof="0" dirty="0">
              <a:ln>
                <a:noFill/>
              </a:ln>
              <a:solidFill>
                <a:srgbClr val="222222"/>
              </a:solidFill>
              <a:effectLst/>
              <a:uLnTx/>
              <a:uFillTx/>
              <a:latin typeface="arial" panose="020B0604020202020204" pitchFamily="34" charset="0"/>
              <a:ea typeface="等线" panose="02010600030101010101" pitchFamily="2" charset="-122"/>
              <a:cs typeface="+mn-cs"/>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这是</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Transformer</a:t>
            </a:r>
            <a:r>
              <a:rPr kumimoji="0" lang="zh-CN"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模型的核心特点之一。传统的</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RNN</a:t>
            </a:r>
            <a:r>
              <a:rPr kumimoji="0" lang="zh-CN"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模型在处理长序列数据时，容易出现梯度消失或梯度爆炸的问题，</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而</a:t>
            </a:r>
            <a:r>
              <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Transformer</a:t>
            </a:r>
            <a:r>
              <a:rPr kumimoji="0" lang="zh-CN"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模型通过自注意力机制，可以捕捉不同位置之间的依赖关系，有效地解决了这一问题。</a:t>
            </a:r>
            <a:endParaRPr kumimoji="0" lang="en-US"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zh-CN" sz="20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Times New Roman" panose="02020603050405020304" pitchFamily="18" charset="0"/>
              </a:rPr>
              <a:t>此外，自注意力机制还可以并行计算序列中所有元素之间的关系，大大提高了计算效率</a:t>
            </a:r>
            <a:endParaRPr kumimoji="0" lang="en-US" altLang="zh-CN" sz="2000" b="0" i="0" u="none" strike="noStrike" kern="1200" cap="none" spc="0" normalizeH="0" baseline="0" noProof="0" dirty="0">
              <a:ln>
                <a:noFill/>
              </a:ln>
              <a:solidFill>
                <a:srgbClr val="222222"/>
              </a:solidFill>
              <a:effectLst/>
              <a:uLnTx/>
              <a:uFillTx/>
              <a:latin typeface="arial" panose="020B0604020202020204" pitchFamily="34" charset="0"/>
              <a:ea typeface="等线" panose="02010600030101010101" pitchFamily="2" charset="-122"/>
              <a:cs typeface="+mn-cs"/>
            </a:endParaRP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400" b="0" i="0" u="none" strike="noStrike" kern="1200" cap="none" spc="0" normalizeH="0" baseline="0" noProof="0" dirty="0">
                <a:ln>
                  <a:noFill/>
                </a:ln>
                <a:solidFill>
                  <a:srgbClr val="222222"/>
                </a:solidFill>
                <a:effectLst/>
                <a:uLnTx/>
                <a:uFillTx/>
                <a:latin typeface="arial" panose="020B0604020202020204" pitchFamily="34" charset="0"/>
                <a:ea typeface="等线" panose="02010600030101010101" pitchFamily="2" charset="-122"/>
                <a:cs typeface="+mn-cs"/>
              </a:rPr>
              <a:t>2.</a:t>
            </a:r>
            <a:r>
              <a:rPr kumimoji="0" lang="zh-CN" altLang="zh-CN" sz="2400" b="0" i="0" u="none" strike="noStrike" kern="1200" cap="none" spc="0" normalizeH="0" baseline="0" noProof="0" dirty="0">
                <a:ln>
                  <a:noFill/>
                </a:ln>
                <a:solidFill>
                  <a:srgbClr val="222222"/>
                </a:solidFill>
                <a:effectLst/>
                <a:uLnTx/>
                <a:uFillTx/>
                <a:latin typeface="arial" panose="020B0604020202020204" pitchFamily="34" charset="0"/>
                <a:ea typeface="等线" panose="02010600030101010101" pitchFamily="2" charset="-122"/>
                <a:cs typeface="+mn-cs"/>
              </a:rPr>
              <a:t>并发处理</a:t>
            </a:r>
            <a:endParaRPr kumimoji="0" lang="en-US" altLang="zh-CN" sz="2400" b="0" i="0" u="none" strike="noStrike" kern="1200" cap="none" spc="0" normalizeH="0" baseline="0" noProof="0" dirty="0">
              <a:ln>
                <a:noFill/>
              </a:ln>
              <a:solidFill>
                <a:srgbClr val="222222"/>
              </a:solidFill>
              <a:effectLst/>
              <a:uLnTx/>
              <a:uFillTx/>
              <a:latin typeface="arial" panose="020B0604020202020204" pitchFamily="34" charset="0"/>
              <a:ea typeface="等线" panose="02010600030101010101" pitchFamily="2" charset="-122"/>
              <a:cs typeface="+mn-cs"/>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Transformer</a:t>
            </a:r>
            <a:r>
              <a:rPr kumimoji="0" lang="zh-CN"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模型能够并行处理数据，不像</a:t>
            </a:r>
            <a:r>
              <a:rPr kumimoji="0" lang="en-US"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RNN</a:t>
            </a:r>
            <a:r>
              <a:rPr kumimoji="0" lang="zh-CN"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或</a:t>
            </a:r>
            <a:r>
              <a:rPr kumimoji="0" lang="en-US"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LSTM</a:t>
            </a:r>
            <a:r>
              <a:rPr kumimoji="0" lang="zh-CN"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有时序依赖，无法并行计算。</a:t>
            </a:r>
            <a:endParaRPr kumimoji="0" lang="en-US"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这种并发处理的能力使得</a:t>
            </a:r>
            <a:r>
              <a:rPr kumimoji="0" lang="en-US"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Transformer</a:t>
            </a:r>
            <a:r>
              <a:rPr kumimoji="0" lang="zh-CN"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模型在处理大规模数据时，能够显著提高计算速度。</a:t>
            </a:r>
            <a:endParaRPr kumimoji="0" lang="en-US"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en-US"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给相关模型出现</a:t>
            </a:r>
            <a:r>
              <a:rPr kumimoji="0" lang="zh-CN" altLang="en-US" sz="2000" b="1" i="0" u="none" strike="noStrike" kern="100" cap="none" spc="0" normalizeH="0" baseline="0" noProof="0" dirty="0">
                <a:ln>
                  <a:noFill/>
                </a:ln>
                <a:solidFill>
                  <a:prstClr val="black"/>
                </a:solidFill>
                <a:effectLst/>
                <a:highlight>
                  <a:srgbClr val="FFFF00"/>
                </a:highlight>
                <a:uLnTx/>
                <a:uFillTx/>
                <a:latin typeface="等线" panose="02010600030101010101" pitchFamily="2" charset="-122"/>
                <a:ea typeface="等线" panose="02010600030101010101" pitchFamily="2" charset="-122"/>
                <a:cs typeface="Times New Roman" panose="02020603050405020304" pitchFamily="18" charset="0"/>
              </a:rPr>
              <a:t>涌现能力</a:t>
            </a:r>
            <a:r>
              <a:rPr kumimoji="0" lang="zh-CN" altLang="en-US"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的重要基础！</a:t>
            </a:r>
            <a:endParaRPr kumimoji="0" lang="zh-CN"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altLang="zh-CN" sz="2400" b="0" i="0" u="none" strike="noStrike" kern="1200" cap="none" spc="0" normalizeH="0" baseline="0" noProof="0" dirty="0">
              <a:ln>
                <a:noFill/>
              </a:ln>
              <a:solidFill>
                <a:srgbClr val="222222"/>
              </a:solidFill>
              <a:effectLst/>
              <a:uLnTx/>
              <a:uFillTx/>
              <a:latin typeface="arial" panose="020B0604020202020204" pitchFamily="34" charset="0"/>
              <a:ea typeface="等线" panose="02010600030101010101" pitchFamily="2" charset="-122"/>
              <a:cs typeface="+mn-cs"/>
            </a:endParaRPr>
          </a:p>
          <a:p>
            <a:pPr marL="914400" marR="0" lvl="2" indent="0" algn="l" defTabSz="914400" rtl="0" eaLnBrk="0" fontAlgn="auto" latinLnBrk="0" hangingPunct="0">
              <a:lnSpc>
                <a:spcPct val="100000"/>
              </a:lnSpc>
              <a:spcBef>
                <a:spcPct val="20000"/>
              </a:spcBef>
              <a:spcAft>
                <a:spcPts val="0"/>
              </a:spcAft>
              <a:buClr>
                <a:srgbClr val="0BD0D9"/>
              </a:buClr>
              <a:buSzPct val="95000"/>
              <a:buFontTx/>
              <a:buNone/>
              <a:tabLst/>
              <a:defRPr/>
            </a:pPr>
            <a:endParaRPr kumimoji="0" lang="en-US" sz="24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3823155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en-US" altLang="zh-CN" sz="2400" b="1" dirty="0"/>
              <a:t>Transformer</a:t>
            </a:r>
            <a:r>
              <a:rPr lang="zh-CN" altLang="en-US" sz="2400" b="1" dirty="0"/>
              <a:t>小结</a:t>
            </a:r>
            <a:r>
              <a:rPr lang="en-US" altLang="zh-CN" sz="2400" b="1" dirty="0"/>
              <a:t>---</a:t>
            </a:r>
            <a:r>
              <a:rPr lang="zh-CN" altLang="en-US" sz="2400" b="1" dirty="0"/>
              <a:t>四大优势</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 name="内容占位符 5">
            <a:extLst>
              <a:ext uri="{FF2B5EF4-FFF2-40B4-BE49-F238E27FC236}">
                <a16:creationId xmlns:a16="http://schemas.microsoft.com/office/drawing/2014/main" id="{0F0B289D-1241-2FF7-0F06-C27040F89695}"/>
              </a:ext>
            </a:extLst>
          </p:cNvPr>
          <p:cNvSpPr txBox="1">
            <a:spLocks/>
          </p:cNvSpPr>
          <p:nvPr/>
        </p:nvSpPr>
        <p:spPr bwMode="auto">
          <a:xfrm>
            <a:off x="1971674" y="2005000"/>
            <a:ext cx="8210551" cy="48244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400" b="0" i="0" u="none" strike="noStrike" kern="1200" cap="none" spc="0" normalizeH="0" baseline="0" noProof="0" dirty="0">
                <a:ln>
                  <a:noFill/>
                </a:ln>
                <a:solidFill>
                  <a:srgbClr val="222222"/>
                </a:solidFill>
                <a:effectLst/>
                <a:uLnTx/>
                <a:uFillTx/>
                <a:latin typeface="arial" panose="020B0604020202020204" pitchFamily="34" charset="0"/>
                <a:ea typeface="等线" panose="02010600030101010101" pitchFamily="2" charset="-122"/>
                <a:cs typeface="+mn-cs"/>
              </a:rPr>
              <a:t>3.</a:t>
            </a:r>
            <a:r>
              <a:rPr kumimoji="0" lang="zh-CN" altLang="en-US" sz="2400" b="0" i="0" u="none" strike="noStrike" kern="1200" cap="none" spc="0" normalizeH="0" baseline="0" noProof="0" dirty="0">
                <a:ln>
                  <a:noFill/>
                </a:ln>
                <a:solidFill>
                  <a:srgbClr val="222222"/>
                </a:solidFill>
                <a:effectLst/>
                <a:uLnTx/>
                <a:uFillTx/>
                <a:latin typeface="arial" panose="020B0604020202020204" pitchFamily="34" charset="0"/>
                <a:ea typeface="等线" panose="02010600030101010101" pitchFamily="2" charset="-122"/>
                <a:cs typeface="+mn-cs"/>
              </a:rPr>
              <a:t>多头</a:t>
            </a:r>
            <a:r>
              <a:rPr kumimoji="0" lang="zh-CN" altLang="zh-CN" sz="2400" b="0" i="0" u="none" strike="noStrike" kern="1200" cap="none" spc="0" normalizeH="0" baseline="0" noProof="0" dirty="0">
                <a:ln>
                  <a:noFill/>
                </a:ln>
                <a:solidFill>
                  <a:srgbClr val="222222"/>
                </a:solidFill>
                <a:effectLst/>
                <a:uLnTx/>
                <a:uFillTx/>
                <a:latin typeface="arial" panose="020B0604020202020204" pitchFamily="34" charset="0"/>
                <a:ea typeface="等线" panose="02010600030101010101" pitchFamily="2" charset="-122"/>
                <a:cs typeface="+mn-cs"/>
              </a:rPr>
              <a:t>注意力机制</a:t>
            </a:r>
            <a:endParaRPr kumimoji="0" lang="en-US" altLang="zh-CN" sz="2400" b="0" i="0" u="none" strike="noStrike" kern="1200" cap="none" spc="0" normalizeH="0" baseline="0" noProof="0" dirty="0">
              <a:ln>
                <a:noFill/>
              </a:ln>
              <a:solidFill>
                <a:srgbClr val="222222"/>
              </a:solidFill>
              <a:effectLst/>
              <a:uLnTx/>
              <a:uFillTx/>
              <a:latin typeface="arial" panose="020B0604020202020204" pitchFamily="34" charset="0"/>
              <a:ea typeface="等线" panose="02010600030101010101" pitchFamily="2" charset="-122"/>
              <a:cs typeface="+mn-cs"/>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多头注意力机制是</a:t>
            </a:r>
            <a:r>
              <a:rPr kumimoji="0" lang="en-US"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Transformer</a:t>
            </a:r>
            <a:r>
              <a:rPr kumimoji="0" lang="zh-CN"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模型的另一个关键部分。允许模型从不同的线索和表示空间中获取信息。</a:t>
            </a:r>
            <a:endParaRPr kumimoji="0" lang="en-US"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通过并行计算多个注意力头，模型可以同时从不同的表示子空间中学习并丰富其表示能力。</a:t>
            </a:r>
            <a:endParaRPr kumimoji="0" lang="en-US"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这种机制有助于模型捕捉多种不同的依赖关系，从而更全面地理解数据。</a:t>
            </a:r>
            <a:endParaRPr kumimoji="0" lang="en-US"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同时，多头注意力机制中的分割嵌入向量步骤，使得模型能够在更细粒度上学习数据的表示，进一步提升了模型的性能。</a:t>
            </a: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altLang="zh-CN" sz="2400" b="0" i="0" u="none" strike="noStrike" kern="1200" cap="none" spc="0" normalizeH="0" baseline="0" noProof="0" dirty="0">
              <a:ln>
                <a:noFill/>
              </a:ln>
              <a:solidFill>
                <a:srgbClr val="222222"/>
              </a:solidFill>
              <a:effectLst/>
              <a:uLnTx/>
              <a:uFillTx/>
              <a:latin typeface="arial" panose="020B0604020202020204" pitchFamily="34" charset="0"/>
              <a:ea typeface="等线" panose="02010600030101010101" pitchFamily="2" charset="-122"/>
              <a:cs typeface="+mn-cs"/>
            </a:endParaRPr>
          </a:p>
          <a:p>
            <a:pPr marL="914400" marR="0" lvl="2" indent="0" algn="l" defTabSz="914400" rtl="0" eaLnBrk="0" fontAlgn="auto" latinLnBrk="0" hangingPunct="0">
              <a:lnSpc>
                <a:spcPct val="100000"/>
              </a:lnSpc>
              <a:spcBef>
                <a:spcPct val="20000"/>
              </a:spcBef>
              <a:spcAft>
                <a:spcPts val="0"/>
              </a:spcAft>
              <a:buClr>
                <a:srgbClr val="0BD0D9"/>
              </a:buClr>
              <a:buSzPct val="95000"/>
              <a:buFontTx/>
              <a:buNone/>
              <a:tabLst/>
              <a:defRPr/>
            </a:pPr>
            <a:endParaRPr kumimoji="0" lang="en-US" sz="24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5594133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en-US" altLang="zh-CN" sz="2400" b="1" dirty="0"/>
              <a:t>Transformer</a:t>
            </a:r>
            <a:r>
              <a:rPr lang="zh-CN" altLang="en-US" sz="2400" b="1" dirty="0"/>
              <a:t>小结</a:t>
            </a:r>
            <a:r>
              <a:rPr lang="en-US" altLang="zh-CN" sz="2400" b="1" dirty="0"/>
              <a:t>---</a:t>
            </a:r>
            <a:r>
              <a:rPr lang="zh-CN" altLang="en-US" sz="2400" b="1" dirty="0"/>
              <a:t>四大优势</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7" name="内容占位符 5">
            <a:extLst>
              <a:ext uri="{FF2B5EF4-FFF2-40B4-BE49-F238E27FC236}">
                <a16:creationId xmlns:a16="http://schemas.microsoft.com/office/drawing/2014/main" id="{0F0B289D-1241-2FF7-0F06-C27040F89695}"/>
              </a:ext>
            </a:extLst>
          </p:cNvPr>
          <p:cNvSpPr txBox="1">
            <a:spLocks/>
          </p:cNvSpPr>
          <p:nvPr/>
        </p:nvSpPr>
        <p:spPr bwMode="auto">
          <a:xfrm>
            <a:off x="2000249" y="1976428"/>
            <a:ext cx="8210551" cy="48244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400" b="0" i="0" u="none" strike="noStrike" kern="1200" cap="none" spc="0" normalizeH="0" baseline="0" noProof="0" dirty="0">
                <a:ln>
                  <a:noFill/>
                </a:ln>
                <a:solidFill>
                  <a:srgbClr val="222222"/>
                </a:solidFill>
                <a:effectLst/>
                <a:uLnTx/>
                <a:uFillTx/>
                <a:latin typeface="arial" panose="020B0604020202020204" pitchFamily="34" charset="0"/>
                <a:ea typeface="等线" panose="02010600030101010101" pitchFamily="2" charset="-122"/>
                <a:cs typeface="+mn-cs"/>
              </a:rPr>
              <a:t>4.</a:t>
            </a:r>
            <a:r>
              <a:rPr kumimoji="0" lang="zh-CN" altLang="zh-CN" sz="2400" b="0" i="0" u="none" strike="noStrike" kern="1200" cap="none" spc="0" normalizeH="0" baseline="0" noProof="0" dirty="0">
                <a:ln>
                  <a:noFill/>
                </a:ln>
                <a:solidFill>
                  <a:srgbClr val="222222"/>
                </a:solidFill>
                <a:effectLst/>
                <a:uLnTx/>
                <a:uFillTx/>
                <a:latin typeface="arial" panose="020B0604020202020204" pitchFamily="34" charset="0"/>
                <a:ea typeface="等线" panose="02010600030101010101" pitchFamily="2" charset="-122"/>
                <a:cs typeface="+mn-cs"/>
              </a:rPr>
              <a:t>天然的</a:t>
            </a:r>
            <a:r>
              <a:rPr kumimoji="0" lang="en-US" altLang="zh-CN" sz="2400" b="0" i="0" u="none" strike="noStrike" kern="1200" cap="none" spc="0" normalizeH="0" baseline="0" noProof="0" dirty="0">
                <a:ln>
                  <a:noFill/>
                </a:ln>
                <a:solidFill>
                  <a:srgbClr val="222222"/>
                </a:solidFill>
                <a:effectLst/>
                <a:uLnTx/>
                <a:uFillTx/>
                <a:latin typeface="arial" panose="020B0604020202020204" pitchFamily="34" charset="0"/>
                <a:ea typeface="等线" panose="02010600030101010101" pitchFamily="2" charset="-122"/>
                <a:cs typeface="+mn-cs"/>
              </a:rPr>
              <a:t>VAE</a:t>
            </a:r>
            <a:r>
              <a:rPr kumimoji="0" lang="zh-CN" altLang="zh-CN" sz="2400" b="0" i="0" u="none" strike="noStrike" kern="1200" cap="none" spc="0" normalizeH="0" baseline="0" noProof="0" dirty="0">
                <a:ln>
                  <a:noFill/>
                </a:ln>
                <a:solidFill>
                  <a:srgbClr val="222222"/>
                </a:solidFill>
                <a:effectLst/>
                <a:uLnTx/>
                <a:uFillTx/>
                <a:latin typeface="arial" panose="020B0604020202020204" pitchFamily="34" charset="0"/>
                <a:ea typeface="等线" panose="02010600030101010101" pitchFamily="2" charset="-122"/>
                <a:cs typeface="+mn-cs"/>
              </a:rPr>
              <a:t>结构或</a:t>
            </a:r>
            <a:r>
              <a:rPr kumimoji="0" lang="en-US" altLang="zh-CN" sz="2400" b="0" i="0" u="none" strike="noStrike" kern="1200" cap="none" spc="0" normalizeH="0" baseline="0" noProof="0" dirty="0">
                <a:ln>
                  <a:noFill/>
                </a:ln>
                <a:solidFill>
                  <a:srgbClr val="222222"/>
                </a:solidFill>
                <a:effectLst/>
                <a:uLnTx/>
                <a:uFillTx/>
                <a:latin typeface="arial" panose="020B0604020202020204" pitchFamily="34" charset="0"/>
                <a:ea typeface="等线" panose="02010600030101010101" pitchFamily="2" charset="-122"/>
                <a:cs typeface="+mn-cs"/>
              </a:rPr>
              <a:t>GAN</a:t>
            </a:r>
            <a:r>
              <a:rPr kumimoji="0" lang="zh-CN" altLang="zh-CN" sz="2400" b="0" i="0" u="none" strike="noStrike" kern="1200" cap="none" spc="0" normalizeH="0" baseline="0" noProof="0" dirty="0">
                <a:ln>
                  <a:noFill/>
                </a:ln>
                <a:solidFill>
                  <a:srgbClr val="222222"/>
                </a:solidFill>
                <a:effectLst/>
                <a:uLnTx/>
                <a:uFillTx/>
                <a:latin typeface="arial" panose="020B0604020202020204" pitchFamily="34" charset="0"/>
                <a:ea typeface="等线" panose="02010600030101010101" pitchFamily="2" charset="-122"/>
                <a:cs typeface="+mn-cs"/>
              </a:rPr>
              <a:t>风格</a:t>
            </a:r>
            <a:endParaRPr kumimoji="0" lang="en-US" altLang="zh-CN" sz="2400" b="0" i="0" u="none" strike="noStrike" kern="1200" cap="none" spc="0" normalizeH="0" baseline="0" noProof="0" dirty="0">
              <a:ln>
                <a:noFill/>
              </a:ln>
              <a:solidFill>
                <a:srgbClr val="222222"/>
              </a:solidFill>
              <a:effectLst/>
              <a:uLnTx/>
              <a:uFillTx/>
              <a:latin typeface="arial" panose="020B0604020202020204" pitchFamily="34" charset="0"/>
              <a:ea typeface="等线" panose="02010600030101010101" pitchFamily="2" charset="-122"/>
              <a:cs typeface="+mn-cs"/>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en-US"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Transformer</a:t>
            </a:r>
            <a:r>
              <a:rPr kumimoji="0" lang="zh-CN"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模型本身具有</a:t>
            </a:r>
            <a:r>
              <a:rPr kumimoji="0" lang="en-US"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encoder</a:t>
            </a:r>
            <a:r>
              <a:rPr kumimoji="0" lang="zh-CN"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和</a:t>
            </a:r>
            <a:r>
              <a:rPr kumimoji="0" lang="en-US"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decoder</a:t>
            </a:r>
            <a:r>
              <a:rPr kumimoji="0" lang="zh-CN"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机制，这使得它天然地具备了</a:t>
            </a:r>
            <a:r>
              <a:rPr kumimoji="0" lang="en-US"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VAE</a:t>
            </a:r>
            <a:r>
              <a:rPr kumimoji="0" lang="zh-CN"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（变分自编码器）结构或</a:t>
            </a:r>
            <a:r>
              <a:rPr kumimoji="0" lang="en-US"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GAN</a:t>
            </a:r>
            <a:r>
              <a:rPr kumimoji="0" lang="zh-CN"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（生成对抗网络）风格。</a:t>
            </a:r>
            <a:endParaRPr kumimoji="0" lang="en-US"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r>
              <a:rPr kumimoji="0" lang="zh-CN"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这种结构使得</a:t>
            </a:r>
            <a:r>
              <a:rPr kumimoji="0" lang="en-US"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Transformer</a:t>
            </a:r>
            <a:r>
              <a:rPr kumimoji="0" lang="zh-CN"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模型在生成任务中表现出色，能够生成高质量、多样化的输出。</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rPr>
              <a:t> </a:t>
            </a:r>
            <a:endParaRPr kumimoji="0" lang="zh-CN" altLang="zh-CN" sz="2000" b="0" i="0" u="none" strike="noStrike" kern="100" cap="none" spc="0" normalizeH="0" baseline="0" noProof="0" dirty="0">
              <a:ln>
                <a:noFill/>
              </a:ln>
              <a:solidFill>
                <a:prstClr val="black"/>
              </a:solidFill>
              <a:effectLst/>
              <a:uLnTx/>
              <a:uFillTx/>
              <a:latin typeface="等线" panose="02010600030101010101" pitchFamily="2" charset="-122"/>
              <a:ea typeface="等线" panose="02010600030101010101" pitchFamily="2" charset="-122"/>
              <a:cs typeface="Times New Roman" panose="02020603050405020304" pitchFamily="18" charset="0"/>
            </a:endParaRPr>
          </a:p>
          <a:p>
            <a:pPr marL="273050" marR="0" lvl="0"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altLang="zh-CN" sz="2400" b="0" i="0" u="none" strike="noStrike" kern="1200" cap="none" spc="0" normalizeH="0" baseline="0" noProof="0" dirty="0">
              <a:ln>
                <a:noFill/>
              </a:ln>
              <a:solidFill>
                <a:srgbClr val="222222"/>
              </a:solidFill>
              <a:effectLst/>
              <a:uLnTx/>
              <a:uFillTx/>
              <a:latin typeface="arial" panose="020B0604020202020204" pitchFamily="34" charset="0"/>
              <a:ea typeface="等线" panose="02010600030101010101" pitchFamily="2" charset="-122"/>
              <a:cs typeface="+mn-cs"/>
            </a:endParaRPr>
          </a:p>
          <a:p>
            <a:pPr marL="914400" marR="0" lvl="2" indent="0" algn="l" defTabSz="914400" rtl="0" eaLnBrk="0" fontAlgn="auto" latinLnBrk="0" hangingPunct="0">
              <a:lnSpc>
                <a:spcPct val="100000"/>
              </a:lnSpc>
              <a:spcBef>
                <a:spcPct val="20000"/>
              </a:spcBef>
              <a:spcAft>
                <a:spcPts val="0"/>
              </a:spcAft>
              <a:buClr>
                <a:srgbClr val="0BD0D9"/>
              </a:buClr>
              <a:buSzPct val="95000"/>
              <a:buFontTx/>
              <a:buNone/>
              <a:tabLst/>
              <a:defRPr/>
            </a:pPr>
            <a:endParaRPr kumimoji="0" lang="en-US" sz="2400" b="0" i="0" u="none" strike="noStrike" kern="1200" cap="none" spc="0" normalizeH="0" baseline="0" noProof="0" dirty="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4061955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 </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7770495" cy="428627"/>
          </a:xfrm>
          <a:ln>
            <a:solidFill>
              <a:srgbClr val="0070C0"/>
            </a:solidFill>
          </a:ln>
        </p:spPr>
        <p:txBody>
          <a:bodyPr>
            <a:normAutofit/>
          </a:bodyPr>
          <a:lstStyle/>
          <a:p>
            <a:r>
              <a:rPr lang="zh-CN" altLang="en-US" sz="2400" b="1" dirty="0"/>
              <a:t>编码器输入的矩阵表示</a:t>
            </a:r>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 name="内容占位符 5">
            <a:extLst>
              <a:ext uri="{FF2B5EF4-FFF2-40B4-BE49-F238E27FC236}">
                <a16:creationId xmlns:a16="http://schemas.microsoft.com/office/drawing/2014/main" id="{CA5821D5-4DB5-A83E-4E3A-DBD42844FD2B}"/>
              </a:ext>
            </a:extLst>
          </p:cNvPr>
          <p:cNvSpPr txBox="1">
            <a:spLocks/>
          </p:cNvSpPr>
          <p:nvPr/>
        </p:nvSpPr>
        <p:spPr bwMode="auto">
          <a:xfrm>
            <a:off x="1952624" y="1966890"/>
            <a:ext cx="8229600" cy="44624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altLang="zh-CN"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pic>
        <p:nvPicPr>
          <p:cNvPr id="23" name="图片 22">
            <a:extLst>
              <a:ext uri="{FF2B5EF4-FFF2-40B4-BE49-F238E27FC236}">
                <a16:creationId xmlns:a16="http://schemas.microsoft.com/office/drawing/2014/main" id="{D8EFA40E-74A3-5809-4181-E48A1196BB97}"/>
              </a:ext>
            </a:extLst>
          </p:cNvPr>
          <p:cNvPicPr>
            <a:picLocks noChangeAspect="1"/>
          </p:cNvPicPr>
          <p:nvPr/>
        </p:nvPicPr>
        <p:blipFill>
          <a:blip r:embed="rId3"/>
          <a:stretch>
            <a:fillRect/>
          </a:stretch>
        </p:blipFill>
        <p:spPr>
          <a:xfrm>
            <a:off x="2009776" y="1976429"/>
            <a:ext cx="8079104" cy="4251652"/>
          </a:xfrm>
          <a:prstGeom prst="rect">
            <a:avLst/>
          </a:prstGeom>
        </p:spPr>
      </p:pic>
    </p:spTree>
    <p:extLst>
      <p:ext uri="{BB962C8B-B14F-4D97-AF65-F5344CB8AC3E}">
        <p14:creationId xmlns:p14="http://schemas.microsoft.com/office/powerpoint/2010/main" val="3339013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 </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7770495" cy="428627"/>
          </a:xfrm>
          <a:ln>
            <a:solidFill>
              <a:srgbClr val="0070C0"/>
            </a:solidFill>
          </a:ln>
        </p:spPr>
        <p:txBody>
          <a:bodyPr>
            <a:normAutofit/>
          </a:bodyPr>
          <a:lstStyle/>
          <a:p>
            <a:r>
              <a:rPr lang="zh-CN" altLang="en-US" sz="2400" b="1" dirty="0"/>
              <a:t>多头注意力的计算过程使用矩阵表示</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 name="内容占位符 5">
            <a:extLst>
              <a:ext uri="{FF2B5EF4-FFF2-40B4-BE49-F238E27FC236}">
                <a16:creationId xmlns:a16="http://schemas.microsoft.com/office/drawing/2014/main" id="{CA5821D5-4DB5-A83E-4E3A-DBD42844FD2B}"/>
              </a:ext>
            </a:extLst>
          </p:cNvPr>
          <p:cNvSpPr txBox="1">
            <a:spLocks/>
          </p:cNvSpPr>
          <p:nvPr/>
        </p:nvSpPr>
        <p:spPr bwMode="auto">
          <a:xfrm>
            <a:off x="1952624" y="1966890"/>
            <a:ext cx="8229600" cy="44624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altLang="zh-CN"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pic>
        <p:nvPicPr>
          <p:cNvPr id="17" name="图片 16">
            <a:extLst>
              <a:ext uri="{FF2B5EF4-FFF2-40B4-BE49-F238E27FC236}">
                <a16:creationId xmlns:a16="http://schemas.microsoft.com/office/drawing/2014/main" id="{A7CA8C52-1475-844E-87FE-00756B5EA0CF}"/>
              </a:ext>
            </a:extLst>
          </p:cNvPr>
          <p:cNvPicPr>
            <a:picLocks noChangeAspect="1"/>
          </p:cNvPicPr>
          <p:nvPr/>
        </p:nvPicPr>
        <p:blipFill>
          <a:blip r:embed="rId3"/>
          <a:stretch>
            <a:fillRect/>
          </a:stretch>
        </p:blipFill>
        <p:spPr>
          <a:xfrm>
            <a:off x="1783714" y="2092963"/>
            <a:ext cx="8874125" cy="4336410"/>
          </a:xfrm>
          <a:prstGeom prst="rect">
            <a:avLst/>
          </a:prstGeom>
        </p:spPr>
      </p:pic>
    </p:spTree>
    <p:extLst>
      <p:ext uri="{BB962C8B-B14F-4D97-AF65-F5344CB8AC3E}">
        <p14:creationId xmlns:p14="http://schemas.microsoft.com/office/powerpoint/2010/main" val="1411729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 </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7770495" cy="428627"/>
          </a:xfrm>
          <a:ln>
            <a:solidFill>
              <a:srgbClr val="0070C0"/>
            </a:solidFill>
          </a:ln>
        </p:spPr>
        <p:txBody>
          <a:bodyPr>
            <a:normAutofit/>
          </a:bodyPr>
          <a:lstStyle/>
          <a:p>
            <a:r>
              <a:rPr lang="zh-CN" altLang="en-US" sz="2400" b="1" dirty="0"/>
              <a:t>多头注意力计算过程使用神经网络格式表示</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3" name="内容占位符 5">
            <a:extLst>
              <a:ext uri="{FF2B5EF4-FFF2-40B4-BE49-F238E27FC236}">
                <a16:creationId xmlns:a16="http://schemas.microsoft.com/office/drawing/2014/main" id="{CA5821D5-4DB5-A83E-4E3A-DBD42844FD2B}"/>
              </a:ext>
            </a:extLst>
          </p:cNvPr>
          <p:cNvSpPr txBox="1">
            <a:spLocks/>
          </p:cNvSpPr>
          <p:nvPr/>
        </p:nvSpPr>
        <p:spPr bwMode="auto">
          <a:xfrm>
            <a:off x="1952624" y="1966890"/>
            <a:ext cx="8229600" cy="446248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30250" marR="0" lvl="1" indent="-273050" algn="l" defTabSz="914400" rtl="0" eaLnBrk="0" fontAlgn="auto" latinLnBrk="0" hangingPunct="0">
              <a:lnSpc>
                <a:spcPct val="100000"/>
              </a:lnSpc>
              <a:spcBef>
                <a:spcPct val="20000"/>
              </a:spcBef>
              <a:spcAft>
                <a:spcPts val="0"/>
              </a:spcAft>
              <a:buClr>
                <a:srgbClr val="0BD0D9"/>
              </a:buClr>
              <a:buSzPct val="95000"/>
              <a:buFont typeface="Wingdings 2" pitchFamily="18" charset="2"/>
              <a:buChar char=""/>
              <a:tabLst/>
              <a:defRPr/>
            </a:pPr>
            <a:endParaRPr kumimoji="0" lang="en-US" altLang="zh-CN" sz="2400" b="0" i="0" u="none" strike="noStrike" kern="1200" cap="none" spc="0" normalizeH="0" baseline="0" noProof="0" dirty="0">
              <a:ln>
                <a:noFill/>
              </a:ln>
              <a:solidFill>
                <a:srgbClr val="222222"/>
              </a:solidFill>
              <a:effectLst/>
              <a:uLnTx/>
              <a:uFillTx/>
              <a:latin typeface="等线" panose="02010600030101010101" pitchFamily="2" charset="-122"/>
              <a:ea typeface="等线" panose="02010600030101010101" pitchFamily="2" charset="-122"/>
              <a:cs typeface="Times New Roman" panose="02020603050405020304" pitchFamily="18" charset="0"/>
            </a:endParaRPr>
          </a:p>
        </p:txBody>
      </p:sp>
      <p:pic>
        <p:nvPicPr>
          <p:cNvPr id="16" name="图片 15">
            <a:extLst>
              <a:ext uri="{FF2B5EF4-FFF2-40B4-BE49-F238E27FC236}">
                <a16:creationId xmlns:a16="http://schemas.microsoft.com/office/drawing/2014/main" id="{E0F71491-F664-ED3A-F4DE-53D20035057E}"/>
              </a:ext>
            </a:extLst>
          </p:cNvPr>
          <p:cNvPicPr>
            <a:picLocks noChangeAspect="1"/>
          </p:cNvPicPr>
          <p:nvPr/>
        </p:nvPicPr>
        <p:blipFill>
          <a:blip r:embed="rId3"/>
          <a:stretch>
            <a:fillRect/>
          </a:stretch>
        </p:blipFill>
        <p:spPr>
          <a:xfrm>
            <a:off x="2009776" y="1976428"/>
            <a:ext cx="7713344" cy="4292291"/>
          </a:xfrm>
          <a:prstGeom prst="rect">
            <a:avLst/>
          </a:prstGeom>
        </p:spPr>
      </p:pic>
    </p:spTree>
    <p:extLst>
      <p:ext uri="{BB962C8B-B14F-4D97-AF65-F5344CB8AC3E}">
        <p14:creationId xmlns:p14="http://schemas.microsoft.com/office/powerpoint/2010/main" val="2444710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 </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zh-CN" altLang="en-US" sz="2400" b="1" dirty="0"/>
              <a:t>编辑器的计算过程</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18" name="图片 17">
            <a:extLst>
              <a:ext uri="{FF2B5EF4-FFF2-40B4-BE49-F238E27FC236}">
                <a16:creationId xmlns:a16="http://schemas.microsoft.com/office/drawing/2014/main" id="{D1AFF51D-E581-E122-2F79-95E6752B291F}"/>
              </a:ext>
            </a:extLst>
          </p:cNvPr>
          <p:cNvPicPr>
            <a:picLocks noChangeAspect="1"/>
          </p:cNvPicPr>
          <p:nvPr/>
        </p:nvPicPr>
        <p:blipFill>
          <a:blip r:embed="rId3"/>
          <a:stretch>
            <a:fillRect/>
          </a:stretch>
        </p:blipFill>
        <p:spPr>
          <a:xfrm>
            <a:off x="1981200" y="1976428"/>
            <a:ext cx="8201025" cy="4427208"/>
          </a:xfrm>
          <a:prstGeom prst="rect">
            <a:avLst/>
          </a:prstGeom>
        </p:spPr>
      </p:pic>
    </p:spTree>
    <p:extLst>
      <p:ext uri="{BB962C8B-B14F-4D97-AF65-F5344CB8AC3E}">
        <p14:creationId xmlns:p14="http://schemas.microsoft.com/office/powerpoint/2010/main" val="2651133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 </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zh-CN" altLang="en-US" sz="2400" b="1" dirty="0"/>
              <a:t>解码器输入的矩阵表示</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15" name="图片 14">
            <a:extLst>
              <a:ext uri="{FF2B5EF4-FFF2-40B4-BE49-F238E27FC236}">
                <a16:creationId xmlns:a16="http://schemas.microsoft.com/office/drawing/2014/main" id="{E0B6FAF4-5D86-0CD1-D61F-0906D6B85EE4}"/>
              </a:ext>
            </a:extLst>
          </p:cNvPr>
          <p:cNvPicPr>
            <a:picLocks noChangeAspect="1"/>
          </p:cNvPicPr>
          <p:nvPr/>
        </p:nvPicPr>
        <p:blipFill>
          <a:blip r:embed="rId3"/>
          <a:stretch>
            <a:fillRect/>
          </a:stretch>
        </p:blipFill>
        <p:spPr>
          <a:xfrm>
            <a:off x="1981200" y="1976428"/>
            <a:ext cx="8201025" cy="4251652"/>
          </a:xfrm>
          <a:prstGeom prst="rect">
            <a:avLst/>
          </a:prstGeom>
        </p:spPr>
      </p:pic>
    </p:spTree>
    <p:extLst>
      <p:ext uri="{BB962C8B-B14F-4D97-AF65-F5344CB8AC3E}">
        <p14:creationId xmlns:p14="http://schemas.microsoft.com/office/powerpoint/2010/main" val="1384181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1"/>
          <p:cNvSpPr>
            <a:spLocks noGrp="1"/>
          </p:cNvSpPr>
          <p:nvPr>
            <p:ph type="title"/>
          </p:nvPr>
        </p:nvSpPr>
        <p:spPr>
          <a:xfrm>
            <a:off x="1981200" y="214313"/>
            <a:ext cx="8229600" cy="1143000"/>
          </a:xfrm>
        </p:spPr>
        <p:txBody>
          <a:bodyPr>
            <a:normAutofit/>
          </a:bodyPr>
          <a:lstStyle/>
          <a:p>
            <a:pPr eaLnBrk="1" hangingPunct="1">
              <a:defRPr/>
            </a:pPr>
            <a:r>
              <a:rPr lang="zh-CN" altLang="en-US" sz="4800" dirty="0"/>
              <a:t>第</a:t>
            </a:r>
            <a:r>
              <a:rPr lang="en-US" altLang="zh-CN" sz="4800" dirty="0"/>
              <a:t>8</a:t>
            </a:r>
            <a:r>
              <a:rPr lang="zh-CN" altLang="en-US" sz="4800" dirty="0"/>
              <a:t>章 </a:t>
            </a:r>
            <a:r>
              <a:rPr lang="en-US" altLang="zh-CN" sz="4800" kern="100" dirty="0">
                <a:latin typeface="Times New Roman" panose="02020603050405020304" pitchFamily="18" charset="0"/>
                <a:ea typeface="宋体" panose="02010600030101010101" pitchFamily="2" charset="-122"/>
              </a:rPr>
              <a:t>Transformer</a:t>
            </a:r>
            <a:r>
              <a:rPr lang="zh-CN" altLang="en-US" sz="4800" kern="100" dirty="0">
                <a:latin typeface="Times New Roman" panose="02020603050405020304" pitchFamily="18" charset="0"/>
                <a:ea typeface="宋体" panose="02010600030101010101" pitchFamily="2" charset="-122"/>
              </a:rPr>
              <a:t>架构</a:t>
            </a:r>
            <a:endParaRPr lang="en-US" altLang="zh-CN" sz="4800" dirty="0"/>
          </a:p>
        </p:txBody>
      </p:sp>
      <p:sp>
        <p:nvSpPr>
          <p:cNvPr id="4" name="灯片编号占位符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B038180-8AD2-45A0-8F0C-CA0635E875CA}" type="slidenum">
              <a:rPr kumimoji="0" lang="zh-CN" altLang="en-US" sz="2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2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8294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2" name="内容占位符 5">
            <a:extLst>
              <a:ext uri="{FF2B5EF4-FFF2-40B4-BE49-F238E27FC236}">
                <a16:creationId xmlns:a16="http://schemas.microsoft.com/office/drawing/2014/main" id="{F345EB38-C67F-535C-6225-1D1EAADB30A0}"/>
              </a:ext>
            </a:extLst>
          </p:cNvPr>
          <p:cNvSpPr>
            <a:spLocks noGrp="1"/>
          </p:cNvSpPr>
          <p:nvPr>
            <p:ph idx="1"/>
          </p:nvPr>
        </p:nvSpPr>
        <p:spPr>
          <a:xfrm>
            <a:off x="1952625" y="1547801"/>
            <a:ext cx="8229600" cy="428627"/>
          </a:xfrm>
          <a:ln>
            <a:solidFill>
              <a:srgbClr val="0070C0"/>
            </a:solidFill>
          </a:ln>
        </p:spPr>
        <p:txBody>
          <a:bodyPr>
            <a:normAutofit/>
          </a:bodyPr>
          <a:lstStyle/>
          <a:p>
            <a:r>
              <a:rPr lang="zh-CN" altLang="en-US" sz="2400" b="1" dirty="0"/>
              <a:t>解码器计算过程的矩阵表示</a:t>
            </a:r>
            <a:endParaRPr lang="zh-CN" altLang="zh-CN" sz="2400" b="1" dirty="0"/>
          </a:p>
          <a:p>
            <a:endParaRPr lang="en-US" altLang="zh-CN" sz="2400" b="1" dirty="0"/>
          </a:p>
        </p:txBody>
      </p:sp>
      <p:sp>
        <p:nvSpPr>
          <p:cNvPr id="3" name="Rectangle 2">
            <a:extLst>
              <a:ext uri="{FF2B5EF4-FFF2-40B4-BE49-F238E27FC236}">
                <a16:creationId xmlns:a16="http://schemas.microsoft.com/office/drawing/2014/main" id="{C081B773-36F2-5659-FD4D-7F94DD4DC18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7" name="Rectangle 2">
            <a:extLst>
              <a:ext uri="{FF2B5EF4-FFF2-40B4-BE49-F238E27FC236}">
                <a16:creationId xmlns:a16="http://schemas.microsoft.com/office/drawing/2014/main" id="{6A5C0121-8C42-6098-6369-F3AB576ADD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5" name="Rectangle 2">
            <a:extLst>
              <a:ext uri="{FF2B5EF4-FFF2-40B4-BE49-F238E27FC236}">
                <a16:creationId xmlns:a16="http://schemas.microsoft.com/office/drawing/2014/main" id="{FB086E69-FA7C-B429-4BB5-CD243D7F6882}"/>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6" name="Rectangle 2">
            <a:extLst>
              <a:ext uri="{FF2B5EF4-FFF2-40B4-BE49-F238E27FC236}">
                <a16:creationId xmlns:a16="http://schemas.microsoft.com/office/drawing/2014/main" id="{D70E3DAB-460C-14CA-1A56-1A7ED07D6B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8" name="Rectangle 2">
            <a:extLst>
              <a:ext uri="{FF2B5EF4-FFF2-40B4-BE49-F238E27FC236}">
                <a16:creationId xmlns:a16="http://schemas.microsoft.com/office/drawing/2014/main" id="{E8BDAB2D-8DB6-3AA1-5EE0-7D7EA9BADE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0" name="Rectangle 2">
            <a:extLst>
              <a:ext uri="{FF2B5EF4-FFF2-40B4-BE49-F238E27FC236}">
                <a16:creationId xmlns:a16="http://schemas.microsoft.com/office/drawing/2014/main" id="{D30E3AA3-FA5A-1548-7FA2-2815C8E551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9" name="Rectangle 2">
            <a:extLst>
              <a:ext uri="{FF2B5EF4-FFF2-40B4-BE49-F238E27FC236}">
                <a16:creationId xmlns:a16="http://schemas.microsoft.com/office/drawing/2014/main" id="{5227BBC0-7247-3746-4A4C-6FD7A0A475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2" name="Rectangle 2">
            <a:extLst>
              <a:ext uri="{FF2B5EF4-FFF2-40B4-BE49-F238E27FC236}">
                <a16:creationId xmlns:a16="http://schemas.microsoft.com/office/drawing/2014/main" id="{22D37880-9BFB-C5DE-51E5-13505A9EE11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1" name="Rectangle 2">
            <a:extLst>
              <a:ext uri="{FF2B5EF4-FFF2-40B4-BE49-F238E27FC236}">
                <a16:creationId xmlns:a16="http://schemas.microsoft.com/office/drawing/2014/main" id="{0AA51804-6484-2BAA-F468-BAD4D863FD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14" name="AutoShape 2">
            <a:extLst>
              <a:ext uri="{FF2B5EF4-FFF2-40B4-BE49-F238E27FC236}">
                <a16:creationId xmlns:a16="http://schemas.microsoft.com/office/drawing/2014/main" id="{B32E4ABC-C456-18B0-58D1-4186FC8EA87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pic>
        <p:nvPicPr>
          <p:cNvPr id="16" name="图片 15">
            <a:extLst>
              <a:ext uri="{FF2B5EF4-FFF2-40B4-BE49-F238E27FC236}">
                <a16:creationId xmlns:a16="http://schemas.microsoft.com/office/drawing/2014/main" id="{31356E52-E061-F9D9-CE4B-21CFAF7F1CBA}"/>
              </a:ext>
            </a:extLst>
          </p:cNvPr>
          <p:cNvPicPr>
            <a:picLocks noChangeAspect="1"/>
          </p:cNvPicPr>
          <p:nvPr/>
        </p:nvPicPr>
        <p:blipFill>
          <a:blip r:embed="rId3"/>
          <a:stretch>
            <a:fillRect/>
          </a:stretch>
        </p:blipFill>
        <p:spPr>
          <a:xfrm>
            <a:off x="1952626" y="1976428"/>
            <a:ext cx="8065134" cy="4551372"/>
          </a:xfrm>
          <a:prstGeom prst="rect">
            <a:avLst/>
          </a:prstGeom>
        </p:spPr>
      </p:pic>
    </p:spTree>
    <p:extLst>
      <p:ext uri="{BB962C8B-B14F-4D97-AF65-F5344CB8AC3E}">
        <p14:creationId xmlns:p14="http://schemas.microsoft.com/office/powerpoint/2010/main" val="34510088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856</TotalTime>
  <Words>1376</Words>
  <Application>Microsoft Office PowerPoint</Application>
  <PresentationFormat>宽屏</PresentationFormat>
  <Paragraphs>208</Paragraphs>
  <Slides>37</Slides>
  <Notes>36</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37</vt:i4>
      </vt:variant>
    </vt:vector>
  </HeadingPairs>
  <TitlesOfParts>
    <vt:vector size="51" baseType="lpstr">
      <vt:lpstr>Helvetica Neue</vt:lpstr>
      <vt:lpstr>PingFang SC</vt:lpstr>
      <vt:lpstr>PingFangSC-Medium</vt:lpstr>
      <vt:lpstr>PingFangSC-Regular</vt:lpstr>
      <vt:lpstr>等线</vt:lpstr>
      <vt:lpstr>等线 Light</vt:lpstr>
      <vt:lpstr>微软雅黑</vt:lpstr>
      <vt:lpstr>arial</vt:lpstr>
      <vt:lpstr>arial</vt:lpstr>
      <vt:lpstr>Segoe UI</vt:lpstr>
      <vt:lpstr>Times New Roman</vt:lpstr>
      <vt:lpstr>Wingdings 2</vt:lpstr>
      <vt:lpstr>Office 主题​​</vt:lpstr>
      <vt:lpstr>1_Office 主题​​</vt:lpstr>
      <vt:lpstr> 《AIGC原理与实践》  第8章 Transformer架构</vt:lpstr>
      <vt:lpstr>第8章 Transformer架构</vt:lpstr>
      <vt:lpstr>第8章 Transformer架构</vt:lpstr>
      <vt:lpstr>第8章 Transformer架构</vt:lpstr>
      <vt:lpstr>第8章 Transformer架构</vt:lpstr>
      <vt:lpstr>第8章 Transformer架构</vt:lpstr>
      <vt:lpstr>第8章 Transformer架构</vt:lpstr>
      <vt:lpstr>第8章 Transformer架构</vt:lpstr>
      <vt:lpstr>第8章 Transformer架构</vt:lpstr>
      <vt:lpstr>第8章 Transformer架构</vt:lpstr>
      <vt:lpstr>第8章 Transformer架构</vt:lpstr>
      <vt:lpstr>第8章 Transformer架构</vt:lpstr>
      <vt:lpstr>第8章 Transformer架构</vt:lpstr>
      <vt:lpstr>第8章 Transformer架构</vt:lpstr>
      <vt:lpstr>第8章 Transformer架构</vt:lpstr>
      <vt:lpstr>第8章 Transformer架构</vt:lpstr>
      <vt:lpstr>第8章 Transformer架构</vt:lpstr>
      <vt:lpstr>第8章 Transformer架构</vt:lpstr>
      <vt:lpstr>第8章 Transformer架构</vt:lpstr>
      <vt:lpstr>第8章 Transformer架构</vt:lpstr>
      <vt:lpstr>第8章 Transformer架构</vt:lpstr>
      <vt:lpstr>第8章 Transformer架构</vt:lpstr>
      <vt:lpstr>第8章 Transformer架构</vt:lpstr>
      <vt:lpstr>第8章 Transformer架构</vt:lpstr>
      <vt:lpstr>第8章 Transformer架构</vt:lpstr>
      <vt:lpstr>第8章 Transformer架构</vt:lpstr>
      <vt:lpstr>第8章 Transformer架构</vt:lpstr>
      <vt:lpstr>第8章 Transformer架构</vt:lpstr>
      <vt:lpstr>第8章 Transformer架构</vt:lpstr>
      <vt:lpstr>第8章 Transformer架构</vt:lpstr>
      <vt:lpstr>第8章Transformer架构</vt:lpstr>
      <vt:lpstr>第8章Transformer架构</vt:lpstr>
      <vt:lpstr>第8章Transformer架构</vt:lpstr>
      <vt:lpstr>第8章Transformer架构</vt:lpstr>
      <vt:lpstr>第8章Transformer架构</vt:lpstr>
      <vt:lpstr>第8章Transformer架构</vt:lpstr>
      <vt:lpstr>第8章Transformer架构</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 Transformer架构</dc:title>
  <dc:creator>maogui wu</dc:creator>
  <cp:lastModifiedBy>maogui wu</cp:lastModifiedBy>
  <cp:revision>20</cp:revision>
  <dcterms:created xsi:type="dcterms:W3CDTF">2024-04-30T11:41:01Z</dcterms:created>
  <dcterms:modified xsi:type="dcterms:W3CDTF">2024-07-15T13:49:33Z</dcterms:modified>
</cp:coreProperties>
</file>