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799" r:id="rId4"/>
    <p:sldId id="804" r:id="rId5"/>
    <p:sldId id="806" r:id="rId6"/>
    <p:sldId id="808" r:id="rId7"/>
    <p:sldId id="809" r:id="rId8"/>
    <p:sldId id="807" r:id="rId9"/>
    <p:sldId id="810" r:id="rId10"/>
    <p:sldId id="811" r:id="rId11"/>
    <p:sldId id="805" r:id="rId12"/>
    <p:sldId id="813" r:id="rId13"/>
    <p:sldId id="812" r:id="rId14"/>
    <p:sldId id="814" r:id="rId15"/>
    <p:sldId id="815" r:id="rId16"/>
    <p:sldId id="817" r:id="rId17"/>
    <p:sldId id="821" r:id="rId18"/>
    <p:sldId id="816" r:id="rId19"/>
    <p:sldId id="819" r:id="rId20"/>
    <p:sldId id="818" r:id="rId21"/>
    <p:sldId id="820" r:id="rId22"/>
    <p:sldId id="825" r:id="rId23"/>
    <p:sldId id="826" r:id="rId24"/>
    <p:sldId id="824" r:id="rId25"/>
    <p:sldId id="828" r:id="rId26"/>
    <p:sldId id="829" r:id="rId27"/>
    <p:sldId id="830" r:id="rId28"/>
    <p:sldId id="831" r:id="rId29"/>
    <p:sldId id="832" r:id="rId30"/>
    <p:sldId id="833" r:id="rId31"/>
    <p:sldId id="834" r:id="rId32"/>
    <p:sldId id="835" r:id="rId33"/>
    <p:sldId id="836" r:id="rId34"/>
    <p:sldId id="837" r:id="rId35"/>
    <p:sldId id="839" r:id="rId36"/>
    <p:sldId id="838" r:id="rId37"/>
    <p:sldId id="840" r:id="rId38"/>
    <p:sldId id="841" r:id="rId39"/>
    <p:sldId id="842" r:id="rId40"/>
    <p:sldId id="843" r:id="rId41"/>
    <p:sldId id="844" r:id="rId42"/>
    <p:sldId id="84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AD853-9DC3-438D-86DF-BBB8F95B3AC0}" type="datetimeFigureOut">
              <a:rPr lang="zh-CN" altLang="en-US" smtClean="0"/>
              <a:t>2024/4/30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CC932-05C1-4FBA-A369-5FD0BE4C0D7F}" type="slidenum">
              <a:rPr lang="zh-CN" altLang="en-US" smtClean="0"/>
              <a:t>‹#›</a:t>
            </a:fld>
            <a:endParaRPr lang="zh-CN" altLang="en-US"/>
          </a:p>
        </p:txBody>
      </p:sp>
    </p:spTree>
    <p:extLst>
      <p:ext uri="{BB962C8B-B14F-4D97-AF65-F5344CB8AC3E}">
        <p14:creationId xmlns:p14="http://schemas.microsoft.com/office/powerpoint/2010/main" val="353793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56202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8170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9395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6763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8333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16201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44944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09153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72046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19914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29228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95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D0741-C3B6-6206-401D-BCE811026E06}"/>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56EA143B-9589-1AE7-46FD-A24D81820649}"/>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06234A3C-82B6-2078-78B0-FF53E303D523}"/>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AA640F16-BBC3-5CD3-8126-B219FA7DD472}"/>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10EE403B-6AEA-D461-5DE7-0D0434B36D68}"/>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73305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B57C2-7AE5-02F9-1776-5A9B3C4D2294}"/>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86B3C295-9AE3-A4E2-27A5-8FDAB8450DEC}"/>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4364B96E-DEB3-8DBF-87BB-E604EE137ECE}"/>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A71322BF-BB05-5660-4246-F77EFB9E6C86}"/>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5C3A7050-9B49-CA9B-1620-B515D04A74B1}"/>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25516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7B5CD-CF9D-3545-6078-EA0A2C16EE1D}"/>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31FABF64-B840-8648-7828-74B8A3808CF0}"/>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57364428-1CF4-53E8-55F5-92374418EAC6}"/>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392FAE47-0F18-3E68-8824-48C6F0B20EFC}"/>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10179B2A-E5FA-B0A2-8F17-B14F0E2D3C1C}"/>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71646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76378-C967-1B7E-ACE9-B12B0E04C3EF}"/>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0E4D1ABE-3A5A-50FE-795B-C573A5488890}"/>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713FB71B-8E4A-CAE1-40B7-BA416BEA32F0}"/>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959CDC40-5072-9D72-8D9E-EFB928FAD37D}"/>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9963EA11-734D-A39B-A34A-A84DEAC4D0D6}"/>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51303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6083C-58C8-1E46-975D-8516A6485C2E}"/>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F98DF158-EEE6-99F7-7010-0E1965B8EAFB}"/>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C337525A-C43D-9140-AA13-864EAF7D090C}"/>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2ECC2757-C1B7-F1E2-6239-3C4FE305A25F}"/>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20A3CAFC-3A3C-8FC9-18B8-74E3837721FD}"/>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53834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4C720-5BEE-9856-0A27-CD95BE4F642D}"/>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F4ECED55-7EFE-7CEB-9CFF-EA872EDB197E}"/>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0D4425D1-69E1-00F3-E861-2B4717FBFCF1}"/>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BB3D6A30-24E6-E4FB-F217-18CD828D5CD3}"/>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9B586ED7-5F24-BBBA-01DB-C2D76D618A2B}"/>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4485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486FC-0C6C-A82F-6BF0-7E10AA37D594}"/>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24A7F1F9-7B56-CA05-4CBE-2DEAEAA0B6EC}"/>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9B438590-6F87-0EA7-2173-33F02087A18A}"/>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69C17073-CAA1-1FAE-F859-77443038E539}"/>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D3FBF66C-BBEA-2835-ACE9-E8A5CE1419D5}"/>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03918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891B5-F01A-9469-C5A5-69F383DE3823}"/>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7125663D-8CC8-E2A0-FEBF-A9FC5C91AEDE}"/>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9D4A8936-3CFB-76A1-82C8-1FB9CB1ACAE9}"/>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05088BA8-DFCD-5E32-9F07-C7B64C8FFB22}"/>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AE7400F7-B9AD-A73D-8522-6170CD0CECBC}"/>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741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8DF0A-B406-7E75-D89B-0DA4668BF1B2}"/>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101424FB-6D58-39E5-E7B4-D4377194BCC4}"/>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A9E2A44A-A421-6025-177F-1FEFA24465A6}"/>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874C01C1-1AFE-ACE9-4C06-9739C1FD9A35}"/>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58D4DC07-0DEA-8D7A-3548-3BAE86972F18}"/>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06228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DCFBE-F499-AE69-0954-CDE0CD45B24F}"/>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26134C6E-9B41-4357-BDC5-DE628F1D5BBD}"/>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FF6D76B9-F069-388E-3A83-AD5828903018}"/>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B32F8AD1-27E5-6338-5242-9BCB1E8A2A18}"/>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ECF262BA-F9A0-DC1E-AA8F-766F01E6B4C1}"/>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42362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9912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324FE-96D0-0AB1-29B0-261C2913320C}"/>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05C13BED-4A68-0A0F-420F-FD3071B32769}"/>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438494F0-85AD-9B17-F19F-B14ECD64EFD1}"/>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0215C658-25C8-FBD8-6091-6F9461595822}"/>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A1F265A5-DD95-A65C-04DD-AB953CD642A3}"/>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43968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386A6-F917-6A6C-5DDC-1DCD71612BD8}"/>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1EF6B04B-25AA-4100-7938-F4E3409CFAFA}"/>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28788E6F-D589-3EEE-5C5B-36B2297B77D8}"/>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DC2BB173-43EE-9F07-E32E-FBAD683D9F95}"/>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0F8D427B-383E-8FBA-1606-E8C8CDE176CA}"/>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234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BA567-3E4B-1CAC-07DD-81EE1B1BFE7D}"/>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B44D9F4E-092A-C929-8A08-A3B2F9BA42EC}"/>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D33063A3-404B-CD47-052A-18E3607AE41B}"/>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12D3ABD8-89DA-855F-3087-97E611BEB381}"/>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B6946C82-DA45-DD4F-6E7B-2AD2CCA6A6A4}"/>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8079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4F382-F827-BED6-4216-1616184ED1AB}"/>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4F77ABCC-E50B-2DFA-7E7D-A3D339329023}"/>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54933DC3-433E-2FFA-D040-871E3B9CD0D7}"/>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38A5BE58-B16A-D621-F927-B80E876AC3BD}"/>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4C3023B9-4D9D-0EAC-F14E-12865707D7FB}"/>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4127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ECBD8-A2C8-98BE-C505-35221E66449A}"/>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668D9B70-3FE2-3460-4B48-7CE2788DBF5B}"/>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A51C2C6A-7C9E-A31F-40ED-567AE58A83EB}"/>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3182A44C-6EE8-1435-D3F3-D411D45FBD80}"/>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635A055A-B3F4-7496-2135-E9B40F32EC27}"/>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52861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147EB-BAD7-DA0F-43F3-15C8B6784952}"/>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B294734E-2376-8B88-3204-F207B4E90B1B}"/>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5B38EBA6-9658-D72B-0091-8622E56B5B3C}"/>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3265CB08-9E21-6274-A0A7-09656266DEC9}"/>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FBBDAD91-8099-0DD5-760E-254E349AD0AF}"/>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1352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695AC-E387-CD0D-B47F-642DB1A21097}"/>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DA967E15-543F-C6BB-5286-C3259891CE3D}"/>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47CAEE5D-B34B-EDEF-7FC3-01940A5B7EF0}"/>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81E14BF5-62AB-99FE-5543-A9FCC10D51D2}"/>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F92E5017-65BD-141C-A6C0-96C7ADB14317}"/>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44501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432C1-97C5-43A4-4BC7-E7C217E96ABA}"/>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DBE59587-65F3-2AA8-8CEA-E67659897DA4}"/>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D6AE9554-200B-E227-B359-754B5CA6D0AF}"/>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F3C1B246-0FAD-3056-115C-D3CD47727458}"/>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E0DCA751-56D7-092A-5AC2-4F2EC0D5E4F3}"/>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920140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E2719-874A-BA6A-B3FD-E7A6FC514179}"/>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C240F8A0-5211-EBA6-52B9-ACEA5B5058B5}"/>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6BC5258D-3858-8D8F-A1AE-86D5CB02CF34}"/>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CF8C7B8E-4CC6-2D2A-BEDE-081E1ED3BDF6}"/>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D3546B22-BA58-4ACD-106D-4CA2D597C300}"/>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43982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F6DF-87EA-D5A6-3DF8-EDAC7BC60630}"/>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69225141-ACE6-E49F-8C98-184C537A4C01}"/>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216086FF-737C-7669-C503-34945D00C576}"/>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C6F1C43B-678E-EB92-0A77-E30B7B9D3ED5}"/>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9B868F74-4453-472C-7EFB-9270F3DB2BAC}"/>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3245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169783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DEED8-9026-C815-82A8-E4896DC9FAB7}"/>
            </a:ext>
          </a:extLst>
        </p:cNvPr>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30840A2A-FC76-E548-DF83-1C4D174BAC52}"/>
              </a:ext>
            </a:extLst>
          </p:cNvPr>
          <p:cNvSpPr>
            <a:spLocks noGrp="1" noRot="1" noChangeAspect="1" noTextEdit="1"/>
          </p:cNvSpPr>
          <p:nvPr>
            <p:ph type="sldImg"/>
          </p:nvPr>
        </p:nvSpPr>
        <p:spPr bwMode="auto">
          <a:noFill/>
          <a:ln>
            <a:solidFill>
              <a:srgbClr val="000000"/>
            </a:solidFill>
            <a:miter lim="800000"/>
            <a:headEnd/>
            <a:tailEnd/>
          </a:ln>
        </p:spPr>
      </p:sp>
      <p:sp>
        <p:nvSpPr>
          <p:cNvPr id="59395" name="备注占位符 2">
            <a:extLst>
              <a:ext uri="{FF2B5EF4-FFF2-40B4-BE49-F238E27FC236}">
                <a16:creationId xmlns:a16="http://schemas.microsoft.com/office/drawing/2014/main" id="{AC703D02-5513-95B3-7AF4-3C6EA8942457}"/>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a:extLst>
              <a:ext uri="{FF2B5EF4-FFF2-40B4-BE49-F238E27FC236}">
                <a16:creationId xmlns:a16="http://schemas.microsoft.com/office/drawing/2014/main" id="{A7BA12D6-2436-0FD8-293C-522A97AC599C}"/>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a:extLst>
              <a:ext uri="{FF2B5EF4-FFF2-40B4-BE49-F238E27FC236}">
                <a16:creationId xmlns:a16="http://schemas.microsoft.com/office/drawing/2014/main" id="{B175C32E-5E35-B99E-62DA-FB71990143A4}"/>
              </a:ext>
            </a:extLst>
          </p:cNvPr>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63723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2893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3574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1783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224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8856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A784E-35DD-C1F3-422D-0419BE47E9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860D43-2C8C-542A-2DDE-07C6478B4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67A546-19DD-894C-2551-439CB6CB820B}"/>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88E240E2-6220-E055-7823-01772FE4B3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B3B5A7-D447-6424-347A-D550A6A7E7A3}"/>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117160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7EA38-A40A-7D6C-4118-49F98AD4F2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340F76-9D8D-E3D6-0303-5B98AD3084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E53C91-6B25-71EE-C80E-2921D87BCAE9}"/>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679057EB-5D6C-2338-BA8E-9F73A6EF31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E51BA4-7768-ABF8-13FD-749ED18B0776}"/>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257807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0CD3B2-495A-DEC0-93D5-EFB8F7DAA3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2942D4-CC4A-0320-0291-6F369129BA5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906199-563F-316D-A58E-5E90F750B776}"/>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06135B25-7FAC-AB49-CB79-233C200DE0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D2F9F6-C93B-51C1-2743-C5E6C37423F8}"/>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89140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73AC5-107D-2354-2989-1B6C384039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0E3318-E8A2-88B2-D49D-8C16B3155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72BCF2C-E4A3-0567-1C58-9AD14D68CDD7}"/>
              </a:ext>
            </a:extLst>
          </p:cNvPr>
          <p:cNvSpPr>
            <a:spLocks noGrp="1"/>
          </p:cNvSpPr>
          <p:nvPr>
            <p:ph type="dt" sz="half" idx="10"/>
          </p:nvPr>
        </p:nvSpPr>
        <p:spPr/>
        <p:txBody>
          <a:bodyPr/>
          <a:lstStyle/>
          <a:p>
            <a:pPr>
              <a:defRPr/>
            </a:pPr>
            <a:fld id="{B5D2AA59-78FD-4470-8E5D-5B0066486475}" type="datetime1">
              <a:rPr lang="zh-CN" altLang="en-US" smtClean="0"/>
              <a:pPr>
                <a:defRPr/>
              </a:pPr>
              <a:t>2024/4/30</a:t>
            </a:fld>
            <a:endParaRPr lang="zh-CN" altLang="en-US"/>
          </a:p>
        </p:txBody>
      </p:sp>
      <p:sp>
        <p:nvSpPr>
          <p:cNvPr id="5" name="页脚占位符 4">
            <a:extLst>
              <a:ext uri="{FF2B5EF4-FFF2-40B4-BE49-F238E27FC236}">
                <a16:creationId xmlns:a16="http://schemas.microsoft.com/office/drawing/2014/main" id="{8DA05F84-349F-5285-F901-BD2044F9DED0}"/>
              </a:ext>
            </a:extLst>
          </p:cNvPr>
          <p:cNvSpPr>
            <a:spLocks noGrp="1"/>
          </p:cNvSpPr>
          <p:nvPr>
            <p:ph type="ftr" sz="quarter" idx="11"/>
          </p:nvPr>
        </p:nvSpPr>
        <p:spPr/>
        <p:txBody>
          <a:bodyPr/>
          <a:lstStyle/>
          <a:p>
            <a:pPr>
              <a:defRPr/>
            </a:pPr>
            <a:r>
              <a:rPr lang="en-US" altLang="zh-CN"/>
              <a:t>Linux+Shell</a:t>
            </a:r>
            <a:r>
              <a:rPr lang="zh-CN" altLang="en-US"/>
              <a:t>基础</a:t>
            </a:r>
            <a:endParaRPr lang="zh-CN" altLang="en-US" dirty="0"/>
          </a:p>
        </p:txBody>
      </p:sp>
      <p:sp>
        <p:nvSpPr>
          <p:cNvPr id="6" name="灯片编号占位符 5">
            <a:extLst>
              <a:ext uri="{FF2B5EF4-FFF2-40B4-BE49-F238E27FC236}">
                <a16:creationId xmlns:a16="http://schemas.microsoft.com/office/drawing/2014/main" id="{246CEEB4-E9C0-526F-A003-D2617453461C}"/>
              </a:ext>
            </a:extLst>
          </p:cNvPr>
          <p:cNvSpPr>
            <a:spLocks noGrp="1"/>
          </p:cNvSpPr>
          <p:nvPr>
            <p:ph type="sldNum" sz="quarter" idx="12"/>
          </p:nvPr>
        </p:nvSpPr>
        <p:spPr/>
        <p:txBody>
          <a:bodyPr/>
          <a:lstStyle/>
          <a:p>
            <a:pPr>
              <a:defRPr/>
            </a:pPr>
            <a:fld id="{67121F33-538D-4728-990C-A8B714BBA0BA}" type="slidenum">
              <a:rPr lang="zh-CN" altLang="en-US" smtClean="0"/>
              <a:pPr>
                <a:defRPr/>
              </a:pPr>
              <a:t>‹#›</a:t>
            </a:fld>
            <a:endParaRPr lang="zh-CN" altLang="en-US"/>
          </a:p>
        </p:txBody>
      </p:sp>
    </p:spTree>
    <p:extLst>
      <p:ext uri="{BB962C8B-B14F-4D97-AF65-F5344CB8AC3E}">
        <p14:creationId xmlns:p14="http://schemas.microsoft.com/office/powerpoint/2010/main" val="4116841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BAFA0-7153-7C33-C6F7-ABBF38A3F4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267DD8-BF53-E243-F4ED-EBD22CD632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23DC70-9B52-139E-4059-9D0875AA8DBD}"/>
              </a:ext>
            </a:extLst>
          </p:cNvPr>
          <p:cNvSpPr>
            <a:spLocks noGrp="1"/>
          </p:cNvSpPr>
          <p:nvPr>
            <p:ph type="dt" sz="half" idx="10"/>
          </p:nvPr>
        </p:nvSpPr>
        <p:spPr/>
        <p:txBody>
          <a:bodyPr/>
          <a:lstStyle/>
          <a:p>
            <a:pPr>
              <a:defRPr/>
            </a:pPr>
            <a:fld id="{CCA1FE07-31FF-4706-B08C-65D202C3B8C8}" type="datetime1">
              <a:rPr lang="zh-CN" altLang="en-US" smtClean="0"/>
              <a:pPr>
                <a:defRPr/>
              </a:pPr>
              <a:t>2024/4/30</a:t>
            </a:fld>
            <a:endParaRPr lang="zh-CN" altLang="en-US"/>
          </a:p>
        </p:txBody>
      </p:sp>
      <p:sp>
        <p:nvSpPr>
          <p:cNvPr id="5" name="页脚占位符 4">
            <a:extLst>
              <a:ext uri="{FF2B5EF4-FFF2-40B4-BE49-F238E27FC236}">
                <a16:creationId xmlns:a16="http://schemas.microsoft.com/office/drawing/2014/main" id="{48C70A88-CACC-33FD-1BFA-3191EAF9E108}"/>
              </a:ext>
            </a:extLst>
          </p:cNvPr>
          <p:cNvSpPr>
            <a:spLocks noGrp="1"/>
          </p:cNvSpPr>
          <p:nvPr>
            <p:ph type="ftr" sz="quarter" idx="11"/>
          </p:nvPr>
        </p:nvSpPr>
        <p:spPr/>
        <p:txBody>
          <a:bodyPr/>
          <a:lstStyle/>
          <a:p>
            <a:pPr>
              <a:defRPr/>
            </a:pPr>
            <a:r>
              <a:rPr lang="en-US" altLang="zh-CN"/>
              <a:t>Linux+Shell</a:t>
            </a:r>
            <a:r>
              <a:rPr lang="zh-CN" altLang="en-US"/>
              <a:t>基础</a:t>
            </a:r>
            <a:endParaRPr lang="zh-CN" altLang="en-US" dirty="0"/>
          </a:p>
        </p:txBody>
      </p:sp>
      <p:sp>
        <p:nvSpPr>
          <p:cNvPr id="6" name="灯片编号占位符 5">
            <a:extLst>
              <a:ext uri="{FF2B5EF4-FFF2-40B4-BE49-F238E27FC236}">
                <a16:creationId xmlns:a16="http://schemas.microsoft.com/office/drawing/2014/main" id="{8255F1FA-1723-F18D-B27D-A81F39EA2A51}"/>
              </a:ext>
            </a:extLst>
          </p:cNvPr>
          <p:cNvSpPr>
            <a:spLocks noGrp="1"/>
          </p:cNvSpPr>
          <p:nvPr>
            <p:ph type="sldNum" sz="quarter" idx="12"/>
          </p:nvPr>
        </p:nvSpPr>
        <p:spPr/>
        <p:txBody>
          <a:bodyPr/>
          <a:lstStyle/>
          <a:p>
            <a:pPr>
              <a:defRPr/>
            </a:pPr>
            <a:fld id="{B8AF227A-728E-467B-B6A0-2EA9DEA121BD}" type="slidenum">
              <a:rPr lang="zh-CN" altLang="en-US" smtClean="0"/>
              <a:pPr>
                <a:defRPr/>
              </a:pPr>
              <a:t>‹#›</a:t>
            </a:fld>
            <a:endParaRPr lang="zh-CN" altLang="en-US"/>
          </a:p>
        </p:txBody>
      </p:sp>
    </p:spTree>
    <p:extLst>
      <p:ext uri="{BB962C8B-B14F-4D97-AF65-F5344CB8AC3E}">
        <p14:creationId xmlns:p14="http://schemas.microsoft.com/office/powerpoint/2010/main" val="12166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1FCA5-DF76-F12E-D6F1-57774793AE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2CD4B7-3E08-A65D-60C3-F4407F12F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B64B7A-C18A-E184-A102-B9048659D333}"/>
              </a:ext>
            </a:extLst>
          </p:cNvPr>
          <p:cNvSpPr>
            <a:spLocks noGrp="1"/>
          </p:cNvSpPr>
          <p:nvPr>
            <p:ph type="dt" sz="half" idx="10"/>
          </p:nvPr>
        </p:nvSpPr>
        <p:spPr/>
        <p:txBody>
          <a:bodyPr/>
          <a:lstStyle/>
          <a:p>
            <a:pPr>
              <a:defRPr/>
            </a:pPr>
            <a:fld id="{E869E4F4-A98C-45CE-BD62-39334D906E50}" type="datetime1">
              <a:rPr lang="zh-CN" altLang="en-US" smtClean="0"/>
              <a:pPr>
                <a:defRPr/>
              </a:pPr>
              <a:t>2024/4/30</a:t>
            </a:fld>
            <a:endParaRPr lang="zh-CN" altLang="en-US"/>
          </a:p>
        </p:txBody>
      </p:sp>
      <p:sp>
        <p:nvSpPr>
          <p:cNvPr id="5" name="页脚占位符 4">
            <a:extLst>
              <a:ext uri="{FF2B5EF4-FFF2-40B4-BE49-F238E27FC236}">
                <a16:creationId xmlns:a16="http://schemas.microsoft.com/office/drawing/2014/main" id="{85CB4B4D-5959-5777-C2A6-411957834890}"/>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6" name="灯片编号占位符 5">
            <a:extLst>
              <a:ext uri="{FF2B5EF4-FFF2-40B4-BE49-F238E27FC236}">
                <a16:creationId xmlns:a16="http://schemas.microsoft.com/office/drawing/2014/main" id="{235111E8-028E-3B74-4BEB-EB1723B70213}"/>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60068586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4CBDB-1EFA-4D3E-D665-9ECC9F90C6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F30D3-5808-FBA6-333B-A326A6A901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71BDFA-CAFC-C93A-5F3E-DDF1249285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72D8F1-90E2-FB97-0BBB-2E3FA82D4341}"/>
              </a:ext>
            </a:extLst>
          </p:cNvPr>
          <p:cNvSpPr>
            <a:spLocks noGrp="1"/>
          </p:cNvSpPr>
          <p:nvPr>
            <p:ph type="dt" sz="half" idx="10"/>
          </p:nvPr>
        </p:nvSpPr>
        <p:spPr/>
        <p:txBody>
          <a:bodyPr/>
          <a:lstStyle/>
          <a:p>
            <a:pPr>
              <a:defRPr/>
            </a:pPr>
            <a:fld id="{E869E4F4-A98C-45CE-BD62-39334D906E50}" type="datetime1">
              <a:rPr lang="zh-CN" altLang="en-US" smtClean="0"/>
              <a:pPr>
                <a:defRPr/>
              </a:pPr>
              <a:t>2024/4/30</a:t>
            </a:fld>
            <a:endParaRPr lang="zh-CN" altLang="en-US"/>
          </a:p>
        </p:txBody>
      </p:sp>
      <p:sp>
        <p:nvSpPr>
          <p:cNvPr id="6" name="页脚占位符 5">
            <a:extLst>
              <a:ext uri="{FF2B5EF4-FFF2-40B4-BE49-F238E27FC236}">
                <a16:creationId xmlns:a16="http://schemas.microsoft.com/office/drawing/2014/main" id="{A7085B57-F3EB-044C-621E-38CA60B1C8FC}"/>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7" name="灯片编号占位符 6">
            <a:extLst>
              <a:ext uri="{FF2B5EF4-FFF2-40B4-BE49-F238E27FC236}">
                <a16:creationId xmlns:a16="http://schemas.microsoft.com/office/drawing/2014/main" id="{250C5F7C-D8CF-F0A1-6D84-FE8DB68C2B17}"/>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288462652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015C3-D140-38D4-6850-80373C9F5F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4F5AE3-7810-DB9F-F743-BF1B1C12E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547942-7893-69B7-D7CC-9BF9297AA9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E8CC58-989C-33A4-9B6C-D8FB5B7B5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376553-103E-5B58-2D08-0DF16329E45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D653CF-7ADC-7F97-0E56-5C2533A5A37C}"/>
              </a:ext>
            </a:extLst>
          </p:cNvPr>
          <p:cNvSpPr>
            <a:spLocks noGrp="1"/>
          </p:cNvSpPr>
          <p:nvPr>
            <p:ph type="dt" sz="half" idx="10"/>
          </p:nvPr>
        </p:nvSpPr>
        <p:spPr/>
        <p:txBody>
          <a:bodyPr/>
          <a:lstStyle/>
          <a:p>
            <a:pPr>
              <a:defRPr/>
            </a:pPr>
            <a:fld id="{E869E4F4-A98C-45CE-BD62-39334D906E50}" type="datetime1">
              <a:rPr lang="zh-CN" altLang="en-US" smtClean="0"/>
              <a:pPr>
                <a:defRPr/>
              </a:pPr>
              <a:t>2024/4/30</a:t>
            </a:fld>
            <a:endParaRPr lang="zh-CN" altLang="en-US"/>
          </a:p>
        </p:txBody>
      </p:sp>
      <p:sp>
        <p:nvSpPr>
          <p:cNvPr id="8" name="页脚占位符 7">
            <a:extLst>
              <a:ext uri="{FF2B5EF4-FFF2-40B4-BE49-F238E27FC236}">
                <a16:creationId xmlns:a16="http://schemas.microsoft.com/office/drawing/2014/main" id="{39D0F054-D817-5A04-E467-D6D36C0B90DF}"/>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9" name="灯片编号占位符 8">
            <a:extLst>
              <a:ext uri="{FF2B5EF4-FFF2-40B4-BE49-F238E27FC236}">
                <a16:creationId xmlns:a16="http://schemas.microsoft.com/office/drawing/2014/main" id="{EED4DDCC-5E30-C7BE-B21C-B2253ECD88A5}"/>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30458458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E455B-8A8D-7AE9-FE92-426BA56D07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AA99B3-3001-E0B3-1C9C-6ED5BB1DD075}"/>
              </a:ext>
            </a:extLst>
          </p:cNvPr>
          <p:cNvSpPr>
            <a:spLocks noGrp="1"/>
          </p:cNvSpPr>
          <p:nvPr>
            <p:ph type="dt" sz="half" idx="10"/>
          </p:nvPr>
        </p:nvSpPr>
        <p:spPr/>
        <p:txBody>
          <a:bodyPr/>
          <a:lstStyle/>
          <a:p>
            <a:pPr>
              <a:defRPr/>
            </a:pPr>
            <a:fld id="{443205CE-96BE-45E2-B895-DA677AB619E6}" type="datetime1">
              <a:rPr lang="zh-CN" altLang="en-US" smtClean="0"/>
              <a:pPr>
                <a:defRPr/>
              </a:pPr>
              <a:t>2024/4/30</a:t>
            </a:fld>
            <a:endParaRPr lang="zh-CN" altLang="en-US"/>
          </a:p>
        </p:txBody>
      </p:sp>
      <p:sp>
        <p:nvSpPr>
          <p:cNvPr id="4" name="页脚占位符 3">
            <a:extLst>
              <a:ext uri="{FF2B5EF4-FFF2-40B4-BE49-F238E27FC236}">
                <a16:creationId xmlns:a16="http://schemas.microsoft.com/office/drawing/2014/main" id="{3FB0C7D7-75CE-437E-0F5D-102D782A1503}"/>
              </a:ext>
            </a:extLst>
          </p:cNvPr>
          <p:cNvSpPr>
            <a:spLocks noGrp="1"/>
          </p:cNvSpPr>
          <p:nvPr>
            <p:ph type="ftr" sz="quarter" idx="11"/>
          </p:nvPr>
        </p:nvSpPr>
        <p:spPr/>
        <p:txBody>
          <a:bodyPr/>
          <a:lstStyle/>
          <a:p>
            <a:pPr>
              <a:defRPr/>
            </a:pPr>
            <a:r>
              <a:rPr lang="en-US" altLang="zh-CN"/>
              <a:t>Linux+Shell</a:t>
            </a:r>
            <a:r>
              <a:rPr lang="zh-CN" altLang="en-US"/>
              <a:t>基础</a:t>
            </a:r>
            <a:endParaRPr lang="zh-CN" altLang="en-US" dirty="0"/>
          </a:p>
        </p:txBody>
      </p:sp>
      <p:sp>
        <p:nvSpPr>
          <p:cNvPr id="5" name="灯片编号占位符 4">
            <a:extLst>
              <a:ext uri="{FF2B5EF4-FFF2-40B4-BE49-F238E27FC236}">
                <a16:creationId xmlns:a16="http://schemas.microsoft.com/office/drawing/2014/main" id="{D278B8F2-FE75-02E0-5BCE-33F680B48ECD}"/>
              </a:ext>
            </a:extLst>
          </p:cNvPr>
          <p:cNvSpPr>
            <a:spLocks noGrp="1"/>
          </p:cNvSpPr>
          <p:nvPr>
            <p:ph type="sldNum" sz="quarter" idx="12"/>
          </p:nvPr>
        </p:nvSpPr>
        <p:spPr/>
        <p:txBody>
          <a:bodyPr/>
          <a:lstStyle/>
          <a:p>
            <a:pPr>
              <a:defRPr/>
            </a:pPr>
            <a:fld id="{2E156C29-633D-438A-8789-810AB06DB713}" type="slidenum">
              <a:rPr lang="zh-CN" altLang="en-US" smtClean="0"/>
              <a:pPr>
                <a:defRPr/>
              </a:pPr>
              <a:t>‹#›</a:t>
            </a:fld>
            <a:endParaRPr lang="zh-CN" altLang="en-US"/>
          </a:p>
        </p:txBody>
      </p:sp>
    </p:spTree>
    <p:extLst>
      <p:ext uri="{BB962C8B-B14F-4D97-AF65-F5344CB8AC3E}">
        <p14:creationId xmlns:p14="http://schemas.microsoft.com/office/powerpoint/2010/main" val="971020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DD80E7-79C4-C3FE-53C7-401DD6B748B1}"/>
              </a:ext>
            </a:extLst>
          </p:cNvPr>
          <p:cNvSpPr>
            <a:spLocks noGrp="1"/>
          </p:cNvSpPr>
          <p:nvPr>
            <p:ph type="dt" sz="half" idx="10"/>
          </p:nvPr>
        </p:nvSpPr>
        <p:spPr/>
        <p:txBody>
          <a:bodyPr/>
          <a:lstStyle/>
          <a:p>
            <a:pPr>
              <a:defRPr/>
            </a:pPr>
            <a:fld id="{A66C0E22-398F-4CCC-A9F1-6082FF5B5B4E}" type="datetime1">
              <a:rPr lang="zh-CN" altLang="en-US" smtClean="0"/>
              <a:pPr>
                <a:defRPr/>
              </a:pPr>
              <a:t>2024/4/30</a:t>
            </a:fld>
            <a:endParaRPr lang="zh-CN" altLang="en-US"/>
          </a:p>
        </p:txBody>
      </p:sp>
      <p:sp>
        <p:nvSpPr>
          <p:cNvPr id="3" name="页脚占位符 2">
            <a:extLst>
              <a:ext uri="{FF2B5EF4-FFF2-40B4-BE49-F238E27FC236}">
                <a16:creationId xmlns:a16="http://schemas.microsoft.com/office/drawing/2014/main" id="{D0648A7D-E664-6736-C9D2-69C5681860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FF9221-9842-1032-DC5F-1F8BD88C360F}"/>
              </a:ext>
            </a:extLst>
          </p:cNvPr>
          <p:cNvSpPr>
            <a:spLocks noGrp="1"/>
          </p:cNvSpPr>
          <p:nvPr>
            <p:ph type="sldNum" sz="quarter" idx="12"/>
          </p:nvPr>
        </p:nvSpPr>
        <p:spPr/>
        <p:txBody>
          <a:bodyPr/>
          <a:lstStyle/>
          <a:p>
            <a:pPr>
              <a:defRPr/>
            </a:pPr>
            <a:fld id="{1BD91138-8369-43D9-8A35-643BE7E84AB2}" type="slidenum">
              <a:rPr lang="zh-CN" altLang="en-US" smtClean="0"/>
              <a:pPr>
                <a:defRPr/>
              </a:pPr>
              <a:t>‹#›</a:t>
            </a:fld>
            <a:endParaRPr lang="zh-CN" altLang="en-US"/>
          </a:p>
        </p:txBody>
      </p:sp>
    </p:spTree>
    <p:extLst>
      <p:ext uri="{BB962C8B-B14F-4D97-AF65-F5344CB8AC3E}">
        <p14:creationId xmlns:p14="http://schemas.microsoft.com/office/powerpoint/2010/main" val="228648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8CED2-C3F1-CCEB-2772-A87F7F5488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E972F5-1A9E-C552-027A-378AF8B9F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2568D1-BD27-77CC-9646-C3B76D827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6BA0D2-8621-1EFE-18B4-FF52C5D67E36}"/>
              </a:ext>
            </a:extLst>
          </p:cNvPr>
          <p:cNvSpPr>
            <a:spLocks noGrp="1"/>
          </p:cNvSpPr>
          <p:nvPr>
            <p:ph type="dt" sz="half" idx="10"/>
          </p:nvPr>
        </p:nvSpPr>
        <p:spPr/>
        <p:txBody>
          <a:bodyPr/>
          <a:lstStyle/>
          <a:p>
            <a:pPr>
              <a:defRPr/>
            </a:pPr>
            <a:fld id="{E869E4F4-A98C-45CE-BD62-39334D906E50}" type="datetime1">
              <a:rPr lang="zh-CN" altLang="en-US" smtClean="0"/>
              <a:pPr>
                <a:defRPr/>
              </a:pPr>
              <a:t>2024/4/30</a:t>
            </a:fld>
            <a:endParaRPr lang="zh-CN" altLang="en-US"/>
          </a:p>
        </p:txBody>
      </p:sp>
      <p:sp>
        <p:nvSpPr>
          <p:cNvPr id="6" name="页脚占位符 5">
            <a:extLst>
              <a:ext uri="{FF2B5EF4-FFF2-40B4-BE49-F238E27FC236}">
                <a16:creationId xmlns:a16="http://schemas.microsoft.com/office/drawing/2014/main" id="{9F64662F-060D-03E9-8282-B66BA9D3BF3F}"/>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7" name="灯片编号占位符 6">
            <a:extLst>
              <a:ext uri="{FF2B5EF4-FFF2-40B4-BE49-F238E27FC236}">
                <a16:creationId xmlns:a16="http://schemas.microsoft.com/office/drawing/2014/main" id="{9B7EEBD4-4066-46A2-25B4-F8C706EA1433}"/>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255122350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1F813-3C4A-307B-5A77-4F474C0EDF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869B99-32E6-4F45-05E8-20B88286B1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1ED9F7-28FB-924C-F0F8-344B371DF193}"/>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41811B5F-2B71-DF3D-6BB8-B0C162FBE3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A0D471-F5F9-81AD-D01F-0C729DE16984}"/>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940976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589E8-DBB4-5D15-625C-9FD1AE2288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49392F-8693-0ECD-4E06-A64A249E2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B3C67A-20F4-8CB5-F1B4-E356B701A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9730BD-C3F2-813C-6719-ECD3E0F341D4}"/>
              </a:ext>
            </a:extLst>
          </p:cNvPr>
          <p:cNvSpPr>
            <a:spLocks noGrp="1"/>
          </p:cNvSpPr>
          <p:nvPr>
            <p:ph type="dt" sz="half" idx="10"/>
          </p:nvPr>
        </p:nvSpPr>
        <p:spPr/>
        <p:txBody>
          <a:bodyPr/>
          <a:lstStyle/>
          <a:p>
            <a:pPr>
              <a:defRPr/>
            </a:pPr>
            <a:fld id="{E869E4F4-A98C-45CE-BD62-39334D906E50}" type="datetime1">
              <a:rPr lang="zh-CN" altLang="en-US" smtClean="0"/>
              <a:pPr>
                <a:defRPr/>
              </a:pPr>
              <a:t>2024/4/30</a:t>
            </a:fld>
            <a:endParaRPr lang="zh-CN" altLang="en-US"/>
          </a:p>
        </p:txBody>
      </p:sp>
      <p:sp>
        <p:nvSpPr>
          <p:cNvPr id="6" name="页脚占位符 5">
            <a:extLst>
              <a:ext uri="{FF2B5EF4-FFF2-40B4-BE49-F238E27FC236}">
                <a16:creationId xmlns:a16="http://schemas.microsoft.com/office/drawing/2014/main" id="{EA790FD0-8029-5035-BB5C-E2C448B5A87A}"/>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7" name="灯片编号占位符 6">
            <a:extLst>
              <a:ext uri="{FF2B5EF4-FFF2-40B4-BE49-F238E27FC236}">
                <a16:creationId xmlns:a16="http://schemas.microsoft.com/office/drawing/2014/main" id="{6E8589F9-A859-2054-2987-69ECA82F1307}"/>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329530590"/>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B0351-5469-F9A7-1033-BDFE9844F4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85A92A-A08F-B92C-8934-10CD829A39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F4E36E-DD0B-5A72-0DCD-E5F4189E5FE6}"/>
              </a:ext>
            </a:extLst>
          </p:cNvPr>
          <p:cNvSpPr>
            <a:spLocks noGrp="1"/>
          </p:cNvSpPr>
          <p:nvPr>
            <p:ph type="dt" sz="half" idx="10"/>
          </p:nvPr>
        </p:nvSpPr>
        <p:spPr/>
        <p:txBody>
          <a:bodyPr/>
          <a:lstStyle/>
          <a:p>
            <a:pPr>
              <a:defRPr/>
            </a:pPr>
            <a:fld id="{E869E4F4-A98C-45CE-BD62-39334D906E50}" type="datetime1">
              <a:rPr lang="zh-CN" altLang="en-US" smtClean="0"/>
              <a:pPr>
                <a:defRPr/>
              </a:pPr>
              <a:t>2024/4/30</a:t>
            </a:fld>
            <a:endParaRPr lang="zh-CN" altLang="en-US"/>
          </a:p>
        </p:txBody>
      </p:sp>
      <p:sp>
        <p:nvSpPr>
          <p:cNvPr id="5" name="页脚占位符 4">
            <a:extLst>
              <a:ext uri="{FF2B5EF4-FFF2-40B4-BE49-F238E27FC236}">
                <a16:creationId xmlns:a16="http://schemas.microsoft.com/office/drawing/2014/main" id="{B2D12EE6-F0DD-29BC-C8C6-30E98D1E58DE}"/>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6" name="灯片编号占位符 5">
            <a:extLst>
              <a:ext uri="{FF2B5EF4-FFF2-40B4-BE49-F238E27FC236}">
                <a16:creationId xmlns:a16="http://schemas.microsoft.com/office/drawing/2014/main" id="{9D834E18-284F-56E7-ACDF-775AFD8A0792}"/>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1176060985"/>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A32E98-C907-0E04-2D61-E1613DEDAF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00076E-0E1E-EE79-D785-D43EC7B93AE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F184BA-99C2-EAFB-C055-49E4AF8BEE3F}"/>
              </a:ext>
            </a:extLst>
          </p:cNvPr>
          <p:cNvSpPr>
            <a:spLocks noGrp="1"/>
          </p:cNvSpPr>
          <p:nvPr>
            <p:ph type="dt" sz="half" idx="10"/>
          </p:nvPr>
        </p:nvSpPr>
        <p:spPr/>
        <p:txBody>
          <a:bodyPr/>
          <a:lstStyle/>
          <a:p>
            <a:pPr>
              <a:defRPr/>
            </a:pPr>
            <a:fld id="{E869E4F4-A98C-45CE-BD62-39334D906E50}" type="datetime1">
              <a:rPr lang="zh-CN" altLang="en-US" smtClean="0"/>
              <a:pPr>
                <a:defRPr/>
              </a:pPr>
              <a:t>2024/4/30</a:t>
            </a:fld>
            <a:endParaRPr lang="zh-CN" altLang="en-US"/>
          </a:p>
        </p:txBody>
      </p:sp>
      <p:sp>
        <p:nvSpPr>
          <p:cNvPr id="5" name="页脚占位符 4">
            <a:extLst>
              <a:ext uri="{FF2B5EF4-FFF2-40B4-BE49-F238E27FC236}">
                <a16:creationId xmlns:a16="http://schemas.microsoft.com/office/drawing/2014/main" id="{8846904D-454A-5415-A79E-8610CAA6236E}"/>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6" name="灯片编号占位符 5">
            <a:extLst>
              <a:ext uri="{FF2B5EF4-FFF2-40B4-BE49-F238E27FC236}">
                <a16:creationId xmlns:a16="http://schemas.microsoft.com/office/drawing/2014/main" id="{E40AB075-CF31-EB06-BDFC-22795D076958}"/>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18582475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001F-5ECF-CE6B-AACE-EC83B5AA95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B4EE31-3056-0A8B-2583-43098E279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EAA1670-6873-7741-8B7E-7143C7D91BBD}"/>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AD547BE2-B84C-DADC-9F24-5436499BB5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DF654A-ED3A-23AA-B717-CF73A9D17247}"/>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143007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BA0E-076C-49A6-A304-FE2AC29F39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9C2E6E-432A-8B40-541A-76A5EDA77EA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19EF4D-CFB8-FB91-2625-246DE164EE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36AAD9-A8BD-8D4F-50C7-A28909892D04}"/>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6" name="页脚占位符 5">
            <a:extLst>
              <a:ext uri="{FF2B5EF4-FFF2-40B4-BE49-F238E27FC236}">
                <a16:creationId xmlns:a16="http://schemas.microsoft.com/office/drawing/2014/main" id="{5FEC6402-D8F5-F248-18F1-D342448088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632DC5-041C-6E4A-0795-E9AAB8D560A5}"/>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19067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60CBC-D506-F63C-9065-903F0AD6AB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A8C185-A512-501F-E6F3-32BEAB6B3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82D81F-C5C7-0F17-E58E-13A08598351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82D867-3027-6772-6BAA-BC3D85189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E275B1-FC7C-00A2-87BA-C4B8949EA7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925332-3BFC-61B0-DF45-937E6F2068A6}"/>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8" name="页脚占位符 7">
            <a:extLst>
              <a:ext uri="{FF2B5EF4-FFF2-40B4-BE49-F238E27FC236}">
                <a16:creationId xmlns:a16="http://schemas.microsoft.com/office/drawing/2014/main" id="{79EDAF27-3665-6650-2A6D-14F92B1BDD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366B1A-BF58-8E80-0694-FAC8D82CBBA3}"/>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130769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D85BA-1509-731B-C891-E0C90F3BF1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06A548-53D6-49BE-5E04-F81B0BD3009E}"/>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4" name="页脚占位符 3">
            <a:extLst>
              <a:ext uri="{FF2B5EF4-FFF2-40B4-BE49-F238E27FC236}">
                <a16:creationId xmlns:a16="http://schemas.microsoft.com/office/drawing/2014/main" id="{7457D5A3-1B65-E035-8BBA-4511151A63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9FE85A-DC73-561C-A5EA-0486F3298BC2}"/>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105869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0800C3-A23A-76DD-30D7-9F26664F3B39}"/>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3" name="页脚占位符 2">
            <a:extLst>
              <a:ext uri="{FF2B5EF4-FFF2-40B4-BE49-F238E27FC236}">
                <a16:creationId xmlns:a16="http://schemas.microsoft.com/office/drawing/2014/main" id="{1A5F34C6-6D0C-D08D-849C-EF49FB00C7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0142D0-76FD-6208-6DE1-0D54E2EE0C11}"/>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240203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99859-4644-A484-8B19-832AE31F31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2F5082-8685-47C7-4BCC-2205B3BFF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3591AC-E9B4-F15F-B98B-01C2F2412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DDA5E0-AFA0-7807-EFE4-94B0E8F5765C}"/>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6" name="页脚占位符 5">
            <a:extLst>
              <a:ext uri="{FF2B5EF4-FFF2-40B4-BE49-F238E27FC236}">
                <a16:creationId xmlns:a16="http://schemas.microsoft.com/office/drawing/2014/main" id="{2505C170-38D1-6262-4AF1-02BEC7B251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049D12-B2B9-2C96-4CC4-C68356BCF27E}"/>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347267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1FA22-84A2-0906-76B1-B44AB977E8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E98AC3-060B-0C37-DF11-021E57BBA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1FBC99-3ED5-CE4D-F1AF-2C1DA3D33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67D89F-DC3D-B4D9-37D0-CBA5C8069813}"/>
              </a:ext>
            </a:extLst>
          </p:cNvPr>
          <p:cNvSpPr>
            <a:spLocks noGrp="1"/>
          </p:cNvSpPr>
          <p:nvPr>
            <p:ph type="dt" sz="half" idx="10"/>
          </p:nvPr>
        </p:nvSpPr>
        <p:spPr/>
        <p:txBody>
          <a:bodyPr/>
          <a:lstStyle/>
          <a:p>
            <a:fld id="{B06D28FB-AC43-4397-90BF-3959AB12AFBE}" type="datetimeFigureOut">
              <a:rPr lang="zh-CN" altLang="en-US" smtClean="0"/>
              <a:t>2024/4/30</a:t>
            </a:fld>
            <a:endParaRPr lang="zh-CN" altLang="en-US"/>
          </a:p>
        </p:txBody>
      </p:sp>
      <p:sp>
        <p:nvSpPr>
          <p:cNvPr id="6" name="页脚占位符 5">
            <a:extLst>
              <a:ext uri="{FF2B5EF4-FFF2-40B4-BE49-F238E27FC236}">
                <a16:creationId xmlns:a16="http://schemas.microsoft.com/office/drawing/2014/main" id="{89B24DAA-EFC4-4BC6-887D-0EC4E0FA26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150048-CFA7-A8E1-C4DE-5CBAD6418773}"/>
              </a:ext>
            </a:extLst>
          </p:cNvPr>
          <p:cNvSpPr>
            <a:spLocks noGrp="1"/>
          </p:cNvSpPr>
          <p:nvPr>
            <p:ph type="sldNum" sz="quarter" idx="12"/>
          </p:nvPr>
        </p:nvSpPr>
        <p:spPr/>
        <p:txBody>
          <a:body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412090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6C8DA0-E0C5-AEB8-E459-AE22E12DD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8FDFD5-FAFE-1482-66BD-5BF401FC5A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5FBAF3-82EA-8020-FDBA-34519BEDF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D28FB-AC43-4397-90BF-3959AB12AFBE}" type="datetimeFigureOut">
              <a:rPr lang="zh-CN" altLang="en-US" smtClean="0"/>
              <a:t>2024/4/30</a:t>
            </a:fld>
            <a:endParaRPr lang="zh-CN" altLang="en-US"/>
          </a:p>
        </p:txBody>
      </p:sp>
      <p:sp>
        <p:nvSpPr>
          <p:cNvPr id="5" name="页脚占位符 4">
            <a:extLst>
              <a:ext uri="{FF2B5EF4-FFF2-40B4-BE49-F238E27FC236}">
                <a16:creationId xmlns:a16="http://schemas.microsoft.com/office/drawing/2014/main" id="{CB8FF3A6-85F8-1E6C-D340-827EFF820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003D0D-EDA0-81C5-6F77-EDB455A25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550AD-156E-4FC6-AA49-37BC3C47E3A2}" type="slidenum">
              <a:rPr lang="zh-CN" altLang="en-US" smtClean="0"/>
              <a:t>‹#›</a:t>
            </a:fld>
            <a:endParaRPr lang="zh-CN" altLang="en-US"/>
          </a:p>
        </p:txBody>
      </p:sp>
    </p:spTree>
    <p:extLst>
      <p:ext uri="{BB962C8B-B14F-4D97-AF65-F5344CB8AC3E}">
        <p14:creationId xmlns:p14="http://schemas.microsoft.com/office/powerpoint/2010/main" val="1305898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1804D9-4E71-6F4A-FC08-25C135353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FA08F5-1C30-8157-9C30-8480CC2E2B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7F34D4-D687-BE4C-2555-93081D7A2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869E4F4-A98C-45CE-BD62-39334D906E50}" type="datetime1">
              <a:rPr lang="zh-CN" altLang="en-US" smtClean="0"/>
              <a:pPr>
                <a:defRPr/>
              </a:pPr>
              <a:t>2024/4/30</a:t>
            </a:fld>
            <a:endParaRPr lang="zh-CN" altLang="en-US"/>
          </a:p>
        </p:txBody>
      </p:sp>
      <p:sp>
        <p:nvSpPr>
          <p:cNvPr id="5" name="页脚占位符 4">
            <a:extLst>
              <a:ext uri="{FF2B5EF4-FFF2-40B4-BE49-F238E27FC236}">
                <a16:creationId xmlns:a16="http://schemas.microsoft.com/office/drawing/2014/main" id="{F7E64BBA-0C1E-C49F-E184-B4357CC50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Python</a:t>
            </a:r>
            <a:r>
              <a:rPr lang="zh-CN" altLang="en-US"/>
              <a:t>入门到人工智能实战</a:t>
            </a:r>
            <a:endParaRPr lang="zh-CN" altLang="en-US" dirty="0"/>
          </a:p>
        </p:txBody>
      </p:sp>
      <p:sp>
        <p:nvSpPr>
          <p:cNvPr id="6" name="灯片编号占位符 5">
            <a:extLst>
              <a:ext uri="{FF2B5EF4-FFF2-40B4-BE49-F238E27FC236}">
                <a16:creationId xmlns:a16="http://schemas.microsoft.com/office/drawing/2014/main" id="{0050F037-E6FB-6C07-909B-ECC897A44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476830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194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86.png"/></Relationships>
</file>

<file path=ppt/slides/_rels/slide8.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C1F07-DA75-A38D-65CF-3F33B5F8E285}"/>
              </a:ext>
            </a:extLst>
          </p:cNvPr>
          <p:cNvSpPr>
            <a:spLocks noGrp="1"/>
          </p:cNvSpPr>
          <p:nvPr>
            <p:ph type="ctrTitle"/>
          </p:nvPr>
        </p:nvSpPr>
        <p:spPr/>
        <p:txBody>
          <a:bodyPr/>
          <a:lstStyle/>
          <a:p>
            <a:r>
              <a:rPr lang="zh-CN" altLang="en-US" sz="6000" dirty="0"/>
              <a:t>第</a:t>
            </a:r>
            <a:r>
              <a:rPr lang="en-US" altLang="zh-CN" sz="6000" dirty="0"/>
              <a:t>10</a:t>
            </a:r>
            <a:r>
              <a:rPr lang="zh-CN" altLang="en-US" sz="6000" dirty="0"/>
              <a:t>章 </a:t>
            </a:r>
            <a:r>
              <a:rPr lang="en-US" altLang="zh-CN" sz="6000" kern="100" dirty="0">
                <a:latin typeface="Times New Roman" panose="02020603050405020304" pitchFamily="18" charset="0"/>
                <a:ea typeface="宋体" panose="02010600030101010101" pitchFamily="2" charset="-122"/>
              </a:rPr>
              <a:t>ChatGPT</a:t>
            </a:r>
            <a:r>
              <a:rPr lang="zh-CN" altLang="en-US" sz="6000" kern="100" dirty="0">
                <a:latin typeface="Times New Roman" panose="02020603050405020304" pitchFamily="18" charset="0"/>
                <a:ea typeface="宋体" panose="02010600030101010101" pitchFamily="2" charset="-122"/>
              </a:rPr>
              <a:t>模型</a:t>
            </a:r>
            <a:endParaRPr lang="zh-CN" altLang="en-US" dirty="0"/>
          </a:p>
        </p:txBody>
      </p:sp>
    </p:spTree>
    <p:extLst>
      <p:ext uri="{BB962C8B-B14F-4D97-AF65-F5344CB8AC3E}">
        <p14:creationId xmlns:p14="http://schemas.microsoft.com/office/powerpoint/2010/main" val="22949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en-US" altLang="zh-CN" sz="2400" b="1" kern="100" dirty="0">
                <a:latin typeface="Times New Roman" panose="02020603050405020304" pitchFamily="18" charset="0"/>
                <a:ea typeface="宋体" panose="02010600030101010101" pitchFamily="2" charset="-122"/>
              </a:rPr>
              <a:t> </a:t>
            </a:r>
            <a:r>
              <a:rPr lang="en-US" altLang="zh-CN" sz="2400" b="1" kern="100" dirty="0" err="1">
                <a:latin typeface="Times New Roman" panose="02020603050405020304" pitchFamily="18" charset="0"/>
                <a:ea typeface="宋体" panose="02010600030101010101" pitchFamily="2" charset="-122"/>
              </a:rPr>
              <a:t>InstructGPT</a:t>
            </a:r>
            <a:r>
              <a:rPr lang="en-US" altLang="zh-CN" sz="2400" b="1" kern="100" dirty="0">
                <a:latin typeface="Times New Roman" panose="02020603050405020304" pitchFamily="18" charset="0"/>
                <a:ea typeface="宋体" panose="02010600030101010101" pitchFamily="2" charset="-122"/>
              </a:rPr>
              <a:t>/ ChatGPT</a:t>
            </a:r>
            <a:r>
              <a:rPr lang="zh-CN" altLang="en-US" sz="2400" b="1" kern="100" dirty="0">
                <a:latin typeface="Times New Roman" panose="02020603050405020304" pitchFamily="18" charset="0"/>
                <a:ea typeface="宋体" panose="02010600030101010101" pitchFamily="2" charset="-122"/>
              </a:rPr>
              <a:t>优缺点</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200" y="1966899"/>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优点：</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InstructGPT</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/ChatGPT</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的效果比</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GPT-3</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更加真实</a:t>
            </a:r>
            <a:endPar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InstructGPT</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/ChatGPT</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在模型的无害性上比</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GPT-3</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效果要有些许提升</a:t>
            </a:r>
            <a:endPar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InstructGPT</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/ChatGPT</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具有很强的</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Coding</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能力</a:t>
            </a:r>
            <a:endPar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200" b="0" i="0" u="none" strike="noStrike" kern="1200" cap="none" spc="0" normalizeH="0" baseline="0" noProof="0" dirty="0">
              <a:ln>
                <a:noFill/>
              </a:ln>
              <a:solidFill>
                <a:prstClr val="black"/>
              </a:solidFill>
              <a:effectLst/>
              <a:uLnTx/>
              <a:uFillTx/>
              <a:latin typeface="等线" panose="020F0502020204030204"/>
              <a:ea typeface="+mn-ea"/>
              <a:cs typeface="+mn-cs"/>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缺点：</a:t>
            </a:r>
            <a:endPar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InstructGPT</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/ChatGPT</a:t>
            </a:r>
            <a:r>
              <a:rPr kumimoji="0" lang="zh-CN" altLang="en-US"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会降低模型在通用</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NLP</a:t>
            </a:r>
            <a:r>
              <a:rPr kumimoji="0" lang="zh-CN" altLang="en-US"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任务上的效果</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有时候</a:t>
            </a:r>
            <a:r>
              <a:rPr kumimoji="0" lang="en-US" altLang="zh-CN" sz="2200" b="0" i="0" u="none" strike="noStrike" kern="1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InstructGPT</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/ChatGPT</a:t>
            </a:r>
            <a:r>
              <a:rPr kumimoji="0" lang="zh-CN" altLang="en-US"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会给出一些荒谬的输出</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模型对指示非常敏感</a:t>
            </a:r>
            <a:endPar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15152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en-US" altLang="zh-CN" sz="2400" b="1" kern="100" dirty="0">
                <a:latin typeface="Times New Roman" panose="02020603050405020304" pitchFamily="18" charset="0"/>
                <a:ea typeface="宋体" panose="02010600030101010101" pitchFamily="2" charset="-122"/>
              </a:rPr>
              <a:t> </a:t>
            </a:r>
            <a:r>
              <a:rPr lang="en-US" altLang="zh-CN" sz="2000" dirty="0">
                <a:effectLst/>
                <a:latin typeface="等线" panose="02010600030101010101" pitchFamily="2" charset="-122"/>
                <a:cs typeface="Times New Roman" panose="02020603050405020304" pitchFamily="18" charset="0"/>
              </a:rPr>
              <a:t>ChatGPT</a:t>
            </a:r>
            <a:r>
              <a:rPr lang="zh-CN" altLang="zh-CN" sz="2000" dirty="0">
                <a:effectLst/>
                <a:ea typeface="等线" panose="02010600030101010101" pitchFamily="2" charset="-122"/>
                <a:cs typeface="Times New Roman" panose="02020603050405020304" pitchFamily="18" charset="0"/>
              </a:rPr>
              <a:t>的</a:t>
            </a:r>
            <a:r>
              <a:rPr lang="en-US" altLang="zh-CN" sz="2000" dirty="0">
                <a:effectLst/>
                <a:ea typeface="等线" panose="02010600030101010101" pitchFamily="2" charset="-122"/>
                <a:cs typeface="Times New Roman" panose="02020603050405020304" pitchFamily="18" charset="0"/>
              </a:rPr>
              <a:t>prompt</a:t>
            </a:r>
            <a:r>
              <a:rPr lang="zh-CN" altLang="zh-CN" sz="2000" dirty="0">
                <a:effectLst/>
                <a:ea typeface="等线" panose="02010600030101010101" pitchFamily="2" charset="-122"/>
                <a:cs typeface="Times New Roman" panose="02020603050405020304" pitchFamily="18" charset="0"/>
              </a:rPr>
              <a:t>使用技巧</a:t>
            </a:r>
            <a:endParaRPr lang="en-US" altLang="zh-CN" sz="20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200" y="1966899"/>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尽量使</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prompt</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明确和具体</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增加示例，</a:t>
            </a:r>
            <a:r>
              <a:rPr kumimoji="0" lang="en-US" altLang="zh-CN" sz="24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xxxx</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，比如：</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xxx</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使用引导词，引导模型输出特定内容，如需要输出</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SQL</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语句，可以增加</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select</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之类的引导词。</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使用特殊符号指令和需要处理的文本分开，如请翻译这句“</a:t>
            </a:r>
            <a:r>
              <a:rPr kumimoji="0" lang="en-US" altLang="zh-CN" sz="24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xxxx</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更多使用技巧可参考</a:t>
            </a:r>
            <a:r>
              <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OpenAI</a:t>
            </a:r>
            <a:r>
              <a:rPr kumimoji="0" lang="zh-CN" altLang="en-US"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官网：</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https://help.openai.com/en/articles/6654000-best-practices-for-prompt-engineering-with-openai-api</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41724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---Codex</a:t>
            </a:r>
            <a:r>
              <a:rPr lang="zh-CN" altLang="en-US" sz="2400" b="1" dirty="0"/>
              <a:t>简介</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a:extLst>
              <a:ext uri="{FF2B5EF4-FFF2-40B4-BE49-F238E27FC236}">
                <a16:creationId xmlns:a16="http://schemas.microsoft.com/office/drawing/2014/main" id="{1C24D64D-1642-5EC4-527E-7C1689E9379A}"/>
              </a:ext>
            </a:extLst>
          </p:cNvPr>
          <p:cNvPicPr>
            <a:picLocks noChangeAspect="1"/>
          </p:cNvPicPr>
          <p:nvPr/>
        </p:nvPicPr>
        <p:blipFill>
          <a:blip r:embed="rId3"/>
          <a:stretch>
            <a:fillRect/>
          </a:stretch>
        </p:blipFill>
        <p:spPr>
          <a:xfrm>
            <a:off x="1981200" y="2016127"/>
            <a:ext cx="8029575" cy="4705348"/>
          </a:xfrm>
          <a:prstGeom prst="rect">
            <a:avLst/>
          </a:prstGeom>
        </p:spPr>
      </p:pic>
    </p:spTree>
    <p:extLst>
      <p:ext uri="{BB962C8B-B14F-4D97-AF65-F5344CB8AC3E}">
        <p14:creationId xmlns:p14="http://schemas.microsoft.com/office/powerpoint/2010/main" val="53343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---Codex</a:t>
            </a:r>
            <a:r>
              <a:rPr lang="zh-CN" altLang="en-US" sz="2400" b="1" dirty="0"/>
              <a:t>简介</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52B37886-9B7B-547F-4BF0-E59CF38FCE58}"/>
              </a:ext>
            </a:extLst>
          </p:cNvPr>
          <p:cNvSpPr txBox="1">
            <a:spLocks/>
          </p:cNvSpPr>
          <p:nvPr/>
        </p:nvSpPr>
        <p:spPr bwMode="auto">
          <a:xfrm>
            <a:off x="1981200" y="1966899"/>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Codex</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基于</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GPT-3</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使用</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code</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数据进行了微调</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能够理解人类语言并生成高质量的代码。</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根据指令生成相应的代码片段。</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可以帮助开发者在编写代码时提供自动补全、错误纠正、代码模板等功能，</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极大地减少了开发周期，提高了代码质量，使编码更加高效、方便。</a:t>
            </a: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97627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---Codex</a:t>
            </a:r>
            <a:r>
              <a:rPr lang="zh-CN" altLang="en-US" sz="2400" b="1" dirty="0"/>
              <a:t>使用的数据集</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52B37886-9B7B-547F-4BF0-E59CF38FCE58}"/>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微调模型使用的数据集</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Github</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 </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54,000,000 </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个公开代码仓上收集了数据。</a:t>
            </a:r>
            <a:endPar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200" b="0" i="0" u="none" strike="noStrike" kern="1200" cap="none" spc="0" normalizeH="0" baseline="0" noProof="0" dirty="0">
                <a:ln>
                  <a:noFill/>
                </a:ln>
                <a:solidFill>
                  <a:srgbClr val="191B1F"/>
                </a:solidFill>
                <a:effectLst/>
                <a:uLnTx/>
                <a:uFillTx/>
                <a:latin typeface="-apple-system"/>
                <a:ea typeface="等线" panose="02010600030101010101" pitchFamily="2" charset="-122"/>
                <a:cs typeface="+mn-cs"/>
              </a:rPr>
              <a:t>编程比赛网站</a:t>
            </a:r>
            <a:endPar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验证数据集</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基于</a:t>
            </a:r>
            <a:r>
              <a:rPr kumimoji="0" lang="en-US" altLang="zh-CN" sz="22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HumanEval</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数据集评估了一组</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164</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个手写编程问题的函数正确性。每个问题都包括一个函数签名、文档字符串、主体和几个单元测试，每个问题平均有</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7.7</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个测试。</a:t>
            </a:r>
            <a:endPar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1"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bad_solutions</a:t>
            </a:r>
            <a:r>
              <a:rPr kumimoji="0" lang="zh-CN" altLang="zh-CN" sz="2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前</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30</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个人类价值任务的</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Buggy</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解决方案</a:t>
            </a:r>
            <a:endPar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对齐（</a:t>
            </a:r>
            <a:r>
              <a:rPr kumimoji="0" lang="en-US" altLang="zh-CN" sz="2200" b="1" i="0" u="none" strike="noStrike" kern="1200" cap="none" spc="0" normalizeH="0" baseline="0" noProof="0" dirty="0">
                <a:ln>
                  <a:noFill/>
                </a:ln>
                <a:solidFill>
                  <a:srgbClr val="1F2328"/>
                </a:solidFill>
                <a:effectLst/>
                <a:uLnTx/>
                <a:uFillTx/>
                <a:latin typeface="Segoe UI" panose="020B0502040204020203" pitchFamily="34" charset="0"/>
                <a:ea typeface="等线" panose="02010600030101010101" pitchFamily="2" charset="-122"/>
                <a:cs typeface="+mn-cs"/>
              </a:rPr>
              <a:t>alignment</a:t>
            </a:r>
            <a:r>
              <a:rPr kumimoji="0" lang="en-US" altLang="zh-CN" sz="2200" b="0" i="0" u="none" strike="noStrike" kern="1200" cap="none" spc="0" normalizeH="0" baseline="0" noProof="0" dirty="0">
                <a:ln>
                  <a:noFill/>
                </a:ln>
                <a:solidFill>
                  <a:srgbClr val="1F2328"/>
                </a:solidFill>
                <a:effectLst/>
                <a:uLnTx/>
                <a:uFillTx/>
                <a:latin typeface="Segoe UI" panose="020B0502040204020203" pitchFamily="34" charset="0"/>
                <a:ea typeface="等线" panose="02010600030101010101" pitchFamily="2" charset="-122"/>
                <a:cs typeface="+mn-cs"/>
              </a:rPr>
              <a:t>:</a:t>
            </a:r>
            <a:r>
              <a:rPr kumimoji="0" lang="zh-CN" altLang="zh-CN" sz="22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：评估测试对齐的任务</a:t>
            </a:r>
            <a:endPar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鲁棒性（</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robustness</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）：评估比对齐更能测试鲁棒性的任务</a:t>
            </a:r>
            <a:endPar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构造了一个根据代码生成 </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docstrings </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的数据集。</a:t>
            </a: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76285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---Python</a:t>
            </a:r>
            <a:r>
              <a:rPr lang="zh-CN" altLang="en-US" sz="2400" b="1" dirty="0"/>
              <a:t>代码输入模型前做哪些预处理？</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52B37886-9B7B-547F-4BF0-E59CF38FCE58}"/>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标准化</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如使用</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Python</a:t>
            </a:r>
            <a:r>
              <a:rPr kumimoji="0" lang="zh-CN"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PEP 8</a:t>
            </a:r>
            <a:r>
              <a:rPr kumimoji="0" lang="zh-CN"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标准</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预处理</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Python</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代码</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进行分词处理</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如使用</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BPE</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等分词法，进行分词，把</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Python</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代码转变为一个个标记，其中有些是特殊标记，如</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"&lt;|extratoken_12|&gt;"</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"&lt;|extratoken_16|&gt;"</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等标记</a:t>
            </a:r>
            <a:endPar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这里的</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"&lt;|extratoken_12|&gt;"</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"&lt;|extratoken_16|&gt;"</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标记分别表示将</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4</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8</a:t>
            </a:r>
            <a:r>
              <a:rPr kumimoji="0" lang="zh-CN" altLang="zh-CN" sz="22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个空格连接在一起形成的一个空格组。</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把每个标记映射为整数</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对每个标记根据其在预定义字典中的</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ID</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被映射到一个整数</a:t>
            </a:r>
            <a:endPar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把各整数转换为词嵌入</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位置嵌入</a:t>
            </a: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1066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---Python</a:t>
            </a:r>
            <a:r>
              <a:rPr lang="zh-CN" altLang="en-US" sz="2400" b="1" dirty="0"/>
              <a:t>代码输入模型前做哪些预处理？</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52B37886-9B7B-547F-4BF0-E59CF38FCE58}"/>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对</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Python</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代码进行预处理还可以使用工具</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可以利用存在一些工具和库，如</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transformers</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和</a:t>
            </a:r>
            <a:r>
              <a:rPr kumimoji="0" lang="en-US" altLang="zh-CN" sz="22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codegen</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，它们提供了将</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Python</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代码转换为模型输入数据的便捷方法。使用这些工具可以简化预处理过程。</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7" name="图片 16">
            <a:extLst>
              <a:ext uri="{FF2B5EF4-FFF2-40B4-BE49-F238E27FC236}">
                <a16:creationId xmlns:a16="http://schemas.microsoft.com/office/drawing/2014/main" id="{B57293BB-E838-163F-B277-9B8C49FDD318}"/>
              </a:ext>
            </a:extLst>
          </p:cNvPr>
          <p:cNvPicPr>
            <a:picLocks noChangeAspect="1"/>
          </p:cNvPicPr>
          <p:nvPr/>
        </p:nvPicPr>
        <p:blipFill>
          <a:blip r:embed="rId3"/>
          <a:stretch>
            <a:fillRect/>
          </a:stretch>
        </p:blipFill>
        <p:spPr>
          <a:xfrm>
            <a:off x="2539833" y="3420920"/>
            <a:ext cx="7470942" cy="2944959"/>
          </a:xfrm>
          <a:prstGeom prst="rect">
            <a:avLst/>
          </a:prstGeom>
        </p:spPr>
      </p:pic>
    </p:spTree>
    <p:extLst>
      <p:ext uri="{BB962C8B-B14F-4D97-AF65-F5344CB8AC3E}">
        <p14:creationId xmlns:p14="http://schemas.microsoft.com/office/powerpoint/2010/main" val="293415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---Python</a:t>
            </a:r>
            <a:r>
              <a:rPr lang="zh-CN" altLang="en-US" sz="2400" b="1" dirty="0"/>
              <a:t>代码输入模型前做哪些预处理？</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7" name="图片 16">
            <a:extLst>
              <a:ext uri="{FF2B5EF4-FFF2-40B4-BE49-F238E27FC236}">
                <a16:creationId xmlns:a16="http://schemas.microsoft.com/office/drawing/2014/main" id="{B7D07A4C-2555-B037-53F8-1E5A72B2BBF1}"/>
              </a:ext>
            </a:extLst>
          </p:cNvPr>
          <p:cNvPicPr>
            <a:picLocks noChangeAspect="1"/>
          </p:cNvPicPr>
          <p:nvPr/>
        </p:nvPicPr>
        <p:blipFill>
          <a:blip r:embed="rId3"/>
          <a:stretch>
            <a:fillRect/>
          </a:stretch>
        </p:blipFill>
        <p:spPr>
          <a:xfrm>
            <a:off x="2200107" y="2166916"/>
            <a:ext cx="7982118" cy="4043384"/>
          </a:xfrm>
          <a:prstGeom prst="rect">
            <a:avLst/>
          </a:prstGeom>
        </p:spPr>
      </p:pic>
    </p:spTree>
    <p:extLst>
      <p:ext uri="{BB962C8B-B14F-4D97-AF65-F5344CB8AC3E}">
        <p14:creationId xmlns:p14="http://schemas.microsoft.com/office/powerpoint/2010/main" val="2464788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zh-CN" altLang="en-US" sz="2400" b="1" dirty="0"/>
              <a:t>整个处理过程（以</a:t>
            </a:r>
            <a:r>
              <a:rPr lang="en-US" altLang="zh-CN" sz="1800" kern="100" dirty="0" err="1">
                <a:effectLst/>
                <a:latin typeface="Times New Roman" panose="02020603050405020304" pitchFamily="18" charset="0"/>
                <a:ea typeface="宋体" panose="02010600030101010101" pitchFamily="2" charset="-122"/>
              </a:rPr>
              <a:t>CodeGeeX</a:t>
            </a:r>
            <a:r>
              <a:rPr lang="zh-CN" altLang="en-US" sz="1800" kern="100" dirty="0">
                <a:effectLst/>
                <a:latin typeface="Times New Roman" panose="02020603050405020304" pitchFamily="18" charset="0"/>
                <a:ea typeface="宋体" panose="02010600030101010101" pitchFamily="2" charset="-122"/>
              </a:rPr>
              <a:t>架构为例</a:t>
            </a:r>
            <a:r>
              <a:rPr lang="zh-CN" altLang="en-US" sz="2400" b="1" dirty="0"/>
              <a:t>）</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9" name="图片 18">
            <a:extLst>
              <a:ext uri="{FF2B5EF4-FFF2-40B4-BE49-F238E27FC236}">
                <a16:creationId xmlns:a16="http://schemas.microsoft.com/office/drawing/2014/main" id="{3AC5D155-4B2E-16D0-8269-8C80921DAB01}"/>
              </a:ext>
            </a:extLst>
          </p:cNvPr>
          <p:cNvPicPr>
            <a:picLocks noChangeAspect="1"/>
          </p:cNvPicPr>
          <p:nvPr/>
        </p:nvPicPr>
        <p:blipFill>
          <a:blip r:embed="rId3"/>
          <a:stretch>
            <a:fillRect/>
          </a:stretch>
        </p:blipFill>
        <p:spPr>
          <a:xfrm>
            <a:off x="1981199" y="2066926"/>
            <a:ext cx="8229599" cy="4654550"/>
          </a:xfrm>
          <a:prstGeom prst="rect">
            <a:avLst/>
          </a:prstGeom>
        </p:spPr>
      </p:pic>
    </p:spTree>
    <p:extLst>
      <p:ext uri="{BB962C8B-B14F-4D97-AF65-F5344CB8AC3E}">
        <p14:creationId xmlns:p14="http://schemas.microsoft.com/office/powerpoint/2010/main" val="146379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---Codex</a:t>
            </a:r>
            <a:r>
              <a:rPr lang="zh-CN" altLang="en-US" sz="2400" b="1" dirty="0"/>
              <a:t>模型的评估指标</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52B37886-9B7B-547F-4BF0-E59CF38FCE58}"/>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BLEU</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分数的不足</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BLEU</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分数（</a:t>
            </a:r>
            <a:r>
              <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Bilingual Evaluation Understudy</a:t>
            </a: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）是一种常用于评估机器翻译质量的指标，其基本思想是通过比较机器生成的翻译和人工翻译的相似度来衡量机器翻译的质量。</a:t>
            </a:r>
            <a:endPar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基于匹配的度量无法考虑到与参考解决方案功能上等价的大而复杂的程序空间。</a:t>
            </a:r>
            <a:endPar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Codex</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a:t>
            </a:r>
            <a:r>
              <a:rPr kumimoji="0" lang="en-US" altLang="zh-CN" sz="24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pass@k</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指标</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pass@k</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指标是一种更加适合评估代码生成模型性能的指标，使用</a:t>
            </a:r>
            <a:r>
              <a:rPr kumimoji="0" lang="en-US" altLang="zh-CN" sz="22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pass@k</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指标可以更好地评估生成代码的质量。</a:t>
            </a:r>
            <a:endPar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pass@k</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指标衡量了生成代码是否通过了一组预定义的测试用例，即是否在给定的测试用例中能够通过了至少</a:t>
            </a:r>
            <a:r>
              <a:rPr kumimoji="0" lang="en-US"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k</a:t>
            </a:r>
            <a:r>
              <a:rPr kumimoji="0" lang="zh-CN" altLang="zh-CN"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个测试。这样的评估指标可以更直接地衡量生成代码的实际有效性和正确性。</a:t>
            </a:r>
            <a:endParaRPr kumimoji="0" lang="en-US" altLang="zh-CN" sz="2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48571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zh-CN" altLang="en-US" sz="2400" b="1" dirty="0"/>
              <a:t>核心技术</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Rectangle 2">
            <a:extLst>
              <a:ext uri="{FF2B5EF4-FFF2-40B4-BE49-F238E27FC236}">
                <a16:creationId xmlns:a16="http://schemas.microsoft.com/office/drawing/2014/main" id="{9DAE4628-A758-11DC-5965-C4EC43E0B2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6" name="对象 15">
            <a:extLst>
              <a:ext uri="{FF2B5EF4-FFF2-40B4-BE49-F238E27FC236}">
                <a16:creationId xmlns:a16="http://schemas.microsoft.com/office/drawing/2014/main" id="{86EBEFBB-A64C-8C3B-CE65-ED38E213775E}"/>
              </a:ext>
            </a:extLst>
          </p:cNvPr>
          <p:cNvGraphicFramePr>
            <a:graphicFrameLocks noChangeAspect="1"/>
          </p:cNvGraphicFramePr>
          <p:nvPr/>
        </p:nvGraphicFramePr>
        <p:xfrm>
          <a:off x="2162175" y="2166916"/>
          <a:ext cx="7943850" cy="4367234"/>
        </p:xfrm>
        <a:graphic>
          <a:graphicData uri="http://schemas.openxmlformats.org/presentationml/2006/ole">
            <mc:AlternateContent xmlns:mc="http://schemas.openxmlformats.org/markup-compatibility/2006">
              <mc:Choice xmlns:v="urn:schemas-microsoft-com:vml" Requires="v">
                <p:oleObj name="Visio" r:id="rId3" imgW="6286677" imgH="3799120" progId="Visio.Drawing.11">
                  <p:embed/>
                </p:oleObj>
              </mc:Choice>
              <mc:Fallback>
                <p:oleObj name="Visio" r:id="rId3" imgW="6286677" imgH="3799120" progId="Visio.Drawing.11">
                  <p:embed/>
                  <p:pic>
                    <p:nvPicPr>
                      <p:cNvPr id="16" name="对象 15">
                        <a:extLst>
                          <a:ext uri="{FF2B5EF4-FFF2-40B4-BE49-F238E27FC236}">
                            <a16:creationId xmlns:a16="http://schemas.microsoft.com/office/drawing/2014/main" id="{86EBEFBB-A64C-8C3B-CE65-ED38E2137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2166916"/>
                        <a:ext cx="7943850" cy="4367234"/>
                      </a:xfrm>
                      <a:prstGeom prst="rect">
                        <a:avLst/>
                      </a:prstGeom>
                      <a:noFill/>
                    </p:spPr>
                  </p:pic>
                </p:oleObj>
              </mc:Fallback>
            </mc:AlternateContent>
          </a:graphicData>
        </a:graphic>
      </p:graphicFrame>
    </p:spTree>
    <p:extLst>
      <p:ext uri="{BB962C8B-B14F-4D97-AF65-F5344CB8AC3E}">
        <p14:creationId xmlns:p14="http://schemas.microsoft.com/office/powerpoint/2010/main" val="2702516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---Codex</a:t>
            </a:r>
            <a:r>
              <a:rPr lang="zh-CN" altLang="en-US" sz="2400" b="1" dirty="0"/>
              <a:t>模型的评估指标</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6" name="内容占位符 5">
                <a:extLst>
                  <a:ext uri="{FF2B5EF4-FFF2-40B4-BE49-F238E27FC236}">
                    <a16:creationId xmlns:a16="http://schemas.microsoft.com/office/drawing/2014/main" id="{52B37886-9B7B-547F-4BF0-E59CF38FCE58}"/>
                  </a:ext>
                </a:extLst>
              </p:cNvPr>
              <p:cNvSpPr txBox="1">
                <a:spLocks/>
              </p:cNvSpPr>
              <p:nvPr/>
            </p:nvSpPr>
            <p:spPr bwMode="auto">
              <a:xfrm>
                <a:off x="1981200" y="1976428"/>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PASS@K</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的计算公式</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14:m>
                  <m:oMath xmlns:m="http://schemas.openxmlformats.org/officeDocument/2006/math">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PASS</m:t>
                    </m:r>
                    <m: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K</m:t>
                    </m:r>
                    <m: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func>
                      <m:func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limLow>
                          <m:limLow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limLowPr>
                          <m:e>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E</m:t>
                            </m:r>
                          </m:e>
                          <m:li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𝑃𝑟𝑜𝑏𝑙𝑒𝑚𝑠</m:t>
                            </m:r>
                          </m:lim>
                        </m:limLow>
                      </m:fName>
                      <m:e>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(1</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f>
                          <m:f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Sup>
                              <m:sSubSup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𝐶</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𝑐</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sup>
                            </m:sSubSup>
                          </m:num>
                          <m:den>
                            <m:sSubSup>
                              <m:sSubSup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𝐶</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sup>
                            </m:sSubSup>
                          </m:den>
                        </m:f>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e>
                    </m:func>
                  </m:oMath>
                </a14:m>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为每个任务生成</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n</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个样本（如取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n=200</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k</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表示每个样本的候选预测数，</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c</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表示在前</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k</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个预测中正确的预测数。</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E</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是针对所有的问题的均值</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14:m>
                  <m:oMath xmlns:m="http://schemas.openxmlformats.org/officeDocument/2006/math">
                    <m:sSubSup>
                      <m:sSubSupPr>
                        <m:ctrlPr>
                          <a:rPr kumimoji="0" lang="zh-CN" altLang="zh-CN" sz="24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altLang="zh-CN" sz="2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𝐶</m:t>
                        </m:r>
                      </m:e>
                      <m:sub>
                        <m:r>
                          <a:rPr kumimoji="0" lang="en-US" altLang="zh-CN" sz="2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sub>
                      <m:sup>
                        <m:r>
                          <a:rPr kumimoji="0" lang="en-US" altLang="zh-CN" sz="2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sup>
                    </m:sSubSup>
                  </m:oMath>
                </a14:m>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表示从</a:t>
                </a:r>
                <a:r>
                  <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n</a:t>
                </a:r>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个样本中随机选择</a:t>
                </a:r>
                <a:r>
                  <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k</a:t>
                </a:r>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个样本。</a:t>
                </a:r>
                <a:endPar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14:m>
                  <m:oMath xmlns:m="http://schemas.openxmlformats.org/officeDocument/2006/math">
                    <m:sSubSup>
                      <m:sSubSupPr>
                        <m:ctrlPr>
                          <a:rPr kumimoji="0" lang="zh-CN" altLang="zh-CN" sz="24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altLang="zh-CN" sz="2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𝐶</m:t>
                        </m:r>
                      </m:e>
                      <m:sub>
                        <m:r>
                          <a:rPr kumimoji="0" lang="en-US" altLang="zh-CN" sz="2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r>
                          <a:rPr kumimoji="0" lang="en-US" altLang="zh-CN" sz="2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2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𝑐</m:t>
                        </m:r>
                      </m:sub>
                      <m:sup>
                        <m:r>
                          <a:rPr kumimoji="0" lang="en-US" altLang="zh-CN" sz="2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sup>
                    </m:sSubSup>
                  </m:oMath>
                </a14:m>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是在所有非正确的答案</a:t>
                </a:r>
                <a:r>
                  <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n-c</a:t>
                </a:r>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中选</a:t>
                </a:r>
                <a:r>
                  <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k</a:t>
                </a:r>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个。</a:t>
                </a:r>
                <a:endPar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两者相除，则意味着选取的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k</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个没有一个是正确答案，</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1</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减去这个相除的结果，则代表选取的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k</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个中至少有一个是正确答案</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mc:Choice>
        <mc:Fallback xmlns="">
          <p:sp>
            <p:nvSpPr>
              <p:cNvPr id="16" name="内容占位符 5">
                <a:extLst>
                  <a:ext uri="{FF2B5EF4-FFF2-40B4-BE49-F238E27FC236}">
                    <a16:creationId xmlns:a16="http://schemas.microsoft.com/office/drawing/2014/main" id="{52B37886-9B7B-547F-4BF0-E59CF38FCE58}"/>
                  </a:ext>
                </a:extLst>
              </p:cNvPr>
              <p:cNvSpPr txBox="1">
                <a:spLocks noRot="1" noChangeAspect="1" noMove="1" noResize="1" noEditPoints="1" noAdjustHandles="1" noChangeArrowheads="1" noChangeShapeType="1" noTextEdit="1"/>
              </p:cNvSpPr>
              <p:nvPr/>
            </p:nvSpPr>
            <p:spPr bwMode="auto">
              <a:xfrm>
                <a:off x="1981200" y="1976428"/>
                <a:ext cx="8515350" cy="4557726"/>
              </a:xfrm>
              <a:prstGeom prst="rect">
                <a:avLst/>
              </a:prstGeom>
              <a:blipFill>
                <a:blip r:embed="rId3"/>
                <a:stretch>
                  <a:fillRect l="-716" t="-936" r="-644"/>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403551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7EE49-8C84-973D-1DCF-3293D7C982E9}"/>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D54BE542-EC71-928A-D640-E6B7DCADE652}"/>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D6F80B57-FCD7-E291-3905-B18D399952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DFFE618F-0A73-58BD-E427-2683A51E0512}"/>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30ED34F1-AC82-C1E4-0563-3830501CFFDF}"/>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---Codex</a:t>
            </a:r>
            <a:r>
              <a:rPr lang="zh-CN" altLang="en-US" sz="2400" b="1" dirty="0"/>
              <a:t>模型的评估指标</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694E28C1-AC93-2111-02C9-871C5AD60C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1501B394-DC88-6A55-3006-FA9F48A6B6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D934565C-784E-11C5-693C-F653A7A4C0B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EE10FCB2-74FC-63AC-4727-39FA6ACED30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5F67CEA2-7837-74B9-DC7D-E00D7A56C5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7B75149C-1155-1B22-44F4-3B4C2A78D6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039E0F21-B3B8-D66F-8DC3-BA60E1A668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0001A200-8E98-2F97-0B2C-509414C218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6C26A6BA-E18D-5284-8135-397B170C2D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AFE21EF6-3F5F-4563-657D-2E534862DC2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90FCB52F-73E0-17F0-EC5E-C5FDE89C47F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6" name="内容占位符 5">
                <a:extLst>
                  <a:ext uri="{FF2B5EF4-FFF2-40B4-BE49-F238E27FC236}">
                    <a16:creationId xmlns:a16="http://schemas.microsoft.com/office/drawing/2014/main" id="{9F739001-194C-C179-48B7-3E03078B499D}"/>
                  </a:ext>
                </a:extLst>
              </p:cNvPr>
              <p:cNvSpPr txBox="1">
                <a:spLocks/>
              </p:cNvSpPr>
              <p:nvPr/>
            </p:nvSpPr>
            <p:spPr bwMode="auto">
              <a:xfrm>
                <a:off x="1981200" y="1976428"/>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PASS@K</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的计算公式（化简后）</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化简过程如下：</a:t>
                </a:r>
              </a:p>
              <a:p>
                <a:pPr marL="0" marR="0" lvl="0" indent="266700" algn="just"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1−</m:t>
                      </m:r>
                      <m:f>
                        <m:f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𝐶</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𝑐</m:t>
                              </m:r>
                            </m:sub>
                            <m:sup>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sup>
                          </m:sSubSup>
                        </m:num>
                        <m:den>
                          <m:sSubSup>
                            <m:sSubSup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𝐶</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sub>
                            <m:sup>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sup>
                          </m:sSubSup>
                        </m:den>
                      </m:f>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=1−</m:t>
                      </m:r>
                      <m:f>
                        <m:f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d>
                            <m:d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𝑐</m:t>
                              </m:r>
                            </m:e>
                          </m:d>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num>
                        <m:den>
                          <m:d>
                            <m:d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𝑐</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e>
                          </m:d>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den>
                      </m:f>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f>
                        <m:f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d>
                            <m:d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e>
                          </m:d>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num>
                        <m:den>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den>
                      </m:f>
                    </m:oMath>
                  </m:oMathPara>
                </a14:m>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266700" algn="just"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=1−</m:t>
                      </m:r>
                      <m:nary>
                        <m:naryPr>
                          <m:chr m:val="∏"/>
                          <m:limLoc m:val="undOv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naryPr>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𝑖</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𝑐</m:t>
                          </m:r>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+1</m:t>
                          </m:r>
                        </m:sub>
                        <m:sup>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𝑛</m:t>
                          </m:r>
                        </m:sup>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(1−</m:t>
                          </m:r>
                          <m:f>
                            <m:f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𝑘</m:t>
                              </m:r>
                            </m:num>
                            <m:den>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𝑖</m:t>
                              </m:r>
                            </m:den>
                          </m:f>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e>
                      </m:nary>
                    </m:oMath>
                  </m:oMathPara>
                </a14:m>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457200" marR="0" lvl="1" indent="0" algn="l" defTabSz="914400" rtl="0" eaLnBrk="0" fontAlgn="auto" latinLnBrk="0" hangingPunct="0">
                  <a:lnSpc>
                    <a:spcPct val="100000"/>
                  </a:lnSpc>
                  <a:spcBef>
                    <a:spcPct val="20000"/>
                  </a:spcBef>
                  <a:spcAft>
                    <a:spcPts val="0"/>
                  </a:spcAft>
                  <a:buClr>
                    <a:srgbClr val="0BD0D9"/>
                  </a:buClr>
                  <a:buSzPct val="95000"/>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Python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代码实现：</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457200" marR="0" lvl="1" indent="0" algn="l" defTabSz="914400" rtl="0" eaLnBrk="0" fontAlgn="auto" latinLnBrk="0" hangingPunct="0">
                  <a:lnSpc>
                    <a:spcPct val="100000"/>
                  </a:lnSpc>
                  <a:spcBef>
                    <a:spcPct val="20000"/>
                  </a:spcBef>
                  <a:spcAft>
                    <a:spcPts val="0"/>
                  </a:spcAft>
                  <a:buClr>
                    <a:srgbClr val="0BD0D9"/>
                  </a:buClr>
                  <a:buSzPct val="95000"/>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def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pass_at_k</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 c, k): </a:t>
                </a:r>
              </a:p>
              <a:p>
                <a:pPr marL="457200" marR="0" lvl="1" indent="0" algn="l" defTabSz="914400" rtl="0" eaLnBrk="0" fontAlgn="auto" latinLnBrk="0" hangingPunct="0">
                  <a:lnSpc>
                    <a:spcPct val="100000"/>
                  </a:lnSpc>
                  <a:spcBef>
                    <a:spcPct val="20000"/>
                  </a:spcBef>
                  <a:spcAft>
                    <a:spcPts val="0"/>
                  </a:spcAft>
                  <a:buClr>
                    <a:srgbClr val="0BD0D9"/>
                  </a:buClr>
                  <a:buSzPct val="95000"/>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if n - c &lt; k: </a:t>
                </a:r>
              </a:p>
              <a:p>
                <a:pPr marL="457200" marR="0" lvl="1" indent="0" algn="l" defTabSz="914400" rtl="0" eaLnBrk="0" fontAlgn="auto" latinLnBrk="0" hangingPunct="0">
                  <a:lnSpc>
                    <a:spcPct val="100000"/>
                  </a:lnSpc>
                  <a:spcBef>
                    <a:spcPct val="20000"/>
                  </a:spcBef>
                  <a:spcAft>
                    <a:spcPts val="0"/>
                  </a:spcAft>
                  <a:buClr>
                    <a:srgbClr val="0BD0D9"/>
                  </a:buClr>
                  <a:buSzPct val="95000"/>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return 1.0 </a:t>
                </a:r>
              </a:p>
              <a:p>
                <a:pPr marL="457200" marR="0" lvl="1" indent="0" algn="l" defTabSz="914400" rtl="0" eaLnBrk="0" fontAlgn="auto" latinLnBrk="0" hangingPunct="0">
                  <a:lnSpc>
                    <a:spcPct val="100000"/>
                  </a:lnSpc>
                  <a:spcBef>
                    <a:spcPct val="20000"/>
                  </a:spcBef>
                  <a:spcAft>
                    <a:spcPts val="0"/>
                  </a:spcAft>
                  <a:buClr>
                    <a:srgbClr val="0BD0D9"/>
                  </a:buClr>
                  <a:buSzPct val="95000"/>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return 1.0 -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np.prod</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(1.0 - k / </a:t>
                </a: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np.arange</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 - c + 1, n + 1))</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mc:Choice>
        <mc:Fallback xmlns="">
          <p:sp>
            <p:nvSpPr>
              <p:cNvPr id="16" name="内容占位符 5">
                <a:extLst>
                  <a:ext uri="{FF2B5EF4-FFF2-40B4-BE49-F238E27FC236}">
                    <a16:creationId xmlns:a16="http://schemas.microsoft.com/office/drawing/2014/main" id="{9F739001-194C-C179-48B7-3E03078B499D}"/>
                  </a:ext>
                </a:extLst>
              </p:cNvPr>
              <p:cNvSpPr txBox="1">
                <a:spLocks noRot="1" noChangeAspect="1" noMove="1" noResize="1" noEditPoints="1" noAdjustHandles="1" noChangeArrowheads="1" noChangeShapeType="1" noTextEdit="1"/>
              </p:cNvSpPr>
              <p:nvPr/>
            </p:nvSpPr>
            <p:spPr bwMode="auto">
              <a:xfrm>
                <a:off x="1981200" y="1976428"/>
                <a:ext cx="8515350" cy="4557726"/>
              </a:xfrm>
              <a:prstGeom prst="rect">
                <a:avLst/>
              </a:prstGeom>
              <a:blipFill>
                <a:blip r:embed="rId3"/>
                <a:stretch>
                  <a:fillRect l="-716" t="-936" b="-93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379291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6180A-F406-9FB8-995A-F8FBCAD0767B}"/>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4268CCAB-8002-07F5-C28F-CB2178618826}"/>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401135C5-5EB3-9A9F-DAF0-BC0AC90E80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CF79C20D-D838-B094-175F-524A3E3551D4}"/>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5429B6A1-8821-D4D6-F2B7-957CCCBE968C}"/>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---Codex</a:t>
            </a:r>
            <a:r>
              <a:rPr lang="zh-CN" altLang="en-US" sz="2400" b="1" dirty="0"/>
              <a:t>模型的输出</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763B2C6E-BD10-1916-12DE-9B6F4CC8EDA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353F745B-F0FC-2D3A-54EE-9943C6E90A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CED0156E-B890-1556-A3E3-E0BC84D5D9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A8726C24-9B13-4327-B775-2BBE5F759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AB231823-3263-3A9C-DFFA-6383686766B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EC1803E6-4E1A-0500-5D2B-A7B2B0B15F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070E9923-CC71-1D9A-316A-7425160FFB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8DE7ED65-D640-3FD2-A656-2F8FD55ADCC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1923C490-43DA-BE96-8C8C-AC9A3042668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D2B1DE96-FD25-8CA3-F01D-5106F3190E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CA0F064B-2025-A97B-862D-D01258F2880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7A883385-C479-091D-7153-B487E08751FD}"/>
              </a:ext>
            </a:extLst>
          </p:cNvPr>
          <p:cNvSpPr txBox="1">
            <a:spLocks/>
          </p:cNvSpPr>
          <p:nvPr/>
        </p:nvSpPr>
        <p:spPr bwMode="auto">
          <a:xfrm>
            <a:off x="1981200" y="1976428"/>
            <a:ext cx="87820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评估阶段的模型输出</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停止条件</a:t>
            </a:r>
            <a:endPar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评估阶段，我们不能让模型一直无条件地生成代码，必须给定一个停止标</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  </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志。当模型遇到</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nclass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ndef</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‘\n#’</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nif</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nprint</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时，停止输出</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输出采样</a:t>
            </a:r>
            <a:endParaRPr kumimoji="0" lang="en-US"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在文字文本里，可以通过</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Beam Search</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等方式做到概率采样，而</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Codex</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中使用的是一种叫核心采样（</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Nucleus Sampling</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）的方法，</a:t>
            </a: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它是一种用于生成文本的采样方法，它旨在解决传统的贪婪采样方法（如</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argmax</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采样）导致的生成过于确定和缺乏多样性的问题。</a:t>
            </a: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Nucleus Sampling</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通过引入一个</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“nucleus”</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概念来平衡确定性和多样性。</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18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347523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80A28-340F-1B12-BDAA-4A37A42C5B5B}"/>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F2097993-350D-CEB3-F8AD-0F64E8AFEDB6}"/>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02409B2B-E5D7-DB29-DB06-BAA3CCB155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E0204295-25B9-45A0-3CC7-2872BF75D709}"/>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BB67D7C0-48F7-8976-0AED-51B0BA7DD147}"/>
              </a:ext>
            </a:extLst>
          </p:cNvPr>
          <p:cNvSpPr>
            <a:spLocks noGrp="1"/>
          </p:cNvSpPr>
          <p:nvPr>
            <p:ph idx="1"/>
          </p:nvPr>
        </p:nvSpPr>
        <p:spPr>
          <a:xfrm>
            <a:off x="1952625" y="1547801"/>
            <a:ext cx="8229600" cy="428627"/>
          </a:xfrm>
          <a:ln>
            <a:solidFill>
              <a:srgbClr val="0070C0"/>
            </a:solidFill>
          </a:ln>
        </p:spPr>
        <p:txBody>
          <a:bodyPr>
            <a:normAutofit/>
          </a:bodyPr>
          <a:lstStyle/>
          <a:p>
            <a:r>
              <a:rPr lang="zh-CN" altLang="zh-CN"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PPO</a:t>
            </a:r>
            <a:r>
              <a:rPr lang="zh-CN" altLang="zh-CN" sz="2400" b="1" dirty="0">
                <a:effectLst/>
                <a:ea typeface="等线" panose="02010600030101010101" pitchFamily="2" charset="-122"/>
                <a:cs typeface="Times New Roman" panose="02020603050405020304" pitchFamily="18" charset="0"/>
              </a:rPr>
              <a:t>算法优化</a:t>
            </a:r>
            <a:r>
              <a:rPr lang="en-US" altLang="zh-CN" sz="2400" b="1" dirty="0" err="1">
                <a:effectLst/>
                <a:ea typeface="等线" panose="02010600030101010101" pitchFamily="2" charset="-122"/>
                <a:cs typeface="Times New Roman" panose="02020603050405020304" pitchFamily="18" charset="0"/>
              </a:rPr>
              <a:t>CartPole</a:t>
            </a:r>
            <a:r>
              <a:rPr lang="zh-CN" altLang="zh-CN" sz="2400" b="1" dirty="0">
                <a:effectLst/>
                <a:ea typeface="等线" panose="02010600030101010101" pitchFamily="2" charset="-122"/>
                <a:cs typeface="Times New Roman" panose="02020603050405020304" pitchFamily="18" charset="0"/>
              </a:rPr>
              <a:t>游戏</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EDE39383-9275-F8F7-1CE3-AA749C994F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77925C3B-3DA6-0724-2249-F0EC40E290B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AB4D6394-2AE4-C65B-590A-023EFF33A9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657038DC-7021-6E7A-742D-F09408F00A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8ACEA3A7-7F20-8B10-955F-E1DB900215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814A2FD8-501F-DCC6-DB71-2A520F2075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16B106FB-D267-8F54-FFDE-CC2576B1A26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A8A00546-E12A-EDCF-00CF-CFDFEC3BFCA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ECC4659B-1681-9334-6251-0A51F64D1E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C20E7C5D-ED27-7977-670D-EC8F932296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FD04C525-C7A2-CFEC-C226-E760951FFCD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55AA1846-9F8D-CACE-FE3F-6EC864F2149B}"/>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PPO</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算法流程</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3" name="图片 12" descr="强化学习--从DQN到PPO， 流程详解">
            <a:extLst>
              <a:ext uri="{FF2B5EF4-FFF2-40B4-BE49-F238E27FC236}">
                <a16:creationId xmlns:a16="http://schemas.microsoft.com/office/drawing/2014/main" id="{97A9F30A-7491-3A6B-FFB5-78C28EEE22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399" y="2395526"/>
            <a:ext cx="8315325" cy="4129099"/>
          </a:xfrm>
          <a:prstGeom prst="rect">
            <a:avLst/>
          </a:prstGeom>
          <a:noFill/>
          <a:ln>
            <a:noFill/>
          </a:ln>
        </p:spPr>
      </p:pic>
    </p:spTree>
    <p:extLst>
      <p:ext uri="{BB962C8B-B14F-4D97-AF65-F5344CB8AC3E}">
        <p14:creationId xmlns:p14="http://schemas.microsoft.com/office/powerpoint/2010/main" val="58934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87F3D-7ED0-47BB-C0A8-EDCD3373E853}"/>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08F93D27-1721-62E6-A4A0-59299D706D06}"/>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00C59782-C362-A434-A277-A51B54D82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06C909C5-8DAF-CF08-7F16-91E979EC8F4A}"/>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D147720C-2D49-870E-1A20-090E1BE3ECF0}"/>
              </a:ext>
            </a:extLst>
          </p:cNvPr>
          <p:cNvSpPr>
            <a:spLocks noGrp="1"/>
          </p:cNvSpPr>
          <p:nvPr>
            <p:ph idx="1"/>
          </p:nvPr>
        </p:nvSpPr>
        <p:spPr>
          <a:xfrm>
            <a:off x="1952625" y="1547801"/>
            <a:ext cx="8229600" cy="428627"/>
          </a:xfrm>
          <a:ln>
            <a:solidFill>
              <a:srgbClr val="0070C0"/>
            </a:solidFill>
          </a:ln>
        </p:spPr>
        <p:txBody>
          <a:bodyPr>
            <a:normAutofit/>
          </a:bodyPr>
          <a:lstStyle/>
          <a:p>
            <a:r>
              <a:rPr lang="zh-CN" altLang="zh-CN"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PPO</a:t>
            </a:r>
            <a:r>
              <a:rPr lang="zh-CN" altLang="zh-CN" sz="2400" b="1" dirty="0">
                <a:effectLst/>
                <a:ea typeface="等线" panose="02010600030101010101" pitchFamily="2" charset="-122"/>
                <a:cs typeface="Times New Roman" panose="02020603050405020304" pitchFamily="18" charset="0"/>
              </a:rPr>
              <a:t>算法优化</a:t>
            </a:r>
            <a:r>
              <a:rPr lang="en-US" altLang="zh-CN" sz="2400" b="1" dirty="0" err="1">
                <a:effectLst/>
                <a:ea typeface="等线" panose="02010600030101010101" pitchFamily="2" charset="-122"/>
                <a:cs typeface="Times New Roman" panose="02020603050405020304" pitchFamily="18" charset="0"/>
              </a:rPr>
              <a:t>CartPole</a:t>
            </a:r>
            <a:r>
              <a:rPr lang="zh-CN" altLang="zh-CN" sz="2400" b="1" dirty="0">
                <a:effectLst/>
                <a:ea typeface="等线" panose="02010600030101010101" pitchFamily="2" charset="-122"/>
                <a:cs typeface="Times New Roman" panose="02020603050405020304" pitchFamily="18" charset="0"/>
              </a:rPr>
              <a:t>游戏</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709DEB77-AA2A-DF59-2CF9-F074D147CD1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E5A25A8E-FA4B-00C2-643A-AC290343938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74CCEE94-901C-F8C4-9F22-EE32637128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457CA019-B7EC-FEB8-DB97-ABFA46613B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7335156E-BB99-9BE9-3FC4-669B30E8B2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638772F0-7355-B96D-9755-3061D09429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A60C6095-DDA4-E97D-9091-48CB123AF4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A33A540F-17F8-E412-FF0B-0CED350AE3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E89DAD58-25D7-2B95-89D7-5EF5D381A10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D14A842B-75C8-CB82-C28B-A8C215BC9D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D93D622B-0CEE-E129-431A-EFC3066C42B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5D23A754-C66F-384F-68ED-68FFA9B80661}"/>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PPO</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算法步骤</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8" name="图片 17">
            <a:extLst>
              <a:ext uri="{FF2B5EF4-FFF2-40B4-BE49-F238E27FC236}">
                <a16:creationId xmlns:a16="http://schemas.microsoft.com/office/drawing/2014/main" id="{E82A8C7F-C55F-D4C3-6AFC-BC2287D10FB0}"/>
              </a:ext>
            </a:extLst>
          </p:cNvPr>
          <p:cNvPicPr>
            <a:picLocks noChangeAspect="1"/>
          </p:cNvPicPr>
          <p:nvPr/>
        </p:nvPicPr>
        <p:blipFill>
          <a:blip r:embed="rId3"/>
          <a:stretch>
            <a:fillRect/>
          </a:stretch>
        </p:blipFill>
        <p:spPr>
          <a:xfrm>
            <a:off x="2171700" y="2395526"/>
            <a:ext cx="8039100" cy="4248161"/>
          </a:xfrm>
          <a:prstGeom prst="rect">
            <a:avLst/>
          </a:prstGeom>
        </p:spPr>
      </p:pic>
    </p:spTree>
    <p:extLst>
      <p:ext uri="{BB962C8B-B14F-4D97-AF65-F5344CB8AC3E}">
        <p14:creationId xmlns:p14="http://schemas.microsoft.com/office/powerpoint/2010/main" val="3590036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3DD36-AA75-78D2-760A-3C243A31BCB8}"/>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38785E82-0A45-5426-81E3-0A3736A1FCA2}"/>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659E41E8-3523-7832-82C9-AD44031B2C3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0BE8D33E-38E9-F36F-75ED-62D9DA80A0F6}"/>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0B7DF6B4-5F50-BFB0-34DA-977F240ADBC8}"/>
              </a:ext>
            </a:extLst>
          </p:cNvPr>
          <p:cNvSpPr>
            <a:spLocks noGrp="1"/>
          </p:cNvSpPr>
          <p:nvPr>
            <p:ph idx="1"/>
          </p:nvPr>
        </p:nvSpPr>
        <p:spPr>
          <a:xfrm>
            <a:off x="1952625" y="1547801"/>
            <a:ext cx="8229600" cy="428627"/>
          </a:xfrm>
          <a:ln>
            <a:solidFill>
              <a:srgbClr val="0070C0"/>
            </a:solidFill>
          </a:ln>
        </p:spPr>
        <p:txBody>
          <a:bodyPr>
            <a:normAutofit/>
          </a:bodyPr>
          <a:lstStyle/>
          <a:p>
            <a:r>
              <a:rPr lang="zh-CN" altLang="zh-CN"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PPO</a:t>
            </a:r>
            <a:r>
              <a:rPr lang="zh-CN" altLang="zh-CN" sz="2400" b="1" dirty="0">
                <a:effectLst/>
                <a:ea typeface="等线" panose="02010600030101010101" pitchFamily="2" charset="-122"/>
                <a:cs typeface="Times New Roman" panose="02020603050405020304" pitchFamily="18" charset="0"/>
              </a:rPr>
              <a:t>算法优化</a:t>
            </a:r>
            <a:r>
              <a:rPr lang="en-US" altLang="zh-CN" sz="2400" b="1" dirty="0" err="1">
                <a:effectLst/>
                <a:ea typeface="等线" panose="02010600030101010101" pitchFamily="2" charset="-122"/>
                <a:cs typeface="Times New Roman" panose="02020603050405020304" pitchFamily="18" charset="0"/>
              </a:rPr>
              <a:t>CartPole</a:t>
            </a:r>
            <a:r>
              <a:rPr lang="zh-CN" altLang="zh-CN" sz="2400" b="1" dirty="0">
                <a:effectLst/>
                <a:ea typeface="等线" panose="02010600030101010101" pitchFamily="2" charset="-122"/>
                <a:cs typeface="Times New Roman" panose="02020603050405020304" pitchFamily="18" charset="0"/>
              </a:rPr>
              <a:t>游戏</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D02F9220-CB9F-CD4E-3CB0-2A4DB7865D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0A241F8-73C2-58D8-3059-8333CAF5219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BCF12AA2-2FB6-15D3-FA35-CA7A642686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42AAC863-DFA4-326C-4527-450612E65E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B3447E02-22C5-4A0B-F7B6-0A07E90D1C8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C3A81604-120A-04BF-D2F3-1FF1BA8EA5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A4B95618-B18D-6F64-22A8-73FE357B4E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07F9134F-2100-A605-3423-A4EBB6FCFD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143E6ECD-6EE5-7B03-3057-7A30C9F5F7C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E8EE5224-C875-874A-05D8-3E62888568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2DEB0DC1-F678-46CD-0976-D5AA21D5839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F400F835-6D1F-6D76-9711-F0E7A6C14B10}"/>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PPO</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核心代码</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7" name="图片 16">
            <a:extLst>
              <a:ext uri="{FF2B5EF4-FFF2-40B4-BE49-F238E27FC236}">
                <a16:creationId xmlns:a16="http://schemas.microsoft.com/office/drawing/2014/main" id="{6FED848C-40CF-9051-B757-E51E63FDD6CF}"/>
              </a:ext>
            </a:extLst>
          </p:cNvPr>
          <p:cNvPicPr>
            <a:picLocks noChangeAspect="1"/>
          </p:cNvPicPr>
          <p:nvPr/>
        </p:nvPicPr>
        <p:blipFill>
          <a:blip r:embed="rId3"/>
          <a:stretch>
            <a:fillRect/>
          </a:stretch>
        </p:blipFill>
        <p:spPr>
          <a:xfrm>
            <a:off x="1980874" y="2395526"/>
            <a:ext cx="8515350" cy="3970353"/>
          </a:xfrm>
          <a:prstGeom prst="rect">
            <a:avLst/>
          </a:prstGeom>
        </p:spPr>
      </p:pic>
    </p:spTree>
    <p:extLst>
      <p:ext uri="{BB962C8B-B14F-4D97-AF65-F5344CB8AC3E}">
        <p14:creationId xmlns:p14="http://schemas.microsoft.com/office/powerpoint/2010/main" val="3491363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D8F33-6ED2-E076-9E1E-E17D48A6A6E0}"/>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66D44303-4193-FD90-B407-AA762904EB32}"/>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2D3D22F8-8BEA-E47D-4F8C-5E61C61DB1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0DB05AA3-6BFE-F3F0-4F2A-95622A6CE8DC}"/>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BAC690D1-5748-557A-8F7E-8DA4FBF995E8}"/>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RLHF</a:t>
            </a:r>
            <a:r>
              <a:rPr lang="zh-CN" altLang="en-US" sz="2400" b="1" dirty="0">
                <a:effectLst/>
                <a:ea typeface="等线" panose="02010600030101010101" pitchFamily="2" charset="-122"/>
                <a:cs typeface="Times New Roman" panose="02020603050405020304" pitchFamily="18" charset="0"/>
              </a:rPr>
              <a:t>算法提升</a:t>
            </a:r>
            <a:r>
              <a:rPr lang="en-US" altLang="zh-CN" sz="2400" b="1" dirty="0">
                <a:effectLst/>
                <a:ea typeface="等线" panose="02010600030101010101" pitchFamily="2" charset="-122"/>
                <a:cs typeface="Times New Roman" panose="02020603050405020304" pitchFamily="18" charset="0"/>
              </a:rPr>
              <a:t>GPT-2</a:t>
            </a:r>
            <a:r>
              <a:rPr lang="zh-CN" altLang="en-US" sz="2400" b="1" dirty="0">
                <a:effectLst/>
                <a:ea typeface="等线" panose="02010600030101010101" pitchFamily="2" charset="-122"/>
                <a:cs typeface="Times New Roman" panose="02020603050405020304" pitchFamily="18" charset="0"/>
              </a:rPr>
              <a:t>性能</a:t>
            </a:r>
            <a:r>
              <a:rPr lang="en-US" altLang="zh-CN" sz="2400" b="1" dirty="0">
                <a:effectLst/>
                <a:ea typeface="等线" panose="02010600030101010101" pitchFamily="2" charset="-122"/>
                <a:cs typeface="Times New Roman" panose="02020603050405020304" pitchFamily="18" charset="0"/>
              </a:rPr>
              <a:t>--</a:t>
            </a:r>
            <a:r>
              <a:rPr lang="zh-CN" altLang="en-US" sz="2400" dirty="0">
                <a:effectLst/>
                <a:latin typeface="等线" panose="02010600030101010101" pitchFamily="2" charset="-122"/>
                <a:cs typeface="Times New Roman" panose="02020603050405020304" pitchFamily="18" charset="0"/>
              </a:rPr>
              <a:t>为何使用</a:t>
            </a:r>
            <a:r>
              <a:rPr lang="en-US" altLang="zh-CN" sz="2400" dirty="0">
                <a:effectLst/>
                <a:latin typeface="等线" panose="02010600030101010101" pitchFamily="2" charset="-122"/>
                <a:cs typeface="Times New Roman" panose="02020603050405020304" pitchFamily="18" charset="0"/>
              </a:rPr>
              <a:t>RLHF?</a:t>
            </a: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886374F5-71A9-5F8A-AB82-BAC992D50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AC7497ED-1AFF-AF00-49F7-9826CD8A91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9784627A-741C-E6EE-BC40-E625EC7575B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7077F869-646B-9924-BFFB-885D42E802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77631A6C-AD07-32B6-8609-B02F4A63F86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098FD91D-01CC-1286-7568-934F0EFB9A9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80A0905C-7FBA-0929-8167-F7FFB54C08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FD3525D9-DDCB-0C90-4380-465788825FF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380F35C5-677E-E293-D64D-C468B0FE1C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96F8C346-A85F-3030-FF9A-860112C2FD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E931AD5A-4725-D900-A0C0-AFA713AA4D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AFE56569-66CD-CF4C-24E6-0B854D8BDC5A}"/>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解决通用性不足的问题：</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预训练语言大模型（</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LLM</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）的通用性在有益性、真实性和无害性等方面存在不足。通过</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RLHF</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的方式，可以在一定程度上激发模型的泛化能力，使其更好地适应不同的任务和场景。</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对齐人类偏好：</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尽管指令（</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Instruct</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）可以在一定程度上激发模型的泛化能力，但它不能很好地对齐人类偏好。</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RLHF</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通过引入人类反馈，可以使得模型更好地理解和满足人类的需求和偏好。</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674073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55F5F-9151-2198-0458-068278766EFA}"/>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3C35E985-A496-FF16-B47B-6F6AC85A2B02}"/>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97C84A75-1406-F18E-A315-FD9508D2B5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B96840C5-664F-7055-EEB6-975CA9AF67C6}"/>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A7197791-DCA0-274E-6D25-0CEE9FDEDFBE}"/>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RLHF</a:t>
            </a:r>
            <a:r>
              <a:rPr lang="zh-CN" altLang="en-US" sz="2400" b="1" dirty="0">
                <a:effectLst/>
                <a:ea typeface="等线" panose="02010600030101010101" pitchFamily="2" charset="-122"/>
                <a:cs typeface="Times New Roman" panose="02020603050405020304" pitchFamily="18" charset="0"/>
              </a:rPr>
              <a:t>算法提升</a:t>
            </a:r>
            <a:r>
              <a:rPr lang="en-US" altLang="zh-CN" sz="2400" b="1" dirty="0">
                <a:effectLst/>
                <a:ea typeface="等线" panose="02010600030101010101" pitchFamily="2" charset="-122"/>
                <a:cs typeface="Times New Roman" panose="02020603050405020304" pitchFamily="18" charset="0"/>
              </a:rPr>
              <a:t>GPT-2</a:t>
            </a:r>
            <a:r>
              <a:rPr lang="zh-CN" altLang="en-US" sz="2400" b="1" dirty="0">
                <a:effectLst/>
                <a:ea typeface="等线" panose="02010600030101010101" pitchFamily="2" charset="-122"/>
                <a:cs typeface="Times New Roman" panose="02020603050405020304" pitchFamily="18" charset="0"/>
              </a:rPr>
              <a:t>性能</a:t>
            </a:r>
            <a:r>
              <a:rPr lang="en-US" altLang="zh-CN" sz="2400" b="1" dirty="0">
                <a:effectLst/>
                <a:ea typeface="等线" panose="02010600030101010101" pitchFamily="2" charset="-122"/>
                <a:cs typeface="Times New Roman" panose="02020603050405020304" pitchFamily="18" charset="0"/>
              </a:rPr>
              <a:t>--</a:t>
            </a:r>
            <a:r>
              <a:rPr lang="zh-CN" altLang="en-US" sz="2400" dirty="0">
                <a:effectLst/>
                <a:latin typeface="等线" panose="02010600030101010101" pitchFamily="2" charset="-122"/>
                <a:cs typeface="Times New Roman" panose="02020603050405020304" pitchFamily="18" charset="0"/>
              </a:rPr>
              <a:t>为何使用</a:t>
            </a:r>
            <a:r>
              <a:rPr lang="en-US" altLang="zh-CN" sz="2400" dirty="0">
                <a:effectLst/>
                <a:latin typeface="等线" panose="02010600030101010101" pitchFamily="2" charset="-122"/>
                <a:cs typeface="Times New Roman" panose="02020603050405020304" pitchFamily="18" charset="0"/>
              </a:rPr>
              <a:t>RLHF?</a:t>
            </a: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494253CD-972D-D15E-EF97-5177CBFD686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35B92CB1-9DA7-030A-B561-413B0898B6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49C2D66F-C278-1B93-4536-B44D18319A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5BF1F5E5-9CD6-F9D6-0F49-909177BCA2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DF72A9E3-190B-F392-9136-D0BFEE165C6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CA53896D-A5A8-8DCE-5843-C871A33E00E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2A00F102-465A-BF32-50BD-38C08BB7B79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10E3468D-4E80-BDBF-2C0C-734C547698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B5D63822-F12C-2547-7EEE-EC0409A580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958BB46E-F923-2DEC-8BDE-FD608DBA837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5DF4EB5F-4199-62C2-BA60-02552D6EAE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2265CF96-B95C-2F87-3652-1B7FBDCE00E5}"/>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解决通用性不足的问题：</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优化模型的生成结果：通过引入人类反馈，</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LLM</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能够更紧密地结合评估和创造两个环节，从而优化模型的生成结果。人类反馈能够提供关于模型生成结果的优劣的评估，指导模型调整生成策略，产生更符合人类期望的结果。</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416974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5CE86-9406-754D-B867-825009D505F0}"/>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A847E5B0-5843-BDBC-0533-C9F271176CF1}"/>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34DA1F7D-EA4D-74F7-96EC-AB8CD93A99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81B0176E-7700-4F5B-AE92-246FEDDD0E6D}"/>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C317F6CC-445A-3567-8FB1-2AB1174C7BFA}"/>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RLHF</a:t>
            </a:r>
            <a:r>
              <a:rPr lang="zh-CN" altLang="en-US" sz="2400" b="1" dirty="0">
                <a:effectLst/>
                <a:ea typeface="等线" panose="02010600030101010101" pitchFamily="2" charset="-122"/>
                <a:cs typeface="Times New Roman" panose="02020603050405020304" pitchFamily="18" charset="0"/>
              </a:rPr>
              <a:t>算法提升</a:t>
            </a:r>
            <a:r>
              <a:rPr lang="en-US" altLang="zh-CN" sz="2400" b="1" dirty="0">
                <a:effectLst/>
                <a:ea typeface="等线" panose="02010600030101010101" pitchFamily="2" charset="-122"/>
                <a:cs typeface="Times New Roman" panose="02020603050405020304" pitchFamily="18" charset="0"/>
              </a:rPr>
              <a:t>GPT-2</a:t>
            </a:r>
            <a:r>
              <a:rPr lang="zh-CN" altLang="en-US" sz="2400" b="1" dirty="0">
                <a:effectLst/>
                <a:ea typeface="等线" panose="02010600030101010101" pitchFamily="2" charset="-122"/>
                <a:cs typeface="Times New Roman" panose="02020603050405020304" pitchFamily="18" charset="0"/>
              </a:rPr>
              <a:t>性能</a:t>
            </a:r>
            <a:r>
              <a:rPr lang="en-US" altLang="zh-CN" sz="2400" b="1" dirty="0">
                <a:effectLst/>
                <a:ea typeface="等线" panose="02010600030101010101" pitchFamily="2" charset="-122"/>
                <a:cs typeface="Times New Roman" panose="02020603050405020304" pitchFamily="18" charset="0"/>
              </a:rPr>
              <a:t>—</a:t>
            </a:r>
            <a:r>
              <a:rPr lang="zh-CN" altLang="en-US" sz="2400" b="1" dirty="0">
                <a:effectLst/>
                <a:ea typeface="等线" panose="02010600030101010101" pitchFamily="2" charset="-122"/>
                <a:cs typeface="Times New Roman" panose="02020603050405020304" pitchFamily="18" charset="0"/>
              </a:rPr>
              <a:t>如何</a:t>
            </a:r>
            <a:r>
              <a:rPr lang="zh-CN" altLang="en-US" sz="2400" dirty="0">
                <a:effectLst/>
                <a:latin typeface="等线" panose="02010600030101010101" pitchFamily="2" charset="-122"/>
                <a:cs typeface="Times New Roman" panose="02020603050405020304" pitchFamily="18" charset="0"/>
              </a:rPr>
              <a:t>使用</a:t>
            </a:r>
            <a:r>
              <a:rPr lang="en-US" altLang="zh-CN" sz="2400" dirty="0">
                <a:effectLst/>
                <a:latin typeface="等线" panose="02010600030101010101" pitchFamily="2" charset="-122"/>
                <a:cs typeface="Times New Roman" panose="02020603050405020304" pitchFamily="18" charset="0"/>
              </a:rPr>
              <a:t>RLHF?</a:t>
            </a: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A9F41322-DE8F-D4D8-6DAE-75EF2D270B6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98FE5D9D-0C95-7890-57F7-AC96AEDAF5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DE2BAF08-021F-C373-0686-51C5265F627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A4C8D2EF-DEAD-E1A7-F25E-0E3FFB38B7C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63C2A43B-9C40-52B7-FA26-67746E8473F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07547662-BC0F-C0A8-9039-79ABF776BD5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D61DEB9E-BAEF-680D-E970-100A539DFC6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1FB7780B-4D68-B5F7-6B8C-3E5FF4D021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9D706D7F-2C26-C084-9022-F52E1BECB6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D1388B78-AC64-B60E-22CB-827C4FD391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7A52FB1C-F75B-8F31-D8EC-0EAAB21F3B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B13B93DB-2B02-1C1F-04B5-6E2156ABDD31}"/>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对模型的反应，如果存在一个评分函数，对给出提示和响应，能输出该响应有多好的分数</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然后，使用这个评分函数来进一步训练我们的</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LLM</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，使其能够给出高分的回答。</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这就是</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RLHF</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希望做的事情。</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RLHF</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由两部分组成。</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训练一个奖励模型作为评分函数。</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LLM</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以生成奖励模型将给予高分的响应。</a:t>
            </a: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4190990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EFAC3-400A-5387-A505-B19E7B06123E}"/>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B2DCCE73-7A3C-192E-05D3-7B173C530582}"/>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40843F1C-F046-A81C-C24A-BFBAC76BFC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43B7E38E-E8F2-DDA0-79AB-E12CA6C22E3C}"/>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0AE25EC4-443E-2979-A8A5-168CA2DBE73C}"/>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RLHF</a:t>
            </a:r>
            <a:r>
              <a:rPr lang="zh-CN" altLang="en-US" sz="2400" b="1" dirty="0">
                <a:effectLst/>
                <a:ea typeface="等线" panose="02010600030101010101" pitchFamily="2" charset="-122"/>
                <a:cs typeface="Times New Roman" panose="02020603050405020304" pitchFamily="18" charset="0"/>
              </a:rPr>
              <a:t>算法提升</a:t>
            </a:r>
            <a:r>
              <a:rPr lang="en-US" altLang="zh-CN" sz="2400" b="1" dirty="0">
                <a:effectLst/>
                <a:ea typeface="等线" panose="02010600030101010101" pitchFamily="2" charset="-122"/>
                <a:cs typeface="Times New Roman" panose="02020603050405020304" pitchFamily="18" charset="0"/>
              </a:rPr>
              <a:t>GPT-2</a:t>
            </a:r>
            <a:r>
              <a:rPr lang="zh-CN" altLang="en-US" sz="2400" b="1" dirty="0">
                <a:effectLst/>
                <a:ea typeface="等线" panose="02010600030101010101" pitchFamily="2" charset="-122"/>
                <a:cs typeface="Times New Roman" panose="02020603050405020304" pitchFamily="18" charset="0"/>
              </a:rPr>
              <a:t>性能</a:t>
            </a:r>
            <a:r>
              <a:rPr lang="en-US" altLang="zh-CN" sz="2400" b="1" dirty="0">
                <a:effectLst/>
                <a:ea typeface="等线" panose="02010600030101010101" pitchFamily="2" charset="-122"/>
                <a:cs typeface="Times New Roman" panose="02020603050405020304" pitchFamily="18" charset="0"/>
              </a:rPr>
              <a:t>—</a:t>
            </a:r>
            <a:r>
              <a:rPr lang="en-US" altLang="zh-CN" sz="2400" dirty="0">
                <a:effectLst/>
                <a:latin typeface="等线" panose="02010600030101010101" pitchFamily="2" charset="-122"/>
                <a:cs typeface="Times New Roman" panose="02020603050405020304" pitchFamily="18" charset="0"/>
              </a:rPr>
              <a:t>RLHF</a:t>
            </a:r>
            <a:r>
              <a:rPr lang="zh-CN" altLang="en-US" sz="2400" dirty="0">
                <a:latin typeface="等线" panose="02010600030101010101" pitchFamily="2" charset="-122"/>
                <a:cs typeface="Times New Roman" panose="02020603050405020304" pitchFamily="18" charset="0"/>
              </a:rPr>
              <a:t>架构图</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293D0A0A-5A69-5C29-3256-43A1EA6E1D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C5928B2F-6610-34F5-3496-F57017EB8E8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8ECC5DEA-E2A3-9A74-C34B-D6B0B96EDD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0988FA22-FE10-BDD0-87F1-D6BC8CEF5C8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206367A-A0C1-5F87-D120-5DC3BF8F00F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B874D18B-E346-2EFA-D5D4-49A7D3A5DE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FD787D3E-9042-E7A9-3CC6-9F94F7A499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6EFD715D-B4E3-0833-3287-801EB5684A0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937895BD-68B6-33D5-23B6-1A202A38FF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50D3C29C-1BA9-963B-B9C0-61D2E73607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BED96101-1A07-3408-4312-EB1AFA79F16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D5597A86-500A-61DB-15F0-45A8E11A3B60}"/>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3" name="图片 12" descr="3 phases of ChatGPT development">
            <a:extLst>
              <a:ext uri="{FF2B5EF4-FFF2-40B4-BE49-F238E27FC236}">
                <a16:creationId xmlns:a16="http://schemas.microsoft.com/office/drawing/2014/main" id="{E15B66D1-26F8-E532-3370-C999E93524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274252"/>
            <a:ext cx="8229599" cy="4250373"/>
          </a:xfrm>
          <a:prstGeom prst="rect">
            <a:avLst/>
          </a:prstGeom>
          <a:noFill/>
          <a:ln>
            <a:noFill/>
          </a:ln>
        </p:spPr>
      </p:pic>
    </p:spTree>
    <p:extLst>
      <p:ext uri="{BB962C8B-B14F-4D97-AF65-F5344CB8AC3E}">
        <p14:creationId xmlns:p14="http://schemas.microsoft.com/office/powerpoint/2010/main" val="352590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2049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zh-CN" altLang="en-US" sz="2400" b="1" dirty="0"/>
              <a:t>核心技术</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200" y="1652574"/>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指令微调（</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Instruct tuning</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指令微调（技术允许用户通过给出明确的指令来引导</a:t>
            </a: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ChatGPT</a:t>
            </a: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生成想要的回复</a:t>
            </a:r>
            <a:r>
              <a:rPr kumimoji="0" lang="zh-CN" altLang="en-US"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人类反馈强化学习</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人类反馈强化学习（</a:t>
            </a: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Reinforcement Learning from Human Feedback</a:t>
            </a: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RLHF</a:t>
            </a: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）是一种强化学习算法，通过人类的反馈来加速智能体的训练过程</a:t>
            </a: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也是保持多轮对话不偏离主题的关键保障。</a:t>
            </a:r>
            <a:endPar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Codex</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Codex</a:t>
            </a: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是与</a:t>
            </a: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ChatGPT</a:t>
            </a: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集成的代码生成模型</a:t>
            </a: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TAMER</a:t>
            </a: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TAMER</a:t>
            </a: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Training an Agent Manually via Evaluative Reinforcement</a:t>
            </a: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）是一种通过人手动评估和强化学习来训练</a:t>
            </a:r>
            <a:r>
              <a:rPr kumimoji="0" lang="en-US"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ChatGPT</a:t>
            </a:r>
            <a:r>
              <a:rPr kumimoji="0" lang="zh-CN" altLang="zh-CN" sz="22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的技术</a:t>
            </a:r>
            <a:endParaRPr kumimoji="0" lang="en-US" sz="22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15193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7C8FD-4C8B-DEEC-7D99-8C50606AEF33}"/>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779F47D1-4374-60B0-7840-DF694CC9D1E6}"/>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647B6F87-FC4D-A67A-2C29-D247771385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8495D1D2-D817-4E4F-75A5-4D83ACAF5B89}"/>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4F7E6D8B-87A1-FDC7-2A0E-7A18BCD211C0}"/>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RLHF</a:t>
            </a:r>
            <a:r>
              <a:rPr lang="zh-CN" altLang="en-US" sz="2400" b="1" dirty="0">
                <a:effectLst/>
                <a:ea typeface="等线" panose="02010600030101010101" pitchFamily="2" charset="-122"/>
                <a:cs typeface="Times New Roman" panose="02020603050405020304" pitchFamily="18" charset="0"/>
              </a:rPr>
              <a:t>算法提升</a:t>
            </a:r>
            <a:r>
              <a:rPr lang="en-US" altLang="zh-CN" sz="2400" b="1" dirty="0">
                <a:effectLst/>
                <a:ea typeface="等线" panose="02010600030101010101" pitchFamily="2" charset="-122"/>
                <a:cs typeface="Times New Roman" panose="02020603050405020304" pitchFamily="18" charset="0"/>
              </a:rPr>
              <a:t>GPT-2</a:t>
            </a:r>
            <a:r>
              <a:rPr lang="zh-CN" altLang="en-US" sz="2400" b="1" dirty="0">
                <a:effectLst/>
                <a:ea typeface="等线" panose="02010600030101010101" pitchFamily="2" charset="-122"/>
                <a:cs typeface="Times New Roman" panose="02020603050405020304" pitchFamily="18" charset="0"/>
              </a:rPr>
              <a:t>性能</a:t>
            </a:r>
            <a:r>
              <a:rPr lang="en-US" altLang="zh-CN" sz="2400" b="1" dirty="0">
                <a:effectLst/>
                <a:ea typeface="等线" panose="02010600030101010101" pitchFamily="2" charset="-122"/>
                <a:cs typeface="Times New Roman" panose="02020603050405020304" pitchFamily="18" charset="0"/>
              </a:rPr>
              <a:t>—</a:t>
            </a:r>
            <a:r>
              <a:rPr lang="en-US" altLang="zh-CN" sz="2400" dirty="0">
                <a:effectLst/>
                <a:latin typeface="等线" panose="02010600030101010101" pitchFamily="2" charset="-122"/>
                <a:cs typeface="Times New Roman" panose="02020603050405020304" pitchFamily="18" charset="0"/>
              </a:rPr>
              <a:t>RLHF</a:t>
            </a:r>
            <a:r>
              <a:rPr lang="zh-CN" altLang="en-US" sz="2400" dirty="0">
                <a:latin typeface="等线" panose="02010600030101010101" pitchFamily="2" charset="-122"/>
                <a:cs typeface="Times New Roman" panose="02020603050405020304" pitchFamily="18" charset="0"/>
              </a:rPr>
              <a:t>架构图</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38F82653-10CF-4C7A-07D9-22392CAC9E6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F71CEA8C-1F0C-6DF4-4345-FE9564724F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2CA07626-96B5-5A3D-D83C-FFB4DDD49D6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FBD3E8F8-719A-8904-08E8-528A98667E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79D1589E-55BC-E177-B76D-98255AE8E4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635132F4-153D-6961-1C75-7EC67EF024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21AE7C24-7C96-5D6F-C322-62F329A6FC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D43BBEB0-1BF3-D1E5-03DC-1F69C054489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ECC071AA-07BF-440C-1F62-7ADEE64C57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FB19D106-983B-24AC-D214-A5118F8848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1659A2EB-5C9D-34DE-5476-888BF51CE39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63CBCE68-F031-1FCD-E51B-79ABA3A502AF}"/>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7" name="图片 16">
            <a:extLst>
              <a:ext uri="{FF2B5EF4-FFF2-40B4-BE49-F238E27FC236}">
                <a16:creationId xmlns:a16="http://schemas.microsoft.com/office/drawing/2014/main" id="{9EC91124-A8EA-6F34-3C1C-3DF57640F6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0262" y="2147858"/>
            <a:ext cx="8110538" cy="4281517"/>
          </a:xfrm>
          <a:prstGeom prst="rect">
            <a:avLst/>
          </a:prstGeom>
          <a:noFill/>
        </p:spPr>
      </p:pic>
    </p:spTree>
    <p:extLst>
      <p:ext uri="{BB962C8B-B14F-4D97-AF65-F5344CB8AC3E}">
        <p14:creationId xmlns:p14="http://schemas.microsoft.com/office/powerpoint/2010/main" val="51239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98ED9-AEE2-A1F6-0133-233C5FF23999}"/>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AE5BD64A-DAE4-A757-2AB8-03FCA1BCCBE7}"/>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3F57F834-F76E-DEB0-6052-BAF214559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B8520EEA-8CD5-EE4E-7779-D0C98D240420}"/>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512E7D7D-A0A7-01E8-6EFE-CEECB46153AC}"/>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RLHF</a:t>
            </a:r>
            <a:r>
              <a:rPr lang="zh-CN" altLang="en-US" sz="2400" b="1" dirty="0">
                <a:effectLst/>
                <a:ea typeface="等线" panose="02010600030101010101" pitchFamily="2" charset="-122"/>
                <a:cs typeface="Times New Roman" panose="02020603050405020304" pitchFamily="18" charset="0"/>
              </a:rPr>
              <a:t>算法提升</a:t>
            </a:r>
            <a:r>
              <a:rPr lang="en-US" altLang="zh-CN" sz="2400" b="1" dirty="0">
                <a:effectLst/>
                <a:ea typeface="等线" panose="02010600030101010101" pitchFamily="2" charset="-122"/>
                <a:cs typeface="Times New Roman" panose="02020603050405020304" pitchFamily="18" charset="0"/>
              </a:rPr>
              <a:t>GPT-2</a:t>
            </a:r>
            <a:r>
              <a:rPr lang="zh-CN" altLang="en-US" sz="2400" b="1" dirty="0">
                <a:effectLst/>
                <a:ea typeface="等线" panose="02010600030101010101" pitchFamily="2" charset="-122"/>
                <a:cs typeface="Times New Roman" panose="02020603050405020304" pitchFamily="18" charset="0"/>
              </a:rPr>
              <a:t>性能</a:t>
            </a:r>
            <a:r>
              <a:rPr lang="en-US" altLang="zh-CN" sz="2400" b="1" dirty="0">
                <a:effectLst/>
                <a:ea typeface="等线" panose="02010600030101010101" pitchFamily="2" charset="-122"/>
                <a:cs typeface="Times New Roman" panose="02020603050405020304" pitchFamily="18" charset="0"/>
              </a:rPr>
              <a:t>—</a:t>
            </a:r>
            <a:r>
              <a:rPr lang="en-US" altLang="zh-CN" sz="2400" dirty="0">
                <a:effectLst/>
                <a:latin typeface="等线" panose="02010600030101010101" pitchFamily="2" charset="-122"/>
                <a:cs typeface="Times New Roman" panose="02020603050405020304" pitchFamily="18" charset="0"/>
              </a:rPr>
              <a:t>RLHF</a:t>
            </a:r>
            <a:r>
              <a:rPr lang="zh-CN" altLang="en-US" sz="2400" dirty="0">
                <a:latin typeface="等线" panose="02010600030101010101" pitchFamily="2" charset="-122"/>
                <a:cs typeface="Times New Roman" panose="02020603050405020304" pitchFamily="18" charset="0"/>
              </a:rPr>
              <a:t>架构图</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0DE0985E-FFC3-AF1D-8DA1-B34F141A78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BA9C475E-73A6-79C3-3A27-E7B9BFD92E5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CC04F368-213E-02F9-89A7-E5FDCC1DDA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8353D883-FF08-2BA2-95E3-7389C50E04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919BC383-0CB4-7399-6A95-5F8A7908CE2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30F2E662-53A7-D265-9707-D3B57F9C84F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B7FFCF3E-FCD5-A77F-F61B-0E9BB6517E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9AA0B613-82B8-0A9A-EC1D-405A47D1AE2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E367AA48-B06C-E48F-DBE8-935756FA2EB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762C43DD-1F56-8F49-42E0-145D78BCEB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A09D61F2-F130-C6CA-65FC-B99C60953E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9BF1AE27-62BB-25DE-C897-E4D6B0D309CE}"/>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3" name="图片 12">
            <a:extLst>
              <a:ext uri="{FF2B5EF4-FFF2-40B4-BE49-F238E27FC236}">
                <a16:creationId xmlns:a16="http://schemas.microsoft.com/office/drawing/2014/main" id="{66E29E7B-29AD-FD77-0BB7-014E4649DD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9002" y="1966899"/>
            <a:ext cx="8031798" cy="4557726"/>
          </a:xfrm>
          <a:prstGeom prst="rect">
            <a:avLst/>
          </a:prstGeom>
          <a:noFill/>
        </p:spPr>
      </p:pic>
    </p:spTree>
    <p:extLst>
      <p:ext uri="{BB962C8B-B14F-4D97-AF65-F5344CB8AC3E}">
        <p14:creationId xmlns:p14="http://schemas.microsoft.com/office/powerpoint/2010/main" val="772096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2E5E4-C0DF-B1F4-928B-CE58F23A6F7D}"/>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C864CDF5-7F62-1C3D-C72D-D0AA1B8760E1}"/>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58D88036-0FE2-9CFE-BA74-D4C8D64546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5DF6A09A-C71F-0D19-7F9B-3700AF607922}"/>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045DFD0D-41A7-8BC4-15B1-1254976AC5F9}"/>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RLHF</a:t>
            </a:r>
            <a:r>
              <a:rPr lang="zh-CN" altLang="en-US" sz="2400" b="1" dirty="0">
                <a:effectLst/>
                <a:ea typeface="等线" panose="02010600030101010101" pitchFamily="2" charset="-122"/>
                <a:cs typeface="Times New Roman" panose="02020603050405020304" pitchFamily="18" charset="0"/>
              </a:rPr>
              <a:t>算法提升</a:t>
            </a:r>
            <a:r>
              <a:rPr lang="en-US" altLang="zh-CN" sz="2400" b="1" dirty="0">
                <a:effectLst/>
                <a:ea typeface="等线" panose="02010600030101010101" pitchFamily="2" charset="-122"/>
                <a:cs typeface="Times New Roman" panose="02020603050405020304" pitchFamily="18" charset="0"/>
              </a:rPr>
              <a:t>GPT-2</a:t>
            </a:r>
            <a:r>
              <a:rPr lang="zh-CN" altLang="en-US" sz="2400" b="1" dirty="0">
                <a:effectLst/>
                <a:ea typeface="等线" panose="02010600030101010101" pitchFamily="2" charset="-122"/>
                <a:cs typeface="Times New Roman" panose="02020603050405020304" pitchFamily="18" charset="0"/>
              </a:rPr>
              <a:t>性能</a:t>
            </a:r>
            <a:r>
              <a:rPr lang="en-US" altLang="zh-CN" sz="2400" b="1" dirty="0">
                <a:effectLst/>
                <a:ea typeface="等线" panose="02010600030101010101" pitchFamily="2" charset="-122"/>
                <a:cs typeface="Times New Roman" panose="02020603050405020304" pitchFamily="18" charset="0"/>
              </a:rPr>
              <a:t>—</a:t>
            </a:r>
            <a:r>
              <a:rPr lang="en-US" altLang="zh-CN" sz="2400" dirty="0">
                <a:effectLst/>
                <a:latin typeface="等线" panose="02010600030101010101" pitchFamily="2" charset="-122"/>
                <a:cs typeface="Times New Roman" panose="02020603050405020304" pitchFamily="18" charset="0"/>
              </a:rPr>
              <a:t>RLHF</a:t>
            </a:r>
            <a:r>
              <a:rPr lang="zh-CN" altLang="en-US" sz="2400" dirty="0">
                <a:latin typeface="等线" panose="02010600030101010101" pitchFamily="2" charset="-122"/>
                <a:cs typeface="Times New Roman" panose="02020603050405020304" pitchFamily="18" charset="0"/>
              </a:rPr>
              <a:t>架构图</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73EE5C0E-EC31-9F9C-3BFC-F3CB9FE4E4B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D8C2A80E-C1AC-638C-5F01-F0A83B59A37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B49B1387-C076-3DD2-8DCE-AB9CA06AB94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12DC4A92-54D2-2415-152E-C17D787A03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8758B183-C787-64F1-54CB-CE5C2445AE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668C2235-92F6-1324-BBBB-A3BD6DB45FF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DF8D6588-BD5C-30BB-D7C9-B476F840777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3D400046-0DFC-E48C-0A1D-DEFC394B26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860EBEF0-6785-1C79-89CF-A1D7028B710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31E824A5-E17E-BEC8-4F28-98F17265B9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9B0D05FF-04A3-E5EC-4E7B-84709B25B2F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ADDBE7BC-3AE2-431E-1CCA-3F9758020E9D}"/>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7" name="图片 16">
            <a:extLst>
              <a:ext uri="{FF2B5EF4-FFF2-40B4-BE49-F238E27FC236}">
                <a16:creationId xmlns:a16="http://schemas.microsoft.com/office/drawing/2014/main" id="{51A9A8E4-54F3-9EB7-55AF-D8F5576F4F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7874" y="2004999"/>
            <a:ext cx="8162925" cy="4557724"/>
          </a:xfrm>
          <a:prstGeom prst="rect">
            <a:avLst/>
          </a:prstGeom>
          <a:noFill/>
        </p:spPr>
      </p:pic>
    </p:spTree>
    <p:extLst>
      <p:ext uri="{BB962C8B-B14F-4D97-AF65-F5344CB8AC3E}">
        <p14:creationId xmlns:p14="http://schemas.microsoft.com/office/powerpoint/2010/main" val="1311106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76A8C-307E-1AD8-1305-5F0EEE6EC68A}"/>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0E94EF4A-F502-1DAC-CDE3-05AC30D2B9DE}"/>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EF6774E9-F6B4-D7DC-38C5-D8642DC88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1AA38CD1-93B9-8DB4-FA37-030C66A9775B}"/>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535D9261-0A73-8EA4-4E4E-4216DA7F530E}"/>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effectLst/>
                <a:ea typeface="等线" panose="02010600030101010101" pitchFamily="2" charset="-122"/>
                <a:cs typeface="Times New Roman" panose="02020603050405020304" pitchFamily="18" charset="0"/>
              </a:rPr>
              <a:t>使用</a:t>
            </a:r>
            <a:r>
              <a:rPr lang="en-US" altLang="zh-CN" sz="2400" b="1" dirty="0">
                <a:effectLst/>
                <a:ea typeface="等线" panose="02010600030101010101" pitchFamily="2" charset="-122"/>
                <a:cs typeface="Times New Roman" panose="02020603050405020304" pitchFamily="18" charset="0"/>
              </a:rPr>
              <a:t>RLHF</a:t>
            </a:r>
            <a:r>
              <a:rPr lang="zh-CN" altLang="en-US" sz="2400" b="1" dirty="0">
                <a:effectLst/>
                <a:ea typeface="等线" panose="02010600030101010101" pitchFamily="2" charset="-122"/>
                <a:cs typeface="Times New Roman" panose="02020603050405020304" pitchFamily="18" charset="0"/>
              </a:rPr>
              <a:t>算法提升</a:t>
            </a:r>
            <a:r>
              <a:rPr lang="en-US" altLang="zh-CN" sz="2400" b="1" dirty="0">
                <a:effectLst/>
                <a:ea typeface="等线" panose="02010600030101010101" pitchFamily="2" charset="-122"/>
                <a:cs typeface="Times New Roman" panose="02020603050405020304" pitchFamily="18" charset="0"/>
              </a:rPr>
              <a:t>GPT-2</a:t>
            </a:r>
            <a:r>
              <a:rPr lang="zh-CN" altLang="en-US" sz="2400" b="1" dirty="0">
                <a:effectLst/>
                <a:ea typeface="等线" panose="02010600030101010101" pitchFamily="2" charset="-122"/>
                <a:cs typeface="Times New Roman" panose="02020603050405020304" pitchFamily="18" charset="0"/>
              </a:rPr>
              <a:t>性能</a:t>
            </a:r>
            <a:r>
              <a:rPr lang="en-US" altLang="zh-CN" sz="2400" b="1" dirty="0">
                <a:effectLst/>
                <a:ea typeface="等线" panose="02010600030101010101" pitchFamily="2" charset="-122"/>
                <a:cs typeface="Times New Roman" panose="02020603050405020304" pitchFamily="18" charset="0"/>
              </a:rPr>
              <a:t>—</a:t>
            </a:r>
            <a:r>
              <a:rPr lang="en-US" altLang="zh-CN" sz="2400" dirty="0">
                <a:effectLst/>
                <a:latin typeface="等线" panose="02010600030101010101" pitchFamily="2" charset="-122"/>
                <a:cs typeface="Times New Roman" panose="02020603050405020304" pitchFamily="18" charset="0"/>
              </a:rPr>
              <a:t>RLHF</a:t>
            </a:r>
            <a:r>
              <a:rPr lang="zh-CN" altLang="en-US" sz="2400" dirty="0">
                <a:effectLst/>
                <a:latin typeface="等线" panose="02010600030101010101" pitchFamily="2" charset="-122"/>
                <a:cs typeface="Times New Roman" panose="02020603050405020304" pitchFamily="18" charset="0"/>
              </a:rPr>
              <a:t>训练过程</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8A394108-85E5-1C4D-7672-04A822FAC9F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4DE9FCC7-DDB6-9E37-B44E-1B2D70AE9E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E8965339-EB91-6E18-D433-8EBB12C7CD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263C76BD-D6EA-9655-055C-E8269717C78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F0EC30ED-035F-C8F1-9096-DB166A0779F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3D29FC49-79A7-B861-9366-9CD8287FFC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EE576327-2ECA-49C6-A50F-C2DC46A46E6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3BAFEB0-23C5-607A-E77E-BDDA52B2BB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23C62163-6702-2861-E0A7-43C3BA7ED2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0C902A01-5DD6-6298-BE59-2E28369CDA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AB3ACBC9-641F-E887-99EE-56A13ECAC2D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C759EAD4-7D28-AD0F-568D-3D06E00605C5}"/>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13" name="图片 12">
            <a:extLst>
              <a:ext uri="{FF2B5EF4-FFF2-40B4-BE49-F238E27FC236}">
                <a16:creationId xmlns:a16="http://schemas.microsoft.com/office/drawing/2014/main" id="{6A1B2348-9810-8B03-83D1-A93D53D08B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77886"/>
            <a:ext cx="8143875" cy="4278464"/>
          </a:xfrm>
          <a:prstGeom prst="rect">
            <a:avLst/>
          </a:prstGeom>
          <a:noFill/>
        </p:spPr>
      </p:pic>
    </p:spTree>
    <p:extLst>
      <p:ext uri="{BB962C8B-B14F-4D97-AF65-F5344CB8AC3E}">
        <p14:creationId xmlns:p14="http://schemas.microsoft.com/office/powerpoint/2010/main" val="103968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D34AA-926A-932A-DD9A-84F0FAC34ED9}"/>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0E147CC1-6277-836C-0E2C-A1D951BA931B}"/>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534771B5-5A26-9E86-7BFA-8C503129A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033FCB4D-7B8D-305E-86A9-1C76EC70566C}"/>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DF73470-84C3-AC46-D378-28A0041F82ED}"/>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如何提升</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LLM</a:t>
            </a:r>
            <a:r>
              <a:rPr lang="zh-CN" altLang="en-US" sz="2400" b="1" dirty="0">
                <a:latin typeface="等线" panose="02010600030101010101" pitchFamily="2" charset="-122"/>
                <a:ea typeface="等线" panose="02010600030101010101" pitchFamily="2" charset="-122"/>
                <a:cs typeface="Times New Roman" panose="02020603050405020304" pitchFamily="18" charset="0"/>
              </a:rPr>
              <a:t>的推理能力？</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57721AB4-BA2E-1A92-4E7F-BF4277AB59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72E9A68C-A066-B740-0DBD-A4F12EB840F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83FE4844-8209-D398-E36B-FB5A72CEC2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78BB340E-8330-56E8-164D-4300D12B506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85B1BA44-91D6-8A21-81A1-BB0573210CE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86C459B8-04D6-C6AE-25EF-CB2709F659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85C310B0-6C8C-50C0-774A-73BADEFFFE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41844546-ABFC-B6AB-D28F-63CB08C4D1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A80721F2-F740-1BDB-43A1-4EE3AD29BC2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D245E771-DF0E-DB88-FF36-6C4631F133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F6971406-3169-EB2D-E8F7-D8DAC3309C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6CB36099-A1B9-F561-7EE2-9F152BFD509E}"/>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使用思维链（</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Chain-of-Thought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）提示</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思维链（</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Chain of Thought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）是一种提示工具，用于帮助语言模型进行复杂的推理和思考过程。它通过引导模型逐步解决问题，以一系列连贯的步骤展示推理的思路和逻辑关系。</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思维链提示的基本思想是将推理过程分解为多个步骤，并在每个步骤中指导模型逐步进行推理。每个步骤都通过自然语言描述，使模型能够理解和执行每个推理阶段所需的操作。</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9789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3F9F5-C70D-0466-1565-11BCD980FEEC}"/>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0B7393C4-A23D-56E9-39EA-17EFA431A28C}"/>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DBFA789C-1592-CC8D-CCAE-20360D7035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8DB6D2F6-7F68-2DB2-BA58-90E53E873BD7}"/>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CBAC3C86-4EED-8F57-5416-8DB60DD8E087}"/>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如何提升</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LLM</a:t>
            </a:r>
            <a:r>
              <a:rPr lang="zh-CN" altLang="en-US" sz="2400" b="1" dirty="0">
                <a:latin typeface="等线" panose="02010600030101010101" pitchFamily="2" charset="-122"/>
                <a:ea typeface="等线" panose="02010600030101010101" pitchFamily="2" charset="-122"/>
                <a:cs typeface="Times New Roman" panose="02020603050405020304" pitchFamily="18" charset="0"/>
              </a:rPr>
              <a:t>的推理能力？</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F307AF23-EF34-BD57-4ED9-15BE5652CBE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34CFC434-B334-CF66-D128-77E44CCEFCE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2D0369DE-D3D9-E279-334A-C965B3F429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799E00C8-8342-B288-557B-3C2D240EF6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CCED1E54-FCEA-8E4F-CFE5-C97C4D3BCD4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76DC9D68-8200-16E1-6B7F-45C88FEE9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D3261669-AA9A-471D-828D-DC86BD2854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36CBF502-44C2-A7D7-B6A0-F861B7DB68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459B2606-80B3-C53D-0F6F-622AEB3212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5CCA441-5793-3F34-B76A-27BE8E309A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50A8A8A9-94BD-C3B4-695D-8236BD24014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内容占位符 5">
            <a:extLst>
              <a:ext uri="{FF2B5EF4-FFF2-40B4-BE49-F238E27FC236}">
                <a16:creationId xmlns:a16="http://schemas.microsoft.com/office/drawing/2014/main" id="{687338CD-6F1A-A141-7F79-4C2ADAAA98A8}"/>
              </a:ext>
            </a:extLst>
          </p:cNvPr>
          <p:cNvSpPr txBox="1">
            <a:spLocks/>
          </p:cNvSpPr>
          <p:nvPr/>
        </p:nvSpPr>
        <p:spPr bwMode="auto">
          <a:xfrm>
            <a:off x="1981200" y="1966899"/>
            <a:ext cx="87058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使用思维链（</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Chain-of-Thought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）提示</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在少样本提示的示例中提供了思维链推理的演示，足够大的语言模型可以生成思维链。</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对三个大型语言模型进行的实验表明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这三个大模型</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GPT-3</a:t>
            </a: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LaMDA</a:t>
            </a: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PaLM</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思维链提示提高了在一系列算术、常识和符号推理任务上的性能。实证收益非常显著。</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论文名称：</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Chain-of-Thought Prompting Elicits Reasoning in Large Language Models》</a:t>
            </a: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152715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0D00D-5144-C1C4-241E-821E443313CC}"/>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A6B6864B-8680-F8D3-9E8F-4F983BAF23D0}"/>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66B9265B-9772-B317-68E2-FB7C564AE7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37B62ED6-816C-4618-2DE0-957EF2797C95}"/>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DCD7B9A3-9B44-80BC-326D-6465CF2C9AE5}"/>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如何提升</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LLM</a:t>
            </a:r>
            <a:r>
              <a:rPr lang="zh-CN" altLang="en-US" sz="2400" b="1" dirty="0">
                <a:latin typeface="等线" panose="02010600030101010101" pitchFamily="2" charset="-122"/>
                <a:ea typeface="等线" panose="02010600030101010101" pitchFamily="2" charset="-122"/>
                <a:cs typeface="Times New Roman" panose="02020603050405020304" pitchFamily="18" charset="0"/>
              </a:rPr>
              <a:t>的推理能力？</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AE66C978-E318-81CD-BEB6-E9A4D560B1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7551A7B3-2C7F-CCD4-AC5C-F827601FF8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EF7DAA88-6AB8-A74B-D95B-FFA88BAF2F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06ED6EFC-452D-3814-4B84-F9231DAD92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1D4EE993-817D-FDF5-EC22-CC9EA37251F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F52D93A8-3176-D306-3D12-49726DF84FE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DEFA6C01-DF6D-F45D-6CC3-FBD7E3E0870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4E3497E5-1151-EA38-BEAB-D0DF6B19AD2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445112B5-2D6F-62B3-BD53-447DE7B2B6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C2628CD7-0C45-705A-1CAA-77ED9E4533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8FF11A3F-7711-4AE2-CFFB-2DA63500265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7" name="图片 16">
            <a:extLst>
              <a:ext uri="{FF2B5EF4-FFF2-40B4-BE49-F238E27FC236}">
                <a16:creationId xmlns:a16="http://schemas.microsoft.com/office/drawing/2014/main" id="{6BFA310D-A296-602E-0688-D29F9EE38036}"/>
              </a:ext>
            </a:extLst>
          </p:cNvPr>
          <p:cNvPicPr>
            <a:picLocks noChangeAspect="1"/>
          </p:cNvPicPr>
          <p:nvPr/>
        </p:nvPicPr>
        <p:blipFill>
          <a:blip r:embed="rId3"/>
          <a:stretch>
            <a:fillRect/>
          </a:stretch>
        </p:blipFill>
        <p:spPr>
          <a:xfrm>
            <a:off x="1981200" y="2108199"/>
            <a:ext cx="8143875" cy="4535487"/>
          </a:xfrm>
          <a:prstGeom prst="rect">
            <a:avLst/>
          </a:prstGeom>
        </p:spPr>
      </p:pic>
    </p:spTree>
    <p:extLst>
      <p:ext uri="{BB962C8B-B14F-4D97-AF65-F5344CB8AC3E}">
        <p14:creationId xmlns:p14="http://schemas.microsoft.com/office/powerpoint/2010/main" val="198517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3EA0C-E774-AB26-246F-0BF87886B479}"/>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33721133-C246-AEBB-BAC8-050D6F5370AF}"/>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A30723DA-08B8-5B09-A00C-2714492D1E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021BA71F-03E4-A448-A2B1-1850D48A4316}"/>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C8B2F06F-77C9-3CCB-5DB0-D8E382DE48A7}"/>
              </a:ext>
            </a:extLst>
          </p:cNvPr>
          <p:cNvSpPr>
            <a:spLocks noGrp="1"/>
          </p:cNvSpPr>
          <p:nvPr>
            <p:ph idx="1"/>
          </p:nvPr>
        </p:nvSpPr>
        <p:spPr>
          <a:xfrm>
            <a:off x="1981200" y="1538272"/>
            <a:ext cx="8229600" cy="947753"/>
          </a:xfrm>
          <a:ln>
            <a:solidFill>
              <a:srgbClr val="0070C0"/>
            </a:solidFill>
          </a:ln>
        </p:spPr>
        <p:txBody>
          <a:bodyPr>
            <a:norm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如何提升</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LLM</a:t>
            </a:r>
            <a:r>
              <a:rPr lang="zh-CN" altLang="en-US" sz="2400" b="1" dirty="0">
                <a:latin typeface="等线" panose="02010600030101010101" pitchFamily="2" charset="-122"/>
                <a:ea typeface="等线" panose="02010600030101010101" pitchFamily="2" charset="-122"/>
                <a:cs typeface="Times New Roman" panose="02020603050405020304" pitchFamily="18" charset="0"/>
              </a:rPr>
              <a:t>的推理能力？</a:t>
            </a:r>
            <a:endParaRPr lang="en-US" altLang="zh-CN" sz="2400" dirty="0">
              <a:effectLst/>
              <a:latin typeface="等线" panose="02010600030101010101" pitchFamily="2" charset="-122"/>
              <a:cs typeface="Times New Roman" panose="02020603050405020304" pitchFamily="18" charset="0"/>
            </a:endParaRPr>
          </a:p>
          <a:p>
            <a:pPr lvl="1"/>
            <a:r>
              <a:rPr lang="zh-CN" altLang="en-US" sz="2000" b="1" dirty="0"/>
              <a:t>试验部分结果</a:t>
            </a:r>
            <a:endParaRPr lang="zh-CN" altLang="zh-CN" sz="20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07A0A3FF-94EA-8A10-23D1-B47AEE53BDE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3DD02F58-1E35-593F-BD91-2DCDDEC509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8285D06B-D646-DF4E-8ABA-E2264D1868D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645E5763-C6F8-37E9-FB92-AAE0042669E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4E1193AC-BFF1-F492-82D9-96E67E560A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A5FDA16F-F998-FC20-8877-554E07B865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2FCC2BF0-0370-A92B-AFE9-D9B5C2B914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C7ABC69-262B-BD26-3C95-11F410B9FE0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79B76BD5-B483-4F17-5786-52CF492D172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49028530-7927-F323-1DB9-488138AA03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27B25716-59EE-699B-47C6-38A2F9DC0D8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8" name="图片 17">
            <a:extLst>
              <a:ext uri="{FF2B5EF4-FFF2-40B4-BE49-F238E27FC236}">
                <a16:creationId xmlns:a16="http://schemas.microsoft.com/office/drawing/2014/main" id="{0DC13DF3-5212-351D-97E5-5BA91D8FF6D7}"/>
              </a:ext>
            </a:extLst>
          </p:cNvPr>
          <p:cNvPicPr>
            <a:picLocks noChangeAspect="1"/>
          </p:cNvPicPr>
          <p:nvPr/>
        </p:nvPicPr>
        <p:blipFill>
          <a:blip r:embed="rId3"/>
          <a:stretch>
            <a:fillRect/>
          </a:stretch>
        </p:blipFill>
        <p:spPr>
          <a:xfrm>
            <a:off x="2111285" y="2486025"/>
            <a:ext cx="7804240" cy="3990975"/>
          </a:xfrm>
          <a:prstGeom prst="rect">
            <a:avLst/>
          </a:prstGeom>
        </p:spPr>
      </p:pic>
    </p:spTree>
    <p:extLst>
      <p:ext uri="{BB962C8B-B14F-4D97-AF65-F5344CB8AC3E}">
        <p14:creationId xmlns:p14="http://schemas.microsoft.com/office/powerpoint/2010/main" val="210649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DE34E-6936-8245-F8F6-76170759350C}"/>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107F295B-DC62-7003-4FB1-8767311195D8}"/>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92BD5042-1B88-F815-57EF-845FD6830DD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E71005F7-6946-4690-46D2-D3A23D5139EB}"/>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63E0494E-046C-7526-D955-12357309BD4C}"/>
              </a:ext>
            </a:extLst>
          </p:cNvPr>
          <p:cNvSpPr>
            <a:spLocks noGrp="1"/>
          </p:cNvSpPr>
          <p:nvPr>
            <p:ph idx="1"/>
          </p:nvPr>
        </p:nvSpPr>
        <p:spPr>
          <a:xfrm>
            <a:off x="1981200" y="1538272"/>
            <a:ext cx="8229600" cy="947753"/>
          </a:xfrm>
          <a:ln>
            <a:solidFill>
              <a:srgbClr val="0070C0"/>
            </a:solidFill>
          </a:ln>
        </p:spPr>
        <p:txBody>
          <a:bodyPr>
            <a:norm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如何提升</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LLM</a:t>
            </a:r>
            <a:r>
              <a:rPr lang="zh-CN" altLang="en-US" sz="2400" b="1" dirty="0">
                <a:latin typeface="等线" panose="02010600030101010101" pitchFamily="2" charset="-122"/>
                <a:ea typeface="等线" panose="02010600030101010101" pitchFamily="2" charset="-122"/>
                <a:cs typeface="Times New Roman" panose="02020603050405020304" pitchFamily="18" charset="0"/>
              </a:rPr>
              <a:t>的推理能力？</a:t>
            </a:r>
            <a:endParaRPr lang="en-US" altLang="zh-CN" sz="2400" dirty="0">
              <a:effectLst/>
              <a:latin typeface="等线" panose="02010600030101010101" pitchFamily="2" charset="-122"/>
              <a:cs typeface="Times New Roman" panose="02020603050405020304" pitchFamily="18" charset="0"/>
            </a:endParaRPr>
          </a:p>
          <a:p>
            <a:pPr lvl="1"/>
            <a:r>
              <a:rPr lang="zh-CN" altLang="zh-CN" dirty="0">
                <a:effectLst/>
                <a:ea typeface="等线" panose="02010600030101010101" pitchFamily="2" charset="-122"/>
                <a:cs typeface="Times New Roman" panose="02020603050405020304" pitchFamily="18" charset="0"/>
              </a:rPr>
              <a:t>这种能力与模型的规模有正向关系</a:t>
            </a:r>
            <a:endParaRPr lang="zh-CN" altLang="zh-CN"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55FEA9CE-DE52-CC3E-0F69-8F1D5EB5B6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D23A531C-41D5-F6CB-164C-77A1EE94D1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D9A63013-5CD2-164C-A358-31B4A7F6D9A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7DAC98E9-A628-991C-FDFB-A235AC2003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CD490F68-7239-77AF-32CE-64458BA5D3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C34FA97C-B078-F72A-515F-7DF47337BD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A2D75508-37BB-C37D-11AC-FB42B06575F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F093D694-CF1D-6038-B986-59A05B23849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11A4409B-7D21-340D-2B53-35B0FF74AB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5459A99A-8FF6-5D52-22C9-B9A1203BFA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93363599-6F51-1774-BE1F-75099B3ABF2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a:extLst>
              <a:ext uri="{FF2B5EF4-FFF2-40B4-BE49-F238E27FC236}">
                <a16:creationId xmlns:a16="http://schemas.microsoft.com/office/drawing/2014/main" id="{CEF5FFDB-333C-6333-CA33-9C5399D39004}"/>
              </a:ext>
            </a:extLst>
          </p:cNvPr>
          <p:cNvPicPr>
            <a:picLocks noChangeAspect="1"/>
          </p:cNvPicPr>
          <p:nvPr/>
        </p:nvPicPr>
        <p:blipFill>
          <a:blip r:embed="rId3"/>
          <a:stretch>
            <a:fillRect/>
          </a:stretch>
        </p:blipFill>
        <p:spPr>
          <a:xfrm>
            <a:off x="1914524" y="2590801"/>
            <a:ext cx="7991475" cy="3238498"/>
          </a:xfrm>
          <a:prstGeom prst="rect">
            <a:avLst/>
          </a:prstGeom>
        </p:spPr>
      </p:pic>
    </p:spTree>
    <p:extLst>
      <p:ext uri="{BB962C8B-B14F-4D97-AF65-F5344CB8AC3E}">
        <p14:creationId xmlns:p14="http://schemas.microsoft.com/office/powerpoint/2010/main" val="1603991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450D9-DCB7-220B-671C-A66102C6051E}"/>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4DC146DE-3155-D936-F7A5-E42E3BB4D3C3}"/>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99B2C491-7C35-7FC5-1F3A-06CBC1DE94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BA9DE635-C096-DD37-A1A6-2C454D57A176}"/>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7C3499BE-826C-6A0F-A398-BA7B25E5C293}"/>
              </a:ext>
            </a:extLst>
          </p:cNvPr>
          <p:cNvSpPr>
            <a:spLocks noGrp="1"/>
          </p:cNvSpPr>
          <p:nvPr>
            <p:ph idx="1"/>
          </p:nvPr>
        </p:nvSpPr>
        <p:spPr>
          <a:xfrm>
            <a:off x="1981200" y="1538272"/>
            <a:ext cx="8229600" cy="947753"/>
          </a:xfrm>
          <a:ln>
            <a:solidFill>
              <a:srgbClr val="0070C0"/>
            </a:solidFill>
          </a:ln>
        </p:spPr>
        <p:txBody>
          <a:bodyPr>
            <a:norm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如何提升</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LLM</a:t>
            </a:r>
            <a:r>
              <a:rPr lang="zh-CN" altLang="en-US" sz="2400" b="1" dirty="0">
                <a:latin typeface="等线" panose="02010600030101010101" pitchFamily="2" charset="-122"/>
                <a:ea typeface="等线" panose="02010600030101010101" pitchFamily="2" charset="-122"/>
                <a:cs typeface="Times New Roman" panose="02020603050405020304" pitchFamily="18" charset="0"/>
              </a:rPr>
              <a:t>的推理能力？</a:t>
            </a:r>
            <a:endParaRPr lang="en-US" altLang="zh-CN" sz="2400" dirty="0">
              <a:effectLst/>
              <a:latin typeface="等线" panose="02010600030101010101" pitchFamily="2" charset="-122"/>
              <a:cs typeface="Times New Roman" panose="02020603050405020304" pitchFamily="18" charset="0"/>
            </a:endParaRPr>
          </a:p>
          <a:p>
            <a:pPr lvl="1"/>
            <a:r>
              <a:rPr lang="zh-CN" altLang="en-US" sz="2000" b="1" dirty="0"/>
              <a:t>模型规模有利于提升推理能力</a:t>
            </a:r>
            <a:endParaRPr lang="zh-CN" altLang="zh-CN" sz="2000" b="1" dirty="0"/>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77E894BB-E57B-A537-F7E2-3669B22290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EF104E8C-4FBA-9BE1-8BD8-6B30CFB890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4879D022-B5F9-D9C5-2D13-0326194B1D3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088E62E7-A6E5-C3D4-2550-71000C239D9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FE10D406-5495-4765-6740-A3A3567FFD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479DDDC9-CB4E-F2BE-4485-225B57DD3C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6A26084E-C901-6BDE-61E7-B5987E1B42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0D981B7C-E734-01C3-29C4-32149CEB29B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829CFF77-0380-C62F-7882-CDA280530C6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2C2A87B9-88DB-A3B3-D96A-69726886DA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E644E311-CA5B-355C-00C4-43B69B2C55A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10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2049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en-US" altLang="zh-CN" sz="2400" b="1" kern="100" dirty="0" err="1">
                <a:latin typeface="Times New Roman" panose="02020603050405020304" pitchFamily="18" charset="0"/>
                <a:ea typeface="宋体" panose="02010600030101010101" pitchFamily="2" charset="-122"/>
              </a:rPr>
              <a:t>InstructGPT</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200" y="1652574"/>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为何要使用指令（</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Instruct</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）微调模型？</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使语言模型更大并不能从本质上使它们更好地遵循用户的意图。</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大型语言模型可能生成不真实、有害或对用户毫无帮助的输出。</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通过对人类反馈进行微调，使语言模型与用户在广泛任务中的意图相一致的途径。</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尽管</a:t>
            </a:r>
            <a:r>
              <a:rPr kumimoji="0" lang="en-US" altLang="zh-CN" sz="24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InstructionGPT</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仍然会犯一些简单的错误，但实现的结果表明利用人类反馈进行微调是使语言模型与人类意图相一致的一个很有前途的方向。</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4515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B51E1-8237-5011-A4B2-7B07BCAF0A88}"/>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AB92F7F9-2525-3240-D1B1-0F287DC876E1}"/>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231F164D-1840-81C3-C21A-C215F00A65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4150C494-E93D-4F95-B267-2C3883D31565}"/>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C997C0DC-7104-A779-20EB-B70854BC22A9}"/>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大语言模型存在的问题</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a:t>
            </a:r>
            <a:r>
              <a:rPr lang="zh-CN" altLang="en-US" sz="2400" b="1" dirty="0">
                <a:latin typeface="等线" panose="02010600030101010101" pitchFamily="2" charset="-122"/>
                <a:ea typeface="等线" panose="02010600030101010101" pitchFamily="2" charset="-122"/>
                <a:cs typeface="Times New Roman" panose="02020603050405020304" pitchFamily="18" charset="0"/>
              </a:rPr>
              <a:t>幻觉</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99FC4343-FBDF-97E3-F5DA-AB8E3F1F6BE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3988514A-E8A5-CCF8-9240-C4D6457DB0A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44FEA70E-2FA6-CF49-0E86-326B571B32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6571021B-C775-FE47-2836-46838A673D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73034AD3-602A-B189-4386-AF77F5AF04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F0C2ADB9-10BC-F0AD-A441-5390F4F66FF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AE1EEAE7-E51A-B5A6-7E3F-A0EDC6FBB1B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5ECDC05D-4C11-F429-5670-9303E03745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BE87122A-3E11-1AA2-0E18-729B6B3C0D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1EAF2580-7A6B-8776-4B42-9DCE8776ED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68B125C-EAF4-2C47-583D-1035014B98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内容占位符 5">
            <a:extLst>
              <a:ext uri="{FF2B5EF4-FFF2-40B4-BE49-F238E27FC236}">
                <a16:creationId xmlns:a16="http://schemas.microsoft.com/office/drawing/2014/main" id="{1BD93EDD-4F4A-5709-3A1E-C3511CFFEB71}"/>
              </a:ext>
            </a:extLst>
          </p:cNvPr>
          <p:cNvSpPr txBox="1">
            <a:spLocks/>
          </p:cNvSpPr>
          <p:nvPr/>
        </p:nvSpPr>
        <p:spPr bwMode="auto">
          <a:xfrm>
            <a:off x="1981200"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大型语言模型（</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Large Language Model</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LLM</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）的幻觉（</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Hallucination</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）指的是模型生成的输出包含一些与输入不符合的信息，这些信息可能是错误的、无关的或者荒谬的。</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与人类直觉相反，随着模型变得更加以假乱真，幻觉会变得更加危险。</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497022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94260-BCD2-4840-6BA6-033CCADFD365}"/>
            </a:ext>
          </a:extLst>
        </p:cNvPr>
        <p:cNvGrpSpPr/>
        <p:nvPr/>
      </p:nvGrpSpPr>
      <p:grpSpPr>
        <a:xfrm>
          <a:off x="0" y="0"/>
          <a:ext cx="0" cy="0"/>
          <a:chOff x="0" y="0"/>
          <a:chExt cx="0" cy="0"/>
        </a:xfrm>
      </p:grpSpPr>
      <p:sp>
        <p:nvSpPr>
          <p:cNvPr id="9218" name="标题 11">
            <a:extLst>
              <a:ext uri="{FF2B5EF4-FFF2-40B4-BE49-F238E27FC236}">
                <a16:creationId xmlns:a16="http://schemas.microsoft.com/office/drawing/2014/main" id="{552B7AF0-9C8B-91DB-59D7-07C27A60CDD1}"/>
              </a:ext>
            </a:extLst>
          </p:cNvPr>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a:extLst>
              <a:ext uri="{FF2B5EF4-FFF2-40B4-BE49-F238E27FC236}">
                <a16:creationId xmlns:a16="http://schemas.microsoft.com/office/drawing/2014/main" id="{7C08FD01-5FF1-74B4-B146-5871C47FB9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a:extLst>
              <a:ext uri="{FF2B5EF4-FFF2-40B4-BE49-F238E27FC236}">
                <a16:creationId xmlns:a16="http://schemas.microsoft.com/office/drawing/2014/main" id="{5BD1E57B-A239-95A7-58AB-439FF78E255A}"/>
              </a:ext>
            </a:extLst>
          </p:cNvPr>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287E4E81-3A21-B5D9-8D0E-B7BF4079FF93}"/>
              </a:ext>
            </a:extLst>
          </p:cNvPr>
          <p:cNvSpPr>
            <a:spLocks noGrp="1"/>
          </p:cNvSpPr>
          <p:nvPr>
            <p:ph idx="1"/>
          </p:nvPr>
        </p:nvSpPr>
        <p:spPr>
          <a:xfrm>
            <a:off x="1981200" y="1538272"/>
            <a:ext cx="8229600" cy="428627"/>
          </a:xfrm>
          <a:ln>
            <a:solidFill>
              <a:srgbClr val="0070C0"/>
            </a:solidFill>
          </a:ln>
        </p:spPr>
        <p:txBody>
          <a:bodyPr>
            <a:norm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大语言模型存在的问题</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a:t>
            </a:r>
            <a:r>
              <a:rPr lang="zh-CN" altLang="en-US" sz="2400" b="1" dirty="0">
                <a:latin typeface="等线" panose="02010600030101010101" pitchFamily="2" charset="-122"/>
                <a:ea typeface="等线" panose="02010600030101010101" pitchFamily="2" charset="-122"/>
                <a:cs typeface="Times New Roman" panose="02020603050405020304" pitchFamily="18" charset="0"/>
              </a:rPr>
              <a:t>幻觉</a:t>
            </a:r>
            <a:endParaRPr lang="en-US" altLang="zh-CN" sz="2400" dirty="0">
              <a:effectLst/>
              <a:latin typeface="等线" panose="02010600030101010101" pitchFamily="2" charset="-122"/>
              <a:cs typeface="Times New Roman" panose="02020603050405020304" pitchFamily="18" charset="0"/>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F1FA2EC5-7F63-89D3-7196-2651C95BDC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975D7DE5-E8C9-B508-A763-952A91D2D2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D9F25820-D76D-F8A0-B1DA-6B68D78297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7FB59BFB-D89F-8F6C-DA4F-640D54852A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75BAD913-1759-6E6D-F08A-45465C82219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08716CCB-1DD9-99A7-6778-EECE3A3413D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AAA46FEF-2146-68D2-1143-C45FA9C110A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A452FAF0-3FA2-ED32-BAAE-66018B5A93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34D922B3-F549-7419-AFA7-48D5CCD06E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79162B8F-BDD1-45ED-09C3-C4006802AE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40B32A42-4465-3566-E520-DF05CDC92C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内容占位符 5">
            <a:extLst>
              <a:ext uri="{FF2B5EF4-FFF2-40B4-BE49-F238E27FC236}">
                <a16:creationId xmlns:a16="http://schemas.microsoft.com/office/drawing/2014/main" id="{ACADFE98-A4A9-2948-4162-DFCDF5A8511D}"/>
              </a:ext>
            </a:extLst>
          </p:cNvPr>
          <p:cNvSpPr txBox="1">
            <a:spLocks/>
          </p:cNvSpPr>
          <p:nvPr/>
        </p:nvSpPr>
        <p:spPr bwMode="auto">
          <a:xfrm>
            <a:off x="1990725" y="1966899"/>
            <a:ext cx="851535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幻觉包括以下几类</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含义相关性（</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Sema1tic Relatedness</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）的幻觉：</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模型生成的输出可能包含与输入语境无关或不相关的单词或短语，这些单词或短语通常是通过模型之前接触过的文本来学习的。</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语义扩张（</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Semantic Expansion</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）的幻觉：</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模型生成的输出可能包含与输入语境相关但是过于具体或者过于抽象的内容，这些内容也可能是通过模型之前接触过的文本来学习的。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结构错误（</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Structural Errors</a:t>
            </a: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）的幻觉：</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模型生成的输出可能不符合正确的语言表达或句子结构，这些错误可能是由于模型在生成时遗漏了某些信息，或者将不相关的信息结合在一起导致的。</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418084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2049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en-US" altLang="zh-CN" sz="2400" b="1" kern="100" dirty="0" err="1">
                <a:latin typeface="Times New Roman" panose="02020603050405020304" pitchFamily="18" charset="0"/>
                <a:ea typeface="宋体" panose="02010600030101010101" pitchFamily="2" charset="-122"/>
              </a:rPr>
              <a:t>InstructGPT</a:t>
            </a:r>
            <a:r>
              <a:rPr lang="en-US" altLang="zh-CN" sz="2400" b="1" kern="100" dirty="0">
                <a:latin typeface="Times New Roman" panose="02020603050405020304" pitchFamily="18" charset="0"/>
                <a:ea typeface="宋体" panose="02010600030101010101" pitchFamily="2" charset="-122"/>
              </a:rPr>
              <a:t>/ ChatGPT</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200" y="1652574"/>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ChatGPT</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模型与</a:t>
            </a:r>
            <a:r>
              <a:rPr kumimoji="0" lang="en-US" altLang="zh-CN" sz="2400" b="1"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InstructGPT</a:t>
            </a:r>
            <a:r>
              <a:rPr kumimoji="0" lang="zh-CN" altLang="en-US" sz="24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模型的训练方法基本相同，不同的训练数据集，如训练</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ChatGPT</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模型时，添加代码相关数据（部分来自</a:t>
            </a:r>
            <a:r>
              <a:rPr kumimoji="0" lang="en-US" altLang="zh-CN" sz="24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），下图为</a:t>
            </a:r>
            <a:r>
              <a:rPr kumimoji="0" lang="en-US" altLang="zh-CN" sz="24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InstructGPT</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的训练过程</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94FD6662-09AB-2BFD-B070-B5AB1C9AAB41}"/>
              </a:ext>
            </a:extLst>
          </p:cNvPr>
          <p:cNvPicPr>
            <a:picLocks noChangeAspect="1"/>
          </p:cNvPicPr>
          <p:nvPr/>
        </p:nvPicPr>
        <p:blipFill>
          <a:blip r:embed="rId3"/>
          <a:stretch>
            <a:fillRect/>
          </a:stretch>
        </p:blipFill>
        <p:spPr>
          <a:xfrm>
            <a:off x="2241550" y="2838428"/>
            <a:ext cx="7740650" cy="3517922"/>
          </a:xfrm>
          <a:prstGeom prst="rect">
            <a:avLst/>
          </a:prstGeom>
        </p:spPr>
      </p:pic>
    </p:spTree>
    <p:extLst>
      <p:ext uri="{BB962C8B-B14F-4D97-AF65-F5344CB8AC3E}">
        <p14:creationId xmlns:p14="http://schemas.microsoft.com/office/powerpoint/2010/main" val="226068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2049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en-US" altLang="zh-CN" sz="2400" b="1" kern="100" dirty="0" err="1">
                <a:latin typeface="Times New Roman" panose="02020603050405020304" pitchFamily="18" charset="0"/>
                <a:ea typeface="宋体" panose="02010600030101010101" pitchFamily="2" charset="-122"/>
              </a:rPr>
              <a:t>InstructGPT</a:t>
            </a:r>
            <a:r>
              <a:rPr lang="en-US" altLang="zh-CN" sz="2400" b="1" kern="100" dirty="0">
                <a:latin typeface="Times New Roman" panose="02020603050405020304" pitchFamily="18" charset="0"/>
                <a:ea typeface="宋体" panose="02010600030101010101" pitchFamily="2" charset="-122"/>
              </a:rPr>
              <a:t>/ ChatGPT</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199" y="1652574"/>
            <a:ext cx="8448675"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InstructGPT</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训练的三个步骤的总体思路：</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我做你学：</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我（标注员）先注入一些精华知识，微调预模型</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你学我看：</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让预训练模型给出几个候选回答，</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我</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对其质量排序，</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Reward model</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学习一个打分器</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自动学习：</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最后打分机器就可以和模型配合，自动化地进行模型的迭代，整个过程称为基于人类反馈的强化学习（</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RLHF</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044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2049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en-US" altLang="zh-CN" sz="2400" b="1" kern="100" dirty="0">
                <a:latin typeface="Times New Roman" panose="02020603050405020304" pitchFamily="18" charset="0"/>
                <a:ea typeface="宋体" panose="02010600030101010101" pitchFamily="2" charset="-122"/>
              </a:rPr>
              <a:t> </a:t>
            </a:r>
            <a:r>
              <a:rPr lang="en-US" altLang="zh-CN" sz="2400" b="1" kern="100" dirty="0" err="1">
                <a:latin typeface="Times New Roman" panose="02020603050405020304" pitchFamily="18" charset="0"/>
                <a:ea typeface="宋体" panose="02010600030101010101" pitchFamily="2" charset="-122"/>
              </a:rPr>
              <a:t>InstructGPT</a:t>
            </a:r>
            <a:r>
              <a:rPr lang="en-US" altLang="zh-CN" sz="2400" b="1" kern="100" dirty="0">
                <a:latin typeface="Times New Roman" panose="02020603050405020304" pitchFamily="18" charset="0"/>
                <a:ea typeface="宋体" panose="02010600030101010101" pitchFamily="2" charset="-122"/>
              </a:rPr>
              <a:t>/ ChatGPT</a:t>
            </a:r>
            <a:r>
              <a:rPr lang="zh-CN" altLang="en-US" sz="2400" b="1" kern="100" dirty="0">
                <a:latin typeface="Times New Roman" panose="02020603050405020304" pitchFamily="18" charset="0"/>
                <a:ea typeface="宋体" panose="02010600030101010101" pitchFamily="2" charset="-122"/>
              </a:rPr>
              <a:t>背后逻辑</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200" y="1652574"/>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奖励模型的损失函数，这里假设</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每个</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prompt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随机输出</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个回答（</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response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descr="图片">
            <a:extLst>
              <a:ext uri="{FF2B5EF4-FFF2-40B4-BE49-F238E27FC236}">
                <a16:creationId xmlns:a16="http://schemas.microsoft.com/office/drawing/2014/main" id="{D34FD8CA-40C1-6E3B-353F-3549BADC95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384" y="3181245"/>
            <a:ext cx="7498716" cy="3451319"/>
          </a:xfrm>
          <a:prstGeom prst="rect">
            <a:avLst/>
          </a:prstGeom>
          <a:noFill/>
          <a:ln>
            <a:noFill/>
          </a:ln>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1987818-C556-D445-4506-95A30B6C95C9}"/>
                  </a:ext>
                </a:extLst>
              </p:cNvPr>
              <p:cNvSpPr txBox="1"/>
              <p:nvPr/>
            </p:nvSpPr>
            <p:spPr>
              <a:xfrm>
                <a:off x="2257425" y="2479780"/>
                <a:ext cx="7258050" cy="72686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𝑙𝑜𝑠𝑠</m:t>
                      </m:r>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𝜃</m:t>
                          </m:r>
                        </m:e>
                      </m:d>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f>
                        <m:f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1</m:t>
                          </m:r>
                        </m:num>
                        <m:den>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type m:val="noBa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𝐾</m:t>
                                  </m:r>
                                </m:num>
                                <m:den>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2</m:t>
                                  </m:r>
                                </m:den>
                              </m:f>
                            </m:e>
                          </m:d>
                        </m:den>
                      </m:f>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𝐸</m:t>
                          </m:r>
                        </m:e>
                        <m:sub>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𝑥</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𝑦</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𝑤</m:t>
                                  </m:r>
                                </m:sub>
                              </m:s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𝑦</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𝑙</m:t>
                                  </m:r>
                                </m:sub>
                              </m:sSub>
                            </m:e>
                          </m:d>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𝐷</m:t>
                          </m:r>
                        </m:sub>
                      </m:s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func>
                        <m:func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ctrlPr>
                        </m:funcPr>
                        <m:fName>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log</m:t>
                          </m:r>
                        </m:fName>
                        <m:e>
                          <m:d>
                            <m:d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𝜎</m:t>
                              </m:r>
                              <m:d>
                                <m:d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ctrlPr>
                                </m:dPr>
                                <m:e>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𝑟</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𝜃</m:t>
                                      </m:r>
                                    </m:sub>
                                  </m:sSub>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𝑥</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𝑦</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𝑤</m:t>
                                          </m:r>
                                        </m:sub>
                                      </m:sSub>
                                    </m:e>
                                  </m:d>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𝑟</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𝜃</m:t>
                                      </m:r>
                                    </m:sub>
                                  </m:sSub>
                                  <m:d>
                                    <m:d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𝑥</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𝑦</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𝑙</m:t>
                                          </m:r>
                                        </m:sub>
                                      </m:sSub>
                                    </m:e>
                                  </m:d>
                                </m:e>
                              </m:d>
                            </m:e>
                          </m:d>
                        </m:e>
                      </m:func>
                      <m: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20" name="文本框 19">
                <a:extLst>
                  <a:ext uri="{FF2B5EF4-FFF2-40B4-BE49-F238E27FC236}">
                    <a16:creationId xmlns:a16="http://schemas.microsoft.com/office/drawing/2014/main" id="{21987818-C556-D445-4506-95A30B6C95C9}"/>
                  </a:ext>
                </a:extLst>
              </p:cNvPr>
              <p:cNvSpPr txBox="1">
                <a:spLocks noRot="1" noChangeAspect="1" noMove="1" noResize="1" noEditPoints="1" noAdjustHandles="1" noChangeArrowheads="1" noChangeShapeType="1" noTextEdit="1"/>
              </p:cNvSpPr>
              <p:nvPr/>
            </p:nvSpPr>
            <p:spPr>
              <a:xfrm>
                <a:off x="2257425" y="2479780"/>
                <a:ext cx="7258050" cy="72686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606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2049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en-US" altLang="zh-CN" sz="2400" b="1" kern="100" dirty="0">
                <a:latin typeface="Times New Roman" panose="02020603050405020304" pitchFamily="18" charset="0"/>
                <a:ea typeface="宋体" panose="02010600030101010101" pitchFamily="2" charset="-122"/>
              </a:rPr>
              <a:t> </a:t>
            </a:r>
            <a:r>
              <a:rPr lang="en-US" altLang="zh-CN" sz="2400" b="1" kern="100" dirty="0" err="1">
                <a:latin typeface="Times New Roman" panose="02020603050405020304" pitchFamily="18" charset="0"/>
                <a:ea typeface="宋体" panose="02010600030101010101" pitchFamily="2" charset="-122"/>
              </a:rPr>
              <a:t>InstructGPT</a:t>
            </a:r>
            <a:r>
              <a:rPr lang="en-US" altLang="zh-CN" sz="2400" b="1" kern="100" dirty="0">
                <a:latin typeface="Times New Roman" panose="02020603050405020304" pitchFamily="18" charset="0"/>
                <a:ea typeface="宋体" panose="02010600030101010101" pitchFamily="2" charset="-122"/>
              </a:rPr>
              <a:t>/ ChatGPT</a:t>
            </a:r>
            <a:r>
              <a:rPr lang="zh-CN" altLang="en-US" sz="2400" b="1" kern="100" dirty="0">
                <a:latin typeface="Times New Roman" panose="02020603050405020304" pitchFamily="18" charset="0"/>
                <a:ea typeface="宋体" panose="02010600030101010101" pitchFamily="2" charset="-122"/>
              </a:rPr>
              <a:t>背后逻辑</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200" y="1652574"/>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PPO</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算法的目标函数，</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1987818-C556-D445-4506-95A30B6C95C9}"/>
                  </a:ext>
                </a:extLst>
              </p:cNvPr>
              <p:cNvSpPr txBox="1"/>
              <p:nvPr/>
            </p:nvSpPr>
            <p:spPr>
              <a:xfrm>
                <a:off x="2143125" y="2121445"/>
                <a:ext cx="8229600" cy="10813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𝑜𝑏𝑗𝑒𝑐𝑡𝑖𝑣𝑒</m:t>
                      </m:r>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d>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𝐸</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𝐷</m:t>
                              </m:r>
                            </m:e>
                            <m:sub>
                              <m:sSubSup>
                                <m:sSubSup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𝜋</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𝜙</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𝑅𝐿</m:t>
                                  </m:r>
                                </m:sup>
                              </m:sSubSup>
                            </m:sub>
                          </m:sSub>
                        </m:sub>
                      </m:sSub>
                      <m:d>
                        <m:dPr>
                          <m:begChr m:val="["/>
                          <m:endChr m:val="]"/>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sub>
                          </m:sSub>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𝑦</m:t>
                              </m:r>
                            </m:e>
                          </m:d>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𝛽</m:t>
                          </m:r>
                          <m:func>
                            <m:func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log</m:t>
                              </m:r>
                            </m:fName>
                            <m:e>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f>
                                    <m:f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bSup>
                                        <m:sSubSup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𝜋</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𝜙</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𝑅𝐿</m:t>
                                          </m:r>
                                        </m:sup>
                                      </m:sSubSup>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𝑦</m:t>
                                          </m:r>
                                        </m:e>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num>
                                    <m:den>
                                      <m:sSup>
                                        <m:sSup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𝜋</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𝑆𝐹𝑇</m:t>
                                          </m:r>
                                        </m:sup>
                                      </m:sSup>
                                      <m:d>
                                        <m:d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𝑦</m:t>
                                          </m:r>
                                        </m:e>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den>
                                  </m:f>
                                </m:e>
                              </m:d>
                            </m:e>
                          </m:func>
                        </m:e>
                      </m:d>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𝛾</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𝐸</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𝐷</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𝑝𝑟𝑒𝑡𝑟𝑎𝑖𝑛</m:t>
                              </m:r>
                            </m:sub>
                          </m:sSub>
                        </m:sub>
                      </m:s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log</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SubSup>
                        <m:sSubSup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𝜋</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𝜙</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𝑅𝐿</m:t>
                          </m:r>
                        </m:sup>
                      </m:sSub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20" name="文本框 19">
                <a:extLst>
                  <a:ext uri="{FF2B5EF4-FFF2-40B4-BE49-F238E27FC236}">
                    <a16:creationId xmlns:a16="http://schemas.microsoft.com/office/drawing/2014/main" id="{21987818-C556-D445-4506-95A30B6C95C9}"/>
                  </a:ext>
                </a:extLst>
              </p:cNvPr>
              <p:cNvSpPr txBox="1">
                <a:spLocks noRot="1" noChangeAspect="1" noMove="1" noResize="1" noEditPoints="1" noAdjustHandles="1" noChangeArrowheads="1" noChangeShapeType="1" noTextEdit="1"/>
              </p:cNvSpPr>
              <p:nvPr/>
            </p:nvSpPr>
            <p:spPr>
              <a:xfrm>
                <a:off x="2143125" y="2121445"/>
                <a:ext cx="8229600" cy="1081386"/>
              </a:xfrm>
              <a:prstGeom prst="rect">
                <a:avLst/>
              </a:prstGeom>
              <a:blipFill>
                <a:blip r:embed="rId3"/>
                <a:stretch>
                  <a:fillRect/>
                </a:stretch>
              </a:blipFill>
            </p:spPr>
            <p:txBody>
              <a:bodyPr/>
              <a:lstStyle/>
              <a:p>
                <a:r>
                  <a:rPr lang="zh-CN" altLang="en-US">
                    <a:noFill/>
                  </a:rPr>
                  <a:t> </a:t>
                </a:r>
              </a:p>
            </p:txBody>
          </p:sp>
        </mc:Fallback>
      </mc:AlternateContent>
      <p:pic>
        <p:nvPicPr>
          <p:cNvPr id="16" name="图片 15" descr="图片">
            <a:extLst>
              <a:ext uri="{FF2B5EF4-FFF2-40B4-BE49-F238E27FC236}">
                <a16:creationId xmlns:a16="http://schemas.microsoft.com/office/drawing/2014/main" id="{DF8B2BD4-EB98-8C15-3E52-D1FB1E8C4A6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2557" y="3429001"/>
            <a:ext cx="7347268" cy="2927350"/>
          </a:xfrm>
          <a:prstGeom prst="rect">
            <a:avLst/>
          </a:prstGeom>
          <a:noFill/>
          <a:ln>
            <a:noFill/>
          </a:ln>
        </p:spPr>
      </p:pic>
    </p:spTree>
    <p:extLst>
      <p:ext uri="{BB962C8B-B14F-4D97-AF65-F5344CB8AC3E}">
        <p14:creationId xmlns:p14="http://schemas.microsoft.com/office/powerpoint/2010/main" val="145883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10</a:t>
            </a:r>
            <a:r>
              <a:rPr lang="zh-CN" altLang="en-US" sz="4800" dirty="0"/>
              <a:t>章 </a:t>
            </a:r>
            <a:r>
              <a:rPr lang="en-US" altLang="zh-CN" sz="4800" kern="100" dirty="0">
                <a:latin typeface="Times New Roman" panose="02020603050405020304" pitchFamily="18" charset="0"/>
                <a:ea typeface="宋体" panose="02010600030101010101" pitchFamily="2" charset="-122"/>
              </a:rPr>
              <a:t>ChatGPT</a:t>
            </a:r>
            <a:r>
              <a:rPr lang="zh-CN" altLang="en-US" sz="4800" kern="100" dirty="0">
                <a:latin typeface="Times New Roman" panose="02020603050405020304" pitchFamily="18" charset="0"/>
                <a:ea typeface="宋体" panose="02010600030101010101" pitchFamily="2" charset="-122"/>
              </a:rPr>
              <a:t>模型</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204901"/>
            <a:ext cx="8229600" cy="428627"/>
          </a:xfrm>
          <a:ln>
            <a:solidFill>
              <a:srgbClr val="0070C0"/>
            </a:solidFill>
          </a:ln>
        </p:spPr>
        <p:txBody>
          <a:bodyPr>
            <a:normAutofit/>
          </a:bodyPr>
          <a:lstStyle/>
          <a:p>
            <a:r>
              <a:rPr lang="en-US" altLang="zh-CN" sz="2400" b="1" dirty="0"/>
              <a:t>ChatGPT</a:t>
            </a:r>
            <a:r>
              <a:rPr lang="zh-CN" altLang="en-US" sz="2400" b="1" dirty="0"/>
              <a:t>模型</a:t>
            </a:r>
            <a:r>
              <a:rPr lang="en-US" altLang="zh-CN" sz="2400" b="1" dirty="0"/>
              <a:t>---</a:t>
            </a:r>
            <a:r>
              <a:rPr lang="en-US" altLang="zh-CN" sz="2400" b="1" kern="100" dirty="0">
                <a:latin typeface="Times New Roman" panose="02020603050405020304" pitchFamily="18" charset="0"/>
                <a:ea typeface="宋体" panose="02010600030101010101" pitchFamily="2" charset="-122"/>
              </a:rPr>
              <a:t> </a:t>
            </a:r>
            <a:r>
              <a:rPr lang="en-US" altLang="zh-CN" sz="2400" b="1" kern="100" dirty="0" err="1">
                <a:latin typeface="Times New Roman" panose="02020603050405020304" pitchFamily="18" charset="0"/>
                <a:ea typeface="宋体" panose="02010600030101010101" pitchFamily="2" charset="-122"/>
              </a:rPr>
              <a:t>InstructGPT</a:t>
            </a:r>
            <a:r>
              <a:rPr lang="en-US" altLang="zh-CN" sz="2400" b="1" kern="100" dirty="0">
                <a:latin typeface="Times New Roman" panose="02020603050405020304" pitchFamily="18" charset="0"/>
                <a:ea typeface="宋体" panose="02010600030101010101" pitchFamily="2" charset="-122"/>
              </a:rPr>
              <a:t>/ ChatGPT</a:t>
            </a:r>
            <a:r>
              <a:rPr lang="zh-CN" altLang="en-US" sz="2400" b="1" kern="100" dirty="0">
                <a:latin typeface="Times New Roman" panose="02020603050405020304" pitchFamily="18" charset="0"/>
                <a:ea typeface="宋体" panose="02010600030101010101" pitchFamily="2" charset="-122"/>
              </a:rPr>
              <a:t>背后逻辑</a:t>
            </a:r>
            <a:endParaRPr lang="en-US" altLang="zh-CN" sz="2400" b="1" i="0" dirty="0">
              <a:solidFill>
                <a:srgbClr val="191B1F"/>
              </a:solidFill>
              <a:effectLst/>
              <a:latin typeface="-apple-system"/>
            </a:endParaRPr>
          </a:p>
          <a:p>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Rectangle 2">
            <a:extLst>
              <a:ext uri="{FF2B5EF4-FFF2-40B4-BE49-F238E27FC236}">
                <a16:creationId xmlns:a16="http://schemas.microsoft.com/office/drawing/2014/main" id="{07D9E70F-8D59-3711-D450-DFF025DEB4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内容占位符 5">
            <a:extLst>
              <a:ext uri="{FF2B5EF4-FFF2-40B4-BE49-F238E27FC236}">
                <a16:creationId xmlns:a16="http://schemas.microsoft.com/office/drawing/2014/main" id="{7063E00F-E8FD-42F0-ABA9-764B96B37CFA}"/>
              </a:ext>
            </a:extLst>
          </p:cNvPr>
          <p:cNvSpPr txBox="1">
            <a:spLocks/>
          </p:cNvSpPr>
          <p:nvPr/>
        </p:nvSpPr>
        <p:spPr bwMode="auto">
          <a:xfrm>
            <a:off x="1981200" y="1652574"/>
            <a:ext cx="8229600" cy="455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PPO</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算法的目标函数，</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A3C57225-895A-C15A-10BD-C7B87EB6FA24}"/>
              </a:ext>
            </a:extLst>
          </p:cNvPr>
          <p:cNvPicPr>
            <a:picLocks noChangeAspect="1"/>
          </p:cNvPicPr>
          <p:nvPr/>
        </p:nvPicPr>
        <p:blipFill>
          <a:blip r:embed="rId3"/>
          <a:stretch>
            <a:fillRect/>
          </a:stretch>
        </p:blipFill>
        <p:spPr>
          <a:xfrm>
            <a:off x="2082800" y="2347901"/>
            <a:ext cx="8337550" cy="3305198"/>
          </a:xfrm>
          <a:prstGeom prst="rect">
            <a:avLst/>
          </a:prstGeom>
        </p:spPr>
      </p:pic>
    </p:spTree>
    <p:extLst>
      <p:ext uri="{BB962C8B-B14F-4D97-AF65-F5344CB8AC3E}">
        <p14:creationId xmlns:p14="http://schemas.microsoft.com/office/powerpoint/2010/main" val="9076636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2603</Words>
  <Application>Microsoft Office PowerPoint</Application>
  <PresentationFormat>宽屏</PresentationFormat>
  <Paragraphs>302</Paragraphs>
  <Slides>41</Slides>
  <Notes>40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2" baseType="lpstr">
      <vt:lpstr>-apple-system</vt:lpstr>
      <vt:lpstr>等线</vt:lpstr>
      <vt:lpstr>等线 Light</vt:lpstr>
      <vt:lpstr>Arial</vt:lpstr>
      <vt:lpstr>Cambria Math</vt:lpstr>
      <vt:lpstr>Segoe UI</vt:lpstr>
      <vt:lpstr>Times New Roman</vt:lpstr>
      <vt:lpstr>Wingdings 2</vt:lpstr>
      <vt:lpstr>Office 主题​​</vt:lpstr>
      <vt:lpstr>1_Office 主题​​</vt:lpstr>
      <vt:lpstr>Visio</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lpstr>第10章 ChatGPT模型</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ChatGPT模型</dc:title>
  <dc:creator>maogui wu</dc:creator>
  <cp:lastModifiedBy>maogui wu</cp:lastModifiedBy>
  <cp:revision>1</cp:revision>
  <dcterms:created xsi:type="dcterms:W3CDTF">2024-04-30T11:44:07Z</dcterms:created>
  <dcterms:modified xsi:type="dcterms:W3CDTF">2024-04-30T11:44:26Z</dcterms:modified>
</cp:coreProperties>
</file>