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68" r:id="rId4"/>
    <p:sldId id="269" r:id="rId5"/>
    <p:sldId id="270" r:id="rId6"/>
    <p:sldId id="272" r:id="rId7"/>
    <p:sldId id="271" r:id="rId8"/>
    <p:sldId id="274" r:id="rId9"/>
    <p:sldId id="266" r:id="rId10"/>
    <p:sldId id="258" r:id="rId11"/>
    <p:sldId id="261" r:id="rId12"/>
    <p:sldId id="262" r:id="rId13"/>
    <p:sldId id="275" r:id="rId14"/>
    <p:sldId id="276" r:id="rId15"/>
    <p:sldId id="260" r:id="rId16"/>
    <p:sldId id="273" r:id="rId17"/>
    <p:sldId id="267" r:id="rId18"/>
    <p:sldId id="278" r:id="rId19"/>
    <p:sldId id="280" r:id="rId20"/>
    <p:sldId id="277" r:id="rId21"/>
    <p:sldId id="279" r:id="rId22"/>
    <p:sldId id="263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63" autoAdjust="0"/>
    <p:restoredTop sz="89588" autoAdjust="0"/>
  </p:normalViewPr>
  <p:slideViewPr>
    <p:cSldViewPr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198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45CF-A011-43DD-885F-31A033604326}" type="datetimeFigureOut">
              <a:rPr lang="de-DE" smtClean="0"/>
              <a:pPr/>
              <a:t>06.07.2013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4B43A-7F12-410F-BE58-E050934596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36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5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794250"/>
            <a:ext cx="9144000" cy="2063750"/>
          </a:xfrm>
          <a:prstGeom prst="rect">
            <a:avLst/>
          </a:prstGeom>
          <a:solidFill>
            <a:srgbClr val="006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7" name="Grafik 6" descr="fin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472" y="642917"/>
            <a:ext cx="6143668" cy="10132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5922" y="2290230"/>
            <a:ext cx="8308800" cy="1643595"/>
          </a:xfrm>
          <a:prstGeom prst="rect">
            <a:avLst/>
          </a:prstGeom>
        </p:spPr>
        <p:txBody>
          <a:bodyPr anchor="b"/>
          <a:lstStyle>
            <a:lvl1pPr algn="l">
              <a:defRPr sz="4000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5922" y="3931310"/>
            <a:ext cx="8308800" cy="517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pc="-100" baseline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800" b="1" u="none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3"/>
            <a:ext cx="8153400" cy="490061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400" spc="-100" baseline="0">
                <a:solidFill>
                  <a:srgbClr val="0168B5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defRPr sz="2000" spc="-100" baseline="0">
                <a:latin typeface="Lucida Sans Unicode" pitchFamily="34" charset="0"/>
                <a:cs typeface="Lucida Sans Unicode" pitchFamily="34" charset="0"/>
              </a:defRPr>
            </a:lvl2pPr>
            <a:lvl3pPr>
              <a:defRPr sz="1800" spc="-100" baseline="0">
                <a:latin typeface="Lucida Sans Unicode" pitchFamily="34" charset="0"/>
                <a:cs typeface="Lucida Sans Unicode" pitchFamily="34" charset="0"/>
              </a:defRPr>
            </a:lvl3pPr>
            <a:lvl4pPr>
              <a:defRPr spc="-100" baseline="0">
                <a:latin typeface="Lucida Sans Unicode" pitchFamily="34" charset="0"/>
                <a:cs typeface="Lucida Sans Unicode" pitchFamily="34" charset="0"/>
              </a:defRPr>
            </a:lvl4pPr>
            <a:lvl5pPr>
              <a:defRPr spc="-100" baseline="0"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400" b="1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293383"/>
            <a:ext cx="7829550" cy="1031875"/>
          </a:xfrm>
          <a:prstGeom prst="rect">
            <a:avLst/>
          </a:prstGeom>
        </p:spPr>
        <p:txBody>
          <a:bodyPr/>
          <a:lstStyle>
            <a:lvl1pPr algn="l">
              <a:defRPr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fin-logo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000" y="126000"/>
            <a:ext cx="3333705" cy="549818"/>
          </a:xfrm>
          <a:prstGeom prst="rect">
            <a:avLst/>
          </a:prstGeom>
        </p:spPr>
      </p:pic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7858148" y="6572272"/>
            <a:ext cx="85722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F0C70C-CABB-4744-83FF-E7904DBC156B}" type="slidenum">
              <a:rPr lang="de-DE" sz="800" b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87388"/>
            <a:ext cx="9144000" cy="25400"/>
          </a:xfrm>
          <a:prstGeom prst="rect">
            <a:avLst/>
          </a:prstGeom>
          <a:solidFill>
            <a:srgbClr val="0068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22000" y="6572272"/>
            <a:ext cx="7146344" cy="1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de-DE" sz="900" b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GPGPU mit</a:t>
            </a:r>
            <a:r>
              <a:rPr lang="de-DE" sz="900" b="0" baseline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900" b="0" baseline="0" dirty="0" err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JavaCL</a:t>
            </a:r>
            <a:endParaRPr lang="de-DE" sz="900" b="0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rgbClr val="0068B4"/>
          </a:solidFill>
          <a:latin typeface="+mn-lt"/>
          <a:ea typeface="+mn-ea"/>
          <a:cs typeface="+mn-cs"/>
        </a:defRPr>
      </a:lvl1pPr>
      <a:lvl2pPr marL="630238" indent="-2714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1233488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414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penC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astergrid.com/blog/2010/09/efficient-gaussian-blur-with-linear-sampl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cper.com/news/Graphics-Cards/JPR-Releases-Q1-2013-GPU-Market-Share-Numbers-Good-News-NVID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GPGPU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JavaCL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/>
              <a:t> </a:t>
            </a:r>
            <a:r>
              <a:rPr lang="en-US" dirty="0" err="1" smtClean="0"/>
              <a:t>JavCL</a:t>
            </a:r>
            <a:r>
              <a:rPr lang="en-US" dirty="0" smtClean="0"/>
              <a:t> &amp; </a:t>
            </a:r>
            <a:r>
              <a:rPr lang="en-US" dirty="0" err="1" smtClean="0"/>
              <a:t>OpenCL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praktischer</a:t>
            </a:r>
            <a:r>
              <a:rPr lang="en-US" dirty="0" smtClean="0"/>
              <a:t> Java-Wrapper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Standard der </a:t>
            </a:r>
            <a:r>
              <a:rPr lang="en-US" dirty="0" err="1" smtClean="0">
                <a:solidFill>
                  <a:schemeClr val="tx1"/>
                </a:solidFill>
              </a:rPr>
              <a:t>Khronos</a:t>
            </a:r>
            <a:r>
              <a:rPr lang="en-US" dirty="0" smtClean="0">
                <a:solidFill>
                  <a:schemeClr val="tx1"/>
                </a:solidFill>
              </a:rPr>
              <a:t> Group </a:t>
            </a:r>
            <a:r>
              <a:rPr lang="en-US" dirty="0" err="1" smtClean="0">
                <a:solidFill>
                  <a:schemeClr val="tx1"/>
                </a:solidFill>
              </a:rPr>
              <a:t>zur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Programmierung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heterogener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Parallelrechner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Programmieren</a:t>
            </a:r>
            <a:r>
              <a:rPr lang="en-US" dirty="0" smtClean="0">
                <a:solidFill>
                  <a:schemeClr val="tx1"/>
                </a:solidFill>
              </a:rPr>
              <a:t> von “Kernel” in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an C </a:t>
            </a:r>
            <a:r>
              <a:rPr lang="en-US" dirty="0" err="1" smtClean="0"/>
              <a:t>angelehnte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Open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00064"/>
            <a:ext cx="2049016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Besonderheit</a:t>
            </a:r>
            <a:r>
              <a:rPr lang="en-US" dirty="0" smtClean="0"/>
              <a:t> von </a:t>
            </a:r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ALLES </a:t>
            </a:r>
            <a:r>
              <a:rPr lang="en-US" sz="2800" dirty="0" err="1" smtClean="0"/>
              <a:t>kann</a:t>
            </a:r>
            <a:r>
              <a:rPr lang="en-US" sz="2800" dirty="0" smtClean="0"/>
              <a:t> </a:t>
            </a:r>
            <a:r>
              <a:rPr lang="en-US" sz="2800" dirty="0" err="1" smtClean="0"/>
              <a:t>ein</a:t>
            </a:r>
            <a:r>
              <a:rPr lang="en-US" sz="2800" dirty="0" smtClean="0"/>
              <a:t> Compute-Device </a:t>
            </a:r>
            <a:r>
              <a:rPr lang="en-US" sz="2800" dirty="0" err="1" smtClean="0"/>
              <a:t>sein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Wenn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nur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Treiber</a:t>
            </a:r>
            <a:r>
              <a:rPr lang="en-US" sz="1400" dirty="0" smtClean="0">
                <a:solidFill>
                  <a:schemeClr val="tx1"/>
                </a:solidFill>
              </a:rPr>
              <a:t> da </a:t>
            </a:r>
            <a:r>
              <a:rPr lang="en-US" sz="1400" dirty="0" err="1" smtClean="0">
                <a:solidFill>
                  <a:schemeClr val="tx1"/>
                </a:solidFill>
              </a:rPr>
              <a:t>ist</a:t>
            </a:r>
            <a:r>
              <a:rPr lang="en-US" sz="1400" dirty="0" smtClean="0">
                <a:solidFill>
                  <a:schemeClr val="tx1"/>
                </a:solidFill>
              </a:rPr>
              <a:t>..)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76336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60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Platform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NVIDIA </a:t>
            </a:r>
            <a:r>
              <a:rPr lang="en-US" dirty="0" err="1" smtClean="0"/>
              <a:t>Grafikkarten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chemeClr val="tx1"/>
                </a:solidFill>
              </a:rPr>
              <a:t>Grafiktreiber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Ab</a:t>
            </a:r>
            <a:r>
              <a:rPr lang="en-US" dirty="0" smtClean="0"/>
              <a:t> NVIDIA </a:t>
            </a:r>
            <a:r>
              <a:rPr lang="en-US" dirty="0" err="1" smtClean="0"/>
              <a:t>Geforce</a:t>
            </a:r>
            <a:r>
              <a:rPr lang="en-US" dirty="0" smtClean="0"/>
              <a:t> 8 Series</a:t>
            </a:r>
            <a:br>
              <a:rPr lang="en-US" dirty="0" smtClean="0"/>
            </a:br>
            <a:r>
              <a:rPr lang="en-US" dirty="0" err="1" smtClean="0"/>
              <a:t>Alle</a:t>
            </a:r>
            <a:r>
              <a:rPr lang="en-US" dirty="0" smtClean="0"/>
              <a:t> Laptop &amp; Desktop </a:t>
            </a:r>
            <a:r>
              <a:rPr lang="en-US" dirty="0" err="1" smtClean="0"/>
              <a:t>Grafikchips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Intel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“Intel </a:t>
            </a:r>
            <a:r>
              <a:rPr lang="en-US" sz="2000" dirty="0">
                <a:solidFill>
                  <a:schemeClr val="tx1"/>
                </a:solidFill>
              </a:rPr>
              <a:t>SDK for </a:t>
            </a:r>
            <a:r>
              <a:rPr lang="en-US" sz="2000" dirty="0" err="1">
                <a:solidFill>
                  <a:schemeClr val="tx1"/>
                </a:solidFill>
              </a:rPr>
              <a:t>OpenCL</a:t>
            </a:r>
            <a:r>
              <a:rPr lang="en-US" sz="2000" dirty="0">
                <a:solidFill>
                  <a:schemeClr val="tx1"/>
                </a:solidFill>
              </a:rPr>
              <a:t> Applications </a:t>
            </a:r>
            <a:r>
              <a:rPr lang="en-US" sz="2000" dirty="0" smtClean="0">
                <a:solidFill>
                  <a:schemeClr val="tx1"/>
                </a:solidFill>
              </a:rPr>
              <a:t>2012”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GPUs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AMD APP SDK”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GPUs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APUs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65304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539552" y="1772816"/>
            <a:ext cx="3942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Host Code</a:t>
            </a:r>
            <a:br>
              <a:rPr lang="en-US" sz="2000" b="1" dirty="0" smtClean="0"/>
            </a:br>
            <a:r>
              <a:rPr lang="en-US" sz="2000" dirty="0" smtClean="0"/>
              <a:t>Java in </a:t>
            </a:r>
            <a:r>
              <a:rPr lang="en-US" sz="2000" dirty="0" err="1" smtClean="0"/>
              <a:t>unserem</a:t>
            </a:r>
            <a:r>
              <a:rPr lang="en-US" sz="2000" dirty="0" smtClean="0"/>
              <a:t> Fall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3995936" y="2492316"/>
            <a:ext cx="394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Device Code</a:t>
            </a:r>
            <a:br>
              <a:rPr lang="en-US" sz="2000" b="1" dirty="0" smtClean="0"/>
            </a:br>
            <a:r>
              <a:rPr lang="en-US" sz="2000" dirty="0" err="1" smtClean="0"/>
              <a:t>OpenCL</a:t>
            </a:r>
            <a:r>
              <a:rPr lang="en-US" sz="2000" dirty="0" smtClean="0"/>
              <a:t> 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746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Programmier</a:t>
            </a:r>
            <a:r>
              <a:rPr lang="en-US" dirty="0" smtClean="0"/>
              <a:t>/</a:t>
            </a:r>
            <a:r>
              <a:rPr lang="en-US" dirty="0" err="1" smtClean="0"/>
              <a:t>Berechnungsmodell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Innerhal</a:t>
            </a:r>
            <a:r>
              <a:rPr lang="de-DE" dirty="0" smtClean="0"/>
              <a:t>b von </a:t>
            </a:r>
            <a:r>
              <a:rPr lang="de-DE" dirty="0" err="1" smtClean="0"/>
              <a:t>WorkGroup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Geteiler</a:t>
            </a:r>
            <a:r>
              <a:rPr lang="de-DE" dirty="0" smtClean="0">
                <a:solidFill>
                  <a:schemeClr val="tx1"/>
                </a:solidFill>
              </a:rPr>
              <a:t> Speicher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Memory)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Syncs</a:t>
            </a:r>
            <a:r>
              <a:rPr lang="de-DE" dirty="0" smtClean="0">
                <a:solidFill>
                  <a:schemeClr val="tx1"/>
                </a:solidFill>
              </a:rPr>
              <a:t> möglich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Device </a:t>
            </a:r>
            <a:r>
              <a:rPr lang="en-US" dirty="0" err="1" smtClean="0">
                <a:solidFill>
                  <a:schemeClr val="accent1"/>
                </a:solidFill>
              </a:rPr>
              <a:t>arbeitet</a:t>
            </a:r>
            <a:r>
              <a:rPr lang="en-US" dirty="0" smtClean="0">
                <a:solidFill>
                  <a:schemeClr val="accent1"/>
                </a:solidFill>
              </a:rPr>
              <a:t> parallel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zum</a:t>
            </a:r>
            <a:r>
              <a:rPr lang="en-US" dirty="0" smtClean="0">
                <a:solidFill>
                  <a:schemeClr val="accent1"/>
                </a:solidFill>
              </a:rPr>
              <a:t> Host!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de-DE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Andreas\Desktop\opencl programming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59" y="1202276"/>
            <a:ext cx="4394629" cy="568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Speichermodell</a:t>
            </a:r>
            <a:endParaRPr lang="de-DE" dirty="0"/>
          </a:p>
        </p:txBody>
      </p:sp>
      <p:pic>
        <p:nvPicPr>
          <p:cNvPr id="3074" name="Picture 2" descr="Datei:OpenCL Memory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5246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870659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840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Images/Textures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Besonderer</a:t>
            </a:r>
            <a:r>
              <a:rPr lang="en-US" dirty="0" smtClean="0"/>
              <a:t> </a:t>
            </a:r>
            <a:r>
              <a:rPr lang="en-US" dirty="0" err="1" smtClean="0"/>
              <a:t>Speicherzugriff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Bilddaten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Mehrdimensionaler</a:t>
            </a:r>
            <a:r>
              <a:rPr lang="en-US" dirty="0" smtClean="0">
                <a:solidFill>
                  <a:schemeClr val="tx1"/>
                </a:solidFill>
              </a:rPr>
              <a:t> Cache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Filterung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Automatische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Typkonvertierung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Bounds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</a:t>
            </a:r>
            <a:r>
              <a:rPr lang="en-US" dirty="0" err="1" smtClean="0">
                <a:solidFill>
                  <a:schemeClr val="accent1"/>
                </a:solidFill>
              </a:rPr>
              <a:t>eil</a:t>
            </a:r>
            <a:r>
              <a:rPr lang="en-US" dirty="0" smtClean="0">
                <a:solidFill>
                  <a:schemeClr val="accent1"/>
                </a:solidFill>
              </a:rPr>
              <a:t> des Global </a:t>
            </a:r>
            <a:r>
              <a:rPr lang="en-US" dirty="0" err="1" smtClean="0">
                <a:solidFill>
                  <a:schemeClr val="accent1"/>
                </a:solidFill>
              </a:rPr>
              <a:t>Memorys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Praktisch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nicht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für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Bilder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Mittlerweile</a:t>
            </a:r>
            <a:r>
              <a:rPr lang="en-US" dirty="0" smtClean="0">
                <a:solidFill>
                  <a:schemeClr val="accent1"/>
                </a:solidFill>
              </a:rPr>
              <a:t> auf den </a:t>
            </a:r>
            <a:r>
              <a:rPr lang="en-US" dirty="0" err="1" smtClean="0">
                <a:solidFill>
                  <a:schemeClr val="accent1"/>
                </a:solidFill>
              </a:rPr>
              <a:t>meisten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modernen</a:t>
            </a:r>
            <a:r>
              <a:rPr lang="en-US" dirty="0" smtClean="0">
                <a:solidFill>
                  <a:schemeClr val="accent1"/>
                </a:solidFill>
              </a:rPr>
              <a:t> GPUs </a:t>
            </a:r>
            <a:r>
              <a:rPr lang="en-US" dirty="0" err="1" smtClean="0">
                <a:solidFill>
                  <a:schemeClr val="accent1"/>
                </a:solidFill>
              </a:rPr>
              <a:t>alle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Speicheraten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gepuffert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http://img.tomshardware.com/us/2004/06/03/ati/pic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1916832"/>
            <a:ext cx="446449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/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607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Beispiel</a:t>
            </a:r>
            <a:r>
              <a:rPr lang="en-US" dirty="0" smtClean="0"/>
              <a:t>: Gaussian Blur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jedem Pixel gewichtete Summe der Umliegenden bilden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Gewichtung mit </a:t>
            </a:r>
            <a:r>
              <a:rPr lang="de-DE" dirty="0" err="1" smtClean="0">
                <a:solidFill>
                  <a:schemeClr val="tx1"/>
                </a:solidFill>
              </a:rPr>
              <a:t>gausscher</a:t>
            </a:r>
            <a:r>
              <a:rPr lang="de-DE" dirty="0" smtClean="0">
                <a:solidFill>
                  <a:schemeClr val="tx1"/>
                </a:solidFill>
              </a:rPr>
              <a:t> Glockenkurve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Lässt sich separieren in vertikalen &amp;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horizontalen </a:t>
            </a:r>
            <a:r>
              <a:rPr lang="de-DE" dirty="0" err="1" smtClean="0">
                <a:solidFill>
                  <a:schemeClr val="tx1"/>
                </a:solidFill>
              </a:rPr>
              <a:t>Blur</a:t>
            </a:r>
            <a:endParaRPr lang="de-DE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de-DE" dirty="0" smtClean="0"/>
              <a:t>Dies reduziert die Zahl der</a:t>
            </a:r>
            <a:br>
              <a:rPr lang="de-DE" dirty="0" smtClean="0"/>
            </a:br>
            <a:r>
              <a:rPr lang="de-DE" dirty="0" smtClean="0"/>
              <a:t>Lesezugriffe dramatisch!</a:t>
            </a: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upload.wikimedia.org/wikipedia/commons/thumb/d/d7/Halftone,_Gaussian_Blur.jpg/220px-Halftone,_Gaussian_Bl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6" y="2348880"/>
            <a:ext cx="22093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media.4teachers.de/images/thumbs/image_thumb.25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96" y="4005064"/>
            <a:ext cx="338145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 </a:t>
            </a:r>
            <a:r>
              <a:rPr lang="en-US" dirty="0" err="1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Glättung</a:t>
            </a:r>
            <a:r>
              <a:rPr lang="en-US" dirty="0" smtClean="0"/>
              <a:t> von </a:t>
            </a:r>
            <a:r>
              <a:rPr lang="en-US" dirty="0" err="1" smtClean="0"/>
              <a:t>Bildinhalten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PrePass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Kantenerkennung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Effekte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Bloom/Glow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Depth of Field (Approximation)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 descr="http://cloud-2.steampowered.com/ugc/615021452134613098/D5240E8AF1E26C0CCB7D4F90C4251430272AD595/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2"/>
          <a:stretch/>
        </p:blipFill>
        <p:spPr bwMode="auto">
          <a:xfrm>
            <a:off x="2051720" y="3861048"/>
            <a:ext cx="5591923" cy="27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onetuts.com/attachments/2010/04/1_2010042715184013D0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1595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Bonusslides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1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Geschickte</a:t>
            </a:r>
            <a:r>
              <a:rPr lang="en-US" dirty="0" smtClean="0"/>
              <a:t> </a:t>
            </a:r>
            <a:r>
              <a:rPr lang="en-US" dirty="0" err="1" smtClean="0"/>
              <a:t>Optimierung</a:t>
            </a:r>
            <a:r>
              <a:rPr lang="en-US" dirty="0" smtClean="0"/>
              <a:t> des Blurs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noch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schneller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Nutzt</a:t>
            </a:r>
            <a:r>
              <a:rPr lang="en-US" dirty="0" smtClean="0">
                <a:solidFill>
                  <a:schemeClr val="tx1"/>
                </a:solidFill>
              </a:rPr>
              <a:t> man den </a:t>
            </a:r>
            <a:r>
              <a:rPr lang="en-US" dirty="0" err="1" smtClean="0">
                <a:solidFill>
                  <a:schemeClr val="tx1"/>
                </a:solidFill>
              </a:rPr>
              <a:t>linearen</a:t>
            </a:r>
            <a:r>
              <a:rPr lang="en-US" dirty="0" smtClean="0">
                <a:solidFill>
                  <a:schemeClr val="tx1"/>
                </a:solidFill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</a:rPr>
              <a:t>geschickt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kann</a:t>
            </a:r>
            <a:r>
              <a:rPr lang="en-US" dirty="0" smtClean="0">
                <a:solidFill>
                  <a:schemeClr val="tx1"/>
                </a:solidFill>
              </a:rPr>
              <a:t> der Blur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gut </a:t>
            </a:r>
            <a:r>
              <a:rPr lang="en-US" dirty="0" err="1" smtClean="0">
                <a:solidFill>
                  <a:schemeClr val="tx1"/>
                </a:solidFill>
              </a:rPr>
              <a:t>optimiert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werden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Artikel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über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Realisierung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mithilfe</a:t>
            </a:r>
            <a:r>
              <a:rPr lang="en-US" dirty="0" smtClean="0">
                <a:solidFill>
                  <a:schemeClr val="tx1"/>
                </a:solidFill>
              </a:rPr>
              <a:t> von Pixel-</a:t>
            </a:r>
            <a:r>
              <a:rPr lang="en-US" dirty="0" err="1" smtClean="0">
                <a:solidFill>
                  <a:schemeClr val="tx1"/>
                </a:solidFill>
              </a:rPr>
              <a:t>Shadern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://rastergrid.com/blog/2010/09/efficient-gaussian-blur-with-linear-sampling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Local Memory </a:t>
            </a:r>
            <a:r>
              <a:rPr lang="en-US" dirty="0" err="1" smtClean="0">
                <a:solidFill>
                  <a:schemeClr val="tx1"/>
                </a:solidFill>
              </a:rPr>
              <a:t>ist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schnell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Pre-Fetching von </a:t>
            </a:r>
            <a:r>
              <a:rPr lang="en-US" dirty="0" err="1" smtClean="0"/>
              <a:t>umliegenden</a:t>
            </a:r>
            <a:r>
              <a:rPr lang="en-US" dirty="0" smtClean="0"/>
              <a:t> </a:t>
            </a:r>
            <a:r>
              <a:rPr lang="en-US" dirty="0" err="1" smtClean="0"/>
              <a:t>Pixeln</a:t>
            </a:r>
            <a:r>
              <a:rPr lang="en-US" dirty="0"/>
              <a:t> </a:t>
            </a:r>
            <a:r>
              <a:rPr lang="en-US" dirty="0" smtClean="0"/>
              <a:t>in den Local Memory? 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CUDA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Konvertierung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: Swan</a:t>
            </a:r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64782"/>
              </p:ext>
            </p:extLst>
          </p:nvPr>
        </p:nvGraphicFramePr>
        <p:xfrm>
          <a:off x="1403648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OpenCL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Work-Item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Block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Work-Group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Private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bedeutet</a:t>
            </a:r>
            <a:r>
              <a:rPr lang="en-US" dirty="0" smtClean="0"/>
              <a:t> GPGPU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Definition GPGPU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smtClean="0"/>
              <a:t>General-purpose </a:t>
            </a:r>
            <a:r>
              <a:rPr lang="en-US" b="1" dirty="0"/>
              <a:t>computing on graphics processing units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utilization of a graphics processing unit (GPU), which typically handles computation only for computer graphics, to perform computation in applications traditionally handled by the central processing unit (CPU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wikipedia</a:t>
            </a:r>
            <a:r>
              <a:rPr lang="en-US" dirty="0" smtClean="0"/>
              <a:t> (en)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Kurz</a:t>
            </a:r>
            <a:r>
              <a:rPr lang="en-US" dirty="0" smtClean="0"/>
              <a:t>: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b="1" dirty="0" err="1" smtClean="0"/>
              <a:t>Irgendwas</a:t>
            </a:r>
            <a:r>
              <a:rPr lang="en-US" dirty="0" smtClean="0"/>
              <a:t> auf der </a:t>
            </a:r>
            <a:r>
              <a:rPr lang="en-US" b="1" dirty="0" err="1" smtClean="0"/>
              <a:t>Grafikkarte</a:t>
            </a:r>
            <a:r>
              <a:rPr lang="en-US" dirty="0" smtClean="0"/>
              <a:t> </a:t>
            </a:r>
            <a:r>
              <a:rPr lang="en-US" b="1" dirty="0" err="1" smtClean="0"/>
              <a:t>rechnen</a:t>
            </a:r>
            <a:r>
              <a:rPr lang="en-US" dirty="0" smtClean="0"/>
              <a:t>, was da </a:t>
            </a:r>
            <a:r>
              <a:rPr lang="en-US" dirty="0" err="1" smtClean="0"/>
              <a:t>früher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gerechnet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err="1" smtClean="0"/>
              <a:t>Einsatz</a:t>
            </a:r>
            <a:r>
              <a:rPr lang="en-US" dirty="0" smtClean="0"/>
              <a:t> </a:t>
            </a:r>
            <a:r>
              <a:rPr lang="en-US" dirty="0" err="1" smtClean="0"/>
              <a:t>speziell</a:t>
            </a:r>
            <a:r>
              <a:rPr lang="en-US" dirty="0" smtClean="0"/>
              <a:t> </a:t>
            </a:r>
            <a:r>
              <a:rPr lang="en-US" dirty="0" err="1" smtClean="0"/>
              <a:t>geschaffener</a:t>
            </a:r>
            <a:r>
              <a:rPr lang="en-US" dirty="0" smtClean="0"/>
              <a:t> </a:t>
            </a:r>
            <a:r>
              <a:rPr lang="en-US" dirty="0" err="1" smtClean="0"/>
              <a:t>Technologien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CUDA, </a:t>
            </a:r>
            <a:r>
              <a:rPr lang="en-US" dirty="0" err="1" smtClean="0"/>
              <a:t>DirectCompute</a:t>
            </a:r>
            <a:r>
              <a:rPr lang="en-US" dirty="0" smtClean="0"/>
              <a:t>, </a:t>
            </a:r>
            <a:r>
              <a:rPr lang="en-US" b="1" dirty="0" err="1" smtClean="0"/>
              <a:t>OpenCL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618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Rechenleistung</a:t>
            </a:r>
            <a:endParaRPr lang="de-DE" dirty="0"/>
          </a:p>
        </p:txBody>
      </p:sp>
      <p:pic>
        <p:nvPicPr>
          <p:cNvPr id="1026" name="Picture 2" descr="http://docs.nvidia.com/cuda/cuda-c-programming-guide/graphics/floating-point-operations-per-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" y="1844824"/>
            <a:ext cx="47148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7332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>
                <a:hlinkClick r:id="rId3"/>
              </a:rPr>
              <a:t>http://docs.nvidia.com/cuda/cuda-c-programming-guide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</a:t>
            </a:r>
            <a:endParaRPr lang="de-DE" sz="1100" dirty="0"/>
          </a:p>
        </p:txBody>
      </p:sp>
      <p:pic>
        <p:nvPicPr>
          <p:cNvPr id="1028" name="Picture 4" descr="http://docs.nvidia.com/cuda/cuda-c-programming-guide/graphics/memory-bandwid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6" y="2016223"/>
            <a:ext cx="41719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508104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Speicher</a:t>
            </a:r>
            <a:r>
              <a:rPr lang="en-US" dirty="0" err="1"/>
              <a:t>b</a:t>
            </a:r>
            <a:r>
              <a:rPr lang="en-US" dirty="0" err="1" smtClean="0"/>
              <a:t>andbreite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0668" y="1484784"/>
            <a:ext cx="451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Theoretische</a:t>
            </a:r>
            <a:r>
              <a:rPr lang="en-US" dirty="0" smtClean="0"/>
              <a:t> </a:t>
            </a:r>
            <a:r>
              <a:rPr lang="en-US" dirty="0" err="1" smtClean="0"/>
              <a:t>Rechenleistung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/>
              <a:t> </a:t>
            </a:r>
            <a:r>
              <a:rPr lang="en-US" dirty="0" err="1" smtClean="0"/>
              <a:t>kurz</a:t>
            </a:r>
            <a:r>
              <a:rPr lang="en-US" dirty="0" smtClean="0"/>
              <a:t>: </a:t>
            </a:r>
            <a:r>
              <a:rPr lang="en-US" dirty="0" err="1" smtClean="0"/>
              <a:t>Woher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(PC) GPUs?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8800" dirty="0" smtClean="0"/>
              <a:t>INTEL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 err="1" smtClean="0"/>
              <a:t>Prozessor</a:t>
            </a:r>
            <a:r>
              <a:rPr lang="en-US" sz="1800" dirty="0" smtClean="0"/>
              <a:t>  </a:t>
            </a:r>
            <a:r>
              <a:rPr lang="en-US" sz="1800" dirty="0" err="1" smtClean="0"/>
              <a:t>integriert</a:t>
            </a:r>
            <a:r>
              <a:rPr lang="en-US" sz="1800" dirty="0" smtClean="0"/>
              <a:t>: </a:t>
            </a:r>
            <a:r>
              <a:rPr lang="en-US" sz="1800" b="1" dirty="0" smtClean="0"/>
              <a:t>HD Graphics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AMD</a:t>
            </a:r>
            <a:endParaRPr lang="en-US" sz="40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Radeon HD </a:t>
            </a:r>
            <a:endParaRPr lang="en-US" sz="1800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err="1" smtClean="0"/>
              <a:t>FireStream</a:t>
            </a:r>
            <a:endParaRPr lang="en-US" sz="1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NVIDIA</a:t>
            </a:r>
            <a:endParaRPr lang="en-US" sz="36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GeForce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smtClean="0"/>
              <a:t>Tesla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Größenverhältnisse</a:t>
            </a:r>
            <a:r>
              <a:rPr lang="en-US" sz="1600" dirty="0" smtClean="0">
                <a:solidFill>
                  <a:schemeClr val="tx2"/>
                </a:solidFill>
              </a:rPr>
              <a:t>  </a:t>
            </a:r>
            <a:r>
              <a:rPr lang="en-US" sz="1600" dirty="0" err="1" smtClean="0">
                <a:solidFill>
                  <a:schemeClr val="tx2"/>
                </a:solidFill>
              </a:rPr>
              <a:t>nach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i="1" dirty="0" err="1" smtClean="0">
                <a:solidFill>
                  <a:schemeClr val="tx2"/>
                </a:solidFill>
              </a:rPr>
              <a:t>Marktanteil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www.pcper.com/news/Graphics-Cards/JPR-Releases-Q1-2013-GPU-Market-Share-Numbers-Good-News-NVIDIA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2" descr="http://regmedia.co.uk/2012/03/22/nvidia_kepler_die_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88" y="2204864"/>
            <a:ext cx="282436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Woher</a:t>
            </a:r>
            <a:r>
              <a:rPr lang="en-US" dirty="0" smtClean="0"/>
              <a:t> die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3356991"/>
            <a:ext cx="8153400" cy="29517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SEHR </a:t>
            </a:r>
            <a:r>
              <a:rPr lang="en-US" dirty="0" err="1" smtClean="0"/>
              <a:t>viele</a:t>
            </a:r>
            <a:r>
              <a:rPr lang="en-US" dirty="0" smtClean="0"/>
              <a:t> “</a:t>
            </a:r>
            <a:r>
              <a:rPr lang="en-US" dirty="0" err="1" smtClean="0"/>
              <a:t>Prozessoren</a:t>
            </a:r>
            <a:r>
              <a:rPr lang="en-US" dirty="0" smtClean="0"/>
              <a:t>”</a:t>
            </a:r>
            <a:endParaRPr lang="de-DE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Prozessoren</a:t>
            </a:r>
            <a:r>
              <a:rPr lang="en-US" dirty="0" smtClean="0"/>
              <a:t>? </a:t>
            </a:r>
            <a:r>
              <a:rPr lang="en-US" dirty="0" err="1" smtClean="0"/>
              <a:t>Streamprozessoren</a:t>
            </a:r>
            <a:r>
              <a:rPr lang="en-US" dirty="0" smtClean="0"/>
              <a:t>!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b="1" dirty="0" err="1" smtClean="0"/>
              <a:t>Gruppe</a:t>
            </a:r>
            <a:r>
              <a:rPr lang="en-US" dirty="0" smtClean="0"/>
              <a:t> </a:t>
            </a:r>
            <a:r>
              <a:rPr lang="en-US" dirty="0" err="1" smtClean="0"/>
              <a:t>führt</a:t>
            </a:r>
            <a:r>
              <a:rPr lang="en-US" dirty="0" smtClean="0"/>
              <a:t> die </a:t>
            </a:r>
            <a:r>
              <a:rPr lang="en-US" b="1" dirty="0" err="1" smtClean="0"/>
              <a:t>gleiche</a:t>
            </a:r>
            <a:r>
              <a:rPr lang="en-US" dirty="0" smtClean="0"/>
              <a:t> Operation auf </a:t>
            </a:r>
            <a:r>
              <a:rPr lang="en-US" b="1" dirty="0" err="1" smtClean="0"/>
              <a:t>verschiedenen</a:t>
            </a:r>
            <a:r>
              <a:rPr lang="en-US" b="1" dirty="0" smtClean="0"/>
              <a:t> </a:t>
            </a:r>
            <a:r>
              <a:rPr lang="en-US" b="1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Speicherbandbreite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b="1" dirty="0" err="1" smtClean="0"/>
              <a:t>hohe</a:t>
            </a:r>
            <a:r>
              <a:rPr lang="en-US" b="1" dirty="0" smtClean="0"/>
              <a:t> </a:t>
            </a:r>
            <a:r>
              <a:rPr lang="en-US" b="1" dirty="0" err="1" smtClean="0"/>
              <a:t>Latenzen</a:t>
            </a:r>
            <a:endParaRPr lang="en-US" b="1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err="1" smtClean="0"/>
              <a:t>Zugriffe</a:t>
            </a:r>
            <a:r>
              <a:rPr lang="en-US" b="1" dirty="0" smtClean="0"/>
              <a:t> </a:t>
            </a:r>
            <a:r>
              <a:rPr lang="en-US" b="1" dirty="0" err="1" smtClean="0"/>
              <a:t>sind</a:t>
            </a:r>
            <a:r>
              <a:rPr lang="en-US" b="1" dirty="0" smtClean="0"/>
              <a:t> </a:t>
            </a:r>
            <a:r>
              <a:rPr lang="en-US" b="1" dirty="0" err="1" smtClean="0"/>
              <a:t>sehr</a:t>
            </a:r>
            <a:r>
              <a:rPr lang="en-US" b="1" dirty="0" smtClean="0"/>
              <a:t> </a:t>
            </a:r>
            <a:r>
              <a:rPr lang="en-US" b="1" dirty="0" err="1" smtClean="0"/>
              <a:t>langsam</a:t>
            </a:r>
            <a:endParaRPr lang="en-US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Prozessoren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 smtClean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Große</a:t>
            </a:r>
            <a:r>
              <a:rPr lang="en-US" dirty="0" smtClean="0"/>
              <a:t> </a:t>
            </a:r>
            <a:r>
              <a:rPr lang="en-US" dirty="0" err="1" smtClean="0"/>
              <a:t>Datenmengen</a:t>
            </a:r>
            <a:r>
              <a:rPr lang="en-US" dirty="0" smtClean="0"/>
              <a:t>!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http://www.ixbt.com/video3/images/cuda/cpu_vs_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53" y="1484784"/>
            <a:ext cx="4333694" cy="1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Anwendungsbereiche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2"/>
            <a:ext cx="8153400" cy="504522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Bild</a:t>
            </a:r>
            <a:r>
              <a:rPr lang="en-US" dirty="0"/>
              <a:t> &amp; </a:t>
            </a:r>
            <a:r>
              <a:rPr lang="en-US" dirty="0" err="1"/>
              <a:t>Videoverarbeitung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Audioverarbeitung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Scientific Computing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Simulationen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Offline-Rendering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Games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Physik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KI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Echtzeit</a:t>
            </a:r>
            <a:r>
              <a:rPr lang="en-US" dirty="0" smtClean="0"/>
              <a:t>-Rendering</a:t>
            </a:r>
            <a:endParaRPr lang="en-US" dirty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Völlig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dank GPGPU </a:t>
            </a:r>
            <a:r>
              <a:rPr lang="en-US" dirty="0" err="1" smtClean="0"/>
              <a:t>Sprachen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… </a:t>
            </a:r>
            <a:r>
              <a:rPr lang="en-US" sz="3200" dirty="0" err="1" smtClean="0">
                <a:solidFill>
                  <a:schemeClr val="accent1"/>
                </a:solidFill>
              </a:rPr>
              <a:t>massiv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parallelisierbare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Algorithmen</a:t>
            </a:r>
            <a:r>
              <a:rPr lang="en-US" sz="3200" dirty="0" smtClean="0">
                <a:solidFill>
                  <a:schemeClr val="accent1"/>
                </a:solidFill>
              </a:rPr>
              <a:t>!</a:t>
            </a:r>
          </a:p>
        </p:txBody>
      </p:sp>
      <p:pic>
        <p:nvPicPr>
          <p:cNvPr id="3076" name="Picture 4" descr="http://www.brightsideofnews.com/Data/2009_10_2/Colfax-worlds-first-8GPU-box-8TFLOPS/Colfax_8TFLOPS_GPU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Anwendungsbereiche</a:t>
            </a:r>
            <a:r>
              <a:rPr lang="en-US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Office?!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5575"/>
            <a:ext cx="7836959" cy="21507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/>
                </a:solidFill>
              </a:rPr>
              <a:t>OpenCL</a:t>
            </a:r>
            <a:r>
              <a:rPr lang="en-US" sz="4000" dirty="0" smtClean="0">
                <a:solidFill>
                  <a:schemeClr val="accent1"/>
                </a:solidFill>
              </a:rPr>
              <a:t> &amp; </a:t>
            </a:r>
            <a:r>
              <a:rPr lang="en-US" sz="4000" dirty="0" err="1" smtClean="0">
                <a:solidFill>
                  <a:schemeClr val="accent1"/>
                </a:solidFill>
              </a:rPr>
              <a:t>JavaCL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26571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esung FIN Corporate Design Fußzeil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1">
      <a:majorFont>
        <a:latin typeface="Lucida Sans Unicode"/>
        <a:ea typeface=""/>
        <a:cs typeface=""/>
      </a:majorFont>
      <a:minorFont>
        <a:latin typeface="Lucida Sans Unicod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Vorlesung FIN Corporate Design Fußzeile</Template>
  <TotalTime>0</TotalTime>
  <Words>419</Words>
  <Application>Microsoft Office PowerPoint</Application>
  <PresentationFormat>Bildschirmpräsentation (4:3)</PresentationFormat>
  <Paragraphs>171</Paragraphs>
  <Slides>22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Vorlesung FIN Corporate Design Fußzeile</vt:lpstr>
      <vt:lpstr>GPGPU mit JavaCL</vt:lpstr>
      <vt:lpstr>PowerPoint-Präsentation</vt:lpstr>
      <vt:lpstr>Was bedeutet GPGPU</vt:lpstr>
      <vt:lpstr>GPU Rechenleistung</vt:lpstr>
      <vt:lpstr>Ganz kurz: Woher kommen heute (PC) GPUs?</vt:lpstr>
      <vt:lpstr>Woher die Performance?</vt:lpstr>
      <vt:lpstr>Anwendungsbereiche</vt:lpstr>
      <vt:lpstr>Anwendungsbereiche </vt:lpstr>
      <vt:lpstr>PowerPoint-Präsentation</vt:lpstr>
      <vt:lpstr>Was ist JavCL &amp; OpenCL</vt:lpstr>
      <vt:lpstr>Platformmodell</vt:lpstr>
      <vt:lpstr>Hardware &amp; Platform Support</vt:lpstr>
      <vt:lpstr>Platformmodell</vt:lpstr>
      <vt:lpstr>Programmier/Berechnungsmodell</vt:lpstr>
      <vt:lpstr>Speichermodell</vt:lpstr>
      <vt:lpstr>Images/Textures</vt:lpstr>
      <vt:lpstr>PowerPoint-Präsentation</vt:lpstr>
      <vt:lpstr>Unser Beispiel: Gaussian Blur</vt:lpstr>
      <vt:lpstr>Gaussian Blur Anwendungen</vt:lpstr>
      <vt:lpstr>Bonusslides</vt:lpstr>
      <vt:lpstr>Geschickte Optimierung des Blurs</vt:lpstr>
      <vt:lpstr>Vergleich zu 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Komplexe Zahlen</dc:title>
  <dc:creator>Andreas Reich</dc:creator>
  <cp:lastModifiedBy>Andreas Reich</cp:lastModifiedBy>
  <cp:revision>284</cp:revision>
  <dcterms:created xsi:type="dcterms:W3CDTF">2012-09-16T08:20:27Z</dcterms:created>
  <dcterms:modified xsi:type="dcterms:W3CDTF">2013-07-06T13:29:34Z</dcterms:modified>
</cp:coreProperties>
</file>