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65" r:id="rId3"/>
    <p:sldId id="268" r:id="rId4"/>
    <p:sldId id="271" r:id="rId5"/>
    <p:sldId id="274" r:id="rId6"/>
    <p:sldId id="269" r:id="rId7"/>
    <p:sldId id="270" r:id="rId8"/>
    <p:sldId id="272" r:id="rId9"/>
    <p:sldId id="282" r:id="rId10"/>
    <p:sldId id="266" r:id="rId11"/>
    <p:sldId id="258" r:id="rId12"/>
    <p:sldId id="283" r:id="rId13"/>
    <p:sldId id="261" r:id="rId14"/>
    <p:sldId id="262" r:id="rId15"/>
    <p:sldId id="275" r:id="rId16"/>
    <p:sldId id="276" r:id="rId17"/>
    <p:sldId id="260" r:id="rId18"/>
    <p:sldId id="273" r:id="rId19"/>
    <p:sldId id="267" r:id="rId20"/>
    <p:sldId id="278" r:id="rId21"/>
    <p:sldId id="285" r:id="rId22"/>
    <p:sldId id="280" r:id="rId23"/>
    <p:sldId id="284" r:id="rId24"/>
    <p:sldId id="277" r:id="rId25"/>
    <p:sldId id="279" r:id="rId26"/>
    <p:sldId id="263" r:id="rId2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68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65" autoAdjust="0"/>
    <p:restoredTop sz="89588" autoAdjust="0"/>
  </p:normalViewPr>
  <p:slideViewPr>
    <p:cSldViewPr>
      <p:cViewPr varScale="1">
        <p:scale>
          <a:sx n="104" d="100"/>
          <a:sy n="104" d="100"/>
        </p:scale>
        <p:origin x="-20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9198"/>
    </p:cViewPr>
  </p:sorter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D45CF-A011-43DD-885F-31A033604326}" type="datetimeFigureOut">
              <a:rPr lang="de-DE" smtClean="0"/>
              <a:pPr/>
              <a:t>11.07.2013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4B43A-7F12-410F-BE58-E0509345960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7363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4B43A-7F12-410F-BE58-E05093459609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4751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4B43A-7F12-410F-BE58-E05093459609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4751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4B43A-7F12-410F-BE58-E05093459609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6578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4B43A-7F12-410F-BE58-E05093459609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6578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4B43A-7F12-410F-BE58-E05093459609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635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0" y="4794250"/>
            <a:ext cx="9144000" cy="2063750"/>
          </a:xfrm>
          <a:prstGeom prst="rect">
            <a:avLst/>
          </a:prstGeom>
          <a:solidFill>
            <a:srgbClr val="0068B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cs typeface="+mn-cs"/>
            </a:endParaRPr>
          </a:p>
        </p:txBody>
      </p:sp>
      <p:pic>
        <p:nvPicPr>
          <p:cNvPr id="7" name="Grafik 6" descr="fin-logo.w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71472" y="642917"/>
            <a:ext cx="6143668" cy="101325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15922" y="2290230"/>
            <a:ext cx="8308800" cy="1643595"/>
          </a:xfrm>
          <a:prstGeom prst="rect">
            <a:avLst/>
          </a:prstGeom>
        </p:spPr>
        <p:txBody>
          <a:bodyPr anchor="b"/>
          <a:lstStyle>
            <a:lvl1pPr algn="l">
              <a:defRPr sz="4000" spc="-100" baseline="0">
                <a:latin typeface="Lucida Sans Unicode" pitchFamily="34" charset="0"/>
                <a:cs typeface="Lucida Sans Unicode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15922" y="3931310"/>
            <a:ext cx="8308800" cy="51708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pc="-100" baseline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3400" y="764844"/>
            <a:ext cx="8154000" cy="561813"/>
          </a:xfrm>
          <a:prstGeom prst="rect">
            <a:avLst/>
          </a:prstGeom>
        </p:spPr>
        <p:txBody>
          <a:bodyPr/>
          <a:lstStyle>
            <a:lvl1pPr algn="l">
              <a:defRPr sz="2800" b="1" u="none" spc="-100" baseline="0">
                <a:latin typeface="Lucida Sans Unicode" pitchFamily="34" charset="0"/>
                <a:cs typeface="Lucida Sans Unicode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3400" y="1408113"/>
            <a:ext cx="8153400" cy="4900612"/>
          </a:xfrm>
          <a:prstGeom prst="rect">
            <a:avLst/>
          </a:prstGeom>
        </p:spPr>
        <p:txBody>
          <a:bodyPr/>
          <a:lstStyle>
            <a:lvl1pPr marL="0" indent="0">
              <a:buFont typeface="Arial" pitchFamily="34" charset="0"/>
              <a:buNone/>
              <a:defRPr sz="2400" spc="-100" baseline="0">
                <a:solidFill>
                  <a:srgbClr val="0168B5"/>
                </a:solidFill>
                <a:latin typeface="Lucida Sans Unicode" pitchFamily="34" charset="0"/>
                <a:cs typeface="Lucida Sans Unicode" pitchFamily="34" charset="0"/>
              </a:defRPr>
            </a:lvl1pPr>
            <a:lvl2pPr>
              <a:defRPr sz="2000" spc="-100" baseline="0">
                <a:latin typeface="Lucida Sans Unicode" pitchFamily="34" charset="0"/>
                <a:cs typeface="Lucida Sans Unicode" pitchFamily="34" charset="0"/>
              </a:defRPr>
            </a:lvl2pPr>
            <a:lvl3pPr>
              <a:defRPr sz="1800" spc="-100" baseline="0">
                <a:latin typeface="Lucida Sans Unicode" pitchFamily="34" charset="0"/>
                <a:cs typeface="Lucida Sans Unicode" pitchFamily="34" charset="0"/>
              </a:defRPr>
            </a:lvl3pPr>
            <a:lvl4pPr>
              <a:defRPr spc="-100" baseline="0">
                <a:latin typeface="Lucida Sans Unicode" pitchFamily="34" charset="0"/>
                <a:cs typeface="Lucida Sans Unicode" pitchFamily="34" charset="0"/>
              </a:defRPr>
            </a:lvl4pPr>
            <a:lvl5pPr>
              <a:defRPr spc="-100" baseline="0">
                <a:latin typeface="Lucida Sans Unicode" pitchFamily="34" charset="0"/>
                <a:cs typeface="Lucida Sans Unicode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3400" y="764844"/>
            <a:ext cx="8154000" cy="561813"/>
          </a:xfrm>
          <a:prstGeom prst="rect">
            <a:avLst/>
          </a:prstGeom>
        </p:spPr>
        <p:txBody>
          <a:bodyPr/>
          <a:lstStyle>
            <a:lvl1pPr algn="l">
              <a:defRPr sz="2400" b="1" spc="-100" baseline="0">
                <a:latin typeface="Lucida Sans Unicode" pitchFamily="34" charset="0"/>
                <a:cs typeface="Lucida Sans Unicode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Zwischen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2000" y="2293383"/>
            <a:ext cx="7829550" cy="1031875"/>
          </a:xfrm>
          <a:prstGeom prst="rect">
            <a:avLst/>
          </a:prstGeom>
        </p:spPr>
        <p:txBody>
          <a:bodyPr/>
          <a:lstStyle>
            <a:lvl1pPr algn="l">
              <a:defRPr spc="-100" baseline="0">
                <a:latin typeface="Lucida Sans Unicode" pitchFamily="34" charset="0"/>
                <a:cs typeface="Lucida Sans Unicode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w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 descr="fin-logo.wm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12000" y="126000"/>
            <a:ext cx="3333705" cy="549818"/>
          </a:xfrm>
          <a:prstGeom prst="rect">
            <a:avLst/>
          </a:prstGeom>
        </p:spPr>
      </p:pic>
      <p:sp>
        <p:nvSpPr>
          <p:cNvPr id="18" name="Text Box 45"/>
          <p:cNvSpPr txBox="1">
            <a:spLocks noChangeArrowheads="1"/>
          </p:cNvSpPr>
          <p:nvPr/>
        </p:nvSpPr>
        <p:spPr bwMode="auto">
          <a:xfrm>
            <a:off x="7858148" y="6572272"/>
            <a:ext cx="857224" cy="174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50800" bIns="0"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ADF0C70C-CABB-4744-83FF-E7904DBC156B}" type="slidenum">
              <a:rPr lang="de-DE" sz="800" b="1" smtClean="0">
                <a:latin typeface="Lucida Sans Unicode"/>
                <a:ea typeface="ヒラギノ角ゴ Pro W3" pitchFamily="-111" charset="-128"/>
                <a:cs typeface="ヒラギノ角ゴ Pro W3" pitchFamily="-111" charset="-128"/>
              </a:rPr>
              <a:pPr algn="r">
                <a:spcBef>
                  <a:spcPct val="50000"/>
                </a:spcBef>
                <a:defRPr/>
              </a:pPr>
              <a:t>‹Nr.›</a:t>
            </a:fld>
            <a:endParaRPr lang="de-DE" dirty="0">
              <a:latin typeface="Lucida Sans Unicode"/>
              <a:ea typeface="ヒラギノ角ゴ Pro W3" pitchFamily="-111" charset="-128"/>
              <a:cs typeface="ヒラギノ角ゴ Pro W3" pitchFamily="-111" charset="-128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687388"/>
            <a:ext cx="9144000" cy="25400"/>
          </a:xfrm>
          <a:prstGeom prst="rect">
            <a:avLst/>
          </a:prstGeom>
          <a:solidFill>
            <a:srgbClr val="0068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cs typeface="+mn-cs"/>
            </a:endParaRPr>
          </a:p>
        </p:txBody>
      </p:sp>
      <p:sp>
        <p:nvSpPr>
          <p:cNvPr id="9" name="Text Box 45"/>
          <p:cNvSpPr txBox="1">
            <a:spLocks noChangeArrowheads="1"/>
          </p:cNvSpPr>
          <p:nvPr/>
        </p:nvSpPr>
        <p:spPr bwMode="auto">
          <a:xfrm>
            <a:off x="522000" y="6572272"/>
            <a:ext cx="7146344" cy="189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50800" bIns="0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de-DE" sz="900" b="0" dirty="0" smtClean="0">
                <a:latin typeface="Lucida Sans Unicode"/>
                <a:ea typeface="ヒラギノ角ゴ Pro W3" pitchFamily="-111" charset="-128"/>
                <a:cs typeface="ヒラギノ角ゴ Pro W3" pitchFamily="-111" charset="-128"/>
              </a:rPr>
              <a:t>GPGPU mit</a:t>
            </a:r>
            <a:r>
              <a:rPr lang="de-DE" sz="900" b="0" baseline="0" dirty="0" smtClean="0">
                <a:latin typeface="Lucida Sans Unicode"/>
                <a:ea typeface="ヒラギノ角ゴ Pro W3" pitchFamily="-111" charset="-128"/>
                <a:cs typeface="ヒラギノ角ゴ Pro W3" pitchFamily="-111" charset="-128"/>
              </a:rPr>
              <a:t> </a:t>
            </a:r>
            <a:r>
              <a:rPr lang="de-DE" sz="900" b="0" baseline="0" dirty="0" err="1" smtClean="0">
                <a:latin typeface="Lucida Sans Unicode"/>
                <a:ea typeface="ヒラギノ角ゴ Pro W3" pitchFamily="-111" charset="-128"/>
                <a:cs typeface="ヒラギノ角ゴ Pro W3" pitchFamily="-111" charset="-128"/>
              </a:rPr>
              <a:t>JavaCL</a:t>
            </a:r>
            <a:endParaRPr lang="de-DE" sz="900" b="0" dirty="0">
              <a:latin typeface="Lucida Sans Unicode"/>
              <a:ea typeface="ヒラギノ角ゴ Pro W3" pitchFamily="-111" charset="-128"/>
              <a:cs typeface="ヒラギノ角ゴ Pro W3" pitchFamily="-111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3" r:id="rId4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Elektra Text Pro" pitchFamily="2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Elektra Text Pro" pitchFamily="2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Elektra Text Pro" pitchFamily="2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Elektra Text Pro" pitchFamily="2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Elektra Text Pro" pitchFamily="2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Elektra Text Pro" pitchFamily="2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Elektra Text Pro" pitchFamily="2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Elektra Text Pro" pitchFamily="2" charset="0"/>
        </a:defRPr>
      </a:lvl9pPr>
    </p:titleStyle>
    <p:bodyStyle>
      <a:lvl1pPr marL="179388" indent="-17938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•"/>
        <a:defRPr sz="2400">
          <a:solidFill>
            <a:srgbClr val="0068B4"/>
          </a:solidFill>
          <a:latin typeface="+mn-lt"/>
          <a:ea typeface="+mn-ea"/>
          <a:cs typeface="+mn-cs"/>
        </a:defRPr>
      </a:lvl1pPr>
      <a:lvl2pPr marL="630238" indent="-27146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2pPr>
      <a:lvl3pPr marL="1233488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cs typeface="+mn-cs"/>
        </a:defRPr>
      </a:lvl3pPr>
      <a:lvl4pPr marL="164147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e.wikipedia.org/wiki/OpenC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md.com/tools-and-sdks/heterogeneous-computing/amd-accelerated-parallel-processing-app-sdk/downloads/" TargetMode="External"/><Relationship Id="rId2" Type="http://schemas.openxmlformats.org/officeDocument/2006/relationships/hyperlink" Target="http://software.intel.com/en-us/vcsource/tools/opencl-sdk-2013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e.wikipedia.org/wiki/OpenCL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de.wikipedia.org/wiki/OpenCL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rastergrid.com/blog/2010/09/efficient-gaussian-blur-with-linear-sampling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nvidia.com/cuda/cuda-c-programming-guide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://www.pcper.com/news/Graphics-Cards/JPR-Releases-Q1-2013-GPU-Market-Share-Numbers-Good-News-NVIDI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GPGPU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JavaCL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82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3400" y="2274541"/>
            <a:ext cx="8153400" cy="2308919"/>
          </a:xfrm>
        </p:spPr>
        <p:txBody>
          <a:bodyPr/>
          <a:lstStyle/>
          <a:p>
            <a:pPr marL="571500" indent="-571500"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GPGPU?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4000" dirty="0" err="1" smtClean="0">
                <a:solidFill>
                  <a:schemeClr val="accent1"/>
                </a:solidFill>
              </a:rPr>
              <a:t>OpenCL</a:t>
            </a:r>
            <a:r>
              <a:rPr lang="en-US" sz="4000" dirty="0" smtClean="0">
                <a:solidFill>
                  <a:schemeClr val="accent1"/>
                </a:solidFill>
              </a:rPr>
              <a:t> &amp; </a:t>
            </a:r>
            <a:r>
              <a:rPr lang="en-US" sz="4000" dirty="0" err="1" smtClean="0">
                <a:solidFill>
                  <a:schemeClr val="accent1"/>
                </a:solidFill>
              </a:rPr>
              <a:t>JavaCL</a:t>
            </a:r>
            <a:endParaRPr lang="en-US" sz="4000" dirty="0" smtClean="0">
              <a:solidFill>
                <a:schemeClr val="accent1"/>
              </a:solidFill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Coding Time!</a:t>
            </a:r>
          </a:p>
        </p:txBody>
      </p:sp>
    </p:spTree>
    <p:extLst>
      <p:ext uri="{BB962C8B-B14F-4D97-AF65-F5344CB8AC3E}">
        <p14:creationId xmlns:p14="http://schemas.microsoft.com/office/powerpoint/2010/main" val="265715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 </a:t>
            </a:r>
            <a:r>
              <a:rPr lang="en-US" dirty="0" err="1" smtClean="0"/>
              <a:t>ist</a:t>
            </a:r>
            <a:r>
              <a:rPr lang="en-US" dirty="0"/>
              <a:t> </a:t>
            </a:r>
            <a:r>
              <a:rPr lang="en-US" dirty="0" err="1" smtClean="0"/>
              <a:t>JavCL</a:t>
            </a:r>
            <a:r>
              <a:rPr lang="en-US" dirty="0" smtClean="0"/>
              <a:t> &amp; </a:t>
            </a:r>
            <a:r>
              <a:rPr lang="en-US" dirty="0" err="1" smtClean="0"/>
              <a:t>OpenCL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JavaCL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praktischer</a:t>
            </a:r>
            <a:r>
              <a:rPr lang="en-US" dirty="0" smtClean="0"/>
              <a:t> Java-Wrapper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OpenCL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OpenCL</a:t>
            </a:r>
            <a:r>
              <a:rPr lang="en-US" dirty="0" smtClean="0"/>
              <a:t>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Standard der </a:t>
            </a:r>
            <a:r>
              <a:rPr lang="en-US" dirty="0" err="1" smtClean="0">
                <a:solidFill>
                  <a:schemeClr val="tx1"/>
                </a:solidFill>
              </a:rPr>
              <a:t>Khronos</a:t>
            </a:r>
            <a:r>
              <a:rPr lang="en-US" dirty="0" smtClean="0">
                <a:solidFill>
                  <a:schemeClr val="tx1"/>
                </a:solidFill>
              </a:rPr>
              <a:t> Group </a:t>
            </a:r>
            <a:r>
              <a:rPr lang="en-US" dirty="0" err="1" smtClean="0">
                <a:solidFill>
                  <a:schemeClr val="tx1"/>
                </a:solidFill>
              </a:rPr>
              <a:t>zur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Programmierung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heterogener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Parallelrechner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Programmieren</a:t>
            </a:r>
            <a:r>
              <a:rPr lang="en-US" dirty="0" smtClean="0">
                <a:solidFill>
                  <a:schemeClr val="tx1"/>
                </a:solidFill>
              </a:rPr>
              <a:t> von “Kernel” in </a:t>
            </a:r>
            <a:r>
              <a:rPr lang="en-US" dirty="0" err="1" smtClean="0">
                <a:solidFill>
                  <a:schemeClr val="tx1"/>
                </a:solidFill>
              </a:rPr>
              <a:t>OpenCL</a:t>
            </a:r>
            <a:r>
              <a:rPr lang="en-US" dirty="0" smtClean="0">
                <a:solidFill>
                  <a:schemeClr val="tx1"/>
                </a:solidFill>
              </a:rPr>
              <a:t> C</a:t>
            </a:r>
          </a:p>
          <a:p>
            <a:pPr marL="973138" lvl="1" indent="-342900">
              <a:buFont typeface="Arial" pitchFamily="34" charset="0"/>
              <a:buChar char="•"/>
            </a:pPr>
            <a:r>
              <a:rPr lang="en-US" dirty="0" err="1" smtClean="0"/>
              <a:t>Eine</a:t>
            </a:r>
            <a:r>
              <a:rPr lang="en-US" dirty="0" smtClean="0"/>
              <a:t> an C </a:t>
            </a:r>
            <a:r>
              <a:rPr lang="en-US" dirty="0" err="1" smtClean="0"/>
              <a:t>angelehnte</a:t>
            </a:r>
            <a:r>
              <a:rPr lang="en-US" dirty="0" smtClean="0"/>
              <a:t> </a:t>
            </a:r>
            <a:r>
              <a:rPr lang="en-US" dirty="0" err="1" smtClean="0"/>
              <a:t>Sprache</a:t>
            </a: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5122" name="Picture 2" descr="OpenCL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100064"/>
            <a:ext cx="2049016" cy="204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0480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 </a:t>
            </a:r>
            <a:r>
              <a:rPr lang="en-US" dirty="0" err="1" smtClean="0"/>
              <a:t>ist</a:t>
            </a:r>
            <a:r>
              <a:rPr lang="en-US" dirty="0"/>
              <a:t> </a:t>
            </a:r>
            <a:r>
              <a:rPr lang="en-US" dirty="0" err="1" smtClean="0"/>
              <a:t>JavCL</a:t>
            </a:r>
            <a:r>
              <a:rPr lang="en-US" dirty="0" smtClean="0"/>
              <a:t> &amp; </a:t>
            </a:r>
            <a:r>
              <a:rPr lang="en-US" dirty="0" err="1" smtClean="0"/>
              <a:t>OpenCL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JavaCL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praktischer</a:t>
            </a:r>
            <a:r>
              <a:rPr lang="en-US" dirty="0" smtClean="0"/>
              <a:t> Java-Wrapper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OpenCL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OpenCL</a:t>
            </a:r>
            <a:r>
              <a:rPr lang="en-US" dirty="0" smtClean="0"/>
              <a:t>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Version 1.2, Nov 2011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Unterstützung</a:t>
            </a:r>
            <a:r>
              <a:rPr lang="en-US" dirty="0" smtClean="0">
                <a:solidFill>
                  <a:schemeClr val="tx1"/>
                </a:solidFill>
              </a:rPr>
              <a:t> von Hardware &amp; </a:t>
            </a:r>
            <a:r>
              <a:rPr lang="en-US" b="1" dirty="0" err="1" smtClean="0">
                <a:solidFill>
                  <a:schemeClr val="tx1"/>
                </a:solidFill>
              </a:rPr>
              <a:t>Treiber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abhängig</a:t>
            </a: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5122" name="Picture 2" descr="OpenCL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100064"/>
            <a:ext cx="2049016" cy="204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478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Platformmodell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Besonderheit</a:t>
            </a:r>
            <a:r>
              <a:rPr lang="en-US" dirty="0" smtClean="0"/>
              <a:t> von </a:t>
            </a:r>
            <a:r>
              <a:rPr lang="en-US" dirty="0" err="1" smtClean="0"/>
              <a:t>OpenCL</a:t>
            </a:r>
            <a:r>
              <a:rPr lang="en-US" dirty="0" smtClean="0"/>
              <a:t>:</a:t>
            </a:r>
          </a:p>
          <a:p>
            <a:r>
              <a:rPr lang="en-US" sz="2800" dirty="0" smtClean="0"/>
              <a:t>ALLES </a:t>
            </a:r>
            <a:r>
              <a:rPr lang="en-US" sz="2800" dirty="0" err="1" smtClean="0"/>
              <a:t>kann</a:t>
            </a:r>
            <a:r>
              <a:rPr lang="en-US" sz="2800" dirty="0" smtClean="0"/>
              <a:t> </a:t>
            </a:r>
            <a:r>
              <a:rPr lang="en-US" sz="2800" dirty="0" err="1" smtClean="0"/>
              <a:t>ein</a:t>
            </a:r>
            <a:r>
              <a:rPr lang="en-US" sz="2800" dirty="0" smtClean="0"/>
              <a:t> Compute-Device </a:t>
            </a:r>
            <a:r>
              <a:rPr lang="en-US" sz="2800" dirty="0" err="1" smtClean="0"/>
              <a:t>sein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1400" dirty="0" smtClean="0">
                <a:solidFill>
                  <a:schemeClr val="tx1"/>
                </a:solidFill>
              </a:rPr>
              <a:t>(</a:t>
            </a:r>
            <a:r>
              <a:rPr lang="en-US" sz="1400" dirty="0" err="1" smtClean="0">
                <a:solidFill>
                  <a:schemeClr val="tx1"/>
                </a:solidFill>
              </a:rPr>
              <a:t>Wenn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denn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nur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ein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Treiber</a:t>
            </a:r>
            <a:r>
              <a:rPr lang="en-US" sz="1400" dirty="0" smtClean="0">
                <a:solidFill>
                  <a:schemeClr val="tx1"/>
                </a:solidFill>
              </a:rPr>
              <a:t> da </a:t>
            </a:r>
            <a:r>
              <a:rPr lang="en-US" sz="1400" dirty="0" err="1" smtClean="0">
                <a:solidFill>
                  <a:schemeClr val="tx1"/>
                </a:solidFill>
              </a:rPr>
              <a:t>ist</a:t>
            </a:r>
            <a:r>
              <a:rPr lang="en-US" sz="1400" dirty="0" smtClean="0">
                <a:solidFill>
                  <a:schemeClr val="tx1"/>
                </a:solidFill>
              </a:rPr>
              <a:t>..)</a:t>
            </a:r>
          </a:p>
          <a:p>
            <a:pPr algn="ctr"/>
            <a:endParaRPr lang="en-US" sz="3200" dirty="0" smtClean="0"/>
          </a:p>
          <a:p>
            <a:pPr algn="ctr"/>
            <a:endParaRPr lang="en-US" sz="3200" dirty="0" smtClean="0"/>
          </a:p>
        </p:txBody>
      </p:sp>
      <p:sp>
        <p:nvSpPr>
          <p:cNvPr id="5" name="Rechteck 4"/>
          <p:cNvSpPr/>
          <p:nvPr/>
        </p:nvSpPr>
        <p:spPr>
          <a:xfrm>
            <a:off x="2286000" y="1305342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de-DE" dirty="0"/>
          </a:p>
          <a:p>
            <a:r>
              <a:rPr lang="de-DE" dirty="0"/>
              <a:t>  </a:t>
            </a:r>
          </a:p>
          <a:p>
            <a:r>
              <a:rPr lang="de-DE" dirty="0"/>
              <a:t>  </a:t>
            </a:r>
          </a:p>
          <a:p>
            <a:r>
              <a:rPr lang="de-DE" dirty="0"/>
              <a:t>  </a:t>
            </a:r>
          </a:p>
          <a:p>
            <a:r>
              <a:rPr lang="de-DE" dirty="0"/>
              <a:t>  </a:t>
            </a:r>
          </a:p>
          <a:p>
            <a:r>
              <a:rPr lang="de-DE" dirty="0"/>
              <a:t>  </a:t>
            </a:r>
          </a:p>
          <a:p>
            <a:r>
              <a:rPr lang="de-DE" dirty="0"/>
              <a:t>  </a:t>
            </a:r>
          </a:p>
          <a:p>
            <a:r>
              <a:rPr lang="de-DE" dirty="0"/>
              <a:t>  </a:t>
            </a:r>
          </a:p>
          <a:p>
            <a:r>
              <a:rPr lang="de-DE" dirty="0"/>
              <a:t>  </a:t>
            </a:r>
          </a:p>
          <a:p>
            <a:r>
              <a:rPr lang="de-DE" dirty="0"/>
              <a:t>  </a:t>
            </a:r>
          </a:p>
          <a:p>
            <a:r>
              <a:rPr lang="de-DE" dirty="0"/>
              <a:t>  </a:t>
            </a:r>
          </a:p>
          <a:p>
            <a:r>
              <a:rPr lang="de-DE" dirty="0"/>
              <a:t>  </a:t>
            </a:r>
          </a:p>
          <a:p>
            <a:r>
              <a:rPr lang="de-DE" dirty="0"/>
              <a:t>  </a:t>
            </a:r>
          </a:p>
          <a:p>
            <a:r>
              <a:rPr lang="de-DE" dirty="0"/>
              <a:t>  </a:t>
            </a:r>
          </a:p>
          <a:p>
            <a:r>
              <a:rPr lang="de-DE" dirty="0"/>
              <a:t> 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564904"/>
            <a:ext cx="5693052" cy="3692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hteck 8"/>
          <p:cNvSpPr/>
          <p:nvPr/>
        </p:nvSpPr>
        <p:spPr>
          <a:xfrm>
            <a:off x="3203848" y="6176336"/>
            <a:ext cx="39421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(Wikipedia: </a:t>
            </a:r>
            <a:r>
              <a:rPr lang="en-US" sz="1200" dirty="0">
                <a:hlinkClick r:id="rId4"/>
              </a:rPr>
              <a:t>http://</a:t>
            </a:r>
            <a:r>
              <a:rPr lang="en-US" sz="1200" dirty="0" smtClean="0">
                <a:hlinkClick r:id="rId4"/>
              </a:rPr>
              <a:t>de.wikipedia.org/wiki/OpenCL</a:t>
            </a:r>
            <a:r>
              <a:rPr lang="en-US" sz="1200" dirty="0" smtClean="0"/>
              <a:t>)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26096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&amp; Platform Support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NVIDIA </a:t>
            </a:r>
            <a:r>
              <a:rPr lang="en-US" dirty="0" err="1" smtClean="0"/>
              <a:t>Grafikkarten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err="1" smtClean="0">
                <a:solidFill>
                  <a:schemeClr val="tx1"/>
                </a:solidFill>
              </a:rPr>
              <a:t>Grafiktreiber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benötigt</a:t>
            </a:r>
            <a:endParaRPr lang="en-US" b="1" dirty="0" smtClean="0">
              <a:solidFill>
                <a:schemeClr val="tx1"/>
              </a:solidFill>
            </a:endParaRPr>
          </a:p>
          <a:p>
            <a:pPr marL="973138" lvl="1" indent="-342900">
              <a:buFont typeface="Arial" pitchFamily="34" charset="0"/>
              <a:buChar char="•"/>
            </a:pPr>
            <a:r>
              <a:rPr lang="en-US" dirty="0" err="1" smtClean="0"/>
              <a:t>Ab</a:t>
            </a:r>
            <a:r>
              <a:rPr lang="en-US" dirty="0" smtClean="0"/>
              <a:t> NVIDIA </a:t>
            </a:r>
            <a:r>
              <a:rPr lang="en-US" dirty="0" err="1" smtClean="0"/>
              <a:t>Geforce</a:t>
            </a:r>
            <a:r>
              <a:rPr lang="en-US" dirty="0" smtClean="0"/>
              <a:t> 8 Series</a:t>
            </a:r>
            <a:br>
              <a:rPr lang="en-US" dirty="0" smtClean="0"/>
            </a:br>
            <a:r>
              <a:rPr lang="en-US" dirty="0" err="1" smtClean="0"/>
              <a:t>Alle</a:t>
            </a:r>
            <a:r>
              <a:rPr lang="en-US" dirty="0" smtClean="0"/>
              <a:t> Laptop &amp; Desktop </a:t>
            </a:r>
            <a:r>
              <a:rPr lang="en-US" dirty="0" err="1" smtClean="0"/>
              <a:t>Grafikchips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Intel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>
                <a:solidFill>
                  <a:schemeClr val="tx1"/>
                </a:solidFill>
              </a:rPr>
              <a:t>“</a:t>
            </a:r>
            <a:r>
              <a:rPr lang="en-US" sz="2000" dirty="0" smtClean="0">
                <a:solidFill>
                  <a:schemeClr val="tx1"/>
                </a:solidFill>
                <a:hlinkClick r:id="rId2"/>
              </a:rPr>
              <a:t>Intel </a:t>
            </a:r>
            <a:r>
              <a:rPr lang="en-US" sz="2000" dirty="0">
                <a:solidFill>
                  <a:schemeClr val="tx1"/>
                </a:solidFill>
                <a:hlinkClick r:id="rId2"/>
              </a:rPr>
              <a:t>SDK for </a:t>
            </a:r>
            <a:r>
              <a:rPr lang="en-US" sz="2000" dirty="0" err="1">
                <a:solidFill>
                  <a:schemeClr val="tx1"/>
                </a:solidFill>
                <a:hlinkClick r:id="rId2"/>
              </a:rPr>
              <a:t>OpenCL</a:t>
            </a:r>
            <a:r>
              <a:rPr lang="en-US" sz="2000" dirty="0">
                <a:solidFill>
                  <a:schemeClr val="tx1"/>
                </a:solidFill>
                <a:hlinkClick r:id="rId2"/>
              </a:rPr>
              <a:t> Applications </a:t>
            </a:r>
            <a:r>
              <a:rPr lang="en-US" sz="2000" dirty="0" smtClean="0">
                <a:solidFill>
                  <a:schemeClr val="tx1"/>
                </a:solidFill>
                <a:hlinkClick r:id="rId2"/>
              </a:rPr>
              <a:t>2012</a:t>
            </a:r>
            <a:r>
              <a:rPr lang="en-US" sz="2000" dirty="0" smtClean="0">
                <a:solidFill>
                  <a:schemeClr val="tx1"/>
                </a:solidFill>
              </a:rPr>
              <a:t>” </a:t>
            </a:r>
            <a:r>
              <a:rPr lang="en-US" sz="2000" dirty="0" err="1" smtClean="0">
                <a:solidFill>
                  <a:schemeClr val="tx1"/>
                </a:solidFill>
              </a:rPr>
              <a:t>benötigt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973138" lvl="1" indent="-342900">
              <a:buFont typeface="Arial" pitchFamily="34" charset="0"/>
              <a:buChar char="•"/>
            </a:pPr>
            <a:r>
              <a:rPr lang="en-US" dirty="0" smtClean="0"/>
              <a:t>CPUs</a:t>
            </a:r>
            <a:r>
              <a:rPr lang="en-US" dirty="0" smtClean="0"/>
              <a:t>, </a:t>
            </a:r>
            <a:r>
              <a:rPr lang="en-US" dirty="0" smtClean="0"/>
              <a:t>GPUs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Amd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tx1"/>
                </a:solidFill>
              </a:rPr>
              <a:t>“</a:t>
            </a:r>
            <a:r>
              <a:rPr lang="en-US" sz="2000" dirty="0" smtClean="0">
                <a:solidFill>
                  <a:schemeClr val="tx1"/>
                </a:solidFill>
                <a:hlinkClick r:id="rId3"/>
              </a:rPr>
              <a:t>AMD APP SDK</a:t>
            </a:r>
            <a:r>
              <a:rPr lang="en-US" sz="2000" dirty="0" smtClean="0">
                <a:solidFill>
                  <a:schemeClr val="tx1"/>
                </a:solidFill>
              </a:rPr>
              <a:t>” </a:t>
            </a:r>
            <a:r>
              <a:rPr lang="en-US" sz="2000" dirty="0" err="1" smtClean="0">
                <a:solidFill>
                  <a:schemeClr val="tx1"/>
                </a:solidFill>
              </a:rPr>
              <a:t>benötigt</a:t>
            </a:r>
            <a:endParaRPr lang="en-US" dirty="0" smtClean="0">
              <a:solidFill>
                <a:schemeClr val="tx1"/>
              </a:solidFill>
            </a:endParaRPr>
          </a:p>
          <a:p>
            <a:pPr marL="973138" lvl="1" indent="-342900">
              <a:buFont typeface="Arial" pitchFamily="34" charset="0"/>
              <a:buChar char="•"/>
            </a:pPr>
            <a:r>
              <a:rPr lang="en-US" dirty="0" smtClean="0"/>
              <a:t>CPUs, GPUs, </a:t>
            </a:r>
            <a:r>
              <a:rPr lang="en-US" dirty="0" smtClean="0"/>
              <a:t>APUs</a:t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versch</a:t>
            </a:r>
            <a:r>
              <a:rPr lang="en-US" dirty="0" smtClean="0"/>
              <a:t>. IBM </a:t>
            </a:r>
            <a:r>
              <a:rPr lang="en-US" dirty="0" err="1" smtClean="0"/>
              <a:t>Rechner</a:t>
            </a:r>
            <a:endParaRPr lang="de-DE" dirty="0"/>
          </a:p>
        </p:txBody>
      </p:sp>
      <p:sp>
        <p:nvSpPr>
          <p:cNvPr id="4" name="AutoShape 2" descr="data:image/jpeg;base64,/9j/4AAQSkZJRgABAQAAAQABAAD/2wCEAAkGBxISEhUSExQWFhUWFBgXFRYWFxYVGhcXGRgXFxgYGRYZHSgiGBolHBgXITEhJykrLi8uGB8zODMsNygvLiwBCgoKDg0OGxAQGzIkICYsLC0sLCwsLCwsLCwsNywsNCwsLSwsLCwsLCwsLCwsLCwsLCwsLCwsLCwsLCwsLCwsLP/AABEIALYBFAMBEQACEQEDEQH/xAAcAAEAAgMBAQEAAAAAAAAAAAAABgcEBQgDAQL/xABMEAABAwIBBgYNCQcEAgMAAAABAAIDBBEFBgcSITFRQWFxcoGyEyIyMzRSYnORkqGxwSM1QkNTdIKi0hQXVJOzwtEWRGPhJIMlZNP/xAAaAQEAAwEBAQAAAAAAAAAAAAAAAwQFBgIB/8QAMxEAAQMCAgcHBAIDAQAAAAAAAAECAwQRBSESMTIzQXGBFFFSYZGh0RMiQrEV8CNDweH/2gAMAwEAAhEDEQA/ALxQBAEAQBAEAQBAEAQBAEAQBAEBqsRylo4L9lqI2kbW6Qc71G3PsUrIJH7LVInzxs2nEbrs6NEzVG2WXjDQxvpeQfYrTcPlXXZCs7EIk1XU0NXnZlPeqdjeN7y/2AN96nbhrfycV3Ykv4tNPU5yMQfsexnMjH9+kp20EKcL9SF1fMurLoayfK+vftqpfwkM6oCkSlhT8UI1qpl/IwpMaqnd1UTnllkPvcpEijT8U9EI1mkX8l9TwfWynbI88r3H4r0jGpwPKvcvFT8/tL/Hd6x/ymincNJ3eejMRmGyWQckjx8V8+mzuT0PqSPTivqZUOUVYzuaqcf+15HoJsvKwRLranoeknlTU5fU2VNl7iLP9wXDc9jHe3Rv7VE6jhX8SVKyZOJuaLOrVN75FE8eTpRn03cPYoHYdGupVQmbiL01oikjw7OnSPsJWSRHhNhI0dLe2/Kqz8OkTZVFLLMQjXWioSzC8bpqkXhmY/iDhpDladY6Qqj4ns2ksW2Ssfsrc2CjJAgCAIAgCAIAgCAIAgCAIAgCAIAgPhNtZQEZxjLyhp7jsvZHD6MXb/m7kelWo6OV/C3MrSVcTON+RCsVzqTuuKeJkY8Z95HcoGoD2q9HhzE21uUZMRcuwliI4nlFV1Hfp5HDxdLRb6jbD2K4yCNmy0pvnkftOMWhw2abvUUknMY5w9IGpenSNbtLY8tje7ZS5v6LN9iEn1IYN8j2j2Ak+xV3VsLeN+RYbRTLwsbulzTznvk8bea1z/foqB2JM4NJm4c7i42tPmmgHfKiV3MaxnvDlEuJP4NQmbhzOKqbCDNjQN29lfzpLdUBRLiEy93oSJQQp3+plszeYaPqCeWWb9a8rWz9/sh77FD4fdT3bkJhw/2zfWef7l57ZN4j72SHwnx2QeHH/bN6HSD3OTtk3i/QWjhX8TwkzdYadkLhySy/FxXpK6fv9kPPYoe73UwKjNZRO7l87OIOaR+ZpPtUjcRlTWiKeFw+JdVzU1eaU7YqnkD4/wC5rvgpm4l4m+5C7DfC72I/iGbmvi1hjJR/xvF/Q6xVhldC7WtuZXfQzN1ZkYrKOSF2jLG+N257S09F9qtNc1yXatyq5jmrZyWPJjiCCCQRsI1EchX3WeUW2olWB5wa2nsHP7MzxZdZtxSbb8t+RVJaKJ+pLL5fBbirZGa808yy8m8uKWrswO7FKfq5LC58l2x3v4lmTUkkWetO81IauOTLUvcSdVSyEAQBAEAQBAEAQBAEAQBAY1fXxQMMkr2saOFxAHIN54l6axz1s1Lnlz2tS7lsQDHc6cbbtpI9M/aSXa3lDO6PTorQiw5VzkW3khny4g1MmJcgGK4/WVrtGSR8lzqjbcN4rRt28puVoxwxxJdEt5/+me+aSVbKt/I2WE5v6+ex7GImn6Up0fyC7vSAopK2JnG/IljopX8LcyYYZmphbYzzPefFYAwclzcn2Km/EXLspYuMw5qbS3JTh2SNDBbQp47j6Tx2R3KC+5HQqj6mV+txaZTRM1NN2BbUFATn1AEAQBAEAQBAEAQBAEB5VNMyRpZIxr2na1wDgegr61ytW6KfFajkspDMczZ0st3QEwP3DtmE8bCdXQRyK7FXyNydmnuUpaCN2bcitMoclqqiPyrLsvqlZ2zD0/RPEbLUhqI5dlc+7iZk1O+LaTLvNIpyAnWSGcOWnIiqS6WHYHbZIxy/TbxHXu3KhUULX/czJfYv09a5n2vzT9FvUdUyVjZI3B7HC7XA3BCxnNVq2XWbDXI5Loey+H0IAgCAIAgCAIAgPKpqGRtL5HBjWi5c4gADjJX1Gq5bIfFcjUupXWUudBrbso26R+1eCG/hZtdym3IVpQ4eq5yehnTYgiZR+pD6bCMRxN/ZCHyX+tkOiwDyb6rcTQrjpYadLavJNf8AeZTSKadbrn5rq/vImuC5q4m2dUymQ+JH2jeQu7p3RoqlJiLl2EsXY8Pam2tycYZhEFONGGJkY4dEAE8rtp6VQfI9+bluXmRsZspYzV4PYQBAEAQBAEAQBAEAQBAEAQBAEAQH4lja4FrgC0ixBFwRuIO1fUVUzQ+Kl8lKwy2zdaIdPRg22vg223mP9Po3LUpq6/2yevyZdTRW+6P0+Cs1qGYSfInK19DJY3dA8/KM3eW3yhu4R0EVammSZMtZapqlYlsuovKmnbIxr2ODmuAc1w2EHWCFgqiotlN1FRUuh6r4fQgCAIAgCAIAgIfnByanrv2dkRa1rXPMjnHULhob2o1uPdW6dYVyknbDpK4qVcDptFEP1gGb2jprOe3s8g+lIAWg+THsHTc8aS1sj8kyTyEVFHHmua+ZLQFTLZ9QBAEAQBAEAQBAEAQBAEAQBAEAQBAEAQBAEBV2dDJANDq2Bttd52Dj+sA63p3rVoam/wDjd0+Pgy62m/2N6/JWa1DLLIzS5RlrjRSHtXXdDfgdtczkOtw4wd6zMQgun1E6mnQT/wCtehaqyTVCAIAgCAICvZc6sDXFv7PLqJHdM4DbetFMOeqX0kM9cQYi2splYPnJhqJ44GwyNMjtEElthy2XiSgcxquVUyPcdcx7kaiLmThUS6EAQBAEAQBAEAQBAEAQBAEAQBAEAQBAVnlxlvV0lW+GLsegGsI0mEnW2513WnS0kckek4zaqrfHJotNAc51f/w/yz+pWP4+LzK/8hL5Fx0EpfFG87XMa48pAJWM5LOVDZat0RTSZQ45LG7QhaDZ0bHuIDiXyntGMDnNANtZc42ALdRvqniia5Lu8/biQSyuRbN8vfgfcnccklIbKO6MgY6waQ+J2jJG9oc5pPCHNdYgHULa/k0SNzTy9+PARSq7X5+3DiSCWMOBa4Agggg7CDqIKgRbZoWFS5z1lXg5pKqSD6IOlGd7Ha28ttnKCuip5fqxo71OdqIvpSK30NdSVLonskYbOY4OaeNpuFI5qORUXiRNcrVRUOjsMrWzwxzN7mRjXjpF7LmntVjlavA6Vjkc1HJxMpeT0EAQGrrcehjqIqUm8spNmj6LQ1ztJ24arDf6VK2FzmK/ghE6VrXoziptFESnNFb3x/Pd1iunbsocy/aXmbbIfw+m86PcVDVbl3Impd806BXPHQBAEAQBAEAQBAQTORlTU0T4WwFgD2uLtJulrBaBbXxq/R07JUVXcCjWVD4lTR4kO/eXiG+L+X/2rvYIfP1KXb5fItTJDEZKijhmktpvBLrCw1OcNnIFk1DEZIrU1GrA9Xxo5eJuFCTBAEAQBAEAQBAUfnT+cZOZH1Vu0G5TqYdfvuiERKuFM6TwjvEXmmdULmH7S8zpmbKGlyiwR0jy4M7LE98T5Yu00i6I6raZDXNc2zSCRbRBHCFPDKiJa9lzsvPkQyxqvC6ZXTlzPuTeDyR9jDwWRQ6YgjcWl40z9MsJb2rbtFibgknWk0qOvbNV1r8cxFGqWvkiak+SSKsWCsc8+Hi0FQBru6Jx33Gmz0Wf6VqYa/aZ1MzEWZNf0KwWqZRdeamt06BrSe9SPZr3anj2PCw69lpr95uUL7woncTJUi4EBFsusrm0Mei2zp3jtG8DRs03cW4cJ6bWqWmWZ111IVaqpSFLJrUg2bbDJ6qt/bXuJbG5xe92sve5pbojkBvxCw4VfrZGRxfTTiUaON8kn1F4FxLGNgi8mb/DiSTBrJJPyku06/GVpK2ZOPshVWihVb291PagyIoIZGyxw6L2G7TpyGx5C6xXx9XK9uiq5ckPrKSJjtJqZ81JEqxZCAIAgCAIAgCAqnPT32m5knvatbDdl3QysS1t6lcLTMwvrN183U/Nd13Ln6vfOOgpNy0karFgIAgCAIAgCAICj86fzjJzI+qt2g3KdTDr990QiJVwpnSeEd4i80zqhcw/aXmdMzZQy15PQQBAQ3OzGDh5PiyxkenR+Ku0C/5uilOuT/CvQpRbhhkpyUx408Tmb5C78rR8FTqIdN1/Iu002g23mXosI2zVZTY5HRQOmfrOxjdhe87Gj3niBUsEKyv0UIppUiZpKUfSQ1GJVgBN5JXXc7gY0bTbga0agOQcK3XKyCPyQw2o+ok81L6wrDo6aJkMQsxgsN53k7yTrPKsCR6vcrnG8xiMajUMteD2URVZb4iHvAqXWD3AdrHsBI8Vb7aSGyfb+zCdVzIqppGxyUyvrpayCOSoc5jpAHN0Yxca9Wpt1FUU0TYnKjcySnqZXSI1VyLmWKbJWec7KOrpqmNkExjaYQ4gBhudN4v2wPAAtOhgjkYquS+ZmVs8kb0Rq2yIf/rnEf4l3qx/pV3scPh/ZT7ZN4h/rnEf4l3qx/pTscPh/Y7ZN4h/rnEf4l3qx/pTscPh/Y7ZN4jIpM4eIsNzMJB4r42W9LQD7V5dQwrwsem1syLruWRkZltHXfJub2OcC+he4cBtLD7xtHGsyppHQ5pmhpU9U2XLUpLFULZVOenvtNzJPe1a2G7LuhlYlrb1K4WmZhuqDKythjbFFO5rG6mtDWG2snaW32lQOponrpOTMnbUytTRRcie5rsoKqqlmbPKZA1jS0ENFiXEHuQFn10McbUVqWNChmfIq6S3LGWaaJAMq85McDjFTNEsg1Oee9tO4W1vPJYca0IKBz00n5J7lCeuaxdFma+xX1fllXzG7qmRo3RnsYHF2liem60WUsLdTfXMzn1UrtbvTIw48oKxpuKmcHzr/iV7WGNfxT0PCTSJ+S+pKMAzmVMRAqLTx8JsGyAcRFg7kI6VVloGOT7Ml9i1FXvav35p7lsYVicVTE2aFwcx3Dwg8II4CNyyJI3Mdou1msx7Xt0mmYvB7KPzp/OMnMj6q3aDcp1MOv33RCIlXCmdJ4R3iLzTOqFzD9peZ0zNlDLXk9BAEBCc7s4bQhvC+ZgHQHO/tV7D0vLfuQpV62it5lMLbMQmORmT/wC0wvfY6pS3VxNYfiqNTNoORPIvUsKPYq+ZdixDaKJzg5RftlSdE/IxXZHuPjP6SPQAt6kg+kzPWuswauf6j8tSE7zT4F2GnNS8dvP3PFENnrHtuTRVCvm0n6Cak/ZfoIdFmmutf0TtUC+EBzNVd2/nu95XTt1Icy7aU2+RHh9N50fFQ1W5dyJqXfNOglzx0BT+eTwyL7uP6ki2cO3a8zHxHeJyIEtAzyW4bm7rJ4mTMdDoyNDm6T3g2IuLgMOtU310bHK1b5f3vLjKGRzUclszJdmvr98B4g9/xYvP8hF5+n/p6/j5fIiOI0EkEjopWlj27Wm3KCCNRHGFbY9r26TdRTexzF0XJmfKCsfDIyaM2fG4ObyjgPEdh4ivr2o9qtXiGPVjkcnA6Qo6gSRskb3L2NeORwBHvXMuarVVFOla5HIioVfnp77TcyT3tWrhuy7oZeJa29SuFpmYSrB8gKuphZPG6EMeCRpPcDqJGsBh3b1UkrY43K1b5FuOike1HJbMnObzJGooZJXTGMh7GgaDnO1gk67tCoVlSyZERvAv0lM+JVVx5Z1cpnQRilidaSVt5HDa2PZYbi43HIDvX2gp0eum7Un7PNdOrE0G61/RUC2THJLk9kRV1jRIxrWRnY+QkB3NABJ5dQ41Vmq44lsua+RaipJJEumSeZtcRzXVcbS6N8cthraLscebfUekhRMxCNVsqWJX4fIiXatyDyMLSWuBBBIIIsQRqII4CryLfNChqyJTm6yiNJUtY4/IzEMeOAOOpr+Kx1HiJ3BVayBJGXTWhbo51jfZdSl5rBN0o/On84ycyPqrdoNynUw6/fdEIiVcKZ0nhHeIvNM6oXMP2l5nTM2UMteT0EAQFTZ48T0poqcHvbS9/OfqaOUNaT+Na+HR2ar+8ycRku5GdxXa0jNLvzW0XY8PYSLGVz5D0nRafVa1YVc/SmXyyN2iZowp55npnJxo01G4NNpJj2Jm8Ajt3dDb695C+UcX1JUvqTM+1kv04ltrXIpnA8ONTURQD6x4aSOBu1x6GgnoW1LJoMV3cYsUf1Ho3vOjYYmsaGNFmtAa0DYABYAdC5tVVVup0aJZLIftfD6EBzNVd2/nu95XTt1Icy7Wpt8iPD6bzo+Khqty7kTUu+adBLnjoCn88nhkX3cf1JFs4du15mPiO8TkQJaBnnQeRfgFL5hnVC5yp3ruanRU+6byQ3ShJimc74/85vHTs68i2sO3S8/gxcQ3vT5IOr5ROiMkvAaX7tF/TaucqN67mp0cG6byQr/PT32m5knvatDDdl3Qz8S1t6lcLTMwvrN183U/Nd13Ln6vfOOgpNy0karFg56yxrzPW1Eh2dkcxvNZ2jfYL9K6KmZoRNTy/Zz1S/TlcvmeWTOHCpq4YD3L5Bpc0Xc4eqCvU79CNXHmCP6kiNU6IjYGgNAAAFgBqAA2ADcubVbnRolj9ICnM72GNjqmTNFuzMOlxvYQCfVLPQtnD5FdGrV4f9MbEI9F6OTiQQrQKB0VkxXGekglO10TS7nWs72grm52aEjm+Z0kL9ONHeRUedP5xk5kfVWxQblOpj1++6IREq4UzpPCO8ReaZ1QuYftLzOmZsoZa8noIDFxOvZBE+aQ2YxpcfgBxk2A4yvTGK9yNTieXvRjVcpzvi2IPqJpJ391I4uPEOBo4gLDoXSRsRjUanA5yR6vcrl4n4w+jdPKyFndSPDR0m1+QbehfXvRjVcvA+MYr3I1OJ0fRUzYo2RN1NY1rW8jQAPcuac5XKqqdK1qNREQqHO7iPZKtsIOqGMXHlv7Y/l0FsYfHaPS7/8Ahj4g+8iN7j9Zn6HTq5JTsii1c55sPyh3pXzEX2jRvev6PuHsvIru5C4ljGwEAQHM1V3b+e73ldO3UhzLtam3yI8PpvOj4qGq3LuRNS75p0EueOgKfzyeGRfdx/UkWzh27XmY+I7xORAloGedB5F+AUvmGdULnKneu5qdFT7pvJDdKEmKazweHM+7s68i2sO3S8/gxcQ33T5IMr5ROiMkvAaX7tF1GrnKjeu5qdHBum8kK/z099puZJ72rQw3Zd0M/EtbepXC0zML6zdfN1PzXddy5+r3zjoKTctJGqxYOYi4nWdp1nlOtdScufWPINwSCNhBsfSF8VL6z6i21Ht+2y/aSeu7/K+aDe49abu9fUftsv2knru/ymg3uGm7vX1POWZzu6c51tmkSbelfURE1HlXKutT8L6fC9c2R/8Ajaf/ANvsmkCwK3fu6fpDeotw3r+yt86fzjJzI+qtOg3KdTNr990QiJVwpnSeEd4i80zqhcw/aXmdMzZQy15PQKApnOTlaKp/7PC68Ebrlw2SPGq43tHBvOvctqipvpppO1r7GNWVP1F0G6k9yEK+UCy80WT93OrXjULshvwnY946vS5ZeITZfTTqaeHw/wCxehaSyjVOdsq6nstbUv3zPA5GuLW+wBdHTt0Ymp5HO1DtKVy+ZYmZeACCok4XStb0NZcdcrOxJfuankaOHN+xV8yxVmmiEAQHM1V3b+e73ldO3UhzLtam3yI8PpvOj4qGq3LuRNS75p0EueOgKfzyeGRfdx/UkWzh27XmY+I7xORAloGedB5F+AUvmGdULnKneu5qdFT7pvJDdKEmKazweHM+7s68i2sO3S8/gxcQ33T5IMr5ROiMkvAaX7tF1GrnKjeu5qdHBum8kK/z099puZJ72rQw3Zd0M/EtbepXC0zML6zdfN1PzXddy5+r3zjoKTctJGqxYOa8TpuxTSxeJK9nquI+C6ZjtJqL3oc1I3Rcre5TMyVghkq4I5xeN79FwuW30gQ3WCCO2LV4nc5saq3We6drXSIjtRb/AO7zDfsD/Nm/Wsft0/i9k+DY7FB4fdfkfu8w37A/zZv1p26fxeyfA7FB4fdfkfu8w37A/wA2b9adun8XsnwOxQeH3X5H7vMN+wP82b9adun8XsnwOxQeH3X5N9heHRU0TYYW6Mbb6LbudbScXHW4k7SVXe9z3aTtZYYxrG6LdRTWdP5xk5kfVW1QblOpi1++6IREq4UzpPCO8ReaZ1QuYftLzOmZsoZE0rWNLnENa0XLiQAAOEk7F8RFVbIfVVES6lSZeZfGfSp6UkRbHybDJ5LdzPaeIbdelo9D736+7uMmqrNL7Gau/vK/WiZxvMkcnH104jbcMbYyv8Vu4eUdYHp4FBUTpC2/HgT08CzOtw4l+UdKyJjY42hrGNDWgcAGoLnnOVy3U6BrUalkPZfD6czVT9J73b3uPpJK6dqWREOZct3KpbeZo/8Ahyj/AOy7+nF/hZGI7xOX/VNfDt2vP4J8s8vhAEBzTXxlssjTtEjweUOIXTsW7UXyOZelnKnmbTIjw+m86Pioarcu5E1LvmnQS546Ap/PJ4ZF93H9SRbOHbteZj4jvE5ECWgZ50HkX4BS+YZ1Qucqd67mp0VPum8kN0oSYprPB4cz7uzryLaw7dLz+DFxDfdPkgyvlE6IyS8Bpfu0XUaucqN67mp0cG6byQgmemnN6aS2q0jCdx7QgdI0vQr+GrtJyKGJIv2rzKzWoZZZmQmXlPT0zaeo0mmO+i4NLg5pJcO51gi5GxZdVRve/TZxNSlrGMZoP4E3wHKilrHObA8uLAC67HN1E2G0KhLTyRJdyF6KdkuypWOdbBjDV9mA7ScXvwB7QA4dOp3SVq0EulHo8U/Rl18WjJpcFIUCRrGojYRqsrxRLZyXzlwuY1lYSyQADsgaXNfxkNF2u36rcmxY89A5FvHmnca8Fe1UtJkveSWTLXD2i5qY7cV3H0AXVZKWZfxLS1UKJfSQh+VWc0Fpiog651GZw0bDyGnXfjNrblcgoFveT0KU9elrR+pucgsuG1YEE5DagDUdglA4Rufvb0jhAhqqRY/ubq/RNS1aSfa7X+ybKiXik87ERbiDidjooyOQXb72rcoFvD1UxK9P8vQhpV0pHSeEd4i80zqhcw/aXmdMzZQqXOviczqt1OXnsTGsIYNTbloJJA7o8uzgWxQRtSPStmZFfI76mjfIg6vlA2+TOTk9dJoRCzR3yQjtWD4u3N4eIXKhmnbE27vQmhgfKtk9S9MAwWKjhEMQsBrc49093C5x4T/0FgSyuldpON6KJsbdFpslGSBAc04hFoyyN8WR7fQ4hdOxbtRfI5l6WcqeZZOZaq7Wpi3Fjx0gtPVb6VmYk3NrjTw12TmlmrLNMIAgKczm5LPhmfVRtJhkOk8gX7G891pbmk677yRuvtUVQjmoxdae5jVtOrXabUyU0GRHh9N50fFT1W5dyIKTfNOglzx0BT+eTwyL7uP6ki2cO3a8zHxHeJyIEtAzzoPIvwCl8wzqhc5U713NToqfdN5IbpQkxTWeDw5n3dnXkW1h26Xn8GLiG+6fJBlfKJ0Rkl4DS/douo1c5Ub13NTo4N03kh8yqwJtbTuhcbHumO26LxsPJrIPESkEyxP0kPk8KSs0VKFxfCpqWQxTMLHDZfY4b2u2OC345GyJdqmBJG6NbOQw1IeCxcy/fqjzbOsVm4lst5mlhu04sfKDBoqyF0Eo1HW1w2scNjhxj/I4VmRSuidpNNKWJsjdFxRuUmS9RROIkbdl+1laDoO3XP0TxH27VvQ1DJUy19xhTU74lz1d5pVOQBAfEBOMjMgp53tmm0oYgQ4bWyPI1jR4WDytu7eKFTWNYitbmvsXqajc5Uc7JPcuUBYptESzhZKGtia+K3Z4r6N9Qe07WE8B4Qd/LcXKSp+k6ztSlSrp/qtu3WhStdSSQuMcrHMeNrXAg+3aONbbXI5LtW5iOa5q2cljo3CO8ReaZ1QuaftLzOkZsoU3nOYXYk9rQSS2MAAEknQGoAbVtUK2gRV8zGrkVZrJ5Gfkvm1mlIkqrxR7dAd8dy8DB7eIbV4nr2tyZmvt/wCnuCgc7N+Sd3EtfDqCKCMRRMDGN2Ae87zxlZD3ueuk5czWYxrEs1MjJXk9BAEBz9lxSdir6lu+UvHJJaT+5dDSu0oWr5fo5+qbozOT+5mXm4xUU9dHpGzZQYnfiton1g30rzWR6cS24Znqjk0JU88i9lgG8EAQHwi+ooDTDJSiEzZ2wNZIx2k1zLsF95a0hp6Qp+0S6Oiq5EPZ49LSRMzdKAmNZimT9LUuD5oWyODdEF19QuTbbvJUrJpGJZq2I3wset3Jcw/9FYf/AA0ft/yvfapvEp47LD4UN1S0zImNjY0NY0BrWjYANgUDnK5bqTIiIlkPVfD6avE8naWoeHzQte4N0QXXvYEm23jKlZPIxLNWxE+GN63clzE/0Vh/8NH7f8r32qbxKeeyw+FDd00DY2NjYNFrWhrQNgaBYD0KBVVy3UmRERLIei+H08aqkjlboSMa9p+i9ocPQV9a5WrdFsfHNRyWVDUOyOw8/wC1i6G29ym7TN4lIuzReFDMwvA6amJdBEyMuFnFotcBeHyvftLc9MiYzZSxsVGSH5ewOBBAIO0HWD0ICO1uQuHym5p2tP8Axl0Y9VpA9istrJm/l65lZ1JC78f+GI3Nth4+g88Rkf8AAr32+bv9jz2GHu9zb4XktRU5BigYHDY4gvcORz7kKGSolftOJWU8bNlDcKEmCAIDxqqSOQaMjGvG57Q4egr61ytW6LY+OajksqHoxgAAAAAFgBqAA2ABfD6eLKKISOlDGiRwAc/RGkQBYDS224l603W0b5HnRS97ZmQvJ6CAIAgCAqbPHhmjNFUgant7G7nNuW+kE+qtfDpLtVnUycRjs5H9Cu1pGaXxkHlGK2mBcflo7NlHCTwP5HAX5bjgXP1UH0n5al1G/Sz/AFWeaaySqsWQgCAIAgCAIAgCAIAgCAIAgCAIAgCAIAgCAIAgCA+PcACSQANZJ1ABAaXDcqaaoqHU0LuyFrC9z29xqLW2DvpHtuDVxqd9O9jNN2RAyoY9+g1bm7UBOEAQBAEAQGnytwUVlLJD9IjSjO57dbeg7DxEqanl+lIjiGeL6rFac+Sxlri1wIc0kOB2gg2IPHddEioqXQ55UVFspsMn8alo5mzRHWNTmnY9vC0/54DZRzRNlbouJIZnRO0kL3yex2GsiEsR4ntPdMducPjwrAmhdE7Rcb0UrZW6TTaKIlCAIAgCAIAgCAIAgCAIAgCAIAgCAIAgCAIDyqalkbS+RzWNG1ziGgcpK+o1XLZD4qoiXUhOO5zqaK7adpnfv1sjH4iLu6BbjV6LD3uzfl+yjLXsbk3P9FbY/lTVVh+WkOhwRs7Vg/D9LlcSVpxU8cWynXiZstRJLtL04EhzO+Gyfd3deNV8R3Sc/ksYdvV5fBcaxTZCAIAgCAIAgKxzpZJk3rYW8Hy7RxfWAcmo9B3rUoan/W7p8GZXU1/8jevyVgtUyjNwjFZqWQSwvLXDbucPFcOEKOSNsjdFyEkcjo1u1S2sl84tPUWZPaCXZrPybj5Lz3PI70lZE9C9mbc09zXgrWPydkvsTUFUS6fUAQBAEAQBAEAQBAEAQBAEAQBAEB+ZJA0XcQANpJsB0lfUS+oKtiM4tl9QQXHZeyuH0YRp/m1N9qsx0cr+FuZVkrImcb8iFYxnTnfcU8bYh4zvlHcttTR7Vejw5iba3KUmIOXYSxCcSxOaodpzSPkPBpG4HINjehXmRtYlmpYovkc9buW5ir2eAgJ1md8Nk+7u68aoYjuk5/Jfw7ery+C41imyEAQBAEAQBAfCEBVGXeb8xl1RSNuza+EbWbywcLfJ4ODVs16Wtv8AZJr7/kyaqit90eru+CuVpGaEBu8Dyrq6SwilOgPq39uzoB7n8JCglpo5NpM+8niqZI9S5dxO8JzrRmwqIXMPjRnTby6JsR6Ss+TDnJsL6l+PEWrtpYluHZXUM9tCojufovPY3eh9iVUfTSs1tLbKmJ2pxumuB1jWFATn1AEAQBAEAQBAEAQHhVVsUQvJIxg3vc1o9pXprXO1Jc8q5G61NFW5dYfFtqGuO6MOk9rRb2qdtHM78fXIgdVwt/Ij1fnXhGqGCR/G8tjHs0j7lZZhrl2lt7ld+IsTZS5GcRzl10mphZCPIbpG3G59/YArTKCJuvMqvr5XasiLV+IzTm80r5D5bi63IDqCtMjazZSxVfI5+0tzGXs8BAEB8QErwDICsqbOc3sMfjSAgkeTHtPTYcaqS1sceSZr5fJbiopJM1yTz+C0slskKehu6PSdIW6LpHHWRcGwA1NFwOPjKyZ6l82S6u41YKZkWaa+8kKrlgIAgCAIAgCAIAgIXlbm/hqiZYbQzHWSB2jz5TRsPlDpBV2nrXR5OzQpVFG2TNuSlT41gVRSO0Z4y3XqdtY7mvGo8m3iWvFMyRLtUyZYXxrZyGuUpEEB8QHvSVksWuKR8fMe5nVIXlzGu2kuemvc3ZWxuKfLTEGbKl552i/rgqFaSFfxJkq5k/I2MOcrEG7XRu50Y/tIUS0EK9/qSpXy+RlMzp1o2xwH8Lx/evK4dF3r/eh6TEZe5D1Gdaq+xh/P+pef42PvU9fyL/CgOdaq+xh/P+pP42PvUfyL+5DyfnTrTsZAPwvP969Jh0Xev96Hn+Ql7kMaTOViB2OjbyRj4kr0lBD5+p5Wvl8jCmy6xF22pcOa2NvtDbqRKOFPx/ZGtZMv5fo1lTj1XJ3dRM7iMj7ei9lIkMbdTU9CNZpF1uX1NcRwqUiPqAIAgCA+IDY4XgdTUn5GF7/KAs31zZo9KifMxm0tiRkMj9lCbYNmqldZ1TKGDxI+2d0vOoHkBVGTEWpsJ6l6PDlXbX0J7gmStJSWMUQ0x9Y7t3+sdnRZUJaiSTaU0I6eOPZQ3SgJggCAIAgCAIAgCAIAgCA86inZI0se1rmnUWuAcDygr6iqi3Q+KiKllIPjebCmlu6BzoHeL3bPVJuOg24leixB7cnZ/soy0DHZtyINi2QFfBciPsrfGiOl+TU72FX462J/G3MoyUUrOF+RGZo3MJa4Frhta4FpHKCrSKipdCqqKmSn5X0+BAEAQBAEAQBAEAQBAfEBkUdFLKbRRvkPkNc/3BeXPa3aWx6axztlLkiw/N9iEv1QjG+Rwb+UXd7FWfWwt435FltFM7hbmSfDs0w2z1B5sTQPzuv1VVfiXhb6lpmHJ+TvQlmF5E0EFi2BrnD6Ul5Dy9tqHQAqclXK/WvpkW2UsTNSEgaANQVcsH1AEAQBAEAQBAEAQBAEAQBAEAQBAEBj1lDFMNGWNkg3Pa1w9BC9Ne5q3atjy5jXJZyXI9W5vsPk19h0Dvjc5v5b29isNrZm8b8yu6jhdwNJVZp4D3ueVvODX+7RVhuJP4tQgdhzOCqaufNNMO4qY3c5jm+4lSpiTeLSJcNdwca2qzaVjNZkgPI6T/8ANSNr414L7fJGtBInFPf4NZUZIVDNrouhz/0KVKpi9/8AepGtI9OKGGzApSbXZfld+le1naeEp3KtjPhyLqXWs6LXvc/9CjWrYnBf71JEo396f3obOnzY1j9fZKcDnSe7sajXEI04L7fJ7TD5F4p7/Bnw5ppj3VTGOaxzveQolxJvBpImGu4u9jYU+aaId8qXnmsaz36SjXEncGkjcObxcbalzZ0DO6bJJzpCOpZROr5l1ZdCZtBCmvM3VHkrQxW0KaK42EsDyPxOuVA6oldrcpM2nibqaht2tAFgLDcFCTH1AEAQBAEAQBAEAQBAEAQBAEB//9k="/>
          <p:cNvSpPr>
            <a:spLocks noChangeAspect="1" noChangeArrowheads="1"/>
          </p:cNvSpPr>
          <p:nvPr/>
        </p:nvSpPr>
        <p:spPr bwMode="auto">
          <a:xfrm>
            <a:off x="155575" y="-830263"/>
            <a:ext cx="2628900" cy="173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28" name="Picture 4" descr="http://www.pctipp.ch/fileadmin/media/bilder/2008/26826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515" y="2828474"/>
            <a:ext cx="1781949" cy="1176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geektech.in/wp-content/uploads/2012/01/01767636-photo-logo-amd-the-future-is-fusion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21" b="27547"/>
          <a:stretch/>
        </p:blipFill>
        <p:spPr bwMode="auto">
          <a:xfrm>
            <a:off x="6876256" y="4293096"/>
            <a:ext cx="1890856" cy="900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8" descr="http://www.itespresso.de/wp-content/uploads/2011/01/nvidia-logo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34" name="Picture 10" descr="nvidia-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507" y="1191320"/>
            <a:ext cx="1896999" cy="151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229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Platformmodell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2286000" y="1305342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de-DE" dirty="0"/>
          </a:p>
          <a:p>
            <a:r>
              <a:rPr lang="de-DE" dirty="0"/>
              <a:t>  </a:t>
            </a:r>
          </a:p>
          <a:p>
            <a:r>
              <a:rPr lang="de-DE" dirty="0"/>
              <a:t>  </a:t>
            </a:r>
          </a:p>
          <a:p>
            <a:r>
              <a:rPr lang="de-DE" dirty="0"/>
              <a:t>  </a:t>
            </a:r>
          </a:p>
          <a:p>
            <a:r>
              <a:rPr lang="de-DE" dirty="0"/>
              <a:t>  </a:t>
            </a:r>
          </a:p>
          <a:p>
            <a:r>
              <a:rPr lang="de-DE" dirty="0"/>
              <a:t>  </a:t>
            </a:r>
          </a:p>
          <a:p>
            <a:r>
              <a:rPr lang="de-DE" dirty="0"/>
              <a:t>  </a:t>
            </a:r>
          </a:p>
          <a:p>
            <a:r>
              <a:rPr lang="de-DE" dirty="0"/>
              <a:t>  </a:t>
            </a:r>
          </a:p>
          <a:p>
            <a:r>
              <a:rPr lang="de-DE" dirty="0"/>
              <a:t>  </a:t>
            </a:r>
          </a:p>
          <a:p>
            <a:r>
              <a:rPr lang="de-DE" dirty="0"/>
              <a:t>  </a:t>
            </a:r>
          </a:p>
          <a:p>
            <a:r>
              <a:rPr lang="de-DE" dirty="0"/>
              <a:t>  </a:t>
            </a:r>
          </a:p>
          <a:p>
            <a:r>
              <a:rPr lang="de-DE" dirty="0"/>
              <a:t>  </a:t>
            </a:r>
          </a:p>
          <a:p>
            <a:r>
              <a:rPr lang="de-DE" dirty="0"/>
              <a:t>  </a:t>
            </a:r>
          </a:p>
          <a:p>
            <a:r>
              <a:rPr lang="de-DE" dirty="0"/>
              <a:t>  </a:t>
            </a:r>
          </a:p>
          <a:p>
            <a:r>
              <a:rPr lang="de-DE" dirty="0"/>
              <a:t> 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564904"/>
            <a:ext cx="5693052" cy="3692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hteck 8"/>
          <p:cNvSpPr/>
          <p:nvPr/>
        </p:nvSpPr>
        <p:spPr>
          <a:xfrm>
            <a:off x="3203848" y="6165304"/>
            <a:ext cx="39421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(Wikipedia: </a:t>
            </a:r>
            <a:r>
              <a:rPr lang="en-US" sz="1200" dirty="0">
                <a:hlinkClick r:id="rId4"/>
              </a:rPr>
              <a:t>http://</a:t>
            </a:r>
            <a:r>
              <a:rPr lang="en-US" sz="1200" dirty="0" smtClean="0">
                <a:hlinkClick r:id="rId4"/>
              </a:rPr>
              <a:t>de.wikipedia.org/wiki/OpenCL</a:t>
            </a:r>
            <a:r>
              <a:rPr lang="en-US" sz="1200" dirty="0" smtClean="0"/>
              <a:t>)</a:t>
            </a:r>
            <a:endParaRPr lang="de-DE" sz="1200" dirty="0"/>
          </a:p>
        </p:txBody>
      </p:sp>
      <p:sp>
        <p:nvSpPr>
          <p:cNvPr id="10" name="Rechteck 9"/>
          <p:cNvSpPr/>
          <p:nvPr/>
        </p:nvSpPr>
        <p:spPr>
          <a:xfrm>
            <a:off x="539552" y="1772816"/>
            <a:ext cx="39421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Host Code</a:t>
            </a:r>
            <a:br>
              <a:rPr lang="en-US" sz="2000" b="1" dirty="0" smtClean="0"/>
            </a:br>
            <a:r>
              <a:rPr lang="en-US" sz="2000" dirty="0" smtClean="0"/>
              <a:t>Java in </a:t>
            </a:r>
            <a:r>
              <a:rPr lang="en-US" sz="2000" dirty="0" err="1" smtClean="0"/>
              <a:t>unserem</a:t>
            </a:r>
            <a:r>
              <a:rPr lang="en-US" sz="2000" dirty="0" smtClean="0"/>
              <a:t> Fall</a:t>
            </a:r>
            <a:r>
              <a:rPr lang="en-US" sz="1400" dirty="0" smtClean="0"/>
              <a:t/>
            </a:r>
            <a:br>
              <a:rPr lang="en-US" sz="1400" dirty="0" smtClean="0"/>
            </a:br>
            <a:endParaRPr lang="de-DE" sz="1400" dirty="0"/>
          </a:p>
        </p:txBody>
      </p:sp>
      <p:sp>
        <p:nvSpPr>
          <p:cNvPr id="11" name="Rechteck 10"/>
          <p:cNvSpPr/>
          <p:nvPr/>
        </p:nvSpPr>
        <p:spPr>
          <a:xfrm>
            <a:off x="3995936" y="2492316"/>
            <a:ext cx="39421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Device Code</a:t>
            </a:r>
            <a:br>
              <a:rPr lang="en-US" sz="2000" b="1" dirty="0" smtClean="0"/>
            </a:br>
            <a:r>
              <a:rPr lang="en-US" sz="2000" dirty="0" err="1" smtClean="0"/>
              <a:t>OpenCL</a:t>
            </a:r>
            <a:r>
              <a:rPr lang="en-US" sz="2000" dirty="0" smtClean="0"/>
              <a:t> C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27462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Programmier</a:t>
            </a:r>
            <a:r>
              <a:rPr lang="en-US" dirty="0" smtClean="0"/>
              <a:t>/</a:t>
            </a:r>
            <a:r>
              <a:rPr lang="en-US" dirty="0" err="1" smtClean="0"/>
              <a:t>Berechnungsmodell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Innerhalb von </a:t>
            </a:r>
            <a:r>
              <a:rPr lang="de-DE" dirty="0" err="1" smtClean="0"/>
              <a:t>WorkGroup</a:t>
            </a:r>
            <a:r>
              <a:rPr lang="de-DE" dirty="0" smtClean="0"/>
              <a:t>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dirty="0" err="1" smtClean="0">
                <a:solidFill>
                  <a:schemeClr val="tx1"/>
                </a:solidFill>
              </a:rPr>
              <a:t>Geteiler</a:t>
            </a:r>
            <a:r>
              <a:rPr lang="de-DE" dirty="0" smtClean="0">
                <a:solidFill>
                  <a:schemeClr val="tx1"/>
                </a:solidFill>
              </a:rPr>
              <a:t> Speicher</a:t>
            </a:r>
            <a:br>
              <a:rPr lang="de-DE" dirty="0" smtClean="0">
                <a:solidFill>
                  <a:schemeClr val="tx1"/>
                </a:solidFill>
              </a:rPr>
            </a:br>
            <a:r>
              <a:rPr lang="de-DE" dirty="0" smtClean="0">
                <a:solidFill>
                  <a:schemeClr val="tx1"/>
                </a:solidFill>
              </a:rPr>
              <a:t>(</a:t>
            </a:r>
            <a:r>
              <a:rPr lang="de-DE" dirty="0" err="1" smtClean="0">
                <a:solidFill>
                  <a:schemeClr val="tx1"/>
                </a:solidFill>
              </a:rPr>
              <a:t>Local</a:t>
            </a:r>
            <a:r>
              <a:rPr lang="de-DE" dirty="0" smtClean="0">
                <a:solidFill>
                  <a:schemeClr val="tx1"/>
                </a:solidFill>
              </a:rPr>
              <a:t> Memory)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dirty="0" err="1" smtClean="0">
                <a:solidFill>
                  <a:schemeClr val="tx1"/>
                </a:solidFill>
              </a:rPr>
              <a:t>Syncs</a:t>
            </a:r>
            <a:r>
              <a:rPr lang="de-DE" dirty="0" smtClean="0">
                <a:solidFill>
                  <a:schemeClr val="tx1"/>
                </a:solidFill>
              </a:rPr>
              <a:t> möglich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Device </a:t>
            </a:r>
            <a:r>
              <a:rPr lang="en-US" dirty="0" err="1" smtClean="0">
                <a:solidFill>
                  <a:schemeClr val="accent1"/>
                </a:solidFill>
              </a:rPr>
              <a:t>arbeitet</a:t>
            </a:r>
            <a:r>
              <a:rPr lang="en-US" dirty="0" smtClean="0">
                <a:solidFill>
                  <a:schemeClr val="accent1"/>
                </a:solidFill>
              </a:rPr>
              <a:t> parallel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err="1" smtClean="0">
                <a:solidFill>
                  <a:schemeClr val="accent1"/>
                </a:solidFill>
              </a:rPr>
              <a:t>zum</a:t>
            </a:r>
            <a:r>
              <a:rPr lang="en-US" dirty="0" smtClean="0">
                <a:solidFill>
                  <a:schemeClr val="accent1"/>
                </a:solidFill>
              </a:rPr>
              <a:t> Host!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de-DE" dirty="0" smtClean="0">
              <a:solidFill>
                <a:schemeClr val="accent1"/>
              </a:solidFill>
            </a:endParaRPr>
          </a:p>
        </p:txBody>
      </p:sp>
      <p:pic>
        <p:nvPicPr>
          <p:cNvPr id="1026" name="Picture 2" descr="C:\Users\Andreas\Desktop\opencl programming mod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9859" y="1202276"/>
            <a:ext cx="4394629" cy="5683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683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Speichermodell</a:t>
            </a:r>
            <a:endParaRPr lang="de-DE" dirty="0"/>
          </a:p>
        </p:txBody>
      </p:sp>
      <p:pic>
        <p:nvPicPr>
          <p:cNvPr id="3074" name="Picture 2" descr="Datei:OpenCL Memory model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484784"/>
            <a:ext cx="6524625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2699792" y="5870659"/>
            <a:ext cx="39421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(Wikipedia: </a:t>
            </a:r>
            <a:r>
              <a:rPr lang="en-US" sz="1200" dirty="0">
                <a:hlinkClick r:id="rId3"/>
              </a:rPr>
              <a:t>http://</a:t>
            </a:r>
            <a:r>
              <a:rPr lang="en-US" sz="1200" dirty="0" smtClean="0">
                <a:hlinkClick r:id="rId3"/>
              </a:rPr>
              <a:t>de.wikipedia.org/wiki/OpenCL</a:t>
            </a:r>
            <a:r>
              <a:rPr lang="en-US" sz="1200" dirty="0" smtClean="0"/>
              <a:t>)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68405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Images/Textures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Besonderer</a:t>
            </a:r>
            <a:r>
              <a:rPr lang="en-US" dirty="0" smtClean="0"/>
              <a:t> </a:t>
            </a:r>
            <a:r>
              <a:rPr lang="en-US" dirty="0" err="1" smtClean="0"/>
              <a:t>Speicherzugriff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Bilddaten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Mehrdimensionaler</a:t>
            </a:r>
            <a:r>
              <a:rPr lang="en-US" dirty="0" smtClean="0">
                <a:solidFill>
                  <a:schemeClr val="tx1"/>
                </a:solidFill>
              </a:rPr>
              <a:t> Cache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Filterung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Automatische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err="1" smtClean="0">
                <a:solidFill>
                  <a:schemeClr val="tx1"/>
                </a:solidFill>
              </a:rPr>
              <a:t>Typkonvertierung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Out of Bounds Handling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accent1"/>
                </a:solidFill>
              </a:rPr>
              <a:t>Ist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T</a:t>
            </a:r>
            <a:r>
              <a:rPr lang="en-US" dirty="0" err="1" smtClean="0">
                <a:solidFill>
                  <a:schemeClr val="accent1"/>
                </a:solidFill>
              </a:rPr>
              <a:t>eil</a:t>
            </a:r>
            <a:r>
              <a:rPr lang="en-US" dirty="0" smtClean="0">
                <a:solidFill>
                  <a:schemeClr val="accent1"/>
                </a:solidFill>
              </a:rPr>
              <a:t> des Global </a:t>
            </a:r>
            <a:r>
              <a:rPr lang="en-US" dirty="0" err="1" smtClean="0">
                <a:solidFill>
                  <a:schemeClr val="accent1"/>
                </a:solidFill>
              </a:rPr>
              <a:t>Memorys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err="1" smtClean="0">
                <a:solidFill>
                  <a:schemeClr val="accent1"/>
                </a:solidFill>
              </a:rPr>
              <a:t>Praktisch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nicht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nur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für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Bilder</a:t>
            </a:r>
            <a:r>
              <a:rPr lang="en-US" dirty="0" smtClean="0">
                <a:solidFill>
                  <a:schemeClr val="accent1"/>
                </a:solidFill>
              </a:rPr>
              <a:t>!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accent1"/>
                </a:solidFill>
              </a:rPr>
              <a:t>Mittlerweile</a:t>
            </a:r>
            <a:r>
              <a:rPr lang="en-US" dirty="0" smtClean="0">
                <a:solidFill>
                  <a:schemeClr val="accent1"/>
                </a:solidFill>
              </a:rPr>
              <a:t> auf den </a:t>
            </a:r>
            <a:r>
              <a:rPr lang="en-US" dirty="0" err="1" smtClean="0">
                <a:solidFill>
                  <a:schemeClr val="accent1"/>
                </a:solidFill>
              </a:rPr>
              <a:t>meisten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modernen</a:t>
            </a:r>
            <a:r>
              <a:rPr lang="en-US" dirty="0" smtClean="0">
                <a:solidFill>
                  <a:schemeClr val="accent1"/>
                </a:solidFill>
              </a:rPr>
              <a:t> GPUs </a:t>
            </a:r>
            <a:r>
              <a:rPr lang="en-US" dirty="0" err="1" smtClean="0">
                <a:solidFill>
                  <a:schemeClr val="accent1"/>
                </a:solidFill>
              </a:rPr>
              <a:t>alle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Speicheraten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gepuffert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098" name="Picture 2" descr="http://img.tomshardware.com/us/2004/06/03/ati/pic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504" y="1916832"/>
            <a:ext cx="4464496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445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3400" y="2274541"/>
            <a:ext cx="8153400" cy="2308919"/>
          </a:xfrm>
        </p:spPr>
        <p:txBody>
          <a:bodyPr/>
          <a:lstStyle/>
          <a:p>
            <a:pPr marL="571500" indent="-571500"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GPGPU?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4000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OpenCL</a:t>
            </a:r>
            <a:r>
              <a:rPr lang="en-US" sz="4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&amp; </a:t>
            </a:r>
            <a:r>
              <a:rPr lang="en-US" sz="4000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JavaCL</a:t>
            </a:r>
            <a:endParaRPr lang="en-US" sz="4000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accent1"/>
                </a:solidFill>
              </a:rPr>
              <a:t>Coding Time!</a:t>
            </a:r>
          </a:p>
        </p:txBody>
      </p:sp>
    </p:spTree>
    <p:extLst>
      <p:ext uri="{BB962C8B-B14F-4D97-AF65-F5344CB8AC3E}">
        <p14:creationId xmlns:p14="http://schemas.microsoft.com/office/powerpoint/2010/main" val="60713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3400" y="2274541"/>
            <a:ext cx="8153400" cy="2308919"/>
          </a:xfrm>
        </p:spPr>
        <p:txBody>
          <a:bodyPr/>
          <a:lstStyle/>
          <a:p>
            <a:pPr marL="571500" indent="-571500">
              <a:buFont typeface="Arial" pitchFamily="34" charset="0"/>
              <a:buChar char="•"/>
            </a:pPr>
            <a:r>
              <a:rPr lang="en-US" sz="4000" dirty="0" smtClean="0"/>
              <a:t>GPGPU?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4000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OpenCL</a:t>
            </a:r>
            <a:r>
              <a:rPr lang="en-US" sz="4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&amp; </a:t>
            </a:r>
            <a:r>
              <a:rPr lang="en-US" sz="4000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JavaCL</a:t>
            </a:r>
            <a:endParaRPr lang="en-US" sz="4000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Coding Time!</a:t>
            </a:r>
          </a:p>
        </p:txBody>
      </p:sp>
    </p:spTree>
    <p:extLst>
      <p:ext uri="{BB962C8B-B14F-4D97-AF65-F5344CB8AC3E}">
        <p14:creationId xmlns:p14="http://schemas.microsoft.com/office/powerpoint/2010/main" val="159567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Unser </a:t>
            </a:r>
            <a:r>
              <a:rPr lang="en-US" dirty="0" err="1" smtClean="0"/>
              <a:t>Beispiel</a:t>
            </a:r>
            <a:r>
              <a:rPr lang="en-US" dirty="0" smtClean="0"/>
              <a:t>: Gaussian Blur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 jedem Pixel gewichtete Summe der Umliegenden bilden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dirty="0" smtClean="0">
                <a:solidFill>
                  <a:schemeClr val="tx1"/>
                </a:solidFill>
              </a:rPr>
              <a:t>Gewichtung mit </a:t>
            </a:r>
            <a:r>
              <a:rPr lang="de-DE" dirty="0" err="1" smtClean="0">
                <a:solidFill>
                  <a:schemeClr val="tx1"/>
                </a:solidFill>
              </a:rPr>
              <a:t>gausscher</a:t>
            </a:r>
            <a:r>
              <a:rPr lang="de-DE" dirty="0" smtClean="0">
                <a:solidFill>
                  <a:schemeClr val="tx1"/>
                </a:solidFill>
              </a:rPr>
              <a:t> Glockenkurve</a:t>
            </a:r>
          </a:p>
          <a:p>
            <a:pPr marL="342900" indent="-342900">
              <a:buFont typeface="Arial" pitchFamily="34" charset="0"/>
              <a:buChar char="•"/>
            </a:pPr>
            <a:endParaRPr lang="de-DE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de-DE" dirty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de-DE" dirty="0" smtClean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2056" name="Picture 8" descr="http://media.4teachers.de/images/thumbs/image_thumb.258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924944"/>
            <a:ext cx="4197663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upload.wikimedia.org/wikipedia/commons/thumb/d/d7/Halftone,_Gaussian_Blur.jpg/220px-Halftone,_Gaussian_Blu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1088" y="2348880"/>
            <a:ext cx="2209384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869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Unser </a:t>
            </a:r>
            <a:r>
              <a:rPr lang="en-US" dirty="0" err="1" smtClean="0"/>
              <a:t>Beispiel</a:t>
            </a:r>
            <a:r>
              <a:rPr lang="en-US" dirty="0" smtClean="0"/>
              <a:t>: Gaussian Blur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 jedem Pixel gewichtete Summe der Umliegenden bilden</a:t>
            </a:r>
            <a:endParaRPr lang="de-DE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de-DE" dirty="0" smtClean="0">
                <a:solidFill>
                  <a:schemeClr val="tx1"/>
                </a:solidFill>
              </a:rPr>
              <a:t>Lässt sich separieren in vertikalen &amp;</a:t>
            </a:r>
            <a:br>
              <a:rPr lang="de-DE" dirty="0" smtClean="0">
                <a:solidFill>
                  <a:schemeClr val="tx1"/>
                </a:solidFill>
              </a:rPr>
            </a:br>
            <a:r>
              <a:rPr lang="de-DE" dirty="0" smtClean="0">
                <a:solidFill>
                  <a:schemeClr val="tx1"/>
                </a:solidFill>
              </a:rPr>
              <a:t>horizontalen </a:t>
            </a:r>
            <a:r>
              <a:rPr lang="de-DE" dirty="0" err="1" smtClean="0">
                <a:solidFill>
                  <a:schemeClr val="tx1"/>
                </a:solidFill>
              </a:rPr>
              <a:t>Blur</a:t>
            </a:r>
            <a:endParaRPr lang="de-DE" dirty="0" smtClean="0">
              <a:solidFill>
                <a:schemeClr val="tx1"/>
              </a:solidFill>
            </a:endParaRPr>
          </a:p>
          <a:p>
            <a:pPr marL="973138" lvl="1" indent="-342900">
              <a:buFont typeface="Arial" pitchFamily="34" charset="0"/>
              <a:buChar char="•"/>
            </a:pPr>
            <a:r>
              <a:rPr lang="de-DE" dirty="0" smtClean="0"/>
              <a:t>reduziert Zahl der Lesezugriffe dramatisch!</a:t>
            </a:r>
            <a:endParaRPr lang="de-DE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2052" name="Picture 4" descr="http://upload.wikimedia.org/wikipedia/commons/thumb/d/d7/Halftone,_Gaussian_Blur.jpg/220px-Halftone,_Gaussian_Blu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1088" y="2348880"/>
            <a:ext cx="2209384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gamerendering.com/wp-content/uploads/image13-bluring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32534" b="46634"/>
          <a:stretch/>
        </p:blipFill>
        <p:spPr bwMode="auto">
          <a:xfrm>
            <a:off x="395536" y="3429000"/>
            <a:ext cx="2817222" cy="2283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gamerendering.com/wp-content/uploads/image13-bluring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82" r="32534" b="9384"/>
          <a:stretch/>
        </p:blipFill>
        <p:spPr bwMode="auto">
          <a:xfrm>
            <a:off x="3275855" y="3614264"/>
            <a:ext cx="2817223" cy="158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371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Gaussian Blur </a:t>
            </a:r>
            <a:r>
              <a:rPr lang="en-US" dirty="0" err="1" smtClean="0"/>
              <a:t>Anwendungen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Glättung</a:t>
            </a:r>
            <a:r>
              <a:rPr lang="en-US" dirty="0" smtClean="0"/>
              <a:t> von </a:t>
            </a:r>
            <a:r>
              <a:rPr lang="en-US" dirty="0" err="1" smtClean="0"/>
              <a:t>Bildinhalten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PrePass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Kantenerkennung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Verschiedene</a:t>
            </a:r>
            <a:r>
              <a:rPr lang="en-US" dirty="0" smtClean="0"/>
              <a:t> </a:t>
            </a:r>
            <a:r>
              <a:rPr lang="en-US" dirty="0" err="1" smtClean="0"/>
              <a:t>Grafische</a:t>
            </a:r>
            <a:r>
              <a:rPr lang="en-US" dirty="0" smtClean="0"/>
              <a:t> </a:t>
            </a:r>
            <a:r>
              <a:rPr lang="en-US" dirty="0" err="1" smtClean="0"/>
              <a:t>Effekte</a:t>
            </a:r>
            <a:endParaRPr lang="en-US" dirty="0" smtClean="0"/>
          </a:p>
          <a:p>
            <a:pPr marL="973138" lvl="1" indent="-342900">
              <a:buFont typeface="Arial" pitchFamily="34" charset="0"/>
              <a:buChar char="•"/>
            </a:pPr>
            <a:r>
              <a:rPr lang="en-US" dirty="0" smtClean="0"/>
              <a:t>Bloom/Glow</a:t>
            </a:r>
          </a:p>
          <a:p>
            <a:pPr marL="973138" lvl="1" indent="-342900">
              <a:buFont typeface="Arial" pitchFamily="34" charset="0"/>
              <a:buChar char="•"/>
            </a:pPr>
            <a:r>
              <a:rPr lang="en-US" dirty="0" smtClean="0"/>
              <a:t>Depth of Field (Approximation)</a:t>
            </a:r>
          </a:p>
          <a:p>
            <a:pPr marL="973138" lvl="1" indent="-342900">
              <a:buFont typeface="Arial" pitchFamily="34" charset="0"/>
              <a:buChar char="•"/>
            </a:pPr>
            <a:r>
              <a:rPr lang="en-US" dirty="0" smtClean="0"/>
              <a:t>…</a:t>
            </a:r>
          </a:p>
          <a:p>
            <a:pPr marL="973138" lvl="1" indent="-342900">
              <a:buFont typeface="Arial" pitchFamily="34" charset="0"/>
              <a:buChar char="•"/>
            </a:pPr>
            <a:endParaRPr lang="en-US" dirty="0" smtClean="0"/>
          </a:p>
          <a:p>
            <a:pPr marL="973138" lvl="1" indent="-342900">
              <a:buFont typeface="Arial" pitchFamily="34" charset="0"/>
              <a:buChar char="•"/>
            </a:pPr>
            <a:endParaRPr lang="en-US" dirty="0" smtClean="0"/>
          </a:p>
        </p:txBody>
      </p:sp>
      <p:pic>
        <p:nvPicPr>
          <p:cNvPr id="3074" name="Picture 2" descr="http://cloud-2.steampowered.com/ugc/615021452134613098/D5240E8AF1E26C0CCB7D4F90C4251430272AD595/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22"/>
          <a:stretch/>
        </p:blipFill>
        <p:spPr bwMode="auto">
          <a:xfrm>
            <a:off x="2051720" y="3861048"/>
            <a:ext cx="5591923" cy="2758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onetuts.com/attachments/2010/04/1_2010042715184013D0U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196752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78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Mehr</a:t>
            </a:r>
            <a:r>
              <a:rPr lang="en-US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sz="6000" dirty="0" smtClean="0"/>
              <a:t>GPU-</a:t>
            </a:r>
            <a:r>
              <a:rPr lang="en-US" sz="6000" dirty="0" err="1" smtClean="0"/>
              <a:t>Programmierung</a:t>
            </a:r>
            <a:endParaRPr lang="en-US" sz="6000" dirty="0" smtClean="0"/>
          </a:p>
          <a:p>
            <a:r>
              <a:rPr lang="en-US" dirty="0" smtClean="0">
                <a:solidFill>
                  <a:schemeClr val="tx1"/>
                </a:solidFill>
              </a:rPr>
              <a:t>	Prof. Thorsten </a:t>
            </a:r>
            <a:r>
              <a:rPr lang="en-US" dirty="0" err="1" smtClean="0">
                <a:solidFill>
                  <a:schemeClr val="tx1"/>
                </a:solidFill>
              </a:rPr>
              <a:t>Grosch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chemeClr val="tx1"/>
                </a:solidFill>
              </a:rPr>
              <a:t>Jedes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SoSe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Wahlpflichtfach</a:t>
            </a:r>
            <a:r>
              <a:rPr lang="en-US" dirty="0" smtClean="0">
                <a:solidFill>
                  <a:schemeClr val="tx1"/>
                </a:solidFill>
              </a:rPr>
              <a:t> Bachelor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57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Bonusslides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410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Geschickte</a:t>
            </a:r>
            <a:r>
              <a:rPr lang="en-US" dirty="0" smtClean="0"/>
              <a:t> </a:t>
            </a:r>
            <a:r>
              <a:rPr lang="en-US" dirty="0" err="1" smtClean="0"/>
              <a:t>Optimierung</a:t>
            </a:r>
            <a:r>
              <a:rPr lang="en-US" dirty="0" smtClean="0"/>
              <a:t> des Blurs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1"/>
                </a:solidFill>
              </a:rPr>
              <a:t>Es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geht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noch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viel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schneller</a:t>
            </a:r>
            <a:r>
              <a:rPr lang="en-US" dirty="0" smtClean="0">
                <a:solidFill>
                  <a:schemeClr val="accent1"/>
                </a:solidFill>
              </a:rPr>
              <a:t>!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Nutzt</a:t>
            </a:r>
            <a:r>
              <a:rPr lang="en-US" dirty="0" smtClean="0">
                <a:solidFill>
                  <a:schemeClr val="tx1"/>
                </a:solidFill>
              </a:rPr>
              <a:t> man den </a:t>
            </a:r>
            <a:r>
              <a:rPr lang="en-US" dirty="0" err="1" smtClean="0">
                <a:solidFill>
                  <a:schemeClr val="tx1"/>
                </a:solidFill>
              </a:rPr>
              <a:t>linearen</a:t>
            </a:r>
            <a:r>
              <a:rPr lang="en-US" dirty="0" smtClean="0">
                <a:solidFill>
                  <a:schemeClr val="tx1"/>
                </a:solidFill>
              </a:rPr>
              <a:t> Filter </a:t>
            </a:r>
            <a:r>
              <a:rPr lang="en-US" dirty="0" err="1" smtClean="0">
                <a:solidFill>
                  <a:schemeClr val="tx1"/>
                </a:solidFill>
              </a:rPr>
              <a:t>geschickt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aus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kann</a:t>
            </a:r>
            <a:r>
              <a:rPr lang="en-US" dirty="0" smtClean="0">
                <a:solidFill>
                  <a:schemeClr val="tx1"/>
                </a:solidFill>
              </a:rPr>
              <a:t> der Blur </a:t>
            </a:r>
            <a:r>
              <a:rPr lang="en-US" dirty="0" err="1" smtClean="0">
                <a:solidFill>
                  <a:schemeClr val="tx1"/>
                </a:solidFill>
              </a:rPr>
              <a:t>extrem</a:t>
            </a:r>
            <a:r>
              <a:rPr lang="en-US" dirty="0" smtClean="0">
                <a:solidFill>
                  <a:schemeClr val="tx1"/>
                </a:solidFill>
              </a:rPr>
              <a:t> gut </a:t>
            </a:r>
            <a:r>
              <a:rPr lang="en-US" dirty="0" err="1" smtClean="0">
                <a:solidFill>
                  <a:schemeClr val="tx1"/>
                </a:solidFill>
              </a:rPr>
              <a:t>optimiert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werden</a:t>
            </a:r>
            <a:endParaRPr lang="en-US" dirty="0" smtClean="0">
              <a:solidFill>
                <a:schemeClr val="tx1"/>
              </a:solidFill>
            </a:endParaRPr>
          </a:p>
          <a:p>
            <a:pPr marL="973138" lvl="1" indent="-34290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Artikel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über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Realisierung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mithilfe</a:t>
            </a:r>
            <a:r>
              <a:rPr lang="en-US" dirty="0" smtClean="0">
                <a:solidFill>
                  <a:schemeClr val="tx1"/>
                </a:solidFill>
              </a:rPr>
              <a:t> von Pixel-</a:t>
            </a:r>
            <a:r>
              <a:rPr lang="en-US" dirty="0" err="1" smtClean="0">
                <a:solidFill>
                  <a:schemeClr val="tx1"/>
                </a:solidFill>
              </a:rPr>
              <a:t>Shadern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>
                <a:hlinkClick r:id="rId2"/>
              </a:rPr>
              <a:t>http</a:t>
            </a:r>
            <a:r>
              <a:rPr lang="de-DE" dirty="0">
                <a:hlinkClick r:id="rId2"/>
              </a:rPr>
              <a:t>://rastergrid.com/blog/2010/09/efficient-gaussian-blur-with-linear-sampling</a:t>
            </a:r>
            <a:r>
              <a:rPr lang="de-DE" dirty="0" smtClean="0">
                <a:hlinkClick r:id="rId2"/>
              </a:rPr>
              <a:t>/</a:t>
            </a:r>
            <a:r>
              <a:rPr lang="de-DE" dirty="0" smtClean="0"/>
              <a:t>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Local Memory </a:t>
            </a:r>
            <a:r>
              <a:rPr lang="en-US" dirty="0" err="1" smtClean="0">
                <a:solidFill>
                  <a:schemeClr val="tx1"/>
                </a:solidFill>
              </a:rPr>
              <a:t>ist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extrem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schnell</a:t>
            </a:r>
            <a:endParaRPr lang="en-US" dirty="0" smtClean="0">
              <a:solidFill>
                <a:schemeClr val="tx1"/>
              </a:solidFill>
            </a:endParaRPr>
          </a:p>
          <a:p>
            <a:pPr marL="973138" lvl="1" indent="-342900">
              <a:buFont typeface="Arial" pitchFamily="34" charset="0"/>
              <a:buChar char="•"/>
            </a:pPr>
            <a:r>
              <a:rPr lang="en-US" dirty="0" smtClean="0"/>
              <a:t>Pre-Fetching von </a:t>
            </a:r>
            <a:r>
              <a:rPr lang="en-US" dirty="0" err="1" smtClean="0"/>
              <a:t>umliegenden</a:t>
            </a:r>
            <a:r>
              <a:rPr lang="en-US" dirty="0" smtClean="0"/>
              <a:t> </a:t>
            </a:r>
            <a:r>
              <a:rPr lang="en-US" dirty="0" err="1" smtClean="0"/>
              <a:t>Pixeln</a:t>
            </a:r>
            <a:r>
              <a:rPr lang="en-US" dirty="0"/>
              <a:t> </a:t>
            </a:r>
            <a:r>
              <a:rPr lang="en-US" dirty="0" smtClean="0"/>
              <a:t>in den Local Memory? </a:t>
            </a:r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509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Vergleich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CUDA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Automatische</a:t>
            </a:r>
            <a:r>
              <a:rPr lang="en-US" dirty="0" smtClean="0"/>
              <a:t> </a:t>
            </a:r>
            <a:r>
              <a:rPr lang="en-US" dirty="0" err="1" smtClean="0"/>
              <a:t>Konvertierung</a:t>
            </a:r>
            <a:r>
              <a:rPr lang="en-US" dirty="0" smtClean="0"/>
              <a:t> </a:t>
            </a:r>
            <a:r>
              <a:rPr lang="en-US" dirty="0" err="1" smtClean="0"/>
              <a:t>möglich</a:t>
            </a:r>
            <a:r>
              <a:rPr lang="en-US" dirty="0" smtClean="0"/>
              <a:t>: Swan</a:t>
            </a:r>
            <a:endParaRPr lang="de-DE" dirty="0" smtClean="0"/>
          </a:p>
          <a:p>
            <a:endParaRPr lang="en-US" dirty="0" smtClean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664782"/>
              </p:ext>
            </p:extLst>
          </p:nvPr>
        </p:nvGraphicFramePr>
        <p:xfrm>
          <a:off x="1403648" y="2636912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CUDA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OpenCL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Thread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Work-Item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Thread</a:t>
                      </a:r>
                      <a:r>
                        <a:rPr lang="en-US" baseline="0" dirty="0" smtClean="0"/>
                        <a:t> Block</a:t>
                      </a:r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Work-Group</a:t>
                      </a:r>
                      <a:endParaRPr lang="de-DE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Global Memory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Global Memory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Constant Memory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Constant Memory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Shared memory</a:t>
                      </a:r>
                      <a:endParaRPr lang="de-DE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Local memory</a:t>
                      </a:r>
                      <a:endParaRPr lang="de-DE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Local memory</a:t>
                      </a:r>
                      <a:endParaRPr lang="de-DE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Private memory</a:t>
                      </a:r>
                      <a:endParaRPr lang="de-DE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47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 </a:t>
            </a:r>
            <a:r>
              <a:rPr lang="en-US" dirty="0" err="1" smtClean="0"/>
              <a:t>bedeutet</a:t>
            </a:r>
            <a:r>
              <a:rPr lang="en-US" dirty="0" smtClean="0"/>
              <a:t> GPGPU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b="1" dirty="0" smtClean="0"/>
              <a:t>Definition GPGPU</a:t>
            </a:r>
          </a:p>
          <a:p>
            <a:pPr marL="973138" lvl="1" indent="-342900">
              <a:buFont typeface="Arial" pitchFamily="34" charset="0"/>
              <a:buChar char="•"/>
            </a:pPr>
            <a:r>
              <a:rPr lang="en-US" b="1" dirty="0" smtClean="0"/>
              <a:t>General-purpose </a:t>
            </a:r>
            <a:r>
              <a:rPr lang="en-US" b="1" dirty="0"/>
              <a:t>computing on graphics processing units</a:t>
            </a:r>
            <a:r>
              <a:rPr lang="en-US" dirty="0"/>
              <a:t> </a:t>
            </a:r>
            <a:r>
              <a:rPr lang="en-US" dirty="0" smtClean="0"/>
              <a:t>is </a:t>
            </a:r>
            <a:r>
              <a:rPr lang="en-US" dirty="0"/>
              <a:t>the utilization of a graphics processing unit (GPU), which typically handles computation only for computer graphics, to perform computation in applications traditionally handled by the central processing unit (CPU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en-US" dirty="0" err="1" smtClean="0"/>
              <a:t>wikipedia</a:t>
            </a:r>
            <a:r>
              <a:rPr lang="en-US" dirty="0" smtClean="0"/>
              <a:t> (en)</a:t>
            </a:r>
          </a:p>
          <a:p>
            <a:pPr lvl="1" indent="0">
              <a:buNone/>
            </a:pP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Kurz</a:t>
            </a:r>
            <a:r>
              <a:rPr lang="en-US" dirty="0" smtClean="0"/>
              <a:t>:</a:t>
            </a:r>
          </a:p>
          <a:p>
            <a:pPr marL="973138" lvl="1" indent="-342900">
              <a:buFont typeface="Arial" pitchFamily="34" charset="0"/>
              <a:buChar char="•"/>
            </a:pPr>
            <a:r>
              <a:rPr lang="en-US" dirty="0" smtClean="0"/>
              <a:t>“</a:t>
            </a:r>
            <a:r>
              <a:rPr lang="en-US" b="1" dirty="0" err="1" smtClean="0"/>
              <a:t>Irgendwas</a:t>
            </a:r>
            <a:r>
              <a:rPr lang="en-US" dirty="0" smtClean="0"/>
              <a:t> auf der </a:t>
            </a:r>
            <a:r>
              <a:rPr lang="en-US" b="1" dirty="0" err="1" smtClean="0"/>
              <a:t>Grafikkarte</a:t>
            </a:r>
            <a:r>
              <a:rPr lang="en-US" dirty="0" smtClean="0"/>
              <a:t> </a:t>
            </a:r>
            <a:r>
              <a:rPr lang="en-US" b="1" dirty="0" err="1" smtClean="0"/>
              <a:t>rechnen</a:t>
            </a:r>
            <a:r>
              <a:rPr lang="en-US" dirty="0" smtClean="0"/>
              <a:t>, was da </a:t>
            </a:r>
            <a:r>
              <a:rPr lang="en-US" dirty="0" err="1" smtClean="0"/>
              <a:t>früher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gerechnet</a:t>
            </a:r>
            <a:r>
              <a:rPr lang="en-US" dirty="0" smtClean="0"/>
              <a:t> </a:t>
            </a:r>
            <a:r>
              <a:rPr lang="en-US" dirty="0" err="1" smtClean="0"/>
              <a:t>wurde</a:t>
            </a:r>
            <a:r>
              <a:rPr lang="en-US" dirty="0" smtClean="0"/>
              <a:t>”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Unter</a:t>
            </a:r>
            <a:r>
              <a:rPr lang="en-US" dirty="0" smtClean="0"/>
              <a:t> </a:t>
            </a:r>
            <a:r>
              <a:rPr lang="en-US" dirty="0" err="1" smtClean="0"/>
              <a:t>Einsatz</a:t>
            </a:r>
            <a:r>
              <a:rPr lang="en-US" dirty="0" smtClean="0"/>
              <a:t> </a:t>
            </a:r>
            <a:r>
              <a:rPr lang="en-US" dirty="0" err="1" smtClean="0"/>
              <a:t>speziell</a:t>
            </a:r>
            <a:r>
              <a:rPr lang="en-US" dirty="0" smtClean="0"/>
              <a:t> </a:t>
            </a:r>
            <a:r>
              <a:rPr lang="en-US" dirty="0" err="1" smtClean="0"/>
              <a:t>geschaffener</a:t>
            </a:r>
            <a:r>
              <a:rPr lang="en-US" dirty="0" smtClean="0"/>
              <a:t> </a:t>
            </a:r>
            <a:r>
              <a:rPr lang="en-US" dirty="0" err="1" smtClean="0"/>
              <a:t>Technologien</a:t>
            </a:r>
            <a:endParaRPr lang="en-US" dirty="0" smtClean="0"/>
          </a:p>
          <a:p>
            <a:pPr marL="973138" lvl="1" indent="-342900">
              <a:buFont typeface="Arial" pitchFamily="34" charset="0"/>
              <a:buChar char="•"/>
            </a:pPr>
            <a:r>
              <a:rPr lang="en-US" dirty="0" smtClean="0"/>
              <a:t>CUDA, </a:t>
            </a:r>
            <a:r>
              <a:rPr lang="en-US" dirty="0" err="1" smtClean="0"/>
              <a:t>DirectCompute</a:t>
            </a:r>
            <a:r>
              <a:rPr lang="en-US" dirty="0" smtClean="0"/>
              <a:t>, </a:t>
            </a:r>
            <a:r>
              <a:rPr lang="en-US" b="1" dirty="0" err="1" smtClean="0"/>
              <a:t>OpenCL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861896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Anwendungsbereiche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3400" y="1408112"/>
            <a:ext cx="8153400" cy="5045223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err="1"/>
              <a:t>Bild</a:t>
            </a:r>
            <a:r>
              <a:rPr lang="en-US" dirty="0"/>
              <a:t> &amp; </a:t>
            </a:r>
            <a:r>
              <a:rPr lang="en-US" dirty="0" err="1"/>
              <a:t>Videoverarbeitung</a:t>
            </a: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Audioverarbeitung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Scientific Computing</a:t>
            </a:r>
          </a:p>
          <a:p>
            <a:pPr marL="973138" lvl="1" indent="-342900">
              <a:buFont typeface="Arial" pitchFamily="34" charset="0"/>
              <a:buChar char="•"/>
            </a:pPr>
            <a:r>
              <a:rPr lang="en-US" dirty="0" err="1" smtClean="0"/>
              <a:t>Simulationen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Offline-Rendering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Games</a:t>
            </a:r>
          </a:p>
          <a:p>
            <a:pPr marL="973138" lvl="1" indent="-342900">
              <a:buFont typeface="Arial" pitchFamily="34" charset="0"/>
              <a:buChar char="•"/>
            </a:pPr>
            <a:r>
              <a:rPr lang="en-US" dirty="0" err="1" smtClean="0"/>
              <a:t>Physik</a:t>
            </a:r>
            <a:endParaRPr lang="en-US" dirty="0" smtClean="0"/>
          </a:p>
          <a:p>
            <a:pPr marL="973138" lvl="1" indent="-342900">
              <a:buFont typeface="Arial" pitchFamily="34" charset="0"/>
              <a:buChar char="•"/>
            </a:pPr>
            <a:r>
              <a:rPr lang="en-US" dirty="0" smtClean="0"/>
              <a:t>KI</a:t>
            </a:r>
          </a:p>
          <a:p>
            <a:pPr marL="973138" lvl="1" indent="-342900">
              <a:buFont typeface="Arial" pitchFamily="34" charset="0"/>
              <a:buChar char="•"/>
            </a:pPr>
            <a:r>
              <a:rPr lang="en-US" dirty="0" err="1" smtClean="0"/>
              <a:t>Echtzeit</a:t>
            </a:r>
            <a:r>
              <a:rPr lang="en-US" dirty="0" smtClean="0"/>
              <a:t>-Rendering</a:t>
            </a:r>
            <a:endParaRPr lang="en-US" dirty="0"/>
          </a:p>
          <a:p>
            <a:pPr marL="1576388" lvl="2" indent="-342900">
              <a:buFont typeface="Arial" pitchFamily="34" charset="0"/>
              <a:buChar char="•"/>
            </a:pPr>
            <a:r>
              <a:rPr lang="en-US" dirty="0" err="1" smtClean="0"/>
              <a:t>Völlig</a:t>
            </a:r>
            <a:r>
              <a:rPr lang="en-US" dirty="0" smtClean="0"/>
              <a:t> </a:t>
            </a:r>
            <a:r>
              <a:rPr lang="en-US" dirty="0" err="1" smtClean="0"/>
              <a:t>neue</a:t>
            </a:r>
            <a:r>
              <a:rPr lang="en-US" dirty="0" smtClean="0"/>
              <a:t> </a:t>
            </a:r>
            <a:r>
              <a:rPr lang="en-US" dirty="0" err="1" smtClean="0"/>
              <a:t>Ansätze</a:t>
            </a:r>
            <a:r>
              <a:rPr lang="en-US" dirty="0" smtClean="0"/>
              <a:t> dank GPGPU </a:t>
            </a:r>
            <a:r>
              <a:rPr lang="en-US" dirty="0" err="1" smtClean="0"/>
              <a:t>Sprachen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algn="ctr"/>
            <a:r>
              <a:rPr lang="en-US" sz="3200" dirty="0" smtClean="0">
                <a:solidFill>
                  <a:schemeClr val="accent1"/>
                </a:solidFill>
              </a:rPr>
              <a:t>… </a:t>
            </a:r>
            <a:r>
              <a:rPr lang="en-US" sz="3200" dirty="0" err="1" smtClean="0">
                <a:solidFill>
                  <a:schemeClr val="accent1"/>
                </a:solidFill>
              </a:rPr>
              <a:t>massiv</a:t>
            </a:r>
            <a:r>
              <a:rPr lang="en-US" sz="3200" dirty="0" smtClean="0">
                <a:solidFill>
                  <a:schemeClr val="accent1"/>
                </a:solidFill>
              </a:rPr>
              <a:t> </a:t>
            </a:r>
            <a:r>
              <a:rPr lang="en-US" sz="3200" dirty="0" err="1" smtClean="0">
                <a:solidFill>
                  <a:schemeClr val="accent1"/>
                </a:solidFill>
              </a:rPr>
              <a:t>parallelisierbare</a:t>
            </a:r>
            <a:r>
              <a:rPr lang="en-US" sz="3200" dirty="0" smtClean="0">
                <a:solidFill>
                  <a:schemeClr val="accent1"/>
                </a:solidFill>
              </a:rPr>
              <a:t> </a:t>
            </a:r>
            <a:r>
              <a:rPr lang="en-US" sz="3200" dirty="0" err="1" smtClean="0">
                <a:solidFill>
                  <a:schemeClr val="accent1"/>
                </a:solidFill>
              </a:rPr>
              <a:t>Algorithmen</a:t>
            </a:r>
            <a:r>
              <a:rPr lang="en-US" sz="3200" dirty="0" smtClean="0">
                <a:solidFill>
                  <a:schemeClr val="accent1"/>
                </a:solidFill>
              </a:rPr>
              <a:t>!</a:t>
            </a:r>
          </a:p>
        </p:txBody>
      </p:sp>
      <p:pic>
        <p:nvPicPr>
          <p:cNvPr id="3076" name="Picture 4" descr="http://www.brightsideofnews.com/Data/2009_10_2/Colfax-worlds-first-8GPU-box-8TFLOPS/Colfax_8TFLOPS_GPU_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484784"/>
            <a:ext cx="4104456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68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Aktuelles</a:t>
            </a:r>
            <a:r>
              <a:rPr lang="en-US" dirty="0" smtClean="0"/>
              <a:t>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sz="3200" dirty="0" smtClean="0"/>
              <a:t>Office?!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3200" dirty="0"/>
          </a:p>
          <a:p>
            <a:pPr marL="342900" indent="-342900">
              <a:buFont typeface="Arial" pitchFamily="34" charset="0"/>
              <a:buChar char="•"/>
            </a:pPr>
            <a:endParaRPr lang="en-US" sz="32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sz="32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3200" dirty="0" err="1" smtClean="0"/>
              <a:t>Kodierung</a:t>
            </a:r>
            <a:endParaRPr lang="en-US" sz="3200" dirty="0" smtClean="0"/>
          </a:p>
          <a:p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123382"/>
            <a:ext cx="5544616" cy="152164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11"/>
          <a:stretch/>
        </p:blipFill>
        <p:spPr bwMode="auto">
          <a:xfrm>
            <a:off x="2267744" y="4581128"/>
            <a:ext cx="5688632" cy="149876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202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GPU </a:t>
            </a:r>
            <a:r>
              <a:rPr lang="en-US" dirty="0" err="1" smtClean="0"/>
              <a:t>Rechenleistung</a:t>
            </a:r>
            <a:endParaRPr lang="de-DE" dirty="0"/>
          </a:p>
        </p:txBody>
      </p:sp>
      <p:pic>
        <p:nvPicPr>
          <p:cNvPr id="1026" name="Picture 2" descr="http://docs.nvidia.com/cuda/cuda-c-programming-guide/graphics/floating-point-operations-per-seco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9" y="1844824"/>
            <a:ext cx="4714875" cy="371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2699792" y="5733256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100" dirty="0">
                <a:hlinkClick r:id="rId3"/>
              </a:rPr>
              <a:t>http://docs.nvidia.com/cuda/cuda-c-programming-guide</a:t>
            </a:r>
            <a:r>
              <a:rPr lang="de-DE" sz="1100" dirty="0" smtClean="0">
                <a:hlinkClick r:id="rId3"/>
              </a:rPr>
              <a:t>/</a:t>
            </a:r>
            <a:r>
              <a:rPr lang="de-DE" sz="1100" dirty="0" smtClean="0"/>
              <a:t> </a:t>
            </a:r>
            <a:endParaRPr lang="de-DE" sz="1100" dirty="0"/>
          </a:p>
        </p:txBody>
      </p:sp>
      <p:pic>
        <p:nvPicPr>
          <p:cNvPr id="1028" name="Picture 4" descr="http://docs.nvidia.com/cuda/cuda-c-programming-guide/graphics/memory-bandwidt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456" y="2016223"/>
            <a:ext cx="417195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5508104" y="1484784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Speicher</a:t>
            </a:r>
            <a:r>
              <a:rPr lang="en-US" dirty="0" err="1"/>
              <a:t>b</a:t>
            </a:r>
            <a:r>
              <a:rPr lang="en-US" dirty="0" err="1" smtClean="0"/>
              <a:t>andbreite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440668" y="1484784"/>
            <a:ext cx="4518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Theoretische</a:t>
            </a:r>
            <a:r>
              <a:rPr lang="en-US" dirty="0" smtClean="0"/>
              <a:t> </a:t>
            </a:r>
            <a:r>
              <a:rPr lang="en-US" dirty="0" err="1" smtClean="0"/>
              <a:t>Rechenleistung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106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Ganz</a:t>
            </a:r>
            <a:r>
              <a:rPr lang="en-US" dirty="0"/>
              <a:t> </a:t>
            </a:r>
            <a:r>
              <a:rPr lang="en-US" dirty="0" err="1" smtClean="0"/>
              <a:t>kurz</a:t>
            </a:r>
            <a:r>
              <a:rPr lang="en-US" dirty="0" smtClean="0"/>
              <a:t>: </a:t>
            </a:r>
            <a:r>
              <a:rPr lang="en-US" dirty="0" err="1" smtClean="0"/>
              <a:t>Woher</a:t>
            </a:r>
            <a:r>
              <a:rPr lang="en-US" dirty="0" smtClean="0"/>
              <a:t> </a:t>
            </a:r>
            <a:r>
              <a:rPr lang="en-US" dirty="0" err="1" smtClean="0"/>
              <a:t>kommen</a:t>
            </a:r>
            <a:r>
              <a:rPr lang="en-US" dirty="0" smtClean="0"/>
              <a:t> </a:t>
            </a:r>
            <a:r>
              <a:rPr lang="en-US" dirty="0" err="1" smtClean="0"/>
              <a:t>heute</a:t>
            </a:r>
            <a:r>
              <a:rPr lang="en-US" dirty="0" smtClean="0"/>
              <a:t> (PC) GPUs?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sz="8800" dirty="0" smtClean="0"/>
              <a:t>INTEL</a:t>
            </a:r>
          </a:p>
          <a:p>
            <a:pPr marL="973138" lvl="1" indent="-342900">
              <a:buFont typeface="Arial" pitchFamily="34" charset="0"/>
              <a:buChar char="•"/>
            </a:pPr>
            <a:r>
              <a:rPr lang="en-US" sz="1800" dirty="0" smtClean="0"/>
              <a:t>In </a:t>
            </a:r>
            <a:r>
              <a:rPr lang="en-US" sz="1800" dirty="0" err="1" smtClean="0"/>
              <a:t>Prozessor</a:t>
            </a:r>
            <a:r>
              <a:rPr lang="en-US" sz="1800" dirty="0" smtClean="0"/>
              <a:t>  </a:t>
            </a:r>
            <a:r>
              <a:rPr lang="en-US" sz="1800" dirty="0" err="1" smtClean="0"/>
              <a:t>integriert</a:t>
            </a:r>
            <a:r>
              <a:rPr lang="en-US" sz="1800" dirty="0" smtClean="0"/>
              <a:t>: </a:t>
            </a:r>
            <a:r>
              <a:rPr lang="en-US" sz="1800" b="1" dirty="0" smtClean="0"/>
              <a:t>HD Graphics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3600" dirty="0" smtClean="0"/>
              <a:t>AMD</a:t>
            </a:r>
            <a:endParaRPr lang="en-US" sz="4000" dirty="0" smtClean="0"/>
          </a:p>
          <a:p>
            <a:pPr marL="973138" lvl="1" indent="-342900">
              <a:buFont typeface="Arial" pitchFamily="34" charset="0"/>
              <a:buChar char="•"/>
            </a:pPr>
            <a:r>
              <a:rPr lang="en-US" sz="1800" dirty="0" smtClean="0"/>
              <a:t>Consumer: </a:t>
            </a:r>
            <a:r>
              <a:rPr lang="en-US" sz="1800" b="1" dirty="0" smtClean="0"/>
              <a:t>Radeon HD </a:t>
            </a:r>
            <a:endParaRPr lang="en-US" sz="1800" b="1" dirty="0"/>
          </a:p>
          <a:p>
            <a:pPr marL="973138" lvl="1" indent="-342900">
              <a:buFont typeface="Arial" pitchFamily="34" charset="0"/>
              <a:buChar char="•"/>
            </a:pPr>
            <a:r>
              <a:rPr lang="en-US" sz="1800" dirty="0" smtClean="0"/>
              <a:t>Professional: </a:t>
            </a:r>
            <a:r>
              <a:rPr lang="en-US" sz="1800" b="1" dirty="0" err="1" smtClean="0"/>
              <a:t>FireStream</a:t>
            </a:r>
            <a:endParaRPr lang="en-US" sz="1800" b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3200" dirty="0" smtClean="0"/>
              <a:t>NVIDIA</a:t>
            </a:r>
            <a:endParaRPr lang="en-US" sz="3600" dirty="0" smtClean="0"/>
          </a:p>
          <a:p>
            <a:pPr marL="973138" lvl="1" indent="-342900">
              <a:buFont typeface="Arial" pitchFamily="34" charset="0"/>
              <a:buChar char="•"/>
            </a:pPr>
            <a:r>
              <a:rPr lang="en-US" sz="1800" dirty="0" smtClean="0"/>
              <a:t>Consumer: </a:t>
            </a:r>
            <a:r>
              <a:rPr lang="en-US" sz="1800" b="1" dirty="0" smtClean="0"/>
              <a:t>GeForce</a:t>
            </a:r>
          </a:p>
          <a:p>
            <a:pPr marL="973138" lvl="1" indent="-342900">
              <a:buFont typeface="Arial" pitchFamily="34" charset="0"/>
              <a:buChar char="•"/>
            </a:pPr>
            <a:r>
              <a:rPr lang="en-US" sz="1800" dirty="0" smtClean="0"/>
              <a:t>Professional: </a:t>
            </a:r>
            <a:r>
              <a:rPr lang="en-US" sz="1800" b="1" dirty="0" smtClean="0"/>
              <a:t>Tesla</a:t>
            </a:r>
          </a:p>
          <a:p>
            <a:r>
              <a:rPr lang="en-US" sz="1600" dirty="0" smtClean="0">
                <a:solidFill>
                  <a:schemeClr val="tx2"/>
                </a:solidFill>
              </a:rPr>
              <a:t>(</a:t>
            </a:r>
            <a:r>
              <a:rPr lang="en-US" sz="1600" dirty="0" err="1" smtClean="0">
                <a:solidFill>
                  <a:schemeClr val="tx2"/>
                </a:solidFill>
              </a:rPr>
              <a:t>Größenverhältnisse</a:t>
            </a:r>
            <a:r>
              <a:rPr lang="en-US" sz="1600" dirty="0" smtClean="0">
                <a:solidFill>
                  <a:schemeClr val="tx2"/>
                </a:solidFill>
              </a:rPr>
              <a:t>  </a:t>
            </a:r>
            <a:r>
              <a:rPr lang="en-US" sz="1600" dirty="0" err="1" smtClean="0">
                <a:solidFill>
                  <a:schemeClr val="tx2"/>
                </a:solidFill>
              </a:rPr>
              <a:t>nach</a:t>
            </a:r>
            <a:r>
              <a:rPr lang="en-US" sz="1600" dirty="0" smtClean="0">
                <a:solidFill>
                  <a:schemeClr val="tx2"/>
                </a:solidFill>
              </a:rPr>
              <a:t> </a:t>
            </a:r>
            <a:r>
              <a:rPr lang="en-US" sz="1600" i="1" dirty="0" err="1" smtClean="0">
                <a:solidFill>
                  <a:schemeClr val="tx2"/>
                </a:solidFill>
              </a:rPr>
              <a:t>Marktanteil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smtClean="0">
                <a:solidFill>
                  <a:schemeClr val="tx2"/>
                </a:solidFill>
              </a:rPr>
              <a:t> </a:t>
            </a:r>
            <a:r>
              <a:rPr lang="en-US" sz="1600" dirty="0" smtClean="0">
                <a:solidFill>
                  <a:schemeClr val="tx2"/>
                </a:solidFill>
                <a:hlinkClick r:id="rId2"/>
              </a:rPr>
              <a:t>http</a:t>
            </a:r>
            <a:r>
              <a:rPr lang="en-US" sz="1600" dirty="0">
                <a:solidFill>
                  <a:schemeClr val="tx2"/>
                </a:solidFill>
                <a:hlinkClick r:id="rId2"/>
              </a:rPr>
              <a:t>://</a:t>
            </a:r>
            <a:r>
              <a:rPr lang="en-US" sz="1600" dirty="0" smtClean="0">
                <a:solidFill>
                  <a:schemeClr val="tx2"/>
                </a:solidFill>
                <a:hlinkClick r:id="rId2"/>
              </a:rPr>
              <a:t>www.pcper.com/news/Graphics-Cards/JPR-Releases-Q1-2013-GPU-Market-Share-Numbers-Good-News-NVIDIA</a:t>
            </a:r>
            <a:r>
              <a:rPr lang="en-US" sz="1600" dirty="0" smtClean="0">
                <a:solidFill>
                  <a:schemeClr val="tx2"/>
                </a:solidFill>
              </a:rPr>
              <a:t>)</a:t>
            </a:r>
            <a:endParaRPr lang="en-US" sz="1800" dirty="0" smtClean="0">
              <a:solidFill>
                <a:schemeClr val="tx2"/>
              </a:solidFill>
            </a:endParaRPr>
          </a:p>
        </p:txBody>
      </p:sp>
      <p:pic>
        <p:nvPicPr>
          <p:cNvPr id="4" name="Picture 2" descr="http://regmedia.co.uk/2012/03/22/nvidia_kepler_die_sho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088" y="2204864"/>
            <a:ext cx="282436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059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Woher</a:t>
            </a:r>
            <a:r>
              <a:rPr lang="en-US" dirty="0" smtClean="0"/>
              <a:t> die Performance?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5300" y="4005064"/>
            <a:ext cx="8153400" cy="2303660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SEHR </a:t>
            </a:r>
            <a:r>
              <a:rPr lang="en-US" dirty="0" err="1" smtClean="0"/>
              <a:t>viele</a:t>
            </a:r>
            <a:r>
              <a:rPr lang="en-US" dirty="0" smtClean="0"/>
              <a:t> “</a:t>
            </a:r>
            <a:r>
              <a:rPr lang="en-US" dirty="0" err="1" smtClean="0"/>
              <a:t>Prozessoren</a:t>
            </a:r>
            <a:r>
              <a:rPr lang="en-US" dirty="0" smtClean="0"/>
              <a:t>”</a:t>
            </a:r>
            <a:endParaRPr lang="de-DE" dirty="0" smtClean="0"/>
          </a:p>
          <a:p>
            <a:pPr marL="973138" lvl="1" indent="-342900">
              <a:buFont typeface="Arial" pitchFamily="34" charset="0"/>
              <a:buChar char="•"/>
            </a:pPr>
            <a:r>
              <a:rPr lang="en-US" dirty="0" err="1" smtClean="0"/>
              <a:t>Prozessoren</a:t>
            </a:r>
            <a:r>
              <a:rPr lang="en-US" dirty="0" smtClean="0"/>
              <a:t>? </a:t>
            </a:r>
            <a:r>
              <a:rPr lang="en-US" b="1" dirty="0" err="1" smtClean="0"/>
              <a:t>Streamprozessoren</a:t>
            </a:r>
            <a:r>
              <a:rPr lang="en-US" dirty="0" smtClean="0"/>
              <a:t>!</a:t>
            </a:r>
          </a:p>
          <a:p>
            <a:pPr marL="1576388" lvl="2" indent="-342900">
              <a:buFont typeface="Arial" pitchFamily="34" charset="0"/>
              <a:buChar char="•"/>
            </a:pPr>
            <a:r>
              <a:rPr lang="en-US" dirty="0" err="1" smtClean="0"/>
              <a:t>Zusammengefasst</a:t>
            </a:r>
            <a:r>
              <a:rPr lang="en-US" dirty="0" smtClean="0"/>
              <a:t> in Warps (NVIDIA)/</a:t>
            </a:r>
            <a:r>
              <a:rPr lang="en-US" dirty="0" err="1" smtClean="0"/>
              <a:t>Wavefronts</a:t>
            </a:r>
            <a:r>
              <a:rPr lang="en-US" dirty="0" smtClean="0"/>
              <a:t> (AMD)</a:t>
            </a:r>
          </a:p>
          <a:p>
            <a:pPr marL="1984375" lvl="3" indent="-342900">
              <a:buFont typeface="Arial" pitchFamily="34" charset="0"/>
              <a:buChar char="•"/>
            </a:pPr>
            <a:r>
              <a:rPr lang="en-US" sz="1800" dirty="0" err="1" smtClean="0"/>
              <a:t>Zusammengefasst</a:t>
            </a:r>
            <a:r>
              <a:rPr lang="en-US" sz="1800" dirty="0" smtClean="0"/>
              <a:t> in je 1-10 “</a:t>
            </a:r>
            <a:r>
              <a:rPr lang="en-US" sz="1800" dirty="0" err="1" smtClean="0"/>
              <a:t>Multiprozessoren</a:t>
            </a:r>
            <a:r>
              <a:rPr lang="en-US" sz="1800" dirty="0" smtClean="0"/>
              <a:t>”</a:t>
            </a:r>
            <a:br>
              <a:rPr lang="en-US" sz="1800" dirty="0" smtClean="0"/>
            </a:br>
            <a:r>
              <a:rPr lang="en-US" sz="1800" dirty="0" smtClean="0"/>
              <a:t>(</a:t>
            </a:r>
            <a:r>
              <a:rPr lang="en-US" sz="1800" dirty="0" err="1" smtClean="0"/>
              <a:t>versch</a:t>
            </a:r>
            <a:r>
              <a:rPr lang="en-US" sz="1800" dirty="0" smtClean="0"/>
              <a:t>. </a:t>
            </a:r>
            <a:r>
              <a:rPr lang="en-US" sz="1800" dirty="0" err="1" smtClean="0"/>
              <a:t>Bezeichnungen</a:t>
            </a:r>
            <a:r>
              <a:rPr lang="en-US" sz="1800" dirty="0" smtClean="0"/>
              <a:t>)</a:t>
            </a:r>
          </a:p>
          <a:p>
            <a:pPr marL="973138" lvl="1" indent="-342900">
              <a:buFont typeface="Arial" pitchFamily="34" charset="0"/>
              <a:buChar char="•"/>
            </a:pP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b="1" dirty="0" err="1" smtClean="0"/>
              <a:t>Gruppe</a:t>
            </a:r>
            <a:r>
              <a:rPr lang="en-US" dirty="0" smtClean="0"/>
              <a:t> </a:t>
            </a:r>
            <a:r>
              <a:rPr lang="en-US" dirty="0" err="1" smtClean="0"/>
              <a:t>führt</a:t>
            </a:r>
            <a:r>
              <a:rPr lang="en-US" dirty="0" smtClean="0"/>
              <a:t> die </a:t>
            </a:r>
            <a:r>
              <a:rPr lang="en-US" b="1" dirty="0" err="1" smtClean="0"/>
              <a:t>gleiche</a:t>
            </a:r>
            <a:r>
              <a:rPr lang="en-US" dirty="0" smtClean="0"/>
              <a:t> Operation auf </a:t>
            </a:r>
            <a:r>
              <a:rPr lang="en-US" b="1" dirty="0" err="1" smtClean="0"/>
              <a:t>verschiedenen</a:t>
            </a:r>
            <a:r>
              <a:rPr lang="en-US" b="1" dirty="0" smtClean="0"/>
              <a:t> </a:t>
            </a:r>
            <a:r>
              <a:rPr lang="en-US" b="1" dirty="0" err="1" smtClean="0"/>
              <a:t>Daten</a:t>
            </a:r>
            <a:r>
              <a:rPr lang="en-US" dirty="0" smtClean="0"/>
              <a:t> </a:t>
            </a:r>
            <a:r>
              <a:rPr lang="en-US" dirty="0" err="1" smtClean="0"/>
              <a:t>aus</a:t>
            </a:r>
            <a:endParaRPr lang="en-US" dirty="0"/>
          </a:p>
        </p:txBody>
      </p:sp>
      <p:pic>
        <p:nvPicPr>
          <p:cNvPr id="2050" name="Picture 2" descr="http://www.ixbt.com/video3/images/cuda/cpu_vs_gp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965" y="1556792"/>
            <a:ext cx="5586071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619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Woher</a:t>
            </a:r>
            <a:r>
              <a:rPr lang="en-US" dirty="0" smtClean="0"/>
              <a:t> die Performance?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5300" y="4005064"/>
            <a:ext cx="8153400" cy="2520280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err="1"/>
              <a:t>Hohe</a:t>
            </a:r>
            <a:r>
              <a:rPr lang="en-US" dirty="0"/>
              <a:t> </a:t>
            </a:r>
            <a:r>
              <a:rPr lang="en-US" dirty="0" err="1"/>
              <a:t>Speicherbandbreite</a:t>
            </a:r>
            <a:r>
              <a:rPr lang="en-US" dirty="0"/>
              <a:t> </a:t>
            </a:r>
            <a:r>
              <a:rPr lang="en-US" dirty="0" err="1"/>
              <a:t>aber</a:t>
            </a:r>
            <a:r>
              <a:rPr lang="en-US" dirty="0"/>
              <a:t> </a:t>
            </a:r>
            <a:r>
              <a:rPr lang="en-US" b="1" dirty="0" err="1"/>
              <a:t>hohe</a:t>
            </a:r>
            <a:r>
              <a:rPr lang="en-US" b="1" dirty="0"/>
              <a:t> </a:t>
            </a:r>
            <a:r>
              <a:rPr lang="en-US" b="1" dirty="0" err="1"/>
              <a:t>Latenzen</a:t>
            </a:r>
            <a:endParaRPr lang="en-US" b="1" dirty="0"/>
          </a:p>
          <a:p>
            <a:pPr marL="973138" lvl="1" indent="-342900">
              <a:buFont typeface="Arial" pitchFamily="34" charset="0"/>
              <a:buChar char="•"/>
            </a:pPr>
            <a:r>
              <a:rPr lang="en-US" b="1" dirty="0" err="1"/>
              <a:t>Zugriffe</a:t>
            </a:r>
            <a:r>
              <a:rPr lang="en-US" b="1" dirty="0"/>
              <a:t> </a:t>
            </a:r>
            <a:r>
              <a:rPr lang="en-US" b="1" dirty="0" err="1"/>
              <a:t>sind</a:t>
            </a:r>
            <a:r>
              <a:rPr lang="en-US" b="1" dirty="0"/>
              <a:t> </a:t>
            </a:r>
            <a:r>
              <a:rPr lang="en-US" b="1" dirty="0" err="1"/>
              <a:t>sehr</a:t>
            </a:r>
            <a:r>
              <a:rPr lang="en-US" b="1" dirty="0"/>
              <a:t> </a:t>
            </a:r>
            <a:r>
              <a:rPr lang="en-US" b="1" dirty="0" err="1"/>
              <a:t>langsam</a:t>
            </a:r>
            <a:endParaRPr lang="en-US" b="1" dirty="0"/>
          </a:p>
          <a:p>
            <a:pPr marL="973138" lvl="1" indent="-342900">
              <a:buFont typeface="Arial" pitchFamily="34" charset="0"/>
              <a:buChar char="•"/>
            </a:pPr>
            <a:r>
              <a:rPr lang="en-US" dirty="0" err="1"/>
              <a:t>Aber</a:t>
            </a:r>
            <a:r>
              <a:rPr lang="en-US" dirty="0"/>
              <a:t> </a:t>
            </a:r>
            <a:r>
              <a:rPr lang="en-US" dirty="0" err="1"/>
              <a:t>sehr</a:t>
            </a:r>
            <a:r>
              <a:rPr lang="en-US" dirty="0"/>
              <a:t> </a:t>
            </a:r>
            <a:r>
              <a:rPr lang="en-US" dirty="0" err="1"/>
              <a:t>viele</a:t>
            </a:r>
            <a:r>
              <a:rPr lang="en-US" dirty="0"/>
              <a:t> </a:t>
            </a:r>
            <a:r>
              <a:rPr lang="en-US" dirty="0" err="1"/>
              <a:t>Prozessoren</a:t>
            </a:r>
            <a:r>
              <a:rPr lang="en-US" dirty="0"/>
              <a:t> </a:t>
            </a:r>
            <a:r>
              <a:rPr lang="en-US" dirty="0" err="1"/>
              <a:t>führen</a:t>
            </a:r>
            <a:r>
              <a:rPr lang="en-US" dirty="0"/>
              <a:t> </a:t>
            </a:r>
            <a:r>
              <a:rPr lang="en-US" dirty="0" err="1"/>
              <a:t>diese</a:t>
            </a:r>
            <a:r>
              <a:rPr lang="en-US" dirty="0"/>
              <a:t> </a:t>
            </a:r>
            <a:r>
              <a:rPr lang="en-US" dirty="0" err="1"/>
              <a:t>aus</a:t>
            </a:r>
            <a:endParaRPr lang="en-US" dirty="0"/>
          </a:p>
          <a:p>
            <a:pPr marL="1576388" lvl="2" indent="-342900">
              <a:buFont typeface="Arial" pitchFamily="34" charset="0"/>
              <a:buChar char="•"/>
            </a:pPr>
            <a:r>
              <a:rPr lang="en-US" dirty="0" err="1"/>
              <a:t>Große</a:t>
            </a:r>
            <a:r>
              <a:rPr lang="en-US" dirty="0"/>
              <a:t> </a:t>
            </a:r>
            <a:r>
              <a:rPr lang="en-US" dirty="0" err="1"/>
              <a:t>Datenmengen</a:t>
            </a:r>
            <a:r>
              <a:rPr lang="en-US" dirty="0" smtClean="0"/>
              <a:t>!</a:t>
            </a:r>
          </a:p>
          <a:p>
            <a:pPr marL="973138" lvl="1" indent="-342900">
              <a:buFont typeface="Arial" pitchFamily="34" charset="0"/>
              <a:buChar char="•"/>
            </a:pPr>
            <a:r>
              <a:rPr lang="en-US" dirty="0" err="1" smtClean="0"/>
              <a:t>Bestfall</a:t>
            </a:r>
            <a:r>
              <a:rPr lang="en-US" dirty="0" smtClean="0"/>
              <a:t>: </a:t>
            </a:r>
            <a:r>
              <a:rPr lang="en-US" dirty="0" err="1" smtClean="0"/>
              <a:t>Streamprozessoren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</a:t>
            </a:r>
            <a:r>
              <a:rPr lang="en-US" dirty="0" err="1" smtClean="0"/>
              <a:t>Multiprozessors</a:t>
            </a:r>
            <a:r>
              <a:rPr lang="en-US" dirty="0" smtClean="0"/>
              <a:t> </a:t>
            </a:r>
            <a:r>
              <a:rPr lang="en-US" b="1" dirty="0" err="1" smtClean="0"/>
              <a:t>gleiche</a:t>
            </a:r>
            <a:r>
              <a:rPr lang="en-US" b="1" dirty="0" smtClean="0"/>
              <a:t> </a:t>
            </a:r>
            <a:r>
              <a:rPr lang="en-US" b="1" dirty="0" err="1" smtClean="0"/>
              <a:t>Operationen</a:t>
            </a:r>
            <a:r>
              <a:rPr lang="en-US" dirty="0" smtClean="0"/>
              <a:t> auf </a:t>
            </a:r>
            <a:r>
              <a:rPr lang="en-US" b="1" dirty="0" err="1" smtClean="0"/>
              <a:t>zusammenhängen</a:t>
            </a:r>
            <a:r>
              <a:rPr lang="en-US" b="1" dirty="0" smtClean="0"/>
              <a:t> </a:t>
            </a:r>
            <a:r>
              <a:rPr lang="en-US" b="1" dirty="0" err="1" smtClean="0"/>
              <a:t>Daten</a:t>
            </a:r>
            <a:r>
              <a:rPr lang="en-US" dirty="0" smtClean="0"/>
              <a:t> </a:t>
            </a:r>
            <a:r>
              <a:rPr lang="en-US" dirty="0" err="1" smtClean="0"/>
              <a:t>aus</a:t>
            </a:r>
            <a:r>
              <a:rPr lang="en-US" dirty="0" smtClean="0"/>
              <a:t> </a:t>
            </a: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2050" name="Picture 2" descr="http://www.ixbt.com/video3/images/cuda/cpu_vs_gp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965" y="1556792"/>
            <a:ext cx="5586071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15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orlesung FIN Corporate Design Fußzeile">
  <a:themeElements>
    <a:clrScheme name="Benutzerdefinier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168B5"/>
      </a:accent1>
      <a:accent2>
        <a:srgbClr val="990033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enutzerdefiniert 1">
      <a:majorFont>
        <a:latin typeface="Lucida Sans Unicode"/>
        <a:ea typeface=""/>
        <a:cs typeface=""/>
      </a:majorFont>
      <a:minorFont>
        <a:latin typeface="Lucida Sans Unicode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Vorlesung FIN Corporate Design Fußzeile</Template>
  <TotalTime>0</TotalTime>
  <Words>484</Words>
  <Application>Microsoft Office PowerPoint</Application>
  <PresentationFormat>Bildschirmpräsentation (4:3)</PresentationFormat>
  <Paragraphs>199</Paragraphs>
  <Slides>26</Slides>
  <Notes>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27" baseType="lpstr">
      <vt:lpstr>Vorlesung FIN Corporate Design Fußzeile</vt:lpstr>
      <vt:lpstr>GPGPU mit JavaCL</vt:lpstr>
      <vt:lpstr>PowerPoint-Präsentation</vt:lpstr>
      <vt:lpstr>Was bedeutet GPGPU</vt:lpstr>
      <vt:lpstr>Anwendungsbereiche</vt:lpstr>
      <vt:lpstr>Aktuelles </vt:lpstr>
      <vt:lpstr>GPU Rechenleistung</vt:lpstr>
      <vt:lpstr>Ganz kurz: Woher kommen heute (PC) GPUs?</vt:lpstr>
      <vt:lpstr>Woher die Performance?</vt:lpstr>
      <vt:lpstr>Woher die Performance?</vt:lpstr>
      <vt:lpstr>PowerPoint-Präsentation</vt:lpstr>
      <vt:lpstr>Was ist JavCL &amp; OpenCL</vt:lpstr>
      <vt:lpstr>Was ist JavCL &amp; OpenCL</vt:lpstr>
      <vt:lpstr>Platformmodell</vt:lpstr>
      <vt:lpstr>Hardware &amp; Platform Support</vt:lpstr>
      <vt:lpstr>Platformmodell</vt:lpstr>
      <vt:lpstr>Programmier/Berechnungsmodell</vt:lpstr>
      <vt:lpstr>Speichermodell</vt:lpstr>
      <vt:lpstr>Images/Textures</vt:lpstr>
      <vt:lpstr>PowerPoint-Präsentation</vt:lpstr>
      <vt:lpstr>Unser Beispiel: Gaussian Blur</vt:lpstr>
      <vt:lpstr>Unser Beispiel: Gaussian Blur</vt:lpstr>
      <vt:lpstr>Gaussian Blur Anwendungen</vt:lpstr>
      <vt:lpstr>Mehr?</vt:lpstr>
      <vt:lpstr>Bonusslides</vt:lpstr>
      <vt:lpstr>Geschickte Optimierung des Blurs</vt:lpstr>
      <vt:lpstr>Vergleich zu CUDA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Komplexe Zahlen</dc:title>
  <dc:creator>Andreas Reich</dc:creator>
  <cp:lastModifiedBy>Andreas Reich</cp:lastModifiedBy>
  <cp:revision>301</cp:revision>
  <dcterms:created xsi:type="dcterms:W3CDTF">2012-09-16T08:20:27Z</dcterms:created>
  <dcterms:modified xsi:type="dcterms:W3CDTF">2013-07-11T11:46:20Z</dcterms:modified>
</cp:coreProperties>
</file>