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9144000" cy="6858000" type="screen4x3"/>
  <p:notesSz cx="6858000" cy="9144000"/>
  <p:custDataLst>
    <p:tags r:id="rId62"/>
  </p:custDataLst>
  <p:defaultTextStyle>
    <a:lvl1pPr marL="0" indent="0" algn="l" defTabSz="914400" rtl="0" fontAlgn="base">
      <a:lnSpc>
        <a:spcPct val="100000"/>
      </a:lnSpc>
      <a:spcBef>
        <a:spcPts val="0"/>
      </a:spcBef>
      <a:spcAft>
        <a:spcPts val="0"/>
      </a:spcAft>
      <a:buNone/>
      <a:defRPr lang="zh-CN" sz="2400" b="0" i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indent="457200" algn="l" defTabSz="914400" rtl="0" fontAlgn="base">
      <a:lnSpc>
        <a:spcPct val="100000"/>
      </a:lnSpc>
      <a:spcBef>
        <a:spcPts val="0"/>
      </a:spcBef>
      <a:spcAft>
        <a:spcPts val="0"/>
      </a:spcAft>
      <a:buNone/>
      <a:defRPr lang="zh-CN" sz="2400" b="0" i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indent="914400" algn="l" defTabSz="914400" rtl="0" fontAlgn="base">
      <a:lnSpc>
        <a:spcPct val="100000"/>
      </a:lnSpc>
      <a:spcBef>
        <a:spcPts val="0"/>
      </a:spcBef>
      <a:spcAft>
        <a:spcPts val="0"/>
      </a:spcAft>
      <a:buNone/>
      <a:defRPr lang="zh-CN" sz="2400" b="0" i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indent="1371600" algn="l" defTabSz="914400" rtl="0" fontAlgn="base">
      <a:lnSpc>
        <a:spcPct val="100000"/>
      </a:lnSpc>
      <a:spcBef>
        <a:spcPts val="0"/>
      </a:spcBef>
      <a:spcAft>
        <a:spcPts val="0"/>
      </a:spcAft>
      <a:buNone/>
      <a:defRPr lang="zh-CN" sz="2400" b="0" i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indent="1828800" algn="l" defTabSz="914400" rtl="0" fontAlgn="base">
      <a:lnSpc>
        <a:spcPct val="100000"/>
      </a:lnSpc>
      <a:spcBef>
        <a:spcPts val="0"/>
      </a:spcBef>
      <a:spcAft>
        <a:spcPts val="0"/>
      </a:spcAft>
      <a:buNone/>
      <a:defRPr lang="zh-CN" sz="2400" b="0" i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>
      <a:defRPr lang="zh-CN" sz="1800"/>
    </a:lvl6pPr>
    <a:lvl7pPr>
      <a:defRPr lang="zh-CN" sz="1800"/>
    </a:lvl7pPr>
    <a:lvl8pPr>
      <a:defRPr lang="zh-CN" sz="1800"/>
    </a:lvl8pPr>
    <a:lvl9pPr>
      <a:defRPr lang="zh-CN" sz="1800"/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眉占位符 1"/>
          <p:cNvSpPr>
            <a:spLocks noGrp="1" noChangeShapeType="1"/>
          </p:cNvSpPr>
          <p:nvPr>
            <p:ph type="hdr" sz="quarte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sz="1400" dirty="0"/>
          </a:p>
        </p:txBody>
      </p:sp>
      <p:sp>
        <p:nvSpPr>
          <p:cNvPr id="58371" name="日期占位符 2"/>
          <p:cNvSpPr>
            <a:spLocks noGrp="1" noChangeShapeType="1"/>
          </p:cNvSpPr>
          <p:nvPr>
            <p:ph type="dt" idx="1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4572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9144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13716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18288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r>
              <a:rPr lang="zh-CN" sz="1200"/>
              <a:t>*</a:t>
            </a:r>
            <a:endParaRPr lang="zh-CN" sz="1200"/>
          </a:p>
        </p:txBody>
      </p:sp>
      <p:sp>
        <p:nvSpPr>
          <p:cNvPr id="58372" name="幻灯片图像占位符 3"/>
          <p:cNvSpPr>
            <a:spLocks noGrp="1" noChangeShapeType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lIns="91440" tIns="45720" rIns="91440" bIns="45720" anchor="ctr" anchorCtr="0"/>
          <a:lstStyle/>
          <a:p>
            <a:endParaRPr sz="1400" dirty="0"/>
          </a:p>
        </p:txBody>
      </p:sp>
      <p:sp>
        <p:nvSpPr>
          <p:cNvPr id="58373" name="备注占位符 4"/>
          <p:cNvSpPr>
            <a:spLocks noGrp="1" noChangeShapeType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45720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91440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137160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182880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>
              <a:spcBef>
                <a:spcPct val="30000"/>
              </a:spcBef>
              <a:buNone/>
            </a:pPr>
            <a:r>
              <a:rPr lang="zh-CN"/>
              <a:t>编辑母版文本样式</a:t>
            </a:r>
            <a:endParaRPr lang="zh-CN"/>
          </a:p>
          <a:p>
            <a:pPr marL="457200" lvl="1" indent="0">
              <a:spcBef>
                <a:spcPct val="30000"/>
              </a:spcBef>
              <a:buNone/>
            </a:pPr>
            <a:r>
              <a:rPr lang="zh-CN"/>
              <a:t>第二级</a:t>
            </a:r>
            <a:endParaRPr lang="zh-CN"/>
          </a:p>
          <a:p>
            <a:pPr marL="914400" lvl="2" indent="0">
              <a:spcBef>
                <a:spcPct val="30000"/>
              </a:spcBef>
              <a:buNone/>
            </a:pPr>
            <a:r>
              <a:rPr lang="zh-CN"/>
              <a:t>第三级</a:t>
            </a:r>
            <a:endParaRPr lang="zh-CN"/>
          </a:p>
          <a:p>
            <a:pPr marL="1371600" lvl="3" indent="0">
              <a:spcBef>
                <a:spcPct val="30000"/>
              </a:spcBef>
              <a:buNone/>
            </a:pPr>
            <a:r>
              <a:rPr lang="zh-CN"/>
              <a:t>第四级</a:t>
            </a:r>
            <a:endParaRPr lang="zh-CN"/>
          </a:p>
          <a:p>
            <a:pPr marL="1828800" lvl="4" indent="0">
              <a:spcBef>
                <a:spcPct val="30000"/>
              </a:spcBef>
              <a:buNone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8374" name="页脚占位符 5"/>
          <p:cNvSpPr>
            <a:spLocks noGrp="1" noChangeShapeType="1"/>
          </p:cNvSpPr>
          <p:nvPr>
            <p:ph type="ftr" sz="quarter" idx="4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endParaRPr sz="1400" dirty="0"/>
          </a:p>
        </p:txBody>
      </p:sp>
      <p:sp>
        <p:nvSpPr>
          <p:cNvPr id="58375" name="灯片编号占位符 6"/>
          <p:cNvSpPr>
            <a:spLocks noGrp="1" noChangeShapeType="1"/>
          </p:cNvSpPr>
          <p:nvPr>
            <p:ph type="sldNum" sz="quarter" idx="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4572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9144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13716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18288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200"/>
            </a:fld>
            <a:endParaRPr 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/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4">
            <a:solidFill>
              <a:srgbClr val="000000"/>
            </a:solidFill>
            <a:miter lim="0"/>
          </a:ln>
        </p:spPr>
        <p:txBody>
          <a:bodyPr lIns="91440" tIns="45720" rIns="91440" bIns="45720" anchor="ctr" anchorCtr="0"/>
          <a:lstStyle/>
          <a:p>
            <a:endParaRPr sz="1400" dirty="0"/>
          </a:p>
        </p:txBody>
      </p:sp>
      <p:sp>
        <p:nvSpPr>
          <p:cNvPr id="59395" name="备注占位符 2"/>
          <p:cNvSpPr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zh-CN"/>
              <a:t>API：两个单独的软件系统之间的通信和数据互换。OS：操作系统。TCP/IP是一个协议族。WAP:无线通信协议，是一个通信标准</a:t>
            </a:r>
            <a:endParaRPr lang="zh-CN"/>
          </a:p>
        </p:txBody>
      </p:sp>
      <p:sp>
        <p:nvSpPr>
          <p:cNvPr id="59396" name="灯片编号占位符 3"/>
          <p:cNvSpPr/>
          <p:nvPr>
            <p:ph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r>
              <a:rPr lang="en-US" sz="1200" b="0" i="0" u="none">
                <a:latin typeface="Times New Roman" panose="02020603050405020304" pitchFamily="18"/>
              </a:rPr>
              <a:t>*</a:t>
            </a:r>
            <a:endParaRPr lang="en-US" sz="1200" b="0" i="0" u="none">
              <a:latin typeface="Times New Roman" panose="02020603050405020304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/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4">
            <a:solidFill>
              <a:srgbClr val="000000"/>
            </a:solidFill>
            <a:miter lim="0"/>
          </a:ln>
        </p:spPr>
        <p:txBody>
          <a:bodyPr lIns="91440" tIns="45720" rIns="91440" bIns="45720" anchor="ctr" anchorCtr="0"/>
          <a:lstStyle/>
          <a:p>
            <a:endParaRPr sz="1400" dirty="0"/>
          </a:p>
        </p:txBody>
      </p:sp>
      <p:sp>
        <p:nvSpPr>
          <p:cNvPr id="60419" name="备注占位符 2"/>
          <p:cNvSpPr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zh-CN"/>
              <a:t>SOC：</a:t>
            </a:r>
            <a:r>
              <a:rPr lang="en-US">
                <a:solidFill>
                  <a:srgbClr val="4D4D4D"/>
                </a:solidFill>
                <a:latin typeface="-apple-system"/>
              </a:rPr>
              <a:t>指的是片上系统，MCU只是芯片级的芯片，而SoC是系统级的芯片，它既MCU那样有内置RAM、ROM同时又像MPU那样强大，不单单是放简单的代码，可以放系统级的代码，也就是说可以运行操作系统</a:t>
            </a:r>
            <a:endParaRPr lang="en-US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0420" name="灯片编号占位符 3"/>
          <p:cNvSpPr/>
          <p:nvPr>
            <p:ph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r>
              <a:rPr lang="en-US" sz="1200" b="0" i="0" u="none">
                <a:latin typeface="Times New Roman" panose="02020603050405020304" pitchFamily="18"/>
              </a:rPr>
              <a:t>*</a:t>
            </a:r>
            <a:endParaRPr lang="en-US" sz="1200" b="0" i="0" u="none">
              <a:latin typeface="Times New Roman" panose="02020603050405020304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/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4">
            <a:solidFill>
              <a:srgbClr val="000000"/>
            </a:solidFill>
            <a:miter lim="0"/>
          </a:ln>
        </p:spPr>
        <p:txBody>
          <a:bodyPr lIns="91440" tIns="45720" rIns="91440" bIns="45720" anchor="t"/>
          <a:lstStyle/>
          <a:p>
            <a:endParaRPr sz="1400" dirty="0"/>
          </a:p>
        </p:txBody>
      </p:sp>
      <p:sp>
        <p:nvSpPr>
          <p:cNvPr id="61443" name="备注占位符 2"/>
          <p:cNvSpPr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zh-CN"/>
              <a:t>LR寄存器：</a:t>
            </a:r>
            <a:r>
              <a:rPr lang="en-US">
                <a:solidFill>
                  <a:srgbClr val="4D4D4D"/>
                </a:solidFill>
                <a:latin typeface="-apple-system"/>
              </a:rPr>
              <a:t>也被称为返回地址寄存器。lr寄存器通常用于存储函数返回时的返回地址。</a:t>
            </a:r>
            <a:endParaRPr lang="en-US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1444" name="灯片编号占位符 3"/>
          <p:cNvSpPr/>
          <p:nvPr>
            <p:ph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r>
              <a:rPr lang="en-US" sz="1200" b="0" i="0" u="none">
                <a:latin typeface="Times New Roman" panose="02020603050405020304" pitchFamily="18"/>
              </a:rPr>
              <a:t>*</a:t>
            </a:r>
            <a:endParaRPr lang="en-US" sz="1200" b="0" i="0" u="none">
              <a:latin typeface="Times New Roman" panose="02020603050405020304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/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4">
            <a:solidFill>
              <a:srgbClr val="000000"/>
            </a:solidFill>
            <a:miter lim="0"/>
          </a:ln>
        </p:spPr>
        <p:txBody>
          <a:bodyPr lIns="91440" tIns="45720" rIns="91440" bIns="45720" anchor="ctr" anchorCtr="0"/>
          <a:lstStyle/>
          <a:p>
            <a:endParaRPr sz="1400" dirty="0"/>
          </a:p>
        </p:txBody>
      </p:sp>
      <p:sp>
        <p:nvSpPr>
          <p:cNvPr id="62467" name="备注占位符 2"/>
          <p:cNvSpPr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 hangingPunct="1">
              <a:spcBef>
                <a:spcPts val="0"/>
              </a:spcBef>
            </a:pPr>
            <a:r>
              <a:rPr lang="zh-CN">
                <a:solidFill>
                  <a:srgbClr val="4D4D4D"/>
                </a:solidFill>
                <a:latin typeface="-apple-system"/>
              </a:rPr>
              <a:t>Movi是一个指令集movi read 用来读取iNand到DDR上，movi write 用来将DDR写到到iNand上</a:t>
            </a:r>
            <a:endParaRPr lang="zh-CN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2468" name="灯片编号占位符 3"/>
          <p:cNvSpPr/>
          <p:nvPr>
            <p:ph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r>
              <a:rPr lang="zh-CN" sz="1200"/>
              <a:t>*</a:t>
            </a:r>
            <a:endParaRPr 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/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4">
            <a:solidFill>
              <a:srgbClr val="000000"/>
            </a:solidFill>
            <a:miter lim="0"/>
          </a:ln>
        </p:spPr>
        <p:txBody>
          <a:bodyPr lIns="91440" tIns="45720" rIns="91440" bIns="45720" anchor="ctr" anchorCtr="0"/>
          <a:lstStyle/>
          <a:p>
            <a:endParaRPr sz="1400" dirty="0"/>
          </a:p>
        </p:txBody>
      </p:sp>
      <p:sp>
        <p:nvSpPr>
          <p:cNvPr id="63491" name="备注占位符 2"/>
          <p:cNvSpPr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zh-CN">
                <a:latin typeface="Arial" panose="020B0604020202020204" pitchFamily="34"/>
              </a:rPr>
              <a:t>如果要对字符设备文件进行操作的话</a:t>
            </a:r>
            <a:endParaRPr lang="zh-CN">
              <a:latin typeface="Arial" panose="020B0604020202020204" pitchFamily="34"/>
            </a:endParaRPr>
          </a:p>
        </p:txBody>
      </p:sp>
      <p:sp>
        <p:nvSpPr>
          <p:cNvPr id="63492" name="灯片编号占位符 3"/>
          <p:cNvSpPr/>
          <p:nvPr>
            <p:ph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r>
              <a:rPr lang="en-US" sz="1200"/>
              <a:t>*</a:t>
            </a:r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/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4">
            <a:solidFill>
              <a:srgbClr val="000000"/>
            </a:solidFill>
            <a:miter lim="0"/>
          </a:ln>
        </p:spPr>
        <p:txBody>
          <a:bodyPr lIns="91440" tIns="45720" rIns="91440" bIns="45720" anchor="ctr" anchorCtr="0"/>
          <a:lstStyle/>
          <a:p>
            <a:endParaRPr sz="1400" dirty="0"/>
          </a:p>
        </p:txBody>
      </p:sp>
      <p:sp>
        <p:nvSpPr>
          <p:cNvPr id="64515" name="备注占位符 2"/>
          <p:cNvSpPr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/>
            <a:r>
              <a:rPr lang="zh-CN" b="1" i="0" u="none">
                <a:solidFill>
                  <a:srgbClr val="05073B"/>
                </a:solidFill>
                <a:latin typeface="-apple-system"/>
              </a:rPr>
              <a:t>增加设备的使用计数</a:t>
            </a:r>
            <a:r>
              <a:rPr lang="zh-CN">
                <a:solidFill>
                  <a:srgbClr val="05073B"/>
                </a:solidFill>
                <a:latin typeface="PingFang-SC-Regular"/>
              </a:rPr>
              <a:t>：为了确保设备在打开期间不会被意外卸载或移除，内核会增加设备的使用计数。</a:t>
            </a:r>
            <a:endParaRPr lang="zh-CN">
              <a:solidFill>
                <a:srgbClr val="05073B"/>
              </a:solidFill>
              <a:latin typeface="PingFang-SC-Regular"/>
            </a:endParaRPr>
          </a:p>
          <a:p>
            <a:pPr lvl="0"/>
            <a:r>
              <a:rPr lang="zh-CN" b="1" i="0" u="none">
                <a:solidFill>
                  <a:srgbClr val="05073B"/>
                </a:solidFill>
                <a:latin typeface="-apple-system"/>
              </a:rPr>
              <a:t>检测设备是否异常</a:t>
            </a:r>
            <a:r>
              <a:rPr lang="zh-CN">
                <a:solidFill>
                  <a:srgbClr val="05073B"/>
                </a:solidFill>
                <a:latin typeface="PingFang-SC-Regular"/>
              </a:rPr>
              <a:t>：检查设备是否处于正常工作状态，是否有任何硬件问题或错误。</a:t>
            </a:r>
            <a:endParaRPr lang="zh-CN">
              <a:solidFill>
                <a:srgbClr val="05073B"/>
              </a:solidFill>
              <a:latin typeface="PingFang-SC-Regular"/>
            </a:endParaRPr>
          </a:p>
          <a:p>
            <a:pPr lvl="0"/>
            <a:r>
              <a:rPr lang="zh-CN" b="1" i="0" u="none">
                <a:solidFill>
                  <a:srgbClr val="05073B"/>
                </a:solidFill>
                <a:latin typeface="-apple-system"/>
              </a:rPr>
              <a:t>读取设备次设备号</a:t>
            </a:r>
            <a:r>
              <a:rPr lang="zh-CN">
                <a:solidFill>
                  <a:srgbClr val="05073B"/>
                </a:solidFill>
                <a:latin typeface="PingFang-SC-Regular"/>
              </a:rPr>
              <a:t>：次设备号通常用于区分同一设备类型下的不同实例或不同的功能。</a:t>
            </a:r>
            <a:endParaRPr lang="zh-CN">
              <a:solidFill>
                <a:srgbClr val="05073B"/>
              </a:solidFill>
              <a:latin typeface="PingFang-SC-Regular"/>
            </a:endParaRPr>
          </a:p>
        </p:txBody>
      </p:sp>
      <p:sp>
        <p:nvSpPr>
          <p:cNvPr id="64516" name="灯片编号占位符 3"/>
          <p:cNvSpPr/>
          <p:nvPr>
            <p:ph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r>
              <a:rPr lang="en-US" sz="1200"/>
              <a:t>*</a:t>
            </a:r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ShapeType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27" name="Shape 1027"/>
          <p:cNvSpPr>
            <a:spLocks noGrp="1" noChangeShapeType="1"/>
          </p:cNvSpPr>
          <p:nvPr>
            <p:ph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32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4572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9144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13716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18288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单击此处编辑母版文本样式</a:t>
            </a:r>
            <a:endParaRPr lang="zh-CN"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/>
              <a:t>第二级</a:t>
            </a:r>
            <a:endParaRPr lang="zh-CN"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zh-CN"/>
              <a:t>第三级</a:t>
            </a:r>
            <a:endParaRPr lang="zh-CN"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zh-CN"/>
              <a:t>第四级</a:t>
            </a:r>
            <a:endParaRPr lang="zh-CN"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zh-CN"/>
              <a:t>第五级</a:t>
            </a:r>
            <a:endParaRPr lang="zh-CN"/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sz="1400" dirty="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sz="1400" dirty="0"/>
          </a:p>
        </p:txBody>
      </p:sp>
      <p:sp>
        <p:nvSpPr>
          <p:cNvPr id="1030" name="Shape 1030"/>
          <p:cNvSpPr>
            <a:spLocks noGrp="1" noChangeShapeType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4572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9144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13716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18288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r" hangingPunct="1">
              <a:spcBef>
                <a:spcPts val="0"/>
              </a:spcBef>
              <a:buNone/>
            </a:pPr>
            <a:fld id="{D038279B-FC19-497E-A7D1-5ADD9CAF016F}" type="slidenum">
              <a:rPr lang="en-US" sz="1400"/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ShapeType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27" name="Rectangle 3"/>
          <p:cNvSpPr>
            <a:spLocks noGrp="1" noChangeShapeType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32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4572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9144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13716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18288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单击此处编辑母版文本样式</a:t>
            </a:r>
            <a:endParaRPr lang="zh-CN"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/>
              <a:t>第二级</a:t>
            </a:r>
            <a:endParaRPr lang="zh-CN"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zh-CN"/>
              <a:t>第三级</a:t>
            </a:r>
            <a:endParaRPr lang="zh-CN"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zh-CN"/>
              <a:t>第四级</a:t>
            </a:r>
            <a:endParaRPr lang="zh-CN"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zh-CN"/>
              <a:t>第五级</a:t>
            </a:r>
            <a:endParaRPr lang="zh-CN"/>
          </a:p>
        </p:txBody>
      </p:sp>
      <p:sp>
        <p:nvSpPr>
          <p:cNvPr id="1028" name="Rectangle 4"/>
          <p:cNvSpPr>
            <a:spLocks noGrp="1" noChangeShapeType="1"/>
          </p:cNvSpPr>
          <p:nvPr>
            <p:ph type="dt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sz="1400" dirty="0"/>
          </a:p>
        </p:txBody>
      </p:sp>
      <p:sp>
        <p:nvSpPr>
          <p:cNvPr id="1029" name="Rectangle 5"/>
          <p:cNvSpPr>
            <a:spLocks noGrp="1" noChangeShapeType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sz="1400" dirty="0"/>
          </a:p>
        </p:txBody>
      </p:sp>
      <p:sp>
        <p:nvSpPr>
          <p:cNvPr id="1030" name="Rectangle 6"/>
          <p:cNvSpPr>
            <a:spLocks noGrp="1" noChangeShapeType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4572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9144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13716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18288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r" hangingPunct="1">
              <a:spcBef>
                <a:spcPts val="0"/>
              </a:spcBef>
              <a:buNone/>
            </a:pPr>
            <a:fld id="{D038279B-FC19-497E-A7D1-5ADD9CAF016F}" type="slidenum">
              <a:rPr lang="en-US" sz="1400"/>
            </a:fld>
            <a:endParaRPr lang="en-US" sz="1400"/>
          </a:p>
        </p:txBody>
      </p:sp>
      <p:pic>
        <p:nvPicPr>
          <p:cNvPr id="1031" name="Object 7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9587"/>
          </a:xfrm>
          <a:prstGeom prst="rect">
            <a:avLst/>
          </a:prstGeom>
          <a:noFill/>
        </p:spPr>
      </p:pic>
      <p:sp>
        <p:nvSpPr>
          <p:cNvPr id="1032" name="矩形 1"/>
          <p:cNvSpPr>
            <a:spLocks noGrp="1" noChangeShapeType="1"/>
          </p:cNvSpPr>
          <p:nvPr/>
        </p:nvSpPr>
        <p:spPr>
          <a:xfrm>
            <a:off x="6516687" y="6583362"/>
            <a:ext cx="2590800" cy="173037"/>
          </a:xfrm>
          <a:prstGeom prst="rect">
            <a:avLst/>
          </a:prstGeom>
          <a:solidFill>
            <a:srgbClr val="113EC1"/>
          </a:solidFill>
          <a:ln w="25400">
            <a:solidFill>
              <a:srgbClr val="113EC1"/>
            </a:solidFill>
            <a:round/>
          </a:ln>
        </p:spPr>
        <p:txBody>
          <a:bodyPr lIns="91440" tIns="45720" rIns="91440" bIns="45720" anchor="ctr" anchorCtr="0"/>
          <a:lstStyle/>
          <a:p>
            <a:endParaRPr sz="1400" dirty="0"/>
          </a:p>
        </p:txBody>
      </p:sp>
      <p:pic>
        <p:nvPicPr>
          <p:cNvPr id="1033" name="图片 4"/>
          <p:cNvPicPr>
            <a:picLocks noGrp="1"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837" y="17462"/>
            <a:ext cx="723900" cy="723900"/>
          </a:xfrm>
          <a:prstGeom prst="rect">
            <a:avLst/>
          </a:prstGeom>
          <a:noFill/>
        </p:spPr>
      </p:pic>
      <p:pic>
        <p:nvPicPr>
          <p:cNvPr id="1034" name="图片 5"/>
          <p:cNvPicPr>
            <a:picLocks noGrp="1"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69950" y="17462"/>
            <a:ext cx="2765425" cy="723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5" name="图片 7"/>
          <p:cNvPicPr>
            <a:picLocks noGrp="1"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137275" y="101600"/>
            <a:ext cx="3006725" cy="609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0" indent="0" algn="ctr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4400" b="0" i="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0" indent="0" algn="ctr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4400" b="0" i="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0" indent="0" algn="ctr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4400" b="0" i="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0" indent="0" algn="ctr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4400" b="0" i="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0" indent="0" algn="ctr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4400" b="0" i="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>
        <a:defRPr lang="zh-CN" sz="1800"/>
      </a:lvl6pPr>
      <a:lvl7pPr>
        <a:defRPr lang="zh-CN" sz="1800"/>
      </a:lvl7pPr>
      <a:lvl8pPr>
        <a:defRPr lang="zh-CN" sz="1800"/>
      </a:lvl8pPr>
      <a:lvl9pPr>
        <a:defRPr lang="zh-CN" sz="1800"/>
      </a:lvl9pPr>
    </p:titleStyle>
    <p:bodyStyle>
      <a:lvl1pPr marL="342900" indent="0" algn="l" defTabSz="914400" rtl="0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zh-CN" sz="3200" b="0" i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742950" indent="457200" algn="l" defTabSz="914400" rtl="0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zh-CN" sz="2800" b="0" i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1143000" indent="914400" algn="l" defTabSz="914400" rtl="0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zh-CN" sz="2400" b="0" i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600200" indent="1371600" algn="l" defTabSz="914400" rtl="0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zh-CN" sz="2000" b="0" i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057400" indent="1828800" algn="l" defTabSz="914400" rtl="0" fontAlgn="base">
        <a:lnSpc>
          <a:spcPct val="100000"/>
        </a:lnSpc>
        <a:spcBef>
          <a:spcPct val="20000"/>
        </a:spcBef>
        <a:spcAft>
          <a:spcPts val="0"/>
        </a:spcAft>
        <a:buChar char="»"/>
        <a:defRPr lang="zh-CN" sz="2000" b="0" i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>
        <a:defRPr lang="zh-CN" sz="1800"/>
      </a:lvl6pPr>
      <a:lvl7pPr>
        <a:defRPr lang="zh-CN" sz="1800"/>
      </a:lvl7pPr>
      <a:lvl8pPr>
        <a:defRPr lang="zh-CN" sz="1800"/>
      </a:lvl8pPr>
      <a:lvl9pPr>
        <a:defRPr lang="zh-CN" sz="1800"/>
      </a:lvl9pPr>
    </p:bodyStyle>
    <p:otherStyle>
      <a:lvl1pPr marL="0" indent="0" algn="l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2400" b="0" i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457200" indent="457200" algn="l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2400" b="0" i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914400" indent="914400" algn="l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2400" b="0" i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371600" indent="1371600" algn="l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2400" b="0" i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828800" indent="1828800" algn="l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2400" b="0" i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>
        <a:defRPr lang="zh-CN" sz="1800"/>
      </a:lvl6pPr>
      <a:lvl7pPr>
        <a:defRPr lang="zh-CN" sz="1800"/>
      </a:lvl7pPr>
      <a:lvl8pPr>
        <a:defRPr lang="zh-CN" sz="1800"/>
      </a:lvl8pPr>
      <a:lvl9pPr>
        <a:defRPr lang="zh-CN" sz="1800"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o.csdn.net/so/search?q=%E5%AF%84%E5%AD%98%E5%99%A8&amp;spm=1001.2101.3001.7020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/>
          <p:nvPr>
            <p:ph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*/48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2051" name="Rectangle 2"/>
          <p:cNvSpPr/>
          <p:nvPr/>
        </p:nvSpPr>
        <p:spPr>
          <a:xfrm>
            <a:off x="323850" y="2133600"/>
            <a:ext cx="7740650" cy="118745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ea typeface="ˎ̥"/>
              </a:rPr>
              <a:t>       计算机系统分2类，即：通用计算机系统（</a:t>
            </a:r>
            <a:r>
              <a:rPr lang="en-US">
                <a:solidFill>
                  <a:srgbClr val="FF3300"/>
                </a:solidFill>
                <a:ea typeface="ˎ̥"/>
              </a:rPr>
              <a:t>通用计算机</a:t>
            </a:r>
            <a:r>
              <a:rPr lang="zh-CN">
                <a:ea typeface="ˎ̥"/>
              </a:rPr>
              <a:t>）和嵌入式计算机系统（</a:t>
            </a:r>
            <a:r>
              <a:rPr lang="zh-CN">
                <a:solidFill>
                  <a:srgbClr val="FF3300"/>
                </a:solidFill>
                <a:ea typeface="ˎ̥"/>
              </a:rPr>
              <a:t>嵌入式系统</a:t>
            </a:r>
            <a:r>
              <a:rPr lang="zh-CN">
                <a:ea typeface="ˎ̥"/>
              </a:rPr>
              <a:t>）</a:t>
            </a:r>
            <a:endParaRPr lang="zh-CN">
              <a:ea typeface="ˎ̥"/>
            </a:endParaRPr>
          </a:p>
        </p:txBody>
      </p:sp>
      <p:sp>
        <p:nvSpPr>
          <p:cNvPr id="2052" name="Rectangle 3"/>
          <p:cNvSpPr/>
          <p:nvPr/>
        </p:nvSpPr>
        <p:spPr>
          <a:xfrm>
            <a:off x="287337" y="4005262"/>
            <a:ext cx="8856662" cy="1370012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 i="0" u="none">
                <a:solidFill>
                  <a:srgbClr val="FF0066"/>
                </a:solidFill>
                <a:ea typeface="ˎ̥"/>
              </a:rPr>
              <a:t>通用计算机：</a:t>
            </a:r>
            <a:r>
              <a:rPr lang="zh-CN">
                <a:ea typeface="ˎ̥"/>
              </a:rPr>
              <a:t>主要应用于数值计算、信息处理、兼顾控制功能。 </a:t>
            </a:r>
            <a:endParaRPr lang="en-US"/>
          </a:p>
          <a:p>
            <a:pPr marL="0" lvl="0" indent="0" hangingPunct="1">
              <a:spcBef>
                <a:spcPts val="0"/>
              </a:spcBef>
              <a:buNone/>
            </a:pPr>
          </a:p>
        </p:txBody>
      </p:sp>
      <p:sp>
        <p:nvSpPr>
          <p:cNvPr id="2053" name="Rectangle 4"/>
          <p:cNvSpPr/>
          <p:nvPr/>
        </p:nvSpPr>
        <p:spPr>
          <a:xfrm>
            <a:off x="323850" y="3573462"/>
            <a:ext cx="7343775" cy="639762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 i="0" u="none">
                <a:solidFill>
                  <a:srgbClr val="FF0066"/>
                </a:solidFill>
                <a:ea typeface="ˎ̥"/>
              </a:rPr>
              <a:t>嵌入式系统：</a:t>
            </a:r>
            <a:r>
              <a:rPr lang="zh-CN">
                <a:ea typeface="ˎ̥"/>
              </a:rPr>
              <a:t>主要应用于控制领域，兼顾数据处理。</a:t>
            </a:r>
            <a:endParaRPr lang="zh-CN">
              <a:ea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dvAuto="0" autoUpdateAnimBg="0" uiExpand="1"/>
      <p:bldP spid="2052" grpId="0" advAuto="0" autoUpdateAnimBg="0" uiExpand="1"/>
      <p:bldP spid="2053" grpId="0" advAuto="0" autoUpdateAnimBg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7"/>
          <p:cNvSpPr/>
          <p:nvPr/>
        </p:nvSpPr>
        <p:spPr>
          <a:xfrm>
            <a:off x="877887" y="1412875"/>
            <a:ext cx="7848600" cy="1128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以下(     )不属于嵌入式系统特点。</a:t>
            </a:r>
            <a:endParaRPr lang="en-US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A.专用性     B.系统兼容性好      C.高可靠性     D.低功耗</a:t>
            </a:r>
            <a:endParaRPr lang="en-US"/>
          </a:p>
        </p:txBody>
      </p:sp>
      <p:sp>
        <p:nvSpPr>
          <p:cNvPr id="11267" name="文本框 9"/>
          <p:cNvSpPr/>
          <p:nvPr/>
        </p:nvSpPr>
        <p:spPr>
          <a:xfrm>
            <a:off x="877887" y="2814637"/>
            <a:ext cx="7416800" cy="1131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8051单片机是由(       )公司设计的。</a:t>
            </a:r>
            <a:endParaRPr lang="zh-CN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A. Freescale      B.NXP      C. Intel    D. Apple</a:t>
            </a:r>
            <a:endParaRPr lang="zh-CN"/>
          </a:p>
        </p:txBody>
      </p:sp>
      <p:sp>
        <p:nvSpPr>
          <p:cNvPr id="11268" name="文本框 11"/>
          <p:cNvSpPr/>
          <p:nvPr/>
        </p:nvSpPr>
        <p:spPr>
          <a:xfrm>
            <a:off x="869950" y="4202112"/>
            <a:ext cx="7273925" cy="8318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高通公司的骁龙845芯片属于(      )</a:t>
            </a:r>
            <a:endParaRPr lang="en-US"/>
          </a:p>
          <a:p>
            <a:pPr marL="0" lvl="0" indent="0">
              <a:spcBef>
                <a:spcPts val="0"/>
              </a:spcBef>
              <a:buNone/>
            </a:pPr>
            <a:r>
              <a:rPr lang="en-US"/>
              <a:t>A.EMPU          B.MCU          C. DSP          D. SoC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3"/>
          <p:cNvSpPr/>
          <p:nvPr/>
        </p:nvSpPr>
        <p:spPr>
          <a:xfrm>
            <a:off x="647700" y="1125537"/>
            <a:ext cx="7848600" cy="5730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简述嵌入式系统的组成？</a:t>
            </a:r>
            <a:endParaRPr lang="zh-CN"/>
          </a:p>
        </p:txBody>
      </p:sp>
      <p:sp>
        <p:nvSpPr>
          <p:cNvPr id="12291" name="Text Box 4"/>
          <p:cNvSpPr/>
          <p:nvPr/>
        </p:nvSpPr>
        <p:spPr>
          <a:xfrm>
            <a:off x="647700" y="1773237"/>
            <a:ext cx="1724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b="0" i="0" u="none">
                <a:solidFill>
                  <a:srgbClr val="FF3300"/>
                </a:solidFill>
                <a:latin typeface="Times New Roman" panose="02020603050405020304" pitchFamily="18"/>
              </a:rPr>
              <a:t>硬件，软件</a:t>
            </a:r>
            <a:endParaRPr lang="zh-CN" b="0" i="0" u="none">
              <a:solidFill>
                <a:srgbClr val="FF3300"/>
              </a:solidFill>
              <a:latin typeface="Times New Roman" panose="02020603050405020304" pitchFamily="18"/>
            </a:endParaRPr>
          </a:p>
        </p:txBody>
      </p:sp>
      <p:sp>
        <p:nvSpPr>
          <p:cNvPr id="12292" name="文本框 6"/>
          <p:cNvSpPr/>
          <p:nvPr/>
        </p:nvSpPr>
        <p:spPr>
          <a:xfrm>
            <a:off x="647700" y="2170112"/>
            <a:ext cx="7848600" cy="5746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简述嵌入式微处理器的特点？</a:t>
            </a:r>
            <a:endParaRPr lang="zh-CN"/>
          </a:p>
        </p:txBody>
      </p:sp>
      <p:sp>
        <p:nvSpPr>
          <p:cNvPr id="12293" name="文本框 10"/>
          <p:cNvSpPr/>
          <p:nvPr/>
        </p:nvSpPr>
        <p:spPr>
          <a:xfrm>
            <a:off x="693737" y="2736850"/>
            <a:ext cx="4572000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>
                <a:ea typeface="ˎ̥"/>
              </a:rPr>
              <a:t>1.功耗低</a:t>
            </a:r>
            <a:endParaRPr lang="zh-CN">
              <a:ea typeface="ˎ̥"/>
            </a:endParaRPr>
          </a:p>
        </p:txBody>
      </p:sp>
      <p:sp>
        <p:nvSpPr>
          <p:cNvPr id="12294" name="文本框 11"/>
          <p:cNvSpPr/>
          <p:nvPr/>
        </p:nvSpPr>
        <p:spPr>
          <a:xfrm>
            <a:off x="663575" y="4070350"/>
            <a:ext cx="4572000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>
                <a:ea typeface="ˎ̥"/>
              </a:rPr>
              <a:t>2.集成了丰富的外设接口</a:t>
            </a:r>
            <a:endParaRPr lang="zh-CN">
              <a:ea typeface="ˎ̥"/>
            </a:endParaRPr>
          </a:p>
        </p:txBody>
      </p:sp>
      <p:sp>
        <p:nvSpPr>
          <p:cNvPr id="12295" name="文本框 12"/>
          <p:cNvSpPr/>
          <p:nvPr/>
        </p:nvSpPr>
        <p:spPr>
          <a:xfrm>
            <a:off x="693737" y="5272087"/>
            <a:ext cx="5005387" cy="460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>
                <a:ea typeface="ˎ̥"/>
              </a:rPr>
              <a:t>3.对实时多任务有很强的支持能力</a:t>
            </a:r>
            <a:endParaRPr lang="zh-CN">
              <a:ea typeface="ˎ̥"/>
            </a:endParaRPr>
          </a:p>
        </p:txBody>
      </p:sp>
      <p:sp>
        <p:nvSpPr>
          <p:cNvPr id="12296" name="文本框 14"/>
          <p:cNvSpPr/>
          <p:nvPr/>
        </p:nvSpPr>
        <p:spPr>
          <a:xfrm>
            <a:off x="641350" y="3190875"/>
            <a:ext cx="8178800" cy="7699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/>
              <a:t>嵌入式处理器首要目标不是高性能而是低功耗。至于处理速度“够用”即可</a:t>
            </a:r>
            <a:r>
              <a:rPr lang="zh-CN"/>
              <a:t>。</a:t>
            </a:r>
            <a:endParaRPr lang="zh-CN"/>
          </a:p>
        </p:txBody>
      </p:sp>
      <p:sp>
        <p:nvSpPr>
          <p:cNvPr id="12297" name="文本框 16"/>
          <p:cNvSpPr/>
          <p:nvPr/>
        </p:nvSpPr>
        <p:spPr>
          <a:xfrm>
            <a:off x="641350" y="4552950"/>
            <a:ext cx="8034337" cy="7080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/>
              <a:t>嵌入式处理器为了达到缩小体积、提高可靠性等目标，所以尽可能将外设接口电路集成到处理器上，尽可能做到 SOC。</a:t>
            </a:r>
            <a:endParaRPr lang="en-US" sz="2000"/>
          </a:p>
        </p:txBody>
      </p:sp>
      <p:sp>
        <p:nvSpPr>
          <p:cNvPr id="12298" name="文本框 18"/>
          <p:cNvSpPr/>
          <p:nvPr/>
        </p:nvSpPr>
        <p:spPr>
          <a:xfrm>
            <a:off x="693737" y="5743575"/>
            <a:ext cx="8205787" cy="7080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/>
              <a:t>嵌入式系统对实时性要求比较高，如：数控机床、汽车刹车系统。所以要求它必须支持实时多任务</a:t>
            </a:r>
            <a:endParaRPr 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dvAuto="0" autoUpdateAnimBg="0" uiExpand="1"/>
      <p:bldP spid="12292" grpId="0" advAuto="0" autoUpdateAnimBg="0" uiExpand="1"/>
      <p:bldP spid="12293" grpId="0" advAuto="0" autoUpdateAnimBg="0" uiExpand="1"/>
      <p:bldP spid="12294" grpId="0" advAuto="0" autoUpdateAnimBg="0" uiExpand="1"/>
      <p:bldP spid="12295" grpId="0" advAuto="0" autoUpdateAnimBg="0" uiExpand="1"/>
      <p:bldP spid="12296" grpId="0" advAuto="0" autoUpdateAnimBg="0" uiExpand="1"/>
      <p:bldP spid="12297" grpId="0" advAuto="0" autoUpdateAnimBg="0" uiExpand="1"/>
      <p:bldP spid="12298" grpId="0" advAuto="0" autoUpdateAnimBg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/>
          <p:nvPr/>
        </p:nvSpPr>
        <p:spPr>
          <a:xfrm>
            <a:off x="539750" y="2693987"/>
            <a:ext cx="7772400" cy="14700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4400" b="1" i="0" u="none">
                <a:solidFill>
                  <a:schemeClr val="tx2"/>
                </a:solidFill>
              </a:rPr>
              <a:t>第2章：基于Cortex A9的硬件开发平台</a:t>
            </a:r>
            <a:endParaRPr lang="en-US" sz="4400" b="1" i="0" u="none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14339" name="Rectangle 2"/>
          <p:cNvSpPr/>
          <p:nvPr/>
        </p:nvSpPr>
        <p:spPr>
          <a:xfrm>
            <a:off x="857250" y="1712912"/>
            <a:ext cx="2311400" cy="460375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b="1" i="0" u="none">
                <a:latin typeface="Times New Roman" panose="02020603050405020304" pitchFamily="18"/>
              </a:rPr>
              <a:t>1、ARM是什么</a:t>
            </a:r>
            <a:endParaRPr lang="zh-CN" b="1" i="0" u="none">
              <a:latin typeface="Times New Roman" panose="02020603050405020304" pitchFamily="18"/>
            </a:endParaRPr>
          </a:p>
        </p:txBody>
      </p:sp>
      <p:sp>
        <p:nvSpPr>
          <p:cNvPr id="14340" name="Text Box 3"/>
          <p:cNvSpPr/>
          <p:nvPr/>
        </p:nvSpPr>
        <p:spPr>
          <a:xfrm>
            <a:off x="785812" y="2286000"/>
            <a:ext cx="7632700" cy="6397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0" i="0" u="none">
                <a:solidFill>
                  <a:srgbClr val="000066"/>
                </a:solidFill>
                <a:latin typeface="仿宋_GB2312" pitchFamily="49"/>
                <a:ea typeface="仿宋_GB2312" pitchFamily="49"/>
              </a:rPr>
              <a:t>ARM是Advanced RISC Machines的简写。</a:t>
            </a:r>
            <a:endParaRPr lang="zh-CN" b="0" i="0" u="none">
              <a:solidFill>
                <a:srgbClr val="000066"/>
              </a:solidFill>
              <a:latin typeface="仿宋_GB2312" pitchFamily="49"/>
              <a:ea typeface="仿宋_GB2312" pitchFamily="49"/>
            </a:endParaRPr>
          </a:p>
        </p:txBody>
      </p:sp>
      <p:sp>
        <p:nvSpPr>
          <p:cNvPr id="14341" name="Rectangle 4"/>
          <p:cNvSpPr/>
          <p:nvPr/>
        </p:nvSpPr>
        <p:spPr>
          <a:xfrm>
            <a:off x="785812" y="3000375"/>
            <a:ext cx="8108950" cy="639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>
                <a:latin typeface="仿宋_GB2312" pitchFamily="49"/>
                <a:ea typeface="仿宋_GB2312" pitchFamily="49"/>
              </a:rPr>
              <a:t>RISC：精简指令集（Reduced Instruction Set Computer）</a:t>
            </a:r>
            <a:endParaRPr lang="zh-CN">
              <a:latin typeface="仿宋_GB2312" pitchFamily="49"/>
              <a:ea typeface="仿宋_GB2312" pitchFamily="49"/>
            </a:endParaRPr>
          </a:p>
        </p:txBody>
      </p:sp>
      <p:sp>
        <p:nvSpPr>
          <p:cNvPr id="14342" name="Rectangle 5"/>
          <p:cNvSpPr/>
          <p:nvPr/>
        </p:nvSpPr>
        <p:spPr>
          <a:xfrm>
            <a:off x="928687" y="3571875"/>
            <a:ext cx="5435600" cy="2282825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0" i="0" u="none">
                <a:latin typeface="仿宋_GB2312" pitchFamily="49"/>
                <a:ea typeface="仿宋_GB2312" pitchFamily="49"/>
              </a:rPr>
              <a:t>ARM是：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b="0" i="0" u="none">
                <a:latin typeface="仿宋_GB2312" pitchFamily="49"/>
                <a:ea typeface="仿宋_GB2312" pitchFamily="49"/>
              </a:rPr>
              <a:t>一个公司的名字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b="0" i="0" u="none">
                <a:latin typeface="仿宋_GB2312" pitchFamily="49"/>
                <a:ea typeface="仿宋_GB2312" pitchFamily="49"/>
              </a:rPr>
              <a:t>一类微处理器的通称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b="0" i="0" u="none">
                <a:latin typeface="仿宋_GB2312" pitchFamily="49"/>
                <a:ea typeface="仿宋_GB2312" pitchFamily="49"/>
              </a:rPr>
              <a:t>是一种技术的名字</a:t>
            </a:r>
            <a:endParaRPr lang="zh-CN" b="0" i="0" u="none">
              <a:latin typeface="仿宋_GB2312" pitchFamily="49"/>
              <a:ea typeface="仿宋_GB2312" pitchFamily="49"/>
            </a:endParaRPr>
          </a:p>
        </p:txBody>
      </p:sp>
      <p:sp>
        <p:nvSpPr>
          <p:cNvPr id="14343" name="矩形 6"/>
          <p:cNvSpPr/>
          <p:nvPr/>
        </p:nvSpPr>
        <p:spPr>
          <a:xfrm>
            <a:off x="857250" y="928687"/>
            <a:ext cx="2833687" cy="576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 i="0" u="none">
                <a:latin typeface="Times New Roman" panose="02020603050405020304" pitchFamily="18"/>
              </a:rPr>
              <a:t>2.1.1 ARM公司简介</a:t>
            </a:r>
            <a:endParaRPr lang="zh-CN" b="1" i="0" u="none">
              <a:latin typeface="Times New Roman" panose="02020603050405020304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dvAuto="0" autoUpdateAnimBg="0" uiExpand="1"/>
      <p:bldP spid="14341" grpId="0" advAuto="0" autoUpdateAnimBg="0" uiExpand="1"/>
      <p:bldP spid="14342" grpId="0" advAuto="0" autoUpdateAnimBg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15363" name="Rectangle 2"/>
          <p:cNvSpPr/>
          <p:nvPr/>
        </p:nvSpPr>
        <p:spPr>
          <a:xfrm>
            <a:off x="593725" y="962025"/>
            <a:ext cx="5354637" cy="457200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b="1" i="0" u="none">
                <a:solidFill>
                  <a:srgbClr val="FF3300"/>
                </a:solidFill>
                <a:latin typeface="Times New Roman" panose="02020603050405020304" pitchFamily="18"/>
              </a:rPr>
              <a:t>2、ARM公司业务模式（获利方式）？</a:t>
            </a:r>
            <a:endParaRPr lang="zh-CN" b="1" i="0" u="none">
              <a:solidFill>
                <a:srgbClr val="FF3300"/>
              </a:solidFill>
              <a:latin typeface="Times New Roman" panose="02020603050405020304" pitchFamily="18"/>
            </a:endParaRPr>
          </a:p>
        </p:txBody>
      </p:sp>
      <p:sp>
        <p:nvSpPr>
          <p:cNvPr id="15364" name="Rectangle 3"/>
          <p:cNvSpPr/>
          <p:nvPr/>
        </p:nvSpPr>
        <p:spPr>
          <a:xfrm>
            <a:off x="593725" y="1647825"/>
            <a:ext cx="8229600" cy="48768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342900" lvl="0" indent="-342900" hangingPunct="1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b="0" i="0" u="none">
                <a:latin typeface="仿宋_GB2312" pitchFamily="49"/>
                <a:ea typeface="仿宋_GB2312" pitchFamily="49"/>
              </a:rPr>
              <a:t>ARM公司出售核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742950" lvl="1" indent="-285750" hangingPunct="1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0" i="0" u="none">
                <a:latin typeface="仿宋_GB2312" pitchFamily="49"/>
                <a:ea typeface="仿宋_GB2312" pitchFamily="49"/>
              </a:rPr>
              <a:t>ARM公司</a:t>
            </a:r>
            <a:r>
              <a:rPr lang="zh-CN" b="0" i="0" u="none">
                <a:solidFill>
                  <a:srgbClr val="FF0000"/>
                </a:solidFill>
                <a:latin typeface="仿宋_GB2312" pitchFamily="49"/>
                <a:ea typeface="仿宋_GB2312" pitchFamily="49"/>
              </a:rPr>
              <a:t>不生产芯片</a:t>
            </a:r>
            <a:r>
              <a:rPr lang="en-US" b="0" i="0" u="none">
                <a:latin typeface="仿宋_GB2312" pitchFamily="49"/>
                <a:ea typeface="仿宋_GB2312" pitchFamily="49"/>
              </a:rPr>
              <a:t>，而是采取出售芯片ip核授权的方式扩大其影响力，是专门从事基于RISC技术芯片设计开发的公司；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742950" lvl="1" indent="-285750" hangingPunct="1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0" i="0" u="none">
                <a:latin typeface="仿宋_GB2312" pitchFamily="49"/>
                <a:ea typeface="仿宋_GB2312" pitchFamily="49"/>
              </a:rPr>
              <a:t>世界各大的半导体生产厂商从ARM公司购买ARM核，然后根据各自不同的需要，针对不同的应用领域添加适当的外围电路，从而生产出自己的ARM微处理器芯片。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742950" lvl="1" indent="-285750" hangingPunct="1">
              <a:lnSpc>
                <a:spcPct val="120000"/>
              </a:lnSpc>
              <a:spcBef>
                <a:spcPct val="20000"/>
              </a:spcBef>
              <a:buNone/>
            </a:p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dvAuto="0" autoUpdateAnimBg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16387" name="Rectangle 2"/>
          <p:cNvSpPr/>
          <p:nvPr/>
        </p:nvSpPr>
        <p:spPr>
          <a:xfrm>
            <a:off x="611187" y="793750"/>
            <a:ext cx="5354637" cy="457200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b="1" i="0" u="none">
                <a:solidFill>
                  <a:srgbClr val="FF3300"/>
                </a:solidFill>
                <a:latin typeface="Times New Roman" panose="02020603050405020304" pitchFamily="18"/>
              </a:rPr>
              <a:t>2、ARM公司业务模式（获利方式）？</a:t>
            </a:r>
            <a:endParaRPr lang="zh-CN" b="1" i="0" u="none">
              <a:solidFill>
                <a:srgbClr val="FF3300"/>
              </a:solidFill>
              <a:latin typeface="Times New Roman" panose="02020603050405020304" pitchFamily="18"/>
            </a:endParaRPr>
          </a:p>
        </p:txBody>
      </p:sp>
      <p:sp>
        <p:nvSpPr>
          <p:cNvPr id="16388" name="Rectangle 3"/>
          <p:cNvSpPr/>
          <p:nvPr/>
        </p:nvSpPr>
        <p:spPr>
          <a:xfrm>
            <a:off x="684212" y="2420937"/>
            <a:ext cx="8229600" cy="1747837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342900" lvl="0" indent="-342900" hangingPunct="1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b="0" i="0" u="none">
                <a:latin typeface="仿宋_GB2312" pitchFamily="49"/>
                <a:ea typeface="仿宋_GB2312" pitchFamily="49"/>
              </a:rPr>
              <a:t>ARM公司提供基于ARM架构的开发设计技术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742950" lvl="1" indent="-285750" hangingPunct="1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0" i="0" u="none">
                <a:latin typeface="仿宋_GB2312" pitchFamily="49"/>
                <a:ea typeface="仿宋_GB2312" pitchFamily="49"/>
              </a:rPr>
              <a:t>软件工具, 评估板, 调试工具,应用软件,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742950" lvl="1" indent="-285750" hangingPunct="1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0" i="0" u="none">
                <a:latin typeface="仿宋_GB2312" pitchFamily="49"/>
                <a:ea typeface="仿宋_GB2312" pitchFamily="49"/>
              </a:rPr>
              <a:t>总线架构, 外围设备单元，等等</a:t>
            </a:r>
            <a:endParaRPr lang="en-US" b="0" i="0" u="none">
              <a:latin typeface="仿宋_GB2312" pitchFamily="49"/>
              <a:ea typeface="仿宋_GB2312" pitchFamily="4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dvAuto="0" autoUpdateAnimBg="0" uiExpan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17411" name="Rectangle 2"/>
          <p:cNvSpPr/>
          <p:nvPr/>
        </p:nvSpPr>
        <p:spPr>
          <a:xfrm>
            <a:off x="500062" y="1000125"/>
            <a:ext cx="5257800" cy="576262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 i="0" u="none">
                <a:latin typeface="Times New Roman" panose="02020603050405020304" pitchFamily="18"/>
              </a:rPr>
              <a:t>2.1.2 ARM技术特点</a:t>
            </a:r>
            <a:endParaRPr lang="zh-CN" b="1" i="0" u="none">
              <a:latin typeface="Times New Roman" panose="02020603050405020304" pitchFamily="18"/>
            </a:endParaRPr>
          </a:p>
        </p:txBody>
      </p:sp>
      <p:sp>
        <p:nvSpPr>
          <p:cNvPr id="17412" name="矩形 3"/>
          <p:cNvSpPr/>
          <p:nvPr/>
        </p:nvSpPr>
        <p:spPr>
          <a:xfrm>
            <a:off x="428625" y="1571625"/>
            <a:ext cx="8715375" cy="4524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b="0" i="0" u="none">
                <a:latin typeface="Times New Roman" panose="02020603050405020304" pitchFamily="18"/>
              </a:rPr>
              <a:t>体积小、低功耗、低成本、高性能。</a:t>
            </a:r>
            <a:endParaRPr lang="zh-CN" b="0" i="0" u="none">
              <a:latin typeface="Times New Roman" panose="02020603050405020304" pitchFamily="18"/>
            </a:endParaRPr>
          </a:p>
          <a:p>
            <a:pPr marL="0" lvl="0" indent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0" i="0" u="none">
                <a:solidFill>
                  <a:srgbClr val="FF0000"/>
                </a:solidFill>
                <a:latin typeface="Times New Roman" panose="02020603050405020304" pitchFamily="18"/>
              </a:rPr>
              <a:t>支持16位Thumb和32位ARM指令集，并能兼容8位/16位器件</a:t>
            </a:r>
            <a:r>
              <a:rPr lang="zh-CN" b="0" i="0" u="none">
                <a:latin typeface="Times New Roman" panose="02020603050405020304" pitchFamily="18"/>
              </a:rPr>
              <a:t>。</a:t>
            </a:r>
            <a:endParaRPr lang="zh-CN" b="0" i="0" u="none">
              <a:latin typeface="Times New Roman" panose="02020603050405020304" pitchFamily="18"/>
            </a:endParaRPr>
          </a:p>
          <a:p>
            <a:pPr marL="0" lvl="0" indent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b="0" i="0" u="none">
                <a:latin typeface="Times New Roman" panose="02020603050405020304" pitchFamily="18"/>
              </a:rPr>
              <a:t>大量使用寄存器，指令执行速度更快。</a:t>
            </a:r>
            <a:endParaRPr lang="zh-CN" b="0" i="0" u="none">
              <a:latin typeface="Times New Roman" panose="02020603050405020304" pitchFamily="18"/>
            </a:endParaRPr>
          </a:p>
          <a:p>
            <a:pPr marL="0" lvl="0" indent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b="0" i="0" u="none">
                <a:latin typeface="Times New Roman" panose="02020603050405020304" pitchFamily="18"/>
              </a:rPr>
              <a:t>大多数数据操作都在寄存器中完成。</a:t>
            </a:r>
            <a:endParaRPr lang="zh-CN" b="0" i="0" u="none">
              <a:latin typeface="Times New Roman" panose="02020603050405020304" pitchFamily="18"/>
            </a:endParaRPr>
          </a:p>
          <a:p>
            <a:pPr marL="0" lvl="0" indent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b="0" i="0" u="none">
                <a:latin typeface="Times New Roman" panose="02020603050405020304" pitchFamily="18"/>
              </a:rPr>
              <a:t>寻址方式灵活简单，执行效率高。</a:t>
            </a:r>
            <a:endParaRPr lang="zh-CN" b="0" i="0" u="none">
              <a:latin typeface="Times New Roman" panose="02020603050405020304" pitchFamily="18"/>
            </a:endParaRPr>
          </a:p>
          <a:p>
            <a:pPr marL="0" lvl="0" indent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b="0" i="0" u="none">
                <a:latin typeface="Times New Roman" panose="02020603050405020304" pitchFamily="18"/>
              </a:rPr>
              <a:t>指令长度固定。</a:t>
            </a:r>
            <a:endParaRPr lang="zh-CN" b="0" i="0" u="none">
              <a:latin typeface="Times New Roman" panose="02020603050405020304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/>
          <p:nvPr/>
        </p:nvSpPr>
        <p:spPr>
          <a:xfrm>
            <a:off x="755650" y="1292225"/>
            <a:ext cx="6983412" cy="21367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zh-CN" b="0" i="0" u="none">
                <a:solidFill>
                  <a:srgbClr val="000066"/>
                </a:solidFill>
                <a:latin typeface="仿宋_GB2312" pitchFamily="49"/>
                <a:ea typeface="仿宋_GB2312" pitchFamily="49"/>
              </a:rPr>
              <a:t>　　</a:t>
            </a:r>
            <a:r>
              <a:rPr lang="en-US" b="0" i="0" u="none">
                <a:latin typeface="仿宋_GB2312" pitchFamily="49"/>
                <a:ea typeface="仿宋_GB2312" pitchFamily="49"/>
              </a:rPr>
              <a:t>ARM处理器支持字节（8位）、半字（16位）、字（32位）三种数据类型。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b="0" i="0" u="none">
                <a:latin typeface="仿宋_GB2312" pitchFamily="49"/>
                <a:ea typeface="仿宋_GB2312" pitchFamily="49"/>
              </a:rPr>
              <a:t>　　字数据需要4字节对齐，地址的低2位为0；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b="0" i="0" u="none">
                <a:latin typeface="仿宋_GB2312" pitchFamily="49"/>
                <a:ea typeface="仿宋_GB2312" pitchFamily="49"/>
              </a:rPr>
              <a:t>　　半字数据需要2字节对齐，地址的低1位为0；</a:t>
            </a:r>
            <a:endParaRPr lang="en-US" b="0" i="0" u="none">
              <a:latin typeface="仿宋_GB2312" pitchFamily="49"/>
              <a:ea typeface="仿宋_GB2312" pitchFamily="49"/>
            </a:endParaRPr>
          </a:p>
        </p:txBody>
      </p:sp>
      <p:graphicFrame>
        <p:nvGraphicFramePr>
          <p:cNvPr id="18435" name="表格 1"/>
          <p:cNvGraphicFramePr>
            <a:graphicFrameLocks noGrp="1"/>
          </p:cNvGraphicFramePr>
          <p:nvPr/>
        </p:nvGraphicFramePr>
        <p:xfrm>
          <a:off x="971550" y="3390900"/>
          <a:ext cx="6551612" cy="18780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37903"/>
                <a:gridCol w="1637903"/>
                <a:gridCol w="1637903"/>
                <a:gridCol w="1637903"/>
              </a:tblGrid>
              <a:tr h="469503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字</a:t>
                      </a:r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24" marR="91424" marT="45713" marB="45713" anchor="t"/>
                </a:tc>
                <a:tc hMerge="1">
                  <a:tcPr anchor="t"/>
                </a:tc>
                <a:tc hMerge="1">
                  <a:tcPr anchor="t"/>
                </a:tc>
                <a:tc hMerge="1">
                  <a:tcPr anchor="t"/>
                </a:tc>
              </a:tr>
              <a:tr h="469503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字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24" marR="91424" marT="45713" marB="45713" anchor="t"/>
                </a:tc>
                <a:tc hMerge="1">
                  <a:tcPr anchor="t"/>
                </a:tc>
                <a:tc hMerge="1">
                  <a:tcPr anchor="t"/>
                </a:tc>
                <a:tc hMerge="1">
                  <a:tcPr anchor="t"/>
                </a:tc>
              </a:tr>
              <a:tr h="46950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半字</a:t>
                      </a:r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24" marR="91424" marT="45713" marB="45713" anchor="t"/>
                </a:tc>
                <a:tc hMerge="1">
                  <a:tcPr anchor="t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半字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24" marR="91424" marT="45713" marB="45713" anchor="t"/>
                </a:tc>
                <a:tc hMerge="1">
                  <a:tcPr anchor="t"/>
                </a:tc>
              </a:tr>
              <a:tr h="469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24" marR="91424" marT="45713" marB="45713" anchor="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24" marR="91424" marT="45713" marB="45713" anchor="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24" marR="91424" marT="45713" marB="45713" anchor="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24" marR="91424" marT="45713" marB="45713" anchor="t"/>
                </a:tc>
              </a:tr>
            </a:tbl>
          </a:graphicData>
        </a:graphic>
      </p:graphicFrame>
      <p:sp>
        <p:nvSpPr>
          <p:cNvPr id="18454" name="文本框 2"/>
          <p:cNvSpPr/>
          <p:nvPr/>
        </p:nvSpPr>
        <p:spPr>
          <a:xfrm>
            <a:off x="879475" y="5327650"/>
            <a:ext cx="1866900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(0X13FFFFF3)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18455" name="文本框 3"/>
          <p:cNvSpPr/>
          <p:nvPr/>
        </p:nvSpPr>
        <p:spPr>
          <a:xfrm>
            <a:off x="5868987" y="5327650"/>
            <a:ext cx="1865312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(0X13FFFFF0)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18456" name="文本框 4"/>
          <p:cNvSpPr/>
          <p:nvPr/>
        </p:nvSpPr>
        <p:spPr>
          <a:xfrm>
            <a:off x="4246562" y="5327650"/>
            <a:ext cx="1866900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(0X13FFFFF1)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18457" name="文本框 5"/>
          <p:cNvSpPr/>
          <p:nvPr/>
        </p:nvSpPr>
        <p:spPr>
          <a:xfrm>
            <a:off x="2563812" y="5327650"/>
            <a:ext cx="1865312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(0X13FFFFF2)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18458" name="文本框 6"/>
          <p:cNvSpPr/>
          <p:nvPr/>
        </p:nvSpPr>
        <p:spPr>
          <a:xfrm>
            <a:off x="6113462" y="4329112"/>
            <a:ext cx="1865312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(0X13FFFFF4)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18459" name="文本框 7"/>
          <p:cNvSpPr/>
          <p:nvPr/>
        </p:nvSpPr>
        <p:spPr>
          <a:xfrm>
            <a:off x="509587" y="4329112"/>
            <a:ext cx="1865312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(0X13FFFFF6)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18460" name="文本框 8"/>
          <p:cNvSpPr/>
          <p:nvPr/>
        </p:nvSpPr>
        <p:spPr>
          <a:xfrm>
            <a:off x="4410075" y="3838575"/>
            <a:ext cx="1865312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(0X13FFFFF8)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18461" name="文本框 9"/>
          <p:cNvSpPr/>
          <p:nvPr/>
        </p:nvSpPr>
        <p:spPr>
          <a:xfrm>
            <a:off x="4429125" y="3373437"/>
            <a:ext cx="1866900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(0X13FFFFFC)</a:t>
            </a:r>
            <a:endParaRPr lang="en-US" sz="2000" b="0" i="0" u="none">
              <a:latin typeface="Times New Roman" panose="02020603050405020304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4" grpId="0" advAuto="0" autoUpdateAnimBg="0" uiExpand="1"/>
      <p:bldP spid="18455" grpId="0" advAuto="0" autoUpdateAnimBg="0" uiExpand="1"/>
      <p:bldP spid="18456" grpId="0" advAuto="0" autoUpdateAnimBg="0" uiExpand="1"/>
      <p:bldP spid="18457" grpId="0" advAuto="0" autoUpdateAnimBg="0" uiExpand="1"/>
      <p:bldP spid="18458" grpId="0" advAuto="0" autoUpdateAnimBg="0" uiExpand="1"/>
      <p:bldP spid="18459" grpId="0" advAuto="0" autoUpdateAnimBg="0" uiExpand="1"/>
      <p:bldP spid="18460" grpId="0" advAuto="0" autoUpdateAnimBg="0" uiExpand="1"/>
      <p:bldP spid="18461" grpId="0" advAuto="0" autoUpdateAnimBg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323850" y="1916112"/>
            <a:ext cx="7704137" cy="2282825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i="0" u="none">
                <a:latin typeface="仿宋_GB2312" pitchFamily="49"/>
                <a:ea typeface="仿宋_GB2312" pitchFamily="49"/>
              </a:rPr>
              <a:t>（2）ARM处理器的工作状态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i="0" u="none">
                <a:latin typeface="仿宋_GB2312" pitchFamily="49"/>
                <a:ea typeface="仿宋_GB2312" pitchFamily="49"/>
              </a:rPr>
              <a:t>一般有两种，并可以在两种状态之间切换：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b="0" i="0" u="none">
                <a:latin typeface="仿宋_GB2312" pitchFamily="49"/>
                <a:ea typeface="仿宋_GB2312" pitchFamily="49"/>
              </a:rPr>
              <a:t>ARM状态。处理器执行32位的字对齐的ARM指令。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b="0" i="0" u="none">
                <a:latin typeface="仿宋_GB2312" pitchFamily="49"/>
                <a:ea typeface="仿宋_GB2312" pitchFamily="49"/>
              </a:rPr>
              <a:t>Thumb状态。处理器执行16位的半字对齐的Thumb指令。</a:t>
            </a:r>
            <a:endParaRPr lang="zh-CN" b="0" i="0" u="none">
              <a:latin typeface="仿宋_GB2312" pitchFamily="49"/>
              <a:ea typeface="仿宋_GB2312" pitchFamily="4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20483" name="Text Box 2"/>
          <p:cNvSpPr/>
          <p:nvPr/>
        </p:nvSpPr>
        <p:spPr>
          <a:xfrm>
            <a:off x="755650" y="836612"/>
            <a:ext cx="7343775" cy="3378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i="0" u="none">
                <a:latin typeface="仿宋_GB2312" pitchFamily="49"/>
                <a:ea typeface="仿宋_GB2312" pitchFamily="49"/>
              </a:rPr>
              <a:t>（3）存储字数据的方法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i="0" u="none">
                <a:latin typeface="仿宋_GB2312" pitchFamily="49"/>
                <a:ea typeface="仿宋_GB2312" pitchFamily="49"/>
              </a:rPr>
              <a:t>　　　ARM体系可以用两种方法存储字数据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b="0" i="0" u="none">
                <a:latin typeface="仿宋_GB2312" pitchFamily="49"/>
                <a:ea typeface="仿宋_GB2312" pitchFamily="49"/>
              </a:rPr>
              <a:t>大端格式（Big Endian）：数据的低字节存储在高地址中。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b="0" i="0" u="none">
                <a:latin typeface="仿宋_GB2312" pitchFamily="49"/>
                <a:ea typeface="仿宋_GB2312" pitchFamily="49"/>
              </a:rPr>
              <a:t>小端格式（Little Endian）：数据的低字节存储在低地址中。</a:t>
            </a:r>
            <a:endParaRPr lang="zh-CN" b="0" i="0" u="none">
              <a:latin typeface="仿宋_GB2312" pitchFamily="49"/>
              <a:ea typeface="仿宋_GB2312" pitchFamily="49"/>
            </a:endParaRPr>
          </a:p>
        </p:txBody>
      </p:sp>
      <p:pic>
        <p:nvPicPr>
          <p:cNvPr id="20484" name="图片 1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4214812"/>
            <a:ext cx="9144000" cy="14890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/>
          <p:nvPr>
            <p:ph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*/48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3075" name="Rectangle 3"/>
          <p:cNvSpPr/>
          <p:nvPr/>
        </p:nvSpPr>
        <p:spPr>
          <a:xfrm>
            <a:off x="611187" y="692150"/>
            <a:ext cx="5905500" cy="639762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 i="0" u="none">
                <a:latin typeface="宋体" panose="02010600030101010101" pitchFamily="2" charset="-122"/>
                <a:ea typeface="ˎ̥"/>
              </a:rPr>
              <a:t> 2、嵌入式系统的发展历程</a:t>
            </a:r>
            <a:endParaRPr lang="zh-CN" b="1" i="0" u="none">
              <a:latin typeface="宋体" panose="02010600030101010101" pitchFamily="2" charset="-122"/>
              <a:ea typeface="ˎ̥"/>
            </a:endParaRPr>
          </a:p>
        </p:txBody>
      </p:sp>
      <p:sp>
        <p:nvSpPr>
          <p:cNvPr id="3076" name="Rectangle 4"/>
          <p:cNvSpPr/>
          <p:nvPr/>
        </p:nvSpPr>
        <p:spPr>
          <a:xfrm>
            <a:off x="611187" y="1628775"/>
            <a:ext cx="7897812" cy="2282825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0" i="0" u="none">
                <a:latin typeface="Times New Roman" panose="02020603050405020304" pitchFamily="18"/>
              </a:rPr>
              <a:t>    最早的单片机是Intel公司的8048，它出现在1976年。同期Motorla推出68HC05，Zilog公司推出Z80系列。</a:t>
            </a:r>
            <a:endParaRPr lang="zh-CN" b="0" i="0" u="none">
              <a:latin typeface="Times New Roman" panose="02020603050405020304" pitchFamily="18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0" i="0" u="none">
                <a:latin typeface="Times New Roman" panose="02020603050405020304" pitchFamily="18"/>
              </a:rPr>
              <a:t>    80年代初，Intel又进一步完善了8048，在它的基础上研制成功了8051。</a:t>
            </a:r>
            <a:endParaRPr lang="zh-CN" b="0" i="0" u="none">
              <a:latin typeface="Times New Roman" panose="02020603050405020304" pitchFamily="18"/>
            </a:endParaRPr>
          </a:p>
        </p:txBody>
      </p:sp>
      <p:pic>
        <p:nvPicPr>
          <p:cNvPr id="3077" name="Picture 5" descr="u=2517231004,2619830922&amp;fm=52&amp;gp=0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23850" y="4797425"/>
            <a:ext cx="2095500" cy="1076325"/>
          </a:xfrm>
          <a:prstGeom prst="rect">
            <a:avLst/>
          </a:prstGeom>
          <a:noFill/>
        </p:spPr>
      </p:pic>
      <p:pic>
        <p:nvPicPr>
          <p:cNvPr id="3078" name="Picture 6" descr="u=3969205879,973713499&amp;fm=52&amp;gp=0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76600" y="4292600"/>
            <a:ext cx="2095500" cy="1571625"/>
          </a:xfrm>
          <a:prstGeom prst="rect">
            <a:avLst/>
          </a:prstGeom>
          <a:noFill/>
        </p:spPr>
      </p:pic>
      <p:pic>
        <p:nvPicPr>
          <p:cNvPr id="3079" name="Picture 7" descr="u=3279971532,3551731983&amp;fm=52&amp;gp=0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56325" y="4581525"/>
            <a:ext cx="2095500" cy="1181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21507" name="Rectangle 2"/>
          <p:cNvSpPr/>
          <p:nvPr/>
        </p:nvSpPr>
        <p:spPr>
          <a:xfrm>
            <a:off x="611187" y="908050"/>
            <a:ext cx="4464050" cy="639762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 i="0" u="none">
                <a:solidFill>
                  <a:srgbClr val="FF3300"/>
                </a:solidFill>
                <a:ea typeface="ˎ̥"/>
              </a:rPr>
              <a:t>2、ARM的运行模式</a:t>
            </a:r>
            <a:endParaRPr lang="zh-CN" b="1" i="0" u="none">
              <a:solidFill>
                <a:srgbClr val="FF3300"/>
              </a:solidFill>
              <a:ea typeface="ˎ̥"/>
            </a:endParaRPr>
          </a:p>
        </p:txBody>
      </p:sp>
      <p:sp>
        <p:nvSpPr>
          <p:cNvPr id="21508" name="Rectangle 3"/>
          <p:cNvSpPr/>
          <p:nvPr/>
        </p:nvSpPr>
        <p:spPr>
          <a:xfrm>
            <a:off x="1258887" y="1628775"/>
            <a:ext cx="5545137" cy="4746625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zh-CN" b="0" i="0" u="none">
                <a:latin typeface="仿宋_GB2312" pitchFamily="49"/>
                <a:ea typeface="仿宋_GB2312" pitchFamily="49"/>
              </a:rPr>
              <a:t>ARM处理器支持8种运行模式：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latin typeface="仿宋_GB2312" pitchFamily="49"/>
                <a:ea typeface="仿宋_GB2312" pitchFamily="49"/>
              </a:rPr>
              <a:t>用户模式（usr）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latin typeface="仿宋_GB2312" pitchFamily="49"/>
                <a:ea typeface="仿宋_GB2312" pitchFamily="49"/>
              </a:rPr>
              <a:t>快速中断模式（fiq）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latin typeface="仿宋_GB2312" pitchFamily="49"/>
                <a:ea typeface="仿宋_GB2312" pitchFamily="49"/>
              </a:rPr>
              <a:t>外部中断模式（irq）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latin typeface="仿宋_GB2312" pitchFamily="49"/>
                <a:ea typeface="仿宋_GB2312" pitchFamily="49"/>
              </a:rPr>
              <a:t>特权模式（svc）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latin typeface="仿宋_GB2312" pitchFamily="49"/>
                <a:ea typeface="仿宋_GB2312" pitchFamily="49"/>
              </a:rPr>
              <a:t>数据访问中止模式（abt）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latin typeface="仿宋_GB2312" pitchFamily="49"/>
                <a:ea typeface="仿宋_GB2312" pitchFamily="49"/>
              </a:rPr>
              <a:t>未定义指令中止模式（und）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latin typeface="仿宋_GB2312" pitchFamily="49"/>
                <a:ea typeface="仿宋_GB2312" pitchFamily="49"/>
              </a:rPr>
              <a:t>系统模式（sys）</a:t>
            </a:r>
            <a:endParaRPr lang="en-US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latin typeface="仿宋_GB2312" pitchFamily="49"/>
                <a:ea typeface="仿宋_GB2312" pitchFamily="49"/>
              </a:rPr>
              <a:t>监控模式（mon）</a:t>
            </a:r>
            <a:endParaRPr lang="en-US" b="0" i="0" u="none">
              <a:latin typeface="仿宋_GB2312" pitchFamily="49"/>
              <a:ea typeface="仿宋_GB2312" pitchFamily="4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285750" y="714375"/>
            <a:ext cx="8496300" cy="6186487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solidFill>
                  <a:srgbClr val="FF3300"/>
                </a:solidFill>
                <a:latin typeface="仿宋_GB2312" pitchFamily="49"/>
                <a:ea typeface="仿宋_GB2312" pitchFamily="49"/>
              </a:rPr>
              <a:t>用户模式（usr）</a:t>
            </a:r>
            <a:r>
              <a:rPr lang="zh-CN" b="0" i="0" u="none">
                <a:latin typeface="仿宋_GB2312" pitchFamily="49"/>
                <a:ea typeface="仿宋_GB2312" pitchFamily="49"/>
              </a:rPr>
              <a:t>:应用程序执行状态。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solidFill>
                  <a:srgbClr val="FF3300"/>
                </a:solidFill>
                <a:latin typeface="仿宋_GB2312" pitchFamily="49"/>
                <a:ea typeface="仿宋_GB2312" pitchFamily="49"/>
              </a:rPr>
              <a:t>快速中断模式（fiq）：</a:t>
            </a:r>
            <a:r>
              <a:rPr lang="zh-CN" b="0" i="0" u="none">
                <a:latin typeface="仿宋_GB2312" pitchFamily="49"/>
                <a:ea typeface="仿宋_GB2312" pitchFamily="49"/>
              </a:rPr>
              <a:t>用于高速数据传输或通道处理。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solidFill>
                  <a:srgbClr val="FF3300"/>
                </a:solidFill>
                <a:latin typeface="仿宋_GB2312" pitchFamily="49"/>
                <a:ea typeface="仿宋_GB2312" pitchFamily="49"/>
              </a:rPr>
              <a:t>外部中断模式（irq）：</a:t>
            </a:r>
            <a:r>
              <a:rPr lang="zh-CN" b="0" i="0" u="none">
                <a:latin typeface="仿宋_GB2312" pitchFamily="49"/>
                <a:ea typeface="仿宋_GB2312" pitchFamily="49"/>
              </a:rPr>
              <a:t>用于通用的外部中断。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solidFill>
                  <a:srgbClr val="FF3300"/>
                </a:solidFill>
                <a:latin typeface="仿宋_GB2312" pitchFamily="49"/>
                <a:ea typeface="仿宋_GB2312" pitchFamily="49"/>
              </a:rPr>
              <a:t>特权模式（svc）：</a:t>
            </a:r>
            <a:r>
              <a:rPr lang="zh-CN" b="0" i="0" u="none">
                <a:latin typeface="仿宋_GB2312" pitchFamily="49"/>
                <a:ea typeface="仿宋_GB2312" pitchFamily="49"/>
              </a:rPr>
              <a:t>操作系统使用的保护模式。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solidFill>
                  <a:srgbClr val="FF3300"/>
                </a:solidFill>
                <a:latin typeface="仿宋_GB2312" pitchFamily="49"/>
                <a:ea typeface="仿宋_GB2312" pitchFamily="49"/>
              </a:rPr>
              <a:t>数据访问中止模式（abt）：</a:t>
            </a:r>
            <a:r>
              <a:rPr lang="zh-CN" b="0" i="0" u="none">
                <a:latin typeface="仿宋_GB2312" pitchFamily="49"/>
                <a:ea typeface="仿宋_GB2312" pitchFamily="49"/>
              </a:rPr>
              <a:t>当数据或指令预取终止时进入该模式，可以用于虚拟存储及存储保护。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solidFill>
                  <a:srgbClr val="FF3300"/>
                </a:solidFill>
                <a:latin typeface="仿宋_GB2312" pitchFamily="49"/>
                <a:ea typeface="仿宋_GB2312" pitchFamily="49"/>
              </a:rPr>
              <a:t>未定义指令中止模式（und）：</a:t>
            </a:r>
            <a:r>
              <a:rPr lang="zh-CN" b="0" i="0" u="none">
                <a:latin typeface="仿宋_GB2312" pitchFamily="49"/>
                <a:ea typeface="仿宋_GB2312" pitchFamily="49"/>
              </a:rPr>
              <a:t>当未定义的指令执行时进入该模式，可用于支持硬件协处理器的软件仿真。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solidFill>
                  <a:srgbClr val="FF3300"/>
                </a:solidFill>
                <a:latin typeface="仿宋_GB2312" pitchFamily="49"/>
                <a:ea typeface="仿宋_GB2312" pitchFamily="49"/>
              </a:rPr>
              <a:t>系统模式（sys）：</a:t>
            </a:r>
            <a:r>
              <a:rPr lang="zh-CN" b="0" i="0" u="none">
                <a:latin typeface="仿宋_GB2312" pitchFamily="49"/>
                <a:ea typeface="仿宋_GB2312" pitchFamily="49"/>
              </a:rPr>
              <a:t>运行具有特权的操作系统任务。</a:t>
            </a:r>
            <a:endParaRPr lang="zh-CN" b="0" i="0" u="none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b="0" i="0" u="none">
                <a:solidFill>
                  <a:srgbClr val="FF0000"/>
                </a:solidFill>
                <a:latin typeface="Times New Roman" panose="02020603050405020304" pitchFamily="18"/>
              </a:rPr>
              <a:t>监控模式（mon）：</a:t>
            </a:r>
            <a:r>
              <a:rPr lang="zh-CN" b="0" i="0" u="none">
                <a:latin typeface="Times New Roman" panose="02020603050405020304" pitchFamily="18"/>
              </a:rPr>
              <a:t>可在安全模式与非安全模式之间转换。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23555" name="Rectangle 2"/>
          <p:cNvSpPr/>
          <p:nvPr/>
        </p:nvSpPr>
        <p:spPr>
          <a:xfrm>
            <a:off x="1116012" y="1700212"/>
            <a:ext cx="5976937" cy="3925887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latin typeface="仿宋_GB2312" pitchFamily="49"/>
                <a:ea typeface="仿宋_GB2312" pitchFamily="49"/>
              </a:rPr>
              <a:t>　　ARM指令分为6大类</a:t>
            </a:r>
            <a:endParaRPr lang="en-US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>
                <a:latin typeface="仿宋_GB2312" pitchFamily="49"/>
                <a:ea typeface="仿宋_GB2312" pitchFamily="49"/>
              </a:rPr>
              <a:t>跳转指令</a:t>
            </a:r>
            <a:endParaRPr lang="zh-CN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>
                <a:latin typeface="仿宋_GB2312" pitchFamily="49"/>
                <a:ea typeface="仿宋_GB2312" pitchFamily="49"/>
              </a:rPr>
              <a:t>数据处理指令（书上表2.6）</a:t>
            </a:r>
            <a:endParaRPr lang="zh-CN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>
                <a:latin typeface="仿宋_GB2312" pitchFamily="49"/>
                <a:ea typeface="仿宋_GB2312" pitchFamily="49"/>
              </a:rPr>
              <a:t>程序状态寄存器访问指令</a:t>
            </a:r>
            <a:endParaRPr lang="zh-CN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>
                <a:latin typeface="仿宋_GB2312" pitchFamily="49"/>
                <a:ea typeface="仿宋_GB2312" pitchFamily="49"/>
              </a:rPr>
              <a:t>加载/存储指令</a:t>
            </a:r>
            <a:endParaRPr lang="zh-CN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>
                <a:latin typeface="仿宋_GB2312" pitchFamily="49"/>
                <a:ea typeface="仿宋_GB2312" pitchFamily="49"/>
              </a:rPr>
              <a:t>协处理器指令</a:t>
            </a:r>
            <a:endParaRPr lang="zh-CN">
              <a:latin typeface="仿宋_GB2312" pitchFamily="49"/>
              <a:ea typeface="仿宋_GB2312" pitchFamily="49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>
                <a:latin typeface="仿宋_GB2312" pitchFamily="49"/>
                <a:ea typeface="仿宋_GB2312" pitchFamily="49"/>
              </a:rPr>
              <a:t>异常产生指令</a:t>
            </a:r>
            <a:endParaRPr lang="zh-CN">
              <a:latin typeface="仿宋_GB2312" pitchFamily="49"/>
              <a:ea typeface="仿宋_GB2312" pitchFamily="49"/>
            </a:endParaRPr>
          </a:p>
        </p:txBody>
      </p:sp>
      <p:sp>
        <p:nvSpPr>
          <p:cNvPr id="23556" name="Rectangle 3"/>
          <p:cNvSpPr/>
          <p:nvPr/>
        </p:nvSpPr>
        <p:spPr>
          <a:xfrm>
            <a:off x="539750" y="692150"/>
            <a:ext cx="4464050" cy="639762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 i="0" u="none">
                <a:solidFill>
                  <a:srgbClr val="FF3300"/>
                </a:solidFill>
                <a:ea typeface="ˎ̥"/>
              </a:rPr>
              <a:t>2、指令的分类与格式</a:t>
            </a:r>
            <a:endParaRPr lang="zh-CN" b="1" i="0" u="none">
              <a:solidFill>
                <a:srgbClr val="FF3300"/>
              </a:solidFill>
              <a:ea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24579" name="文本框 4"/>
          <p:cNvSpPr/>
          <p:nvPr/>
        </p:nvSpPr>
        <p:spPr>
          <a:xfrm>
            <a:off x="250825" y="692150"/>
            <a:ext cx="5094287" cy="5810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342900" lvl="0" indent="-34290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>
                <a:latin typeface="仿宋_GB2312" pitchFamily="49"/>
                <a:ea typeface="仿宋_GB2312" pitchFamily="49"/>
              </a:rPr>
              <a:t>数据处理指令</a:t>
            </a:r>
            <a:endParaRPr lang="zh-CN">
              <a:latin typeface="仿宋_GB2312" pitchFamily="49"/>
              <a:ea typeface="仿宋_GB2312" pitchFamily="49"/>
            </a:endParaRPr>
          </a:p>
        </p:txBody>
      </p:sp>
      <p:sp>
        <p:nvSpPr>
          <p:cNvPr id="24580" name="文本框 6"/>
          <p:cNvSpPr/>
          <p:nvPr/>
        </p:nvSpPr>
        <p:spPr>
          <a:xfrm>
            <a:off x="593725" y="1273175"/>
            <a:ext cx="7956550" cy="14192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MOV指令:它的传送指令只能是把一个</a:t>
            </a:r>
            <a:r>
              <a:rPr lang="zh-CN" sz="2000" b="0" i="0" u="sng">
                <a:solidFill>
                  <a:schemeClr val="hlink"/>
                </a:solidFill>
                <a:latin typeface="Times New Roman" panose="02020603050405020304" pitchFamily="18"/>
                <a:hlinkClick r:id="rId1" history="0"/>
              </a:rPr>
              <a:t>寄存器</a:t>
            </a:r>
            <a:r>
              <a:rPr lang="zh-CN" sz="2000" b="0" i="0" u="none">
                <a:latin typeface="Times New Roman" panose="02020603050405020304" pitchFamily="18"/>
              </a:rPr>
              <a:t>的值(要能用立即数表示)赋给另一个寄存器，或者将一个常量赋给寄存器，将后边的量赋给前边的量</a:t>
            </a:r>
            <a:endParaRPr lang="zh-CN" sz="2000" b="0" i="0" u="none">
              <a:latin typeface="Times New Roman" panose="02020603050405020304" pitchFamily="18"/>
            </a:endParaRPr>
          </a:p>
        </p:txBody>
      </p:sp>
      <p:sp>
        <p:nvSpPr>
          <p:cNvPr id="24581" name="文本框 8"/>
          <p:cNvSpPr/>
          <p:nvPr/>
        </p:nvSpPr>
        <p:spPr>
          <a:xfrm>
            <a:off x="585787" y="2692400"/>
            <a:ext cx="7958137" cy="25542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MOV r1，r0</a:t>
            </a:r>
            <a:endParaRPr lang="en-US" sz="2000" b="0" i="0" u="none">
              <a:latin typeface="Times New Roman" panose="02020603050405020304" pitchFamily="18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/>
          </a:p>
          <a:p>
            <a:pPr marL="0" lvl="0" indent="0">
              <a:spcBef>
                <a:spcPts val="0"/>
              </a:spcBef>
              <a:buNone/>
            </a:pPr>
            <a:endParaRPr lang="en-US" sz="200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MOV pc，r14</a:t>
            </a:r>
            <a:endParaRPr lang="en-US" sz="2000" b="0" i="0" u="none">
              <a:latin typeface="Times New Roman" panose="02020603050405020304" pitchFamily="18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/>
          </a:p>
          <a:p>
            <a:pPr marL="0" lvl="0" indent="0">
              <a:spcBef>
                <a:spcPts val="0"/>
              </a:spcBef>
              <a:buNone/>
            </a:pPr>
            <a:endParaRPr lang="en-US" sz="200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MOV r1, r0, LSL＃3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24582" name="矩形: 圆角 9"/>
          <p:cNvSpPr/>
          <p:nvPr/>
        </p:nvSpPr>
        <p:spPr>
          <a:xfrm>
            <a:off x="684212" y="3109912"/>
            <a:ext cx="8043862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; 将寄存器r0的值传送到寄存器r1----&gt;(r0 = r1)</a:t>
            </a:r>
            <a:endParaRPr lang="zh-CN" sz="2000" b="0" i="0" u="none">
              <a:latin typeface="Times New Roman" panose="02020603050405020304" pitchFamily="18"/>
            </a:endParaRPr>
          </a:p>
        </p:txBody>
      </p:sp>
      <p:sp>
        <p:nvSpPr>
          <p:cNvPr id="24583" name="矩形: 圆角 10"/>
          <p:cNvSpPr/>
          <p:nvPr/>
        </p:nvSpPr>
        <p:spPr>
          <a:xfrm>
            <a:off x="684212" y="4025900"/>
            <a:ext cx="8043862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; 将寄存器r14的值传送到pc，常用于子程序返回----&gt;(PC = r14)</a:t>
            </a:r>
            <a:endParaRPr lang="zh-CN" sz="2000" b="0" i="0" u="none">
              <a:latin typeface="Times New Roman" panose="02020603050405020304" pitchFamily="18"/>
            </a:endParaRPr>
          </a:p>
        </p:txBody>
      </p:sp>
      <p:sp>
        <p:nvSpPr>
          <p:cNvPr id="24584" name="矩形: 圆角 11"/>
          <p:cNvSpPr/>
          <p:nvPr/>
        </p:nvSpPr>
        <p:spPr>
          <a:xfrm>
            <a:off x="684212" y="4943475"/>
            <a:ext cx="8043862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; 将寄存器r0的值左移3位后传送到----&gt;r1(r1 = r0 &lt;&lt; 3)</a:t>
            </a:r>
            <a:endParaRPr lang="zh-CN" sz="2000" b="0" i="0" u="none">
              <a:latin typeface="Times New Roman" panose="02020603050405020304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 advAuto="0" autoUpdateAnimBg="0" uiExpand="1"/>
      <p:bldP spid="24583" grpId="0" animBg="1" advAuto="0" autoUpdateAnimBg="0" uiExpand="1"/>
      <p:bldP spid="24584" grpId="0" animBg="1" advAuto="0" autoUpdateAnimBg="0" uiExpan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25603" name="文本框 4"/>
          <p:cNvSpPr/>
          <p:nvPr/>
        </p:nvSpPr>
        <p:spPr>
          <a:xfrm>
            <a:off x="250825" y="692150"/>
            <a:ext cx="5094287" cy="5810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342900" lvl="0" indent="-34290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>
                <a:latin typeface="仿宋_GB2312" pitchFamily="49"/>
                <a:ea typeface="仿宋_GB2312" pitchFamily="49"/>
              </a:rPr>
              <a:t>数据处理指令</a:t>
            </a:r>
            <a:endParaRPr lang="zh-CN">
              <a:latin typeface="仿宋_GB2312" pitchFamily="49"/>
              <a:ea typeface="仿宋_GB2312" pitchFamily="49"/>
            </a:endParaRPr>
          </a:p>
        </p:txBody>
      </p:sp>
      <p:sp>
        <p:nvSpPr>
          <p:cNvPr id="25604" name="文本框 6"/>
          <p:cNvSpPr/>
          <p:nvPr/>
        </p:nvSpPr>
        <p:spPr>
          <a:xfrm>
            <a:off x="593725" y="1273175"/>
            <a:ext cx="7956550" cy="9572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ADD指令:ADD指令用于把两个操作数相加，并将结果存放到目的寄存器中。</a:t>
            </a:r>
            <a:endParaRPr lang="zh-CN" sz="2000" b="0" i="0" u="none">
              <a:latin typeface="Times New Roman" panose="02020603050405020304" pitchFamily="18"/>
            </a:endParaRPr>
          </a:p>
        </p:txBody>
      </p:sp>
      <p:sp>
        <p:nvSpPr>
          <p:cNvPr id="25605" name="文本框 8"/>
          <p:cNvSpPr/>
          <p:nvPr/>
        </p:nvSpPr>
        <p:spPr>
          <a:xfrm>
            <a:off x="593725" y="2198687"/>
            <a:ext cx="7956550" cy="10144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ADD r0, r1, r2</a:t>
            </a:r>
            <a:endParaRPr lang="en-US" sz="2000" b="0" i="0" u="none">
              <a:latin typeface="Times New Roman" panose="02020603050405020304" pitchFamily="18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ADD r0, r1, #3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25606" name="文本框 1"/>
          <p:cNvSpPr/>
          <p:nvPr/>
        </p:nvSpPr>
        <p:spPr>
          <a:xfrm>
            <a:off x="592137" y="3438525"/>
            <a:ext cx="7956550" cy="9572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SUB指令:SUB指令用于把操作数1减去操作数2，并将结果存放到目的寄存器中</a:t>
            </a:r>
            <a:endParaRPr lang="zh-CN" sz="2000" b="0" i="0" u="none">
              <a:latin typeface="Times New Roman" panose="02020603050405020304" pitchFamily="18"/>
            </a:endParaRPr>
          </a:p>
        </p:txBody>
      </p:sp>
      <p:sp>
        <p:nvSpPr>
          <p:cNvPr id="25607" name="文本框 5"/>
          <p:cNvSpPr/>
          <p:nvPr/>
        </p:nvSpPr>
        <p:spPr>
          <a:xfrm>
            <a:off x="585787" y="4432300"/>
            <a:ext cx="7956550" cy="16303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SUB  r0, r1, r2</a:t>
            </a:r>
            <a:endParaRPr lang="en-US" sz="2000" b="0" i="0" u="none">
              <a:latin typeface="Times New Roman" panose="02020603050405020304" pitchFamily="18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SUB  r0, r1, #256                </a:t>
            </a:r>
            <a:endParaRPr lang="en-US" sz="2000" b="0" i="0" u="none">
              <a:latin typeface="Times New Roman" panose="02020603050405020304" pitchFamily="18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SUB  r0, r2, r3, LSL#1       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25608" name="矩形: 圆角 7"/>
          <p:cNvSpPr/>
          <p:nvPr/>
        </p:nvSpPr>
        <p:spPr>
          <a:xfrm>
            <a:off x="2798762" y="2197100"/>
            <a:ext cx="1655762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; r0 = r1 + r2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25609" name="矩形: 圆角 9"/>
          <p:cNvSpPr/>
          <p:nvPr/>
        </p:nvSpPr>
        <p:spPr>
          <a:xfrm>
            <a:off x="2798762" y="2816225"/>
            <a:ext cx="1655762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; r0 = r1 + 3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25610" name="矩形: 圆角 10"/>
          <p:cNvSpPr/>
          <p:nvPr/>
        </p:nvSpPr>
        <p:spPr>
          <a:xfrm>
            <a:off x="3408362" y="4370387"/>
            <a:ext cx="1655762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; r0 = r1 - r2</a:t>
            </a:r>
            <a:endParaRPr lang="zh-CN" sz="2000" b="0" i="0" u="none">
              <a:latin typeface="Times New Roman" panose="02020603050405020304" pitchFamily="18"/>
            </a:endParaRPr>
          </a:p>
        </p:txBody>
      </p:sp>
      <p:sp>
        <p:nvSpPr>
          <p:cNvPr id="25611" name="矩形: 圆角 11"/>
          <p:cNvSpPr/>
          <p:nvPr/>
        </p:nvSpPr>
        <p:spPr>
          <a:xfrm>
            <a:off x="3408362" y="4953000"/>
            <a:ext cx="1935162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; r0 = r1 – 256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25612" name="矩形: 圆角 12"/>
          <p:cNvSpPr/>
          <p:nvPr/>
        </p:nvSpPr>
        <p:spPr>
          <a:xfrm>
            <a:off x="3408362" y="5581650"/>
            <a:ext cx="2214562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; r0 = r2 - (r3 &lt;&lt; 1)</a:t>
            </a:r>
            <a:endParaRPr lang="zh-CN" sz="2000" b="0" i="0" u="none">
              <a:latin typeface="Times New Roman" panose="02020603050405020304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 advAuto="0" autoUpdateAnimBg="0" uiExpand="1"/>
      <p:bldP spid="25609" grpId="0" animBg="1" advAuto="0" autoUpdateAnimBg="0" uiExpand="1"/>
      <p:bldP spid="25610" grpId="0" animBg="1" advAuto="0" autoUpdateAnimBg="0" uiExpand="1"/>
      <p:bldP spid="25611" grpId="0" animBg="1" advAuto="0" autoUpdateAnimBg="0" uiExpand="1"/>
      <p:bldP spid="25612" grpId="0" animBg="1" advAuto="0" autoUpdateAnimBg="0" uiExpan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26627" name="文本框 4"/>
          <p:cNvSpPr/>
          <p:nvPr/>
        </p:nvSpPr>
        <p:spPr>
          <a:xfrm>
            <a:off x="250825" y="692150"/>
            <a:ext cx="5094287" cy="5810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342900" lvl="0" indent="-34290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>
                <a:latin typeface="仿宋_GB2312" pitchFamily="49"/>
                <a:ea typeface="仿宋_GB2312" pitchFamily="49"/>
              </a:rPr>
              <a:t>数据处理指令</a:t>
            </a:r>
            <a:endParaRPr lang="zh-CN">
              <a:latin typeface="仿宋_GB2312" pitchFamily="49"/>
              <a:ea typeface="仿宋_GB2312" pitchFamily="49"/>
            </a:endParaRPr>
          </a:p>
        </p:txBody>
      </p:sp>
      <p:sp>
        <p:nvSpPr>
          <p:cNvPr id="26628" name="文本框 6"/>
          <p:cNvSpPr/>
          <p:nvPr/>
        </p:nvSpPr>
        <p:spPr>
          <a:xfrm>
            <a:off x="593725" y="1273175"/>
            <a:ext cx="7956550" cy="9572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LDR指令:LDR指令用于从存储器中将一个32位的字数据传送到目的寄存器中.</a:t>
            </a:r>
            <a:endParaRPr lang="zh-CN" sz="2000" b="0" i="0" u="none">
              <a:latin typeface="Times New Roman" panose="02020603050405020304" pitchFamily="18"/>
            </a:endParaRPr>
          </a:p>
        </p:txBody>
      </p:sp>
      <p:sp>
        <p:nvSpPr>
          <p:cNvPr id="26629" name="文本框 8"/>
          <p:cNvSpPr/>
          <p:nvPr/>
        </p:nvSpPr>
        <p:spPr>
          <a:xfrm>
            <a:off x="585787" y="2214562"/>
            <a:ext cx="7956550" cy="18843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用法1：</a:t>
            </a:r>
            <a:endParaRPr lang="en-US" sz="2000" b="0" i="0" u="none">
              <a:latin typeface="Times New Roman" panose="02020603050405020304" pitchFamily="18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LDR r0, =0x20000000</a:t>
            </a:r>
            <a:endParaRPr lang="en-US" sz="2000" b="0" i="0" u="none">
              <a:latin typeface="Times New Roman" panose="02020603050405020304" pitchFamily="18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用法2：</a:t>
            </a:r>
            <a:endParaRPr lang="en-US" sz="2000" b="0" i="0" u="none">
              <a:latin typeface="Times New Roman" panose="02020603050405020304" pitchFamily="18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LDR r0, =0x30000000 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26630" name="文本框 1"/>
          <p:cNvSpPr/>
          <p:nvPr/>
        </p:nvSpPr>
        <p:spPr>
          <a:xfrm>
            <a:off x="577850" y="3913187"/>
            <a:ext cx="7956550" cy="9572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STR指令:STR指令用于从源寄存器中将一个32位的字数据传送到存储器中。即：将前边的量赋值给后边的量。</a:t>
            </a:r>
            <a:endParaRPr lang="zh-CN" sz="2000" b="0" i="0" u="none">
              <a:latin typeface="Times New Roman" panose="02020603050405020304" pitchFamily="18"/>
            </a:endParaRPr>
          </a:p>
        </p:txBody>
      </p:sp>
      <p:sp>
        <p:nvSpPr>
          <p:cNvPr id="26631" name="文本框 5"/>
          <p:cNvSpPr/>
          <p:nvPr/>
        </p:nvSpPr>
        <p:spPr>
          <a:xfrm>
            <a:off x="585787" y="4797425"/>
            <a:ext cx="5092700" cy="18415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STR r0，[r1] </a:t>
            </a:r>
            <a:endParaRPr lang="en-US" sz="2000" b="0" i="0" u="none">
              <a:latin typeface="Times New Roman" panose="02020603050405020304" pitchFamily="18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STR r0，[r1], ＃8 </a:t>
            </a:r>
            <a:endParaRPr lang="en-US" sz="2000" b="0" i="0" u="none">
              <a:latin typeface="Times New Roman" panose="02020603050405020304" pitchFamily="18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STR r0，[r1, ＃8] 。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26632" name="矩形: 圆角 10"/>
          <p:cNvSpPr/>
          <p:nvPr/>
        </p:nvSpPr>
        <p:spPr>
          <a:xfrm>
            <a:off x="2843212" y="4797425"/>
            <a:ext cx="5295900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 ; 将r0中的字数据写入以r1为地址的存储器中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26633" name="矩形: 圆角 11"/>
          <p:cNvSpPr/>
          <p:nvPr/>
        </p:nvSpPr>
        <p:spPr>
          <a:xfrm>
            <a:off x="2843212" y="5407025"/>
            <a:ext cx="5832475" cy="735012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; 将r0中的字数据写入以r1为地址的存储器中，并将新地址r1＋8写入r1。</a:t>
            </a:r>
            <a:endParaRPr lang="zh-CN" sz="2000" b="0" i="0" u="none">
              <a:latin typeface="Times New Roman" panose="02020603050405020304" pitchFamily="18"/>
            </a:endParaRPr>
          </a:p>
        </p:txBody>
      </p:sp>
      <p:sp>
        <p:nvSpPr>
          <p:cNvPr id="26634" name="矩形: 圆角 12"/>
          <p:cNvSpPr/>
          <p:nvPr/>
        </p:nvSpPr>
        <p:spPr>
          <a:xfrm>
            <a:off x="2847975" y="6257925"/>
            <a:ext cx="5827712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 b="0" i="0" u="none">
                <a:latin typeface="Times New Roman" panose="02020603050405020304" pitchFamily="18"/>
              </a:rPr>
              <a:t>; 将r0中的字数据写入以r1＋8为地址的存储器中。</a:t>
            </a:r>
            <a:endParaRPr lang="zh-CN" sz="2000" b="0" i="0" u="none">
              <a:latin typeface="Times New Roman" panose="02020603050405020304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 advAuto="0" autoUpdateAnimBg="0" uiExpand="1"/>
      <p:bldP spid="26633" grpId="0" animBg="1" advAuto="0" autoUpdateAnimBg="0" uiExpand="1"/>
      <p:bldP spid="26634" grpId="0" animBg="1" advAuto="0" autoUpdateAnimBg="0" uiExpan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27651" name="文本框 4"/>
          <p:cNvSpPr/>
          <p:nvPr/>
        </p:nvSpPr>
        <p:spPr>
          <a:xfrm>
            <a:off x="468312" y="1052512"/>
            <a:ext cx="7920037" cy="52054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AREA</a:t>
            </a:r>
            <a:r>
              <a:rPr lang="zh-CN" sz="1800"/>
              <a:t>Example1,CODE,READONLY</a:t>
            </a:r>
            <a:r>
              <a:rPr lang="zh-CN" sz="1800"/>
              <a:t>  ;声明代码段Example1 </a:t>
            </a:r>
            <a:endParaRPr lang="en-US" sz="12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ENTRY</a:t>
            </a:r>
            <a:r>
              <a:rPr lang="zh-CN" sz="1800"/>
              <a:t>  ;标识程序入口 </a:t>
            </a:r>
            <a:endParaRPr lang="en-US" sz="12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CODE32</a:t>
            </a:r>
            <a:r>
              <a:rPr lang="zh-CN" sz="1800"/>
              <a:t>  ;声明32位ARM指令</a:t>
            </a:r>
            <a:endParaRPr lang="en-US" sz="12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START </a:t>
            </a:r>
            <a:r>
              <a:rPr lang="zh-CN" sz="1800"/>
              <a:t>MOV</a:t>
            </a:r>
            <a:r>
              <a:rPr lang="zh-CN" sz="1800"/>
              <a:t>R0,#0</a:t>
            </a:r>
            <a:r>
              <a:rPr lang="zh-CN" sz="1800"/>
              <a:t>  ;设置参数 </a:t>
            </a:r>
            <a:endParaRPr lang="en-US" sz="12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 </a:t>
            </a:r>
            <a:r>
              <a:rPr lang="zh-CN" sz="1800"/>
              <a:t>MOV</a:t>
            </a:r>
            <a:r>
              <a:rPr lang="zh-CN" sz="1800"/>
              <a:t>R1,#10</a:t>
            </a:r>
            <a:endParaRPr lang="en-US" sz="12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LOOP</a:t>
            </a:r>
            <a:r>
              <a:rPr lang="zh-CN" sz="1800"/>
              <a:t>BL</a:t>
            </a:r>
            <a:r>
              <a:rPr lang="zh-CN" sz="1800"/>
              <a:t>ADD_SUB</a:t>
            </a:r>
            <a:r>
              <a:rPr lang="zh-CN" sz="1800"/>
              <a:t>    </a:t>
            </a:r>
            <a:r>
              <a:rPr lang="zh-CN" sz="1800"/>
              <a:t>  ;调用子程序ADD_SUB </a:t>
            </a:r>
            <a:endParaRPr lang="en-US" sz="12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B</a:t>
            </a:r>
            <a:r>
              <a:rPr lang="zh-CN" sz="1800"/>
              <a:t>LOOP</a:t>
            </a:r>
            <a:r>
              <a:rPr lang="zh-CN" sz="1800"/>
              <a:t>  ;跳转到LOOP</a:t>
            </a:r>
            <a:endParaRPr lang="en-US" sz="12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ADD_SUB</a:t>
            </a:r>
            <a:r>
              <a:rPr lang="zh-CN" sz="1800"/>
              <a:t> </a:t>
            </a:r>
            <a:endParaRPr lang="en-US" sz="12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ADDS</a:t>
            </a:r>
            <a:r>
              <a:rPr lang="zh-CN" sz="1800"/>
              <a:t>R0,R0,R1</a:t>
            </a:r>
            <a:r>
              <a:rPr lang="zh-CN" sz="1800"/>
              <a:t>  ;R0 = R0 + R1 </a:t>
            </a:r>
            <a:endParaRPr lang="en-US" sz="12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MOV</a:t>
            </a:r>
            <a:r>
              <a:rPr lang="zh-CN" sz="1800"/>
              <a:t>PC,LR</a:t>
            </a:r>
            <a:r>
              <a:rPr lang="zh-CN" sz="1800"/>
              <a:t>     </a:t>
            </a:r>
            <a:r>
              <a:rPr lang="zh-CN" sz="1800"/>
              <a:t>  ;子程序返回 </a:t>
            </a:r>
            <a:endParaRPr lang="en-US" sz="12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END</a:t>
            </a:r>
            <a:r>
              <a:rPr lang="zh-CN" sz="1800"/>
              <a:t>  ;文件结束</a:t>
            </a:r>
            <a:endParaRPr lang="zh-CN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/>
          <p:nvPr/>
        </p:nvSpPr>
        <p:spPr>
          <a:xfrm>
            <a:off x="684212" y="836612"/>
            <a:ext cx="4751387" cy="8731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/>
              <a:t>START </a:t>
            </a:r>
            <a:r>
              <a:rPr lang="zh-CN" sz="1800"/>
              <a:t>MOV</a:t>
            </a:r>
            <a:r>
              <a:rPr lang="zh-CN" sz="1800"/>
              <a:t>R0,#0</a:t>
            </a:r>
            <a:r>
              <a:rPr lang="zh-CN" sz="1800"/>
              <a:t>  ;设置参数 </a:t>
            </a:r>
            <a:endParaRPr lang="en-US" sz="12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 </a:t>
            </a:r>
            <a:r>
              <a:rPr lang="en-US" sz="1800"/>
              <a:t>MOV</a:t>
            </a:r>
            <a:r>
              <a:rPr lang="en-US" sz="1800"/>
              <a:t>R1,#10</a:t>
            </a:r>
            <a:endParaRPr lang="en-US" sz="1800"/>
          </a:p>
        </p:txBody>
      </p:sp>
      <p:sp>
        <p:nvSpPr>
          <p:cNvPr id="28675" name="矩形: 圆角 4"/>
          <p:cNvSpPr/>
          <p:nvPr/>
        </p:nvSpPr>
        <p:spPr>
          <a:xfrm>
            <a:off x="684212" y="1709737"/>
            <a:ext cx="5472112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 ;这是程序的一个标签，可以用来作为跳转点。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28676" name="文本框 6"/>
          <p:cNvSpPr/>
          <p:nvPr/>
        </p:nvSpPr>
        <p:spPr>
          <a:xfrm>
            <a:off x="684212" y="2349500"/>
            <a:ext cx="6767512" cy="3683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1800"/>
              <a:t>LOOP</a:t>
            </a:r>
            <a:r>
              <a:rPr lang="zh-CN" sz="1800"/>
              <a:t>BL</a:t>
            </a:r>
            <a:r>
              <a:rPr lang="zh-CN" sz="1800"/>
              <a:t>ADD_SUB</a:t>
            </a:r>
            <a:r>
              <a:rPr lang="zh-CN" sz="1800"/>
              <a:t>  ;调用子程序</a:t>
            </a:r>
            <a:endParaRPr lang="zh-CN" sz="1800"/>
          </a:p>
        </p:txBody>
      </p:sp>
      <p:sp>
        <p:nvSpPr>
          <p:cNvPr id="28677" name="矩形: 圆角 7"/>
          <p:cNvSpPr/>
          <p:nvPr/>
        </p:nvSpPr>
        <p:spPr>
          <a:xfrm>
            <a:off x="684212" y="2813050"/>
            <a:ext cx="5611812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 ; LOOP: 这是另一个标签，用作循环的开始点。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sp>
        <p:nvSpPr>
          <p:cNvPr id="28678" name="文本框 9"/>
          <p:cNvSpPr/>
          <p:nvPr/>
        </p:nvSpPr>
        <p:spPr>
          <a:xfrm>
            <a:off x="611187" y="3278187"/>
            <a:ext cx="5329237" cy="13192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/>
              <a:t>LOOP</a:t>
            </a:r>
            <a:r>
              <a:rPr lang="en-US" sz="1800"/>
              <a:t>BL</a:t>
            </a:r>
            <a:r>
              <a:rPr lang="en-US" sz="1800"/>
              <a:t>ADD_SUB</a:t>
            </a:r>
            <a:r>
              <a:rPr lang="en-US" sz="1800"/>
              <a:t>   </a:t>
            </a:r>
            <a:endParaRPr lang="en-US" sz="18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28679" name="矩形: 圆角 10"/>
          <p:cNvSpPr/>
          <p:nvPr/>
        </p:nvSpPr>
        <p:spPr>
          <a:xfrm>
            <a:off x="684212" y="3735387"/>
            <a:ext cx="4967287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 ;使用BL指令调用子程序ADD_SUB。</a:t>
            </a:r>
            <a:endParaRPr lang="en-US" sz="2000" b="0" i="0" u="none">
              <a:latin typeface="Times New Roman" panose="02020603050405020304" pitchFamily="18"/>
            </a:endParaRPr>
          </a:p>
        </p:txBody>
      </p:sp>
      <p:pic>
        <p:nvPicPr>
          <p:cNvPr id="28680" name="对象 11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2075" y="92075"/>
            <a:ext cx="2463800" cy="520700"/>
          </a:xfrm>
          <a:prstGeom prst="rect">
            <a:avLst/>
          </a:prstGeom>
          <a:noFill/>
        </p:spPr>
      </p:pic>
      <p:sp>
        <p:nvSpPr>
          <p:cNvPr id="28681" name="文本框 13"/>
          <p:cNvSpPr/>
          <p:nvPr/>
        </p:nvSpPr>
        <p:spPr>
          <a:xfrm>
            <a:off x="684212" y="4462462"/>
            <a:ext cx="5092700" cy="7397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/>
              <a:t>ADD_SUB </a:t>
            </a:r>
            <a:endParaRPr lang="en-US" sz="1200"/>
          </a:p>
          <a:p>
            <a:pPr marL="0" lvl="0" indent="0">
              <a:spcBef>
                <a:spcPts val="0"/>
              </a:spcBef>
              <a:buNone/>
            </a:pPr>
            <a:r>
              <a:rPr lang="en-US" sz="1800"/>
              <a:t>B</a:t>
            </a:r>
            <a:r>
              <a:rPr lang="en-US" sz="1800"/>
              <a:t>LOOP</a:t>
            </a:r>
            <a:endParaRPr lang="en-US"/>
          </a:p>
        </p:txBody>
      </p:sp>
      <p:sp>
        <p:nvSpPr>
          <p:cNvPr id="28682" name="矩形: 圆角 14"/>
          <p:cNvSpPr/>
          <p:nvPr/>
        </p:nvSpPr>
        <p:spPr>
          <a:xfrm>
            <a:off x="693737" y="5183187"/>
            <a:ext cx="7273925" cy="457200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 ; B LOOP: 无条件跳转到LOOP标签，形成一个无限循环</a:t>
            </a:r>
            <a:endParaRPr lang="en-US" sz="2000" b="0" i="0" u="none">
              <a:latin typeface="Times New Roman" panose="02020603050405020304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 advAuto="0" autoUpdateAnimBg="0" uiExpand="1"/>
      <p:bldP spid="28677" grpId="0" animBg="1" advAuto="0" autoUpdateAnimBg="0" uiExpand="1"/>
      <p:bldP spid="28679" grpId="0" animBg="1" advAuto="0" autoUpdateAnimBg="0" uiExpand="1"/>
      <p:bldP spid="28682" grpId="0" animBg="1" advAuto="0" autoUpdateAnimBg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/>
          <p:cNvSpPr/>
          <p:nvPr>
            <p:ph type="sldNum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*/94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29699" name="文本框 3"/>
          <p:cNvSpPr/>
          <p:nvPr/>
        </p:nvSpPr>
        <p:spPr>
          <a:xfrm>
            <a:off x="539750" y="908050"/>
            <a:ext cx="5094287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0" i="0" u="none">
                <a:solidFill>
                  <a:srgbClr val="05073B"/>
                </a:solidFill>
                <a:latin typeface="-apple-system"/>
              </a:rPr>
              <a:t>MOV PC,LR</a:t>
            </a:r>
            <a:endParaRPr lang="en-US" b="0" i="0" u="none">
              <a:solidFill>
                <a:srgbClr val="05073B"/>
              </a:solidFill>
              <a:latin typeface="-apple-system"/>
            </a:endParaRPr>
          </a:p>
        </p:txBody>
      </p:sp>
      <p:sp>
        <p:nvSpPr>
          <p:cNvPr id="29700" name="矩形: 圆角 4"/>
          <p:cNvSpPr/>
          <p:nvPr/>
        </p:nvSpPr>
        <p:spPr>
          <a:xfrm>
            <a:off x="573087" y="1397000"/>
            <a:ext cx="8320087" cy="808037"/>
          </a:xfrm>
          <a:prstGeom prst="roundRect">
            <a:avLst/>
          </a:prstGeom>
          <a:solidFill>
            <a:schemeClr val="accent1"/>
          </a:solidFill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0" i="0" u="none">
                <a:latin typeface="Times New Roman" panose="02020603050405020304" pitchFamily="18"/>
              </a:rPr>
              <a:t>将程序计数器PC设置为链接寄存器LR的值，从而实现子程序的返回。程序将返回到BL ADD_SUB指令之后的地址，即B LOOP指令处。</a:t>
            </a:r>
            <a:endParaRPr lang="en-US" sz="2000" b="0" i="0" u="none">
              <a:latin typeface="Times New Roman" panose="02020603050405020304" pitchFamily="18"/>
            </a:endParaRPr>
          </a:p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29701" name="文本框 8"/>
          <p:cNvSpPr/>
          <p:nvPr/>
        </p:nvSpPr>
        <p:spPr>
          <a:xfrm>
            <a:off x="573087" y="3294062"/>
            <a:ext cx="8320087" cy="21590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sz="1800" b="0" i="0" u="none">
                <a:latin typeface="Times New Roman" panose="02020603050405020304" pitchFamily="18"/>
              </a:rPr>
              <a:t>程序从START标签开始执行，首先设置R0为0，然后设置R1为10。</a:t>
            </a:r>
            <a:endParaRPr lang="zh-CN" sz="1800" b="0" i="0" u="none">
              <a:latin typeface="Times New Roman" panose="02020603050405020304" pitchFamily="18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AutoNum type="arabicPeriod" startAt="2"/>
            </a:pPr>
            <a:r>
              <a:rPr lang="zh-CN" sz="1800" b="0" i="0" u="none">
                <a:latin typeface="Times New Roman" panose="02020603050405020304" pitchFamily="18"/>
              </a:rPr>
              <a:t>跳转到LOOP标签，并调用子程序ADD_SUB。</a:t>
            </a:r>
            <a:endParaRPr lang="zh-CN" sz="1800" b="0" i="0" u="none">
              <a:latin typeface="Times New Roman" panose="02020603050405020304" pitchFamily="18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AutoNum type="arabicPeriod" startAt="3"/>
            </a:pPr>
            <a:r>
              <a:rPr lang="zh-CN" sz="1800" b="0" i="0" u="none">
                <a:latin typeface="Times New Roman" panose="02020603050405020304" pitchFamily="18"/>
              </a:rPr>
              <a:t>在ADD_SUB子程序中，R0和R1的值相加（即0 + 10），并将结果存回R0。</a:t>
            </a:r>
            <a:endParaRPr lang="zh-CN" sz="1800" b="0" i="0" u="none">
              <a:latin typeface="Times New Roman" panose="02020603050405020304" pitchFamily="18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AutoNum type="arabicPeriod" startAt="4"/>
            </a:pPr>
            <a:r>
              <a:rPr lang="zh-CN" sz="1800" b="0" i="0" u="none">
                <a:latin typeface="Times New Roman" panose="02020603050405020304" pitchFamily="18"/>
              </a:rPr>
              <a:t>子程序返回，程序计数器PC被设置为LR的值，即B LOOP指令的地址。</a:t>
            </a:r>
            <a:endParaRPr lang="zh-CN" sz="1800" b="0" i="0" u="none">
              <a:latin typeface="Times New Roman" panose="02020603050405020304" pitchFamily="18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AutoNum type="arabicPeriod" startAt="5"/>
            </a:pPr>
            <a:r>
              <a:rPr lang="zh-CN" sz="1800" b="0" i="0" u="none">
                <a:latin typeface="Times New Roman" panose="02020603050405020304" pitchFamily="18"/>
              </a:rPr>
              <a:t>程序再次跳转到LOOP标签，并重复步骤2到4，形成无限循环</a:t>
            </a:r>
            <a:r>
              <a:rPr lang="zh-CN" sz="2000" b="0" i="0" u="none">
                <a:latin typeface="Times New Roman" panose="02020603050405020304" pitchFamily="18"/>
              </a:rPr>
              <a:t>。</a:t>
            </a:r>
            <a:endParaRPr lang="zh-CN" sz="2000" b="0" i="0" u="none">
              <a:latin typeface="Times New Roman" panose="02020603050405020304" pitchFamily="18"/>
            </a:endParaRPr>
          </a:p>
        </p:txBody>
      </p:sp>
      <p:sp>
        <p:nvSpPr>
          <p:cNvPr id="29702" name="文本框 9"/>
          <p:cNvSpPr/>
          <p:nvPr/>
        </p:nvSpPr>
        <p:spPr>
          <a:xfrm>
            <a:off x="573087" y="2816225"/>
            <a:ext cx="2808287" cy="460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342900" lvl="0" indent="-342900">
              <a:spcBef>
                <a:spcPts val="0"/>
              </a:spcBef>
              <a:buChar char="•"/>
            </a:pPr>
            <a:r>
              <a:rPr lang="zh-CN">
                <a:latin typeface="Times New Roman" panose="02020603050405020304" pitchFamily="18"/>
                <a:ea typeface="仿宋_GB2312" pitchFamily="49"/>
              </a:rPr>
              <a:t>执行流程</a:t>
            </a:r>
            <a:endParaRPr lang="zh-CN">
              <a:latin typeface="Times New Roman" panose="02020603050405020304" pitchFamily="18"/>
              <a:ea typeface="仿宋_GB2312" pitchFamily="4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 advAuto="0" autoUpdateAnimBg="0" uiExpan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5"/>
          <p:cNvSpPr/>
          <p:nvPr/>
        </p:nvSpPr>
        <p:spPr>
          <a:xfrm>
            <a:off x="755650" y="1125537"/>
            <a:ext cx="7920037" cy="12001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ARM公司主要依靠(        )获得利润。</a:t>
            </a:r>
            <a:endParaRPr lang="en-US"/>
          </a:p>
          <a:p>
            <a:pPr marL="0" lvl="0" indent="0">
              <a:spcBef>
                <a:spcPts val="0"/>
              </a:spcBef>
              <a:buNone/>
            </a:pPr>
            <a:r>
              <a:rPr lang="en-US"/>
              <a:t>A.生产芯片                   B.销售芯片                                  C.制定标准                   D.出售芯片技术授权</a:t>
            </a:r>
            <a:endParaRPr lang="en-US"/>
          </a:p>
        </p:txBody>
      </p:sp>
      <p:sp>
        <p:nvSpPr>
          <p:cNvPr id="30723" name="文本框 7"/>
          <p:cNvSpPr/>
          <p:nvPr/>
        </p:nvSpPr>
        <p:spPr>
          <a:xfrm>
            <a:off x="755650" y="2420937"/>
            <a:ext cx="6769100" cy="8302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Thumb指令集是(    )位指令集。</a:t>
            </a:r>
            <a:endParaRPr lang="zh-CN"/>
          </a:p>
          <a:p>
            <a:pPr marL="0" lvl="0" indent="0">
              <a:spcBef>
                <a:spcPts val="0"/>
              </a:spcBef>
              <a:buNone/>
            </a:pPr>
            <a:r>
              <a:rPr lang="zh-CN"/>
              <a:t>A.64             B.32                C. 16            D.8</a:t>
            </a:r>
            <a:endParaRPr lang="zh-CN"/>
          </a:p>
        </p:txBody>
      </p:sp>
      <p:sp>
        <p:nvSpPr>
          <p:cNvPr id="30724" name="文本框 9"/>
          <p:cNvSpPr/>
          <p:nvPr/>
        </p:nvSpPr>
        <p:spPr>
          <a:xfrm>
            <a:off x="755650" y="3348037"/>
            <a:ext cx="7561262" cy="8302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在ARM体系结构中,字的长度为(      )位。</a:t>
            </a:r>
            <a:endParaRPr lang="en-US"/>
          </a:p>
          <a:p>
            <a:pPr marL="0" lvl="0" indent="0">
              <a:spcBef>
                <a:spcPts val="0"/>
              </a:spcBef>
              <a:buNone/>
            </a:pPr>
            <a:r>
              <a:rPr lang="en-US"/>
              <a:t>A.8                  B.16               C.32                  D.64</a:t>
            </a:r>
            <a:endParaRPr lang="en-US"/>
          </a:p>
        </p:txBody>
      </p:sp>
      <p:sp>
        <p:nvSpPr>
          <p:cNvPr id="30725" name="文本框 11"/>
          <p:cNvSpPr/>
          <p:nvPr/>
        </p:nvSpPr>
        <p:spPr>
          <a:xfrm>
            <a:off x="755650" y="4275137"/>
            <a:ext cx="7920037" cy="8302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十进制数13的8421BCD编码（）</a:t>
            </a:r>
            <a:endParaRPr lang="en-US"/>
          </a:p>
          <a:p>
            <a:pPr marL="0" lvl="0" indent="0">
              <a:spcBef>
                <a:spcPts val="0"/>
              </a:spcBef>
              <a:buNone/>
            </a:pPr>
            <a:r>
              <a:rPr lang="en-US"/>
              <a:t>A. 0110              B.0111             C. 1011             D. 1001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dvAuto="0" autoUpdateAnimBg="0" uiExpand="1"/>
      <p:bldP spid="30723" grpId="0" advAuto="0" autoUpdateAnimBg="0" uiExpand="1"/>
      <p:bldP spid="30724" grpId="0" advAuto="0" autoUpdateAnimBg="0" uiExpand="1"/>
      <p:bldP spid="30725" grpId="0" advAuto="0" autoUpdateAnimBg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/>
          <p:nvPr>
            <p:ph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*/48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4099" name="Rectangle 2"/>
          <p:cNvSpPr/>
          <p:nvPr/>
        </p:nvSpPr>
        <p:spPr>
          <a:xfrm>
            <a:off x="611187" y="1268412"/>
            <a:ext cx="42989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>
                <a:solidFill>
                  <a:schemeClr val="tx2"/>
                </a:solidFill>
                <a:latin typeface="Times New Roman" panose="02020603050405020304" pitchFamily="18"/>
              </a:rPr>
              <a:t>1、嵌入式系统的特点（</a:t>
            </a:r>
            <a:r>
              <a:rPr lang="zh-CN">
                <a:solidFill>
                  <a:srgbClr val="FF3300"/>
                </a:solidFill>
                <a:latin typeface="Times New Roman" panose="02020603050405020304" pitchFamily="18"/>
              </a:rPr>
              <a:t>提问</a:t>
            </a:r>
            <a:r>
              <a:rPr lang="zh-CN">
                <a:solidFill>
                  <a:schemeClr val="tx2"/>
                </a:solidFill>
                <a:latin typeface="Times New Roman" panose="02020603050405020304" pitchFamily="18"/>
              </a:rPr>
              <a:t>）</a:t>
            </a:r>
            <a:endParaRPr lang="zh-CN">
              <a:solidFill>
                <a:schemeClr val="tx2"/>
              </a:solidFill>
              <a:latin typeface="Times New Roman" panose="02020603050405020304" pitchFamily="18"/>
            </a:endParaRPr>
          </a:p>
        </p:txBody>
      </p:sp>
      <p:sp>
        <p:nvSpPr>
          <p:cNvPr id="4100" name="Text Box 3"/>
          <p:cNvSpPr/>
          <p:nvPr/>
        </p:nvSpPr>
        <p:spPr>
          <a:xfrm>
            <a:off x="1187450" y="2205037"/>
            <a:ext cx="7129462" cy="3743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200000"/>
              </a:lnSpc>
              <a:spcBef>
                <a:spcPts val="0"/>
              </a:spcBef>
              <a:buClr>
                <a:srgbClr val="FF0066"/>
              </a:buClr>
              <a:buSzPct val="160000"/>
              <a:buChar char="•"/>
            </a:pPr>
            <a:r>
              <a:rPr lang="zh-CN"/>
              <a:t>专用性　　</a:t>
            </a:r>
            <a:endParaRPr lang="zh-CN"/>
          </a:p>
          <a:p>
            <a:pPr marL="0" lvl="0" indent="0" hangingPunct="1">
              <a:lnSpc>
                <a:spcPct val="200000"/>
              </a:lnSpc>
              <a:spcBef>
                <a:spcPts val="0"/>
              </a:spcBef>
              <a:buClr>
                <a:srgbClr val="FF0066"/>
              </a:buClr>
              <a:buSzPct val="160000"/>
              <a:buChar char="•"/>
            </a:pPr>
            <a:r>
              <a:rPr lang="zh-CN"/>
              <a:t>可裁剪（资源有限）</a:t>
            </a:r>
            <a:endParaRPr lang="zh-CN"/>
          </a:p>
          <a:p>
            <a:pPr marL="0" lvl="0" indent="0" hangingPunct="1">
              <a:lnSpc>
                <a:spcPct val="200000"/>
              </a:lnSpc>
              <a:spcBef>
                <a:spcPts val="0"/>
              </a:spcBef>
              <a:buClr>
                <a:srgbClr val="FF0066"/>
              </a:buClr>
              <a:buSzPct val="160000"/>
              <a:buChar char="•"/>
            </a:pPr>
            <a:r>
              <a:rPr lang="zh-CN"/>
              <a:t>可靠性　　           </a:t>
            </a:r>
            <a:endParaRPr lang="zh-CN"/>
          </a:p>
          <a:p>
            <a:pPr marL="0" lvl="0" indent="0" hangingPunct="1">
              <a:lnSpc>
                <a:spcPct val="200000"/>
              </a:lnSpc>
              <a:spcBef>
                <a:spcPts val="0"/>
              </a:spcBef>
              <a:buClr>
                <a:srgbClr val="FF0066"/>
              </a:buClr>
              <a:buSzPct val="160000"/>
              <a:buChar char="•"/>
            </a:pPr>
            <a:r>
              <a:rPr lang="zh-CN"/>
              <a:t>实时性</a:t>
            </a:r>
            <a:endParaRPr lang="zh-CN"/>
          </a:p>
          <a:p>
            <a:pPr marL="0" lvl="0" indent="0" hangingPunct="1">
              <a:lnSpc>
                <a:spcPct val="200000"/>
              </a:lnSpc>
              <a:spcBef>
                <a:spcPts val="0"/>
              </a:spcBef>
              <a:buClr>
                <a:srgbClr val="FF0066"/>
              </a:buClr>
              <a:buSzPct val="160000"/>
              <a:buChar char="•"/>
            </a:pPr>
            <a:r>
              <a:rPr lang="zh-CN"/>
              <a:t>低功耗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3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>
                                            <p:txEl>
                                              <p:pRg st="3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>
                                            <p:txEl>
                                              <p:pRg st="3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>
                                            <p:txEl>
                                              <p:pRg st="3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dvAuto="0" autoUpdateAnimBg="0" uiExpand="1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7"/>
          <p:cNvSpPr/>
          <p:nvPr/>
        </p:nvSpPr>
        <p:spPr>
          <a:xfrm>
            <a:off x="755650" y="981075"/>
            <a:ext cx="6337300" cy="11128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latin typeface="宋体" panose="02010600030101010101" pitchFamily="2" charset="-122"/>
                <a:ea typeface="Times New Roman" panose="02020603050405020304" pitchFamily="18"/>
              </a:rPr>
              <a:t>ARM9处理器具有（   ）级流水线结构。</a:t>
            </a:r>
            <a:endParaRPr lang="en-US" sz="18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latin typeface="宋体" panose="02010600030101010101" pitchFamily="2" charset="-122"/>
                <a:ea typeface="Times New Roman" panose="02020603050405020304" pitchFamily="18"/>
              </a:rPr>
              <a:t>   A. 4       B. 5       C.6       D. 7</a:t>
            </a:r>
            <a:endParaRPr lang="zh-CN">
              <a:latin typeface="宋体" panose="02010600030101010101" pitchFamily="2" charset="-122"/>
              <a:ea typeface="Times New Roman" panose="02020603050405020304" pitchFamily="18"/>
            </a:endParaRPr>
          </a:p>
        </p:txBody>
      </p:sp>
      <p:sp>
        <p:nvSpPr>
          <p:cNvPr id="31747" name="文本框 9"/>
          <p:cNvSpPr/>
          <p:nvPr/>
        </p:nvSpPr>
        <p:spPr>
          <a:xfrm>
            <a:off x="755650" y="2276475"/>
            <a:ext cx="5761037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ARM处理器支持的基本数据类型有3种：</a:t>
            </a:r>
            <a:endParaRPr lang="zh-CN"/>
          </a:p>
        </p:txBody>
      </p:sp>
      <p:sp>
        <p:nvSpPr>
          <p:cNvPr id="31748" name="文本框 10"/>
          <p:cNvSpPr/>
          <p:nvPr/>
        </p:nvSpPr>
        <p:spPr>
          <a:xfrm>
            <a:off x="755650" y="2852737"/>
            <a:ext cx="5761037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字，字节，半字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31749" name="文本框 12"/>
          <p:cNvSpPr/>
          <p:nvPr/>
        </p:nvSpPr>
        <p:spPr>
          <a:xfrm>
            <a:off x="755650" y="3429000"/>
            <a:ext cx="4572000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ARM数据存储器格式：</a:t>
            </a:r>
            <a:endParaRPr lang="zh-CN"/>
          </a:p>
        </p:txBody>
      </p:sp>
      <p:sp>
        <p:nvSpPr>
          <p:cNvPr id="31750" name="文本框 13"/>
          <p:cNvSpPr/>
          <p:nvPr/>
        </p:nvSpPr>
        <p:spPr>
          <a:xfrm>
            <a:off x="3708400" y="3429000"/>
            <a:ext cx="5759450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大端格式、小端格式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31751" name="文本框 14"/>
          <p:cNvSpPr/>
          <p:nvPr/>
        </p:nvSpPr>
        <p:spPr>
          <a:xfrm>
            <a:off x="755650" y="3902075"/>
            <a:ext cx="4572000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ARM处理器的工作状态：</a:t>
            </a:r>
            <a:endParaRPr lang="zh-CN"/>
          </a:p>
        </p:txBody>
      </p:sp>
      <p:sp>
        <p:nvSpPr>
          <p:cNvPr id="31752" name="文本框 15"/>
          <p:cNvSpPr/>
          <p:nvPr/>
        </p:nvSpPr>
        <p:spPr>
          <a:xfrm>
            <a:off x="4067175" y="3884612"/>
            <a:ext cx="5761037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ARM、Thumb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dvAuto="0" autoUpdateAnimBg="0" uiExpand="1"/>
      <p:bldP spid="31748" grpId="0" advAuto="0" autoUpdateAnimBg="0" uiExpand="1"/>
      <p:bldP spid="31749" grpId="0" advAuto="0" autoUpdateAnimBg="0" uiExpand="1"/>
      <p:bldP spid="31750" grpId="0" advAuto="0" autoUpdateAnimBg="0" uiExpand="1"/>
      <p:bldP spid="31751" grpId="0" advAuto="0" autoUpdateAnimBg="0" uiExpand="1"/>
      <p:bldP spid="31752" grpId="0" advAuto="0" autoUpdateAnimBg="0" uiExpan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7"/>
          <p:cNvSpPr/>
          <p:nvPr/>
        </p:nvSpPr>
        <p:spPr>
          <a:xfrm>
            <a:off x="755650" y="1125537"/>
            <a:ext cx="7561262" cy="460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>
                <a:latin typeface="Times New Roman" panose="02020603050405020304" pitchFamily="18"/>
                <a:ea typeface="宋体" panose="02010600030101010101" pitchFamily="2" charset="-122"/>
              </a:rPr>
              <a:t>Makefile文件中预定义变量CC表示什么？</a:t>
            </a:r>
            <a:endParaRPr lang="zh-CN">
              <a:latin typeface="Times New Roman" panose="02020603050405020304" pitchFamily="18"/>
              <a:ea typeface="宋体" panose="02010600030101010101" pitchFamily="2" charset="-122"/>
            </a:endParaRPr>
          </a:p>
        </p:txBody>
      </p:sp>
      <p:sp>
        <p:nvSpPr>
          <p:cNvPr id="32771" name="文本框 8"/>
          <p:cNvSpPr/>
          <p:nvPr/>
        </p:nvSpPr>
        <p:spPr>
          <a:xfrm>
            <a:off x="6264275" y="1104900"/>
            <a:ext cx="2555875" cy="460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编译器 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32772" name="文本框 9"/>
          <p:cNvSpPr/>
          <p:nvPr/>
        </p:nvSpPr>
        <p:spPr>
          <a:xfrm>
            <a:off x="755650" y="1844675"/>
            <a:ext cx="7561262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>
                <a:latin typeface="Times New Roman" panose="02020603050405020304" pitchFamily="18"/>
                <a:ea typeface="宋体" panose="02010600030101010101" pitchFamily="2" charset="-122"/>
              </a:rPr>
              <a:t>GCC的编译过程？</a:t>
            </a:r>
            <a:endParaRPr lang="zh-CN">
              <a:latin typeface="Times New Roman" panose="02020603050405020304" pitchFamily="18"/>
              <a:ea typeface="宋体" panose="02010600030101010101" pitchFamily="2" charset="-122"/>
            </a:endParaRPr>
          </a:p>
        </p:txBody>
      </p:sp>
      <p:sp>
        <p:nvSpPr>
          <p:cNvPr id="32773" name="文本框 10"/>
          <p:cNvSpPr/>
          <p:nvPr/>
        </p:nvSpPr>
        <p:spPr>
          <a:xfrm>
            <a:off x="755650" y="2333625"/>
            <a:ext cx="8064500" cy="2678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预编译 ：主要功能是读取源程序﹐并对头文件(include)、预编译语句(如define等)和一些特殊符号进行分析和处理。如把头文件复制到源文件中,并将输出。</a:t>
            </a:r>
            <a:endParaRPr lang="en-US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编译：第一部分是检查代码的语法、第二部分是将预编译后的文件转换成汇编语言。</a:t>
            </a:r>
            <a:endParaRPr lang="en-US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汇编：是将汇编语言代码变成目标代码(机器代码)</a:t>
            </a:r>
            <a:endParaRPr lang="en-US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连接：连接目标代码,并生成可执行文件。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774" name="文本框 11"/>
          <p:cNvSpPr/>
          <p:nvPr/>
        </p:nvSpPr>
        <p:spPr>
          <a:xfrm>
            <a:off x="773112" y="5038725"/>
            <a:ext cx="7561262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>
                <a:latin typeface="Times New Roman" panose="02020603050405020304" pitchFamily="18"/>
                <a:ea typeface="宋体" panose="02010600030101010101" pitchFamily="2" charset="-122"/>
              </a:rPr>
              <a:t>Makefile主要功能是什么？</a:t>
            </a:r>
            <a:endParaRPr lang="zh-CN">
              <a:latin typeface="Times New Roman" panose="02020603050405020304" pitchFamily="18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dvAuto="0" autoUpdateAnimBg="0" uiExpand="1"/>
      <p:bldP spid="32773" grpId="0" advAuto="0" autoUpdateAnimBg="0" uiExpan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/>
          <p:nvPr/>
        </p:nvSpPr>
        <p:spPr>
          <a:xfrm>
            <a:off x="642937" y="1000125"/>
            <a:ext cx="7500937" cy="4524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补充：</a:t>
            </a:r>
            <a:r>
              <a:rPr lang="en-US"/>
              <a:t>利用Linux系统调用完成文件操作编程</a:t>
            </a:r>
            <a:endParaRPr lang="en-US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      C语言库中的fopen、fclose、fwrite、fread等函数，其实是由操作系统的API函数封装而来，如fopen内部其实调用的是open函数，fwrite内部调用的是write函数。用户也可以直接利用Linux系统的API函数来完成文件操作编程。常用的Linux系统API函数有open、close、write、read等，这些API函数在5.1.3节有介绍。下面通过一个实例加深理解。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/>
          <p:nvPr/>
        </p:nvSpPr>
        <p:spPr>
          <a:xfrm>
            <a:off x="714375" y="785812"/>
            <a:ext cx="7358062" cy="50784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#define MAX 40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main()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{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int fd,n,ret;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char writebuf[MAX]="This is a test data!";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//打开文件，如果文件不存在，则会创建文件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fd = open(“a.txt”, O_RDWR | O_CREAT);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//向文件写入字符串 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ret = write(fd, writebuf, strlen(writebuf));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 </a:t>
            </a:r>
            <a:r>
              <a:rPr lang="zh-CN" sz="1800"/>
              <a:t>if (ret &lt; 0){perror("Write Error!");</a:t>
            </a:r>
            <a:r>
              <a:rPr lang="zh-CN" sz="1800"/>
              <a:t>return 1;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 </a:t>
            </a:r>
            <a:r>
              <a:rPr lang="zh-CN" sz="1800"/>
              <a:t>}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 </a:t>
            </a:r>
            <a:r>
              <a:rPr lang="zh-CN" sz="1800"/>
              <a:t>else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 </a:t>
            </a:r>
            <a:r>
              <a:rPr lang="zh-CN" sz="1800"/>
              <a:t>{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     </a:t>
            </a:r>
            <a:r>
              <a:rPr lang="zh-CN" sz="1800"/>
              <a:t>printf("write %d characters!\n", ret);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 </a:t>
            </a:r>
            <a:r>
              <a:rPr lang="zh-CN" sz="1800"/>
              <a:t>}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//保存文件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close(fd);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}</a:t>
            </a:r>
            <a:endParaRPr lang="zh-CN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/>
          <p:nvPr/>
        </p:nvSpPr>
        <p:spPr>
          <a:xfrm>
            <a:off x="539750" y="2693987"/>
            <a:ext cx="7772400" cy="14700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4400" b="1" i="0" u="none">
                <a:solidFill>
                  <a:schemeClr val="tx2"/>
                </a:solidFill>
              </a:rPr>
              <a:t>第4章：嵌入式交叉开发环境及系统移植</a:t>
            </a:r>
            <a:endParaRPr lang="en-US" sz="4400" b="1" i="0" u="none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/>
          <p:nvPr/>
        </p:nvSpPr>
        <p:spPr>
          <a:xfrm>
            <a:off x="1000125" y="2357437"/>
            <a:ext cx="6840537" cy="16827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思考：</a:t>
            </a:r>
            <a:endParaRPr lang="en-US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（1）BootLoader的核心任务是什么？</a:t>
            </a:r>
            <a:endParaRPr lang="en-US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（2）系统加电后执行的第一段代码是什么？</a:t>
            </a:r>
            <a:endParaRPr lang="en-US"/>
          </a:p>
        </p:txBody>
      </p:sp>
      <p:sp>
        <p:nvSpPr>
          <p:cNvPr id="36867" name="TextBox 2"/>
          <p:cNvSpPr/>
          <p:nvPr/>
        </p:nvSpPr>
        <p:spPr>
          <a:xfrm>
            <a:off x="1857375" y="1000125"/>
            <a:ext cx="3929062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FF0000"/>
                </a:solidFill>
              </a:rPr>
              <a:t>一、初识BootLoader程序</a:t>
            </a:r>
            <a:endParaRPr lang="en-US" b="1" i="0" u="none">
              <a:solidFill>
                <a:srgbClr val="FF0000"/>
              </a:solidFill>
            </a:endParaRPr>
          </a:p>
        </p:txBody>
      </p:sp>
      <p:sp>
        <p:nvSpPr>
          <p:cNvPr id="36868" name="文本框 1"/>
          <p:cNvSpPr/>
          <p:nvPr/>
        </p:nvSpPr>
        <p:spPr>
          <a:xfrm>
            <a:off x="1000125" y="1735137"/>
            <a:ext cx="6667500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1800">
                <a:solidFill>
                  <a:srgbClr val="FF0000"/>
                </a:solidFill>
              </a:rPr>
              <a:t>Bootloadar不属于操作系统，采用汇编语言和c开发。</a:t>
            </a:r>
            <a:endParaRPr lang="zh-CN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dvAuto="0" autoUpdateAnimBg="0" uiExpan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/>
          <p:nvPr/>
        </p:nvSpPr>
        <p:spPr>
          <a:xfrm>
            <a:off x="500062" y="1571625"/>
            <a:ext cx="8215312" cy="34163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Uboot是一个开源项目，最早是由德国登克斯（DENX）小组的开发，然后发布在网上，许多对这款软件感兴趣的开发人员共同来维护。</a:t>
            </a:r>
            <a:endParaRPr lang="zh-CN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i="0" u="none">
                <a:solidFill>
                  <a:srgbClr val="FF3300"/>
                </a:solidFill>
              </a:rPr>
              <a:t>核心任务是：启动内核，还可以向内核提供启动参数。</a:t>
            </a:r>
            <a:endParaRPr lang="en-US" b="1" i="0" u="none">
              <a:solidFill>
                <a:srgbClr val="FF3300"/>
              </a:solidFill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i="0" u="none">
                <a:solidFill>
                  <a:srgbClr val="FF3300"/>
                </a:solidFill>
              </a:rPr>
              <a:t>另外：可以完成系统软件的部署功能。</a:t>
            </a:r>
            <a:endParaRPr lang="en-US" b="1" i="0" u="none">
              <a:solidFill>
                <a:srgbClr val="FF3300"/>
              </a:solidFill>
            </a:endParaRPr>
          </a:p>
        </p:txBody>
      </p:sp>
      <p:sp>
        <p:nvSpPr>
          <p:cNvPr id="37891" name="TextBox 2"/>
          <p:cNvSpPr/>
          <p:nvPr/>
        </p:nvSpPr>
        <p:spPr>
          <a:xfrm>
            <a:off x="1857375" y="785812"/>
            <a:ext cx="3929062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三、 Uboot基础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/>
          <p:nvPr/>
        </p:nvSpPr>
        <p:spPr>
          <a:xfrm>
            <a:off x="571500" y="1000125"/>
            <a:ext cx="8215312" cy="4524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U-Boot命令和环境变量</a:t>
            </a:r>
            <a:endParaRPr lang="zh-CN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U-Boot通常支持几十个常用命令，通过这些命令，可以对目标机进行调试，也可以引导Linux内核，还可以擦写Flash完成系统部署等功能。</a:t>
            </a:r>
            <a:endParaRPr lang="zh-CN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用户可以利用 help 命令学习当前U-Boot的所有命令列表。在Uboot提示符下输入命令help。</a:t>
            </a:r>
            <a:endParaRPr lang="zh-CN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常用命令：print ;  setenv ;  saveenv ; ping ; tftp ; boot  </a:t>
            </a:r>
            <a:endParaRPr lang="zh-CN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组合命令   movi read ;  movi write 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2"/>
          <p:cNvSpPr/>
          <p:nvPr/>
        </p:nvSpPr>
        <p:spPr>
          <a:xfrm>
            <a:off x="684212" y="981075"/>
            <a:ext cx="8351837" cy="3683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1800"/>
              <a:t>1、print/printenv：打印环境变量信息。</a:t>
            </a:r>
            <a:r>
              <a:rPr lang="en-US" sz="1800">
                <a:solidFill>
                  <a:srgbClr val="FF0000"/>
                </a:solidFill>
              </a:rPr>
              <a:t>(什么是环境变量？)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39939" name="文本框 3"/>
          <p:cNvSpPr/>
          <p:nvPr/>
        </p:nvSpPr>
        <p:spPr>
          <a:xfrm>
            <a:off x="684212" y="1477962"/>
            <a:ext cx="8351837" cy="10556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zh-CN" sz="1800"/>
              <a:t>2、设置（添加/更改）环境变量：setenv/set</a:t>
            </a:r>
            <a:endParaRPr lang="zh-CN" sz="1800"/>
          </a:p>
          <a:p>
            <a:pPr marL="0" lvl="0" indent="0">
              <a:lnSpc>
                <a:spcPts val="1500"/>
              </a:lnSpc>
              <a:spcBef>
                <a:spcPts val="0"/>
              </a:spcBef>
              <a:buNone/>
            </a:pPr>
            <a:endParaRPr lang="en-US" sz="1800"/>
          </a:p>
          <a:p>
            <a:pPr marL="0" lv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zh-CN" sz="1800"/>
              <a:t>      用法： set  name value</a:t>
            </a:r>
            <a:endParaRPr lang="zh-CN" sz="1800"/>
          </a:p>
          <a:p>
            <a:pPr marL="0" lvl="0" indent="0">
              <a:lnSpc>
                <a:spcPts val="1500"/>
              </a:lnSpc>
              <a:spcBef>
                <a:spcPts val="0"/>
              </a:spcBef>
              <a:buNone/>
            </a:pPr>
            <a:endParaRPr lang="en-US" sz="1800"/>
          </a:p>
          <a:p>
            <a:pPr marL="0" lv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zh-CN" sz="1800"/>
              <a:t>      保存环境变量的更改： saveenv/save</a:t>
            </a:r>
            <a:endParaRPr lang="zh-CN" sz="1800"/>
          </a:p>
        </p:txBody>
      </p:sp>
      <p:sp>
        <p:nvSpPr>
          <p:cNvPr id="39940" name="文本框 4"/>
          <p:cNvSpPr/>
          <p:nvPr/>
        </p:nvSpPr>
        <p:spPr>
          <a:xfrm>
            <a:off x="684212" y="3889375"/>
            <a:ext cx="8351837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1800"/>
              <a:t>3、网络测试指令：ping  用法：ping ip地址</a:t>
            </a:r>
            <a:endParaRPr lang="zh-CN" sz="1800"/>
          </a:p>
        </p:txBody>
      </p:sp>
      <p:sp>
        <p:nvSpPr>
          <p:cNvPr id="39941" name="文本框 5"/>
          <p:cNvSpPr/>
          <p:nvPr/>
        </p:nvSpPr>
        <p:spPr>
          <a:xfrm>
            <a:off x="684212" y="4259262"/>
            <a:ext cx="8351837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1800"/>
              <a:t>4、下载指令：tftp</a:t>
            </a:r>
            <a:endParaRPr lang="zh-CN" sz="1800"/>
          </a:p>
        </p:txBody>
      </p:sp>
      <p:sp>
        <p:nvSpPr>
          <p:cNvPr id="39942" name="文本框 6"/>
          <p:cNvSpPr/>
          <p:nvPr/>
        </p:nvSpPr>
        <p:spPr>
          <a:xfrm>
            <a:off x="684212" y="4724400"/>
            <a:ext cx="8351837" cy="119888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1800"/>
              <a:t>5、组合指令：movi read/movi write</a:t>
            </a:r>
            <a:endParaRPr lang="zh-CN" sz="1800"/>
          </a:p>
          <a:p>
            <a:pPr marL="0" lvl="0" indent="0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      注释：</a:t>
            </a:r>
            <a:r>
              <a:rPr lang="zh-CN" sz="1800"/>
              <a:t>movi read 用来读取iNand到DDR上，movi write 用来将DDR写到到iNand上</a:t>
            </a:r>
            <a:endParaRPr lang="zh-CN" sz="1800"/>
          </a:p>
          <a:p>
            <a:pPr marL="0" lvl="0" indent="0">
              <a:spcBef>
                <a:spcPts val="0"/>
              </a:spcBef>
              <a:buNone/>
            </a:pPr>
            <a:r>
              <a:rPr lang="zh-CN" sz="1800"/>
              <a:t>非易失性存储器 iNand 和动态数据随机存取存储器 DDR</a:t>
            </a:r>
            <a:endParaRPr lang="zh-CN" sz="1800"/>
          </a:p>
        </p:txBody>
      </p:sp>
      <p:pic>
        <p:nvPicPr>
          <p:cNvPr id="39943" name="图片 7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11137" y="2743200"/>
            <a:ext cx="8909050" cy="495300"/>
          </a:xfrm>
          <a:prstGeom prst="rect">
            <a:avLst/>
          </a:prstGeom>
          <a:noFill/>
        </p:spPr>
      </p:pic>
      <p:pic>
        <p:nvPicPr>
          <p:cNvPr id="39944" name="图片 8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7487" y="3424237"/>
            <a:ext cx="8751887" cy="3698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/>
          <p:nvPr/>
        </p:nvSpPr>
        <p:spPr>
          <a:xfrm>
            <a:off x="755650" y="981075"/>
            <a:ext cx="3929062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三、 Linux内核简介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963" name="Text Box 3"/>
          <p:cNvSpPr/>
          <p:nvPr/>
        </p:nvSpPr>
        <p:spPr>
          <a:xfrm>
            <a:off x="990600" y="1408112"/>
            <a:ext cx="7162800" cy="3346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Linux内核主要功能有：</a:t>
            </a:r>
            <a:endParaRPr lang="zh-CN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/>
              <a:t>进程管理</a:t>
            </a:r>
            <a:endParaRPr lang="en-US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/>
              <a:t>内存管理</a:t>
            </a:r>
            <a:endParaRPr lang="en-US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/>
              <a:t>文件管理 </a:t>
            </a:r>
            <a:endParaRPr lang="en-US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/>
              <a:t>设备管理</a:t>
            </a:r>
            <a:endParaRPr lang="en-US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/>
              <a:t>网络管理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/>
          <p:nvPr>
            <p:ph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*/60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5123" name="Text Box 3"/>
          <p:cNvSpPr/>
          <p:nvPr/>
        </p:nvSpPr>
        <p:spPr>
          <a:xfrm>
            <a:off x="539750" y="2924175"/>
            <a:ext cx="55181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b="0" i="0" u="none">
                <a:latin typeface="Times New Roman" panose="02020603050405020304" pitchFamily="18"/>
              </a:rPr>
              <a:t>问题2：计算机的软件有那几部分组成？</a:t>
            </a:r>
            <a:endParaRPr lang="en-US" b="0" i="0" u="none">
              <a:latin typeface="Times New Roman" panose="02020603050405020304" pitchFamily="18"/>
            </a:endParaRPr>
          </a:p>
        </p:txBody>
      </p:sp>
      <p:sp>
        <p:nvSpPr>
          <p:cNvPr id="5124" name="Text Box 4"/>
          <p:cNvSpPr/>
          <p:nvPr/>
        </p:nvSpPr>
        <p:spPr>
          <a:xfrm>
            <a:off x="1258887" y="1989137"/>
            <a:ext cx="685641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b="0" i="0" u="none">
                <a:solidFill>
                  <a:srgbClr val="FF3300"/>
                </a:solidFill>
                <a:latin typeface="Times New Roman" panose="02020603050405020304" pitchFamily="18"/>
              </a:rPr>
              <a:t>输入/输出设备、存储设备、CPU(运算器和控制器)</a:t>
            </a:r>
            <a:endParaRPr lang="en-US" b="0" i="0" u="none">
              <a:solidFill>
                <a:srgbClr val="FF3300"/>
              </a:solidFill>
              <a:latin typeface="Times New Roman" panose="02020603050405020304" pitchFamily="18"/>
            </a:endParaRPr>
          </a:p>
        </p:txBody>
      </p:sp>
      <p:sp>
        <p:nvSpPr>
          <p:cNvPr id="5125" name="Text Box 8"/>
          <p:cNvSpPr/>
          <p:nvPr/>
        </p:nvSpPr>
        <p:spPr>
          <a:xfrm>
            <a:off x="539750" y="1052512"/>
            <a:ext cx="52133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b="0" i="0" u="none">
                <a:latin typeface="Times New Roman" panose="02020603050405020304" pitchFamily="18"/>
              </a:rPr>
              <a:t>问题1：计算机的硬件由几部分组成？</a:t>
            </a:r>
            <a:endParaRPr lang="en-US" b="0" i="0" u="none">
              <a:latin typeface="Times New Roman" panose="02020603050405020304" pitchFamily="18"/>
            </a:endParaRPr>
          </a:p>
        </p:txBody>
      </p:sp>
      <p:sp>
        <p:nvSpPr>
          <p:cNvPr id="5126" name="Text Box 9"/>
          <p:cNvSpPr/>
          <p:nvPr/>
        </p:nvSpPr>
        <p:spPr>
          <a:xfrm>
            <a:off x="1619250" y="3860800"/>
            <a:ext cx="29273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b="0" i="0" u="none">
                <a:solidFill>
                  <a:srgbClr val="FF3300"/>
                </a:solidFill>
                <a:latin typeface="Times New Roman" panose="02020603050405020304" pitchFamily="18"/>
              </a:rPr>
              <a:t>操作系统、</a:t>
            </a:r>
            <a:r>
              <a:rPr lang="zh-CN" b="0" i="0" u="none">
                <a:latin typeface="Times New Roman" panose="02020603050405020304" pitchFamily="18"/>
              </a:rPr>
              <a:t>应用软件</a:t>
            </a:r>
            <a:endParaRPr lang="zh-CN" b="0" i="0" u="none">
              <a:latin typeface="Times New Roman" panose="02020603050405020304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dvAuto="0" autoUpdateAnimBg="0" uiExpand="1"/>
      <p:bldP spid="5126" grpId="0" advAuto="0" autoUpdateAnimBg="0" uiExpan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表格 3"/>
          <p:cNvGraphicFramePr>
            <a:graphicFrameLocks noGrp="1"/>
          </p:cNvGraphicFramePr>
          <p:nvPr/>
        </p:nvGraphicFramePr>
        <p:xfrm>
          <a:off x="1116013" y="2565400"/>
          <a:ext cx="6840537" cy="360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4"/>
                <a:gridCol w="5547693"/>
              </a:tblGrid>
              <a:tr h="41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目录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用途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</a:tr>
              <a:tr h="412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arch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体系结构相关代码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</a:tr>
              <a:tr h="412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drivers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设备驱动程序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</a:tr>
              <a:tr h="412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fs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文件系统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</a:tr>
              <a:tr h="712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include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头文件</a:t>
                      </a:r>
                      <a:r>
                        <a:rPr lang="en-US" altLang="zh-CN" sz="1800" dirty="0"/>
                        <a:t>:include/</a:t>
                      </a:r>
                      <a:r>
                        <a:rPr lang="en-US" altLang="zh-CN" sz="1800" dirty="0" err="1"/>
                        <a:t>asm</a:t>
                      </a:r>
                      <a:r>
                        <a:rPr lang="zh-CN" altLang="en-US" sz="1800" dirty="0"/>
                        <a:t>是体系结构相关的头文件</a:t>
                      </a:r>
                      <a:r>
                        <a:rPr lang="en-US" altLang="zh-CN" sz="1800" dirty="0"/>
                        <a:t>, include/</a:t>
                      </a:r>
                      <a:r>
                        <a:rPr lang="en-US" altLang="zh-CN" sz="1800" dirty="0" err="1"/>
                        <a:t>linux</a:t>
                      </a:r>
                      <a:r>
                        <a:rPr lang="zh-CN" altLang="en-US" sz="1800" dirty="0"/>
                        <a:t>是</a:t>
                      </a:r>
                      <a:r>
                        <a:rPr lang="en-US" altLang="zh-CN" sz="1800" dirty="0"/>
                        <a:t>Linux</a:t>
                      </a:r>
                      <a:r>
                        <a:rPr lang="zh-CN" altLang="en-US" sz="1800" dirty="0"/>
                        <a:t>内核头文件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</a:tr>
              <a:tr h="412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kernel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Linux</a:t>
                      </a:r>
                      <a:r>
                        <a:rPr lang="zh-CN" altLang="en-US" sz="1800" dirty="0"/>
                        <a:t>内核核心代码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</a:tr>
              <a:tr h="412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lib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库文件 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</a:tr>
              <a:tr h="412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usr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用户代码</a:t>
                      </a:r>
                      <a:endParaRPr lang="zh-CN" altLang="en-US" sz="1800" dirty="0"/>
                    </a:p>
                  </a:txBody>
                  <a:tcPr marL="91437" marR="91437" marT="45721" marB="45721" anchor="t"/>
                </a:tc>
              </a:tr>
            </a:tbl>
          </a:graphicData>
        </a:graphic>
      </p:graphicFrame>
      <p:sp>
        <p:nvSpPr>
          <p:cNvPr id="42015" name="文本框 5"/>
          <p:cNvSpPr/>
          <p:nvPr/>
        </p:nvSpPr>
        <p:spPr>
          <a:xfrm>
            <a:off x="468312" y="1125537"/>
            <a:ext cx="8567737" cy="12001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Linux内核源代码非常庞大，它使用目录树结构，内核源码的顶层有许多子目录,分别组织存放各种内核子系统或者文件,具体的目录说明如下表所示。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/>
          <p:nvPr/>
        </p:nvSpPr>
        <p:spPr>
          <a:xfrm>
            <a:off x="539750" y="2693987"/>
            <a:ext cx="7772400" cy="14700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4400" b="1" i="0" u="none">
                <a:solidFill>
                  <a:schemeClr val="tx2"/>
                </a:solidFill>
              </a:rPr>
              <a:t>第5章：Linux驱动程序</a:t>
            </a:r>
            <a:endParaRPr lang="en-US" sz="4400" b="1" i="0" u="none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1"/>
          <p:cNvSpPr/>
          <p:nvPr>
            <p:ph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sz="1400"/>
              <a:t>*</a:t>
            </a:r>
            <a:endParaRPr lang="zh-CN" sz="1400"/>
          </a:p>
        </p:txBody>
      </p:sp>
      <p:sp>
        <p:nvSpPr>
          <p:cNvPr id="44035" name="Rectangle 2"/>
          <p:cNvSpPr/>
          <p:nvPr/>
        </p:nvSpPr>
        <p:spPr>
          <a:xfrm>
            <a:off x="1187450" y="1484312"/>
            <a:ext cx="3724275" cy="733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800">
                <a:solidFill>
                  <a:srgbClr val="FF3300"/>
                </a:solidFill>
              </a:rPr>
              <a:t>Linux将设备分为3类：</a:t>
            </a:r>
            <a:endParaRPr lang="zh-CN" sz="2800">
              <a:solidFill>
                <a:srgbClr val="FF3300"/>
              </a:solidFill>
            </a:endParaRPr>
          </a:p>
        </p:txBody>
      </p:sp>
      <p:sp>
        <p:nvSpPr>
          <p:cNvPr id="44036" name="Rectangle 3"/>
          <p:cNvSpPr/>
          <p:nvPr/>
        </p:nvSpPr>
        <p:spPr>
          <a:xfrm>
            <a:off x="1357312" y="2286000"/>
            <a:ext cx="5676900" cy="193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>
                <a:latin typeface="宋体" panose="02010600030101010101" pitchFamily="2" charset="-122"/>
              </a:rPr>
              <a:t>字符设备（character devices）</a:t>
            </a:r>
            <a:endParaRPr lang="en-US" sz="2800"/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>
                <a:latin typeface="宋体" panose="02010600030101010101" pitchFamily="2" charset="-122"/>
              </a:rPr>
              <a:t>块 设 备（block devices）</a:t>
            </a:r>
            <a:endParaRPr lang="en-US" sz="28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>
                <a:latin typeface="宋体" panose="02010600030101010101" pitchFamily="2" charset="-122"/>
              </a:rPr>
              <a:t>网络设备（network devices） </a:t>
            </a:r>
            <a:endParaRPr 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1"/>
          <p:cNvSpPr/>
          <p:nvPr>
            <p:ph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sz="1400"/>
              <a:t>*</a:t>
            </a:r>
            <a:endParaRPr lang="zh-CN" sz="1400"/>
          </a:p>
        </p:txBody>
      </p:sp>
      <p:sp>
        <p:nvSpPr>
          <p:cNvPr id="45059" name="Rectangle 2"/>
          <p:cNvSpPr/>
          <p:nvPr/>
        </p:nvSpPr>
        <p:spPr>
          <a:xfrm>
            <a:off x="1000125" y="1071562"/>
            <a:ext cx="756602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800">
                <a:solidFill>
                  <a:srgbClr val="FF3300"/>
                </a:solidFill>
              </a:rPr>
              <a:t>1、应用程序对不同类型设备的操作有一些差别</a:t>
            </a:r>
            <a:endParaRPr lang="zh-CN" sz="2800">
              <a:solidFill>
                <a:srgbClr val="FF3300"/>
              </a:solidFill>
            </a:endParaRPr>
          </a:p>
        </p:txBody>
      </p:sp>
      <p:pic>
        <p:nvPicPr>
          <p:cNvPr id="45060" name="Picture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500187" y="2286000"/>
            <a:ext cx="5857875" cy="37258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/>
          <p:cNvSpPr/>
          <p:nvPr/>
        </p:nvSpPr>
        <p:spPr>
          <a:xfrm>
            <a:off x="304800" y="1023937"/>
            <a:ext cx="8312150" cy="1568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设备文件接口：设备类型、主设备号,次设备号是内核与驱动程序通信时所使用的,但是对于开发应用程序的用户来说难以理解和记忆,所以 Linux系统使用了设备文件的概念来统一对设备的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083" name="文本框 5"/>
          <p:cNvSpPr/>
          <p:nvPr/>
        </p:nvSpPr>
        <p:spPr>
          <a:xfrm>
            <a:off x="292100" y="2708275"/>
            <a:ext cx="8785225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/>
              <a:t>1.open入口点：同一时刻只能有一个程序访问此设备（即设备是独占的）。</a:t>
            </a:r>
            <a:endParaRPr lang="zh-CN" sz="2000"/>
          </a:p>
        </p:txBody>
      </p:sp>
      <p:sp>
        <p:nvSpPr>
          <p:cNvPr id="46084" name="文本框 6"/>
          <p:cNvSpPr/>
          <p:nvPr/>
        </p:nvSpPr>
        <p:spPr>
          <a:xfrm>
            <a:off x="252095" y="3218180"/>
            <a:ext cx="8785225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/>
              <a:t>2.close入口点</a:t>
            </a:r>
            <a:endParaRPr lang="zh-CN" sz="2000"/>
          </a:p>
        </p:txBody>
      </p:sp>
      <p:sp>
        <p:nvSpPr>
          <p:cNvPr id="46085" name="文本框 7"/>
          <p:cNvSpPr/>
          <p:nvPr/>
        </p:nvSpPr>
        <p:spPr>
          <a:xfrm>
            <a:off x="292100" y="3721100"/>
            <a:ext cx="8785225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/>
              <a:t>3.read入口点、write入口点：读写数据</a:t>
            </a:r>
            <a:endParaRPr lang="zh-CN" sz="2000"/>
          </a:p>
        </p:txBody>
      </p:sp>
      <p:sp>
        <p:nvSpPr>
          <p:cNvPr id="46086" name="文本框 9"/>
          <p:cNvSpPr/>
          <p:nvPr/>
        </p:nvSpPr>
        <p:spPr>
          <a:xfrm>
            <a:off x="292100" y="4224337"/>
            <a:ext cx="5741987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000"/>
              <a:t>4.ioctl入口点：对设备进行读写之外的其他操作</a:t>
            </a:r>
            <a:endParaRPr 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/>
          <p:nvPr>
            <p:ph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sz="1400"/>
              <a:t>*</a:t>
            </a:r>
            <a:endParaRPr lang="zh-CN" sz="1400"/>
          </a:p>
        </p:txBody>
      </p:sp>
      <p:sp>
        <p:nvSpPr>
          <p:cNvPr id="47107" name="Text Box 2"/>
          <p:cNvSpPr/>
          <p:nvPr/>
        </p:nvSpPr>
        <p:spPr>
          <a:xfrm>
            <a:off x="457200" y="908050"/>
            <a:ext cx="34163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sz="2800">
                <a:latin typeface="宋体" panose="02010600030101010101" pitchFamily="2" charset="-122"/>
              </a:rPr>
              <a:t>常用的设备文件接口</a:t>
            </a:r>
            <a:endParaRPr lang="zh-CN" sz="2800">
              <a:latin typeface="宋体" panose="02010600030101010101" pitchFamily="2" charset="-122"/>
            </a:endParaRPr>
          </a:p>
        </p:txBody>
      </p:sp>
      <p:sp>
        <p:nvSpPr>
          <p:cNvPr id="47108" name="文本框 5"/>
          <p:cNvSpPr/>
          <p:nvPr/>
        </p:nvSpPr>
        <p:spPr>
          <a:xfrm>
            <a:off x="755650" y="1628775"/>
            <a:ext cx="7920037" cy="28067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1.Open入口点</a:t>
            </a:r>
            <a:endParaRPr lang="zh-CN"/>
          </a:p>
          <a:p>
            <a:pPr marL="0" lvl="0" indent="0">
              <a:lnSpc>
                <a:spcPct val="125000"/>
              </a:lnSpc>
              <a:spcBef>
                <a:spcPts val="0"/>
              </a:spcBef>
              <a:buChar char="•"/>
            </a:pPr>
            <a:r>
              <a:rPr lang="en-US"/>
              <a:t>      </a:t>
            </a:r>
            <a:r>
              <a:rPr lang="zh-CN" sz="2000"/>
              <a:t>对象：字符设备文件；</a:t>
            </a:r>
            <a:endParaRPr lang="zh-CN" sz="2000"/>
          </a:p>
          <a:p>
            <a:pPr marL="0" lvl="0" indent="0">
              <a:lnSpc>
                <a:spcPct val="125000"/>
              </a:lnSpc>
              <a:spcBef>
                <a:spcPts val="0"/>
              </a:spcBef>
              <a:buChar char="•"/>
            </a:pPr>
            <a:r>
              <a:rPr lang="zh-CN" sz="2000"/>
              <a:t>       特点：字符设备文件都需要经过open入口点调用</a:t>
            </a:r>
            <a:endParaRPr lang="zh-CN" sz="2000"/>
          </a:p>
          <a:p>
            <a:pPr marL="0" lvl="0" indent="0">
              <a:lnSpc>
                <a:spcPct val="125000"/>
              </a:lnSpc>
              <a:spcBef>
                <a:spcPts val="0"/>
              </a:spcBef>
              <a:buChar char="•"/>
            </a:pPr>
            <a:r>
              <a:rPr lang="zh-CN" sz="2000"/>
              <a:t>       open子程序功能：为I/O口作必要的准备工作</a:t>
            </a:r>
            <a:endParaRPr lang="zh-CN" sz="2000"/>
          </a:p>
          <a:p>
            <a:pPr marL="0" lv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/>
              <a:t>       同一时刻只能有一个程序访问此设备（即设备是独占的）,则 open子程序必须设置一些标志以表示设备处于忙碌状态。open子程序的调用格式如下。</a:t>
            </a:r>
            <a:endParaRPr lang="en-US" sz="2000"/>
          </a:p>
        </p:txBody>
      </p:sp>
      <p:sp>
        <p:nvSpPr>
          <p:cNvPr id="47109" name="矩形: 圆角 9"/>
          <p:cNvSpPr/>
          <p:nvPr/>
        </p:nvSpPr>
        <p:spPr>
          <a:xfrm>
            <a:off x="1115695" y="4581207"/>
            <a:ext cx="6913562" cy="476250"/>
          </a:xfrm>
          <a:prstGeom prst="roundRect">
            <a:avLst/>
          </a:prstGeom>
          <a:solidFill>
            <a:schemeClr val="accent1"/>
          </a:solidFill>
          <a:ln w="25400">
            <a:solidFill>
              <a:srgbClr val="4D5E5F"/>
            </a:solidFill>
          </a:ln>
        </p:spPr>
        <p:txBody>
          <a:bodyPr lIns="91440" tIns="45720" rIns="91440" bIns="45720" anchor="ctr" anchorCtr="0"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int open(char  * filename,int acess)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/>
          <p:nvPr>
            <p:ph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sz="1400"/>
              <a:t>*</a:t>
            </a:r>
            <a:endParaRPr lang="zh-CN" sz="1400"/>
          </a:p>
        </p:txBody>
      </p:sp>
      <p:sp>
        <p:nvSpPr>
          <p:cNvPr id="48131" name="文本框 7"/>
          <p:cNvSpPr/>
          <p:nvPr/>
        </p:nvSpPr>
        <p:spPr>
          <a:xfrm>
            <a:off x="776287" y="1460500"/>
            <a:ext cx="6697662" cy="13747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200000"/>
              </a:lnSpc>
              <a:spcBef>
                <a:spcPts val="0"/>
              </a:spcBef>
              <a:buNone/>
            </a:pPr>
            <a:r>
              <a:rPr lang="zh-CN" sz="1800"/>
              <a:t>驱动程序的功能的第一部分：</a:t>
            </a:r>
            <a:endParaRPr lang="zh-CN" sz="1800"/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sz="1800">
                <a:solidFill>
                  <a:srgbClr val="FF0000"/>
                </a:solidFill>
              </a:rPr>
              <a:t>对设备初始化和释放。</a:t>
            </a:r>
            <a:endParaRPr lang="zh-CN" sz="1800">
              <a:solidFill>
                <a:srgbClr val="FF0000"/>
              </a:solidFill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None/>
            </a:pPr>
          </a:p>
        </p:txBody>
      </p:sp>
      <p:sp>
        <p:nvSpPr>
          <p:cNvPr id="48132" name="文本框 9"/>
          <p:cNvSpPr/>
          <p:nvPr/>
        </p:nvSpPr>
        <p:spPr>
          <a:xfrm>
            <a:off x="755650" y="2420937"/>
            <a:ext cx="8062912" cy="11112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/>
              <a:t>打开设备是由调用定义在incliude/linux/fs.h中的</a:t>
            </a:r>
            <a:r>
              <a:rPr lang="zh-CN" sz="1800">
                <a:solidFill>
                  <a:srgbClr val="FF0000"/>
                </a:solidFill>
              </a:rPr>
              <a:t>file_operations</a:t>
            </a:r>
            <a:r>
              <a:rPr lang="en-US" sz="1800"/>
              <a:t>结构体中的 open()函数完成的。open()函数主要完成的主要工作：</a:t>
            </a:r>
            <a:endParaRPr lang="en-US" sz="1800"/>
          </a:p>
        </p:txBody>
      </p:sp>
      <p:sp>
        <p:nvSpPr>
          <p:cNvPr id="48133" name="文本框 10"/>
          <p:cNvSpPr/>
          <p:nvPr/>
        </p:nvSpPr>
        <p:spPr>
          <a:xfrm>
            <a:off x="765175" y="3503612"/>
            <a:ext cx="6696075" cy="21526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200000"/>
              </a:lnSpc>
              <a:spcBef>
                <a:spcPts val="0"/>
              </a:spcBef>
              <a:buNone/>
            </a:pPr>
            <a:r>
              <a:rPr lang="zh-CN" sz="1800"/>
              <a:t>1. 若是首次打开，先初始化</a:t>
            </a:r>
            <a:endParaRPr lang="zh-CN" sz="1800"/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2.</a:t>
            </a:r>
            <a:r>
              <a:rPr lang="zh-CN" sz="1800"/>
              <a:t>增加设备的使用计数</a:t>
            </a:r>
            <a:endParaRPr lang="en-US" sz="1800"/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800" b="0" i="0" u="none">
                <a:solidFill>
                  <a:srgbClr val="FF0000"/>
                </a:solidFill>
              </a:rPr>
              <a:t>3.</a:t>
            </a:r>
            <a:r>
              <a:rPr lang="zh-CN" sz="1800" b="0" i="0" u="none">
                <a:ea typeface="黑体" panose="02010609060101010101" pitchFamily="49" charset="-122"/>
              </a:rPr>
              <a:t>检测设备是否异常，及时发现设备相关错误</a:t>
            </a:r>
            <a:endParaRPr lang="zh-CN" sz="1800" b="0" i="0" u="none">
              <a:ea typeface="黑体" panose="02010609060101010101" pitchFamily="49" charset="-122"/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800" b="0" i="0" u="none">
                <a:solidFill>
                  <a:srgbClr val="FF0000"/>
                </a:solidFill>
              </a:rPr>
              <a:t>4.</a:t>
            </a:r>
            <a:r>
              <a:rPr lang="zh-CN" sz="1800" b="0" i="0" u="none">
                <a:latin typeface="Times New Roman" panose="02020603050405020304" pitchFamily="18"/>
                <a:ea typeface="黑体" panose="02010609060101010101" pitchFamily="49" charset="-122"/>
              </a:rPr>
              <a:t>读取设备次设备号。</a:t>
            </a:r>
            <a:endParaRPr lang="en-US" sz="1800"/>
          </a:p>
        </p:txBody>
      </p:sp>
      <p:sp>
        <p:nvSpPr>
          <p:cNvPr id="48134" name="文本框 13"/>
          <p:cNvSpPr/>
          <p:nvPr/>
        </p:nvSpPr>
        <p:spPr>
          <a:xfrm>
            <a:off x="755650" y="955675"/>
            <a:ext cx="7632700" cy="5222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2800" b="1" i="0" u="none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提问：驱动的三个功能中的第一个是什么？</a:t>
            </a:r>
            <a:endParaRPr lang="zh-CN" sz="2800" b="1" i="0" u="none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/>
          <p:nvPr>
            <p:ph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sz="1400"/>
              <a:t>*</a:t>
            </a:r>
            <a:endParaRPr lang="zh-CN" sz="1400"/>
          </a:p>
        </p:txBody>
      </p:sp>
      <p:sp>
        <p:nvSpPr>
          <p:cNvPr id="49155" name="TextBox 5"/>
          <p:cNvSpPr/>
          <p:nvPr/>
        </p:nvSpPr>
        <p:spPr>
          <a:xfrm>
            <a:off x="785812" y="857250"/>
            <a:ext cx="7858125" cy="50784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[程序5.1]编写应用程序实现向串口发送字符串“ATD2109992”。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int main()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{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int fd,n;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char buf[MAX]="ATD2109992";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fd=open("/dev/ttyS0",O_RDWR); </a:t>
            </a:r>
            <a:r>
              <a:rPr lang="en-US" sz="1800">
                <a:solidFill>
                  <a:srgbClr val="FF3300"/>
                </a:solidFill>
              </a:rPr>
              <a:t>//open入口点，ttyS0是设备文件 </a:t>
            </a:r>
            <a:endParaRPr lang="en-US" sz="1800">
              <a:solidFill>
                <a:srgbClr val="FF3300"/>
              </a:solidFill>
            </a:endParaRPr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if( fd &lt; 0)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{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    perror("Unable open /dev/ttyS0\n ");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return 1;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}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n = write(fd,buf,strlen(buf</a:t>
            </a:r>
            <a:r>
              <a:rPr lang="en-US" sz="1800">
                <a:solidFill>
                  <a:srgbClr val="FF3300"/>
                </a:solidFill>
              </a:rPr>
              <a:t>));  //write入口点</a:t>
            </a:r>
            <a:endParaRPr lang="en-US" sz="1800">
              <a:solidFill>
                <a:srgbClr val="FF3300"/>
              </a:solidFill>
            </a:endParaRPr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if ( n &lt; 0 )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printf( "write() of %d bytes failed!\n",strlen(buf));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else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</a:t>
            </a:r>
            <a:r>
              <a:rPr lang="zh-CN" sz="1800"/>
              <a:t>printf( "write() of %d bytes ok!\n",strlen(buf));</a:t>
            </a:r>
            <a:endParaRPr lang="zh-CN" sz="18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zh-CN" sz="1800"/>
              <a:t>    close(fd); 　　　　　　　　　　</a:t>
            </a:r>
            <a:r>
              <a:rPr lang="en-US" sz="1800">
                <a:solidFill>
                  <a:srgbClr val="FF3300"/>
                </a:solidFill>
              </a:rPr>
              <a:t>//close入口点   </a:t>
            </a:r>
            <a:endParaRPr lang="en-US" sz="1800">
              <a:solidFill>
                <a:srgbClr val="FF3300"/>
              </a:solidFill>
            </a:endParaRPr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1800">
                <a:solidFill>
                  <a:srgbClr val="FF3300"/>
                </a:solidFill>
              </a:rPr>
              <a:t>}</a:t>
            </a:r>
            <a:endParaRPr lang="en-US" sz="18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1"/>
          <p:cNvSpPr/>
          <p:nvPr>
            <p:ph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sz="1400"/>
              <a:t>*</a:t>
            </a:r>
            <a:endParaRPr lang="zh-CN" sz="1400"/>
          </a:p>
        </p:txBody>
      </p:sp>
      <p:sp>
        <p:nvSpPr>
          <p:cNvPr id="50179" name="Text Box 4"/>
          <p:cNvSpPr/>
          <p:nvPr/>
        </p:nvSpPr>
        <p:spPr>
          <a:xfrm>
            <a:off x="763587" y="1628775"/>
            <a:ext cx="8280400" cy="3957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3300"/>
                </a:solidFill>
              </a:rPr>
              <a:t>①lsmod</a:t>
            </a:r>
            <a:endParaRPr lang="en-US">
              <a:solidFill>
                <a:srgbClr val="FF3300"/>
              </a:solidFill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/>
              <a:t>命令功能：列出当前动态加载的模块清单。</a:t>
            </a:r>
            <a:endParaRPr lang="zh-CN"/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3300"/>
                </a:solidFill>
              </a:rPr>
              <a:t>②insmod</a:t>
            </a:r>
            <a:endParaRPr lang="en-US">
              <a:solidFill>
                <a:srgbClr val="FF3300"/>
              </a:solidFill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/>
              <a:t>功能：将驱动模块加载到操作系统内核</a:t>
            </a:r>
            <a:endParaRPr lang="zh-CN"/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3300"/>
                </a:solidFill>
              </a:rPr>
              <a:t>③rmmod</a:t>
            </a:r>
            <a:endParaRPr lang="en-US">
              <a:solidFill>
                <a:srgbClr val="FF3300"/>
              </a:solidFill>
            </a:endParaRPr>
          </a:p>
          <a:p>
            <a:pPr marL="0" lvl="0" indent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zh-CN"/>
              <a:t>功能：将驱动模块从内核中删除</a:t>
            </a:r>
            <a:endParaRPr lang="zh-CN"/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</a:p>
        </p:txBody>
      </p:sp>
      <p:sp>
        <p:nvSpPr>
          <p:cNvPr id="50180" name="文本框 5"/>
          <p:cNvSpPr/>
          <p:nvPr/>
        </p:nvSpPr>
        <p:spPr>
          <a:xfrm>
            <a:off x="755650" y="981075"/>
            <a:ext cx="4572000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3.常见的驱动程序操作命令：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3"/>
          <p:cNvSpPr/>
          <p:nvPr/>
        </p:nvSpPr>
        <p:spPr>
          <a:xfrm>
            <a:off x="539750" y="1052512"/>
            <a:ext cx="4572000" cy="5762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latin typeface="Times New Roman" panose="02020603050405020304" pitchFamily="18"/>
              </a:rPr>
              <a:t>驱动程序与应用程序的区别。</a:t>
            </a:r>
            <a:endParaRPr lang="zh-CN">
              <a:latin typeface="Times New Roman" panose="02020603050405020304" pitchFamily="18"/>
            </a:endParaRPr>
          </a:p>
        </p:txBody>
      </p:sp>
      <p:sp>
        <p:nvSpPr>
          <p:cNvPr id="51203" name="文本框 6"/>
          <p:cNvSpPr/>
          <p:nvPr/>
        </p:nvSpPr>
        <p:spPr>
          <a:xfrm>
            <a:off x="538162" y="1989137"/>
            <a:ext cx="7994650" cy="17843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342900" lvl="0" indent="-342900" algn="just">
              <a:lnSpc>
                <a:spcPts val="2200"/>
              </a:lnSpc>
              <a:spcBef>
                <a:spcPts val="0"/>
              </a:spcBef>
              <a:buAutoNum type="arabicParenR"/>
            </a:pPr>
            <a:r>
              <a:rPr lang="en-US">
                <a:latin typeface="Times New Roman" panose="02020603050405020304" pitchFamily="18"/>
              </a:rPr>
              <a:t>应用程序一般有一个main函数,并从头到尾执行一个任务；</a:t>
            </a:r>
            <a:endParaRPr lang="en-US">
              <a:latin typeface="Times New Roman" panose="02020603050405020304" pitchFamily="18"/>
            </a:endParaRPr>
          </a:p>
          <a:p>
            <a:pPr marL="342900" lvl="0" indent="-342900" algn="just">
              <a:lnSpc>
                <a:spcPts val="2200"/>
              </a:lnSpc>
              <a:spcBef>
                <a:spcPts val="0"/>
              </a:spcBef>
              <a:buAutoNum type="arabicParenR"/>
            </a:pPr>
            <a:r>
              <a:rPr lang="en-US">
                <a:latin typeface="Times New Roman" panose="02020603050405020304" pitchFamily="18"/>
              </a:rPr>
              <a:t>应用程序可以和 GLIBC 库连接,因此可以包含标准的头文件；</a:t>
            </a:r>
            <a:endParaRPr lang="en-US">
              <a:latin typeface="Times New Roman" panose="02020603050405020304" pitchFamily="18"/>
            </a:endParaRPr>
          </a:p>
          <a:p>
            <a:pPr marL="342900" lvl="0" indent="-342900" algn="just">
              <a:lnSpc>
                <a:spcPts val="2200"/>
              </a:lnSpc>
              <a:spcBef>
                <a:spcPts val="0"/>
              </a:spcBef>
              <a:buAutoNum type="arabicParenR"/>
            </a:pPr>
            <a:r>
              <a:rPr lang="en-US">
                <a:latin typeface="Times New Roman" panose="02020603050405020304" pitchFamily="18"/>
              </a:rPr>
              <a:t>驱动程序运行在内核空间(又称内核态),比应用程序执行的优先级要高很多。</a:t>
            </a:r>
            <a:endParaRPr lang="en-US">
              <a:latin typeface="Times New Roman" panose="02020603050405020304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/>
          <p:nvPr>
            <p:ph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*/60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6147" name="Text Box 2"/>
          <p:cNvSpPr/>
          <p:nvPr/>
        </p:nvSpPr>
        <p:spPr>
          <a:xfrm>
            <a:off x="611187" y="981075"/>
            <a:ext cx="27749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b="0" i="0" u="none">
                <a:latin typeface="Times New Roman" panose="02020603050405020304" pitchFamily="18"/>
              </a:rPr>
              <a:t>1、嵌入式系统构架</a:t>
            </a:r>
            <a:endParaRPr lang="zh-CN" b="0" i="0" u="none">
              <a:latin typeface="Times New Roman" panose="02020603050405020304" pitchFamily="18"/>
            </a:endParaRPr>
          </a:p>
        </p:txBody>
      </p:sp>
      <p:pic>
        <p:nvPicPr>
          <p:cNvPr id="6148" name="Picture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71550" y="1700212"/>
            <a:ext cx="4967287" cy="4191000"/>
          </a:xfrm>
          <a:prstGeom prst="rect">
            <a:avLst/>
          </a:prstGeom>
          <a:noFill/>
        </p:spPr>
      </p:pic>
      <p:sp>
        <p:nvSpPr>
          <p:cNvPr id="6149" name="Text Box 6"/>
          <p:cNvSpPr/>
          <p:nvPr/>
        </p:nvSpPr>
        <p:spPr>
          <a:xfrm>
            <a:off x="6208712" y="5373687"/>
            <a:ext cx="14033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b="0" i="0" u="none">
                <a:latin typeface="Times New Roman" panose="02020603050405020304" pitchFamily="18"/>
              </a:rPr>
              <a:t>硬件系统</a:t>
            </a:r>
            <a:endParaRPr lang="zh-CN" b="0" i="0" u="none">
              <a:latin typeface="Times New Roman" panose="02020603050405020304" pitchFamily="18"/>
            </a:endParaRPr>
          </a:p>
        </p:txBody>
      </p:sp>
      <p:sp>
        <p:nvSpPr>
          <p:cNvPr id="6150" name="Text Box 7"/>
          <p:cNvSpPr/>
          <p:nvPr/>
        </p:nvSpPr>
        <p:spPr>
          <a:xfrm>
            <a:off x="6588125" y="3284537"/>
            <a:ext cx="14033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b="0" i="0" u="none">
                <a:latin typeface="Times New Roman" panose="02020603050405020304" pitchFamily="18"/>
              </a:rPr>
              <a:t>软件系统</a:t>
            </a:r>
            <a:endParaRPr lang="zh-CN" b="0" i="0" u="none">
              <a:latin typeface="Times New Roman" panose="02020603050405020304" pitchFamily="18"/>
            </a:endParaRPr>
          </a:p>
        </p:txBody>
      </p:sp>
      <p:sp>
        <p:nvSpPr>
          <p:cNvPr id="6151" name="AutoShape 8"/>
          <p:cNvSpPr/>
          <p:nvPr/>
        </p:nvSpPr>
        <p:spPr>
          <a:xfrm>
            <a:off x="6227762" y="1844675"/>
            <a:ext cx="215900" cy="3313112"/>
          </a:xfrm>
          <a:custGeom>
            <a:avLst>
              <a:gd name="adj0" fmla="val 180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</a:pathLst>
          </a:custGeom>
          <a:noFill/>
          <a:ln w="9524">
            <a:solidFill>
              <a:schemeClr val="tx1"/>
            </a:solidFill>
          </a:ln>
        </p:spPr>
        <p:txBody>
          <a:bodyPr wrap="none" anchor="ctr" anchorCtr="0"/>
          <a:lstStyle/>
          <a:p>
            <a:endParaRPr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/>
          <p:nvPr/>
        </p:nvSpPr>
        <p:spPr>
          <a:xfrm>
            <a:off x="539750" y="2693987"/>
            <a:ext cx="7772400" cy="14700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 algn="ctr" hangingPunct="1">
              <a:spcBef>
                <a:spcPts val="0"/>
              </a:spcBef>
              <a:buNone/>
            </a:pPr>
            <a:r>
              <a:rPr lang="en-US" sz="4400" b="1" i="0" u="none">
                <a:solidFill>
                  <a:schemeClr val="tx2"/>
                </a:solidFill>
              </a:rPr>
              <a:t>第6章：嵌入式数据库</a:t>
            </a:r>
            <a:endParaRPr lang="en-US" sz="4400" b="1" i="0" u="none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/>
          <p:nvPr/>
        </p:nvSpPr>
        <p:spPr>
          <a:xfrm>
            <a:off x="785812" y="1714500"/>
            <a:ext cx="7705725" cy="14509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200000"/>
              </a:lnSpc>
              <a:spcBef>
                <a:spcPts val="0"/>
              </a:spcBef>
              <a:buNone/>
            </a:pPr>
            <a:r>
              <a:rPr lang="en-US"/>
              <a:t>       C程序访问数据库是通过调用数据库的API函数来实现的。SQLite3提供了C/C++语言操作的API函数共83个。</a:t>
            </a:r>
            <a:endParaRPr lang="en-US"/>
          </a:p>
        </p:txBody>
      </p:sp>
      <p:sp>
        <p:nvSpPr>
          <p:cNvPr id="53251" name="Text Box 2"/>
          <p:cNvSpPr/>
          <p:nvPr/>
        </p:nvSpPr>
        <p:spPr>
          <a:xfrm>
            <a:off x="785812" y="1143000"/>
            <a:ext cx="32353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FF0000"/>
                </a:solidFill>
              </a:rPr>
              <a:t>四、SQLite的API函数</a:t>
            </a:r>
            <a:endParaRPr lang="en-US" b="1" i="0" u="none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dvAuto="0" autoUpdateAnimBg="0" uiExpan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/>
          <p:nvPr/>
        </p:nvSpPr>
        <p:spPr>
          <a:xfrm>
            <a:off x="900112" y="908050"/>
            <a:ext cx="14033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/>
              <a:t>二、实例</a:t>
            </a:r>
            <a:endParaRPr lang="zh-CN"/>
          </a:p>
        </p:txBody>
      </p:sp>
      <p:sp>
        <p:nvSpPr>
          <p:cNvPr id="54275" name="Text Box 5"/>
          <p:cNvSpPr/>
          <p:nvPr/>
        </p:nvSpPr>
        <p:spPr>
          <a:xfrm>
            <a:off x="827087" y="1493837"/>
            <a:ext cx="5060950" cy="1406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宋体" panose="02010600030101010101" pitchFamily="2" charset="-122"/>
              </a:rPr>
              <a:t>利用API函数编程，完成以下功能：</a:t>
            </a:r>
            <a:endParaRPr lang="en-US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宋体" panose="02010600030101010101" pitchFamily="2" charset="-122"/>
              </a:rPr>
              <a:t>（1）打开（或创建）数据库test.db</a:t>
            </a:r>
            <a:endParaRPr lang="en-US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宋体" panose="02010600030101010101" pitchFamily="2" charset="-122"/>
              </a:rPr>
              <a:t>（2）创建teacher表。</a:t>
            </a:r>
            <a:endParaRPr lang="en-US">
              <a:latin typeface="宋体" panose="02010600030101010101" pitchFamily="2" charset="-122"/>
            </a:endParaRPr>
          </a:p>
        </p:txBody>
      </p:sp>
      <p:sp>
        <p:nvSpPr>
          <p:cNvPr id="54276" name="Text Box 6"/>
          <p:cNvSpPr/>
          <p:nvPr/>
        </p:nvSpPr>
        <p:spPr>
          <a:xfrm>
            <a:off x="819150" y="2852737"/>
            <a:ext cx="3536950" cy="530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宋体" panose="02010600030101010101" pitchFamily="2" charset="-122"/>
              </a:rPr>
              <a:t>（3）在表中输入2条记录</a:t>
            </a:r>
            <a:endParaRPr lang="en-US">
              <a:latin typeface="宋体" panose="02010600030101010101" pitchFamily="2" charset="-122"/>
            </a:endParaRPr>
          </a:p>
        </p:txBody>
      </p:sp>
      <p:graphicFrame>
        <p:nvGraphicFramePr>
          <p:cNvPr id="54277" name="Group 31"/>
          <p:cNvGraphicFramePr>
            <a:graphicFrameLocks noGrp="1"/>
          </p:cNvGraphicFramePr>
          <p:nvPr/>
        </p:nvGraphicFramePr>
        <p:xfrm>
          <a:off x="6659563" y="1557338"/>
          <a:ext cx="1800225" cy="2103435"/>
        </p:xfrm>
        <a:graphic>
          <a:graphicData uri="http://schemas.openxmlformats.org/drawingml/2006/table">
            <a:tbl>
              <a:tblPr/>
              <a:tblGrid>
                <a:gridCol w="900112"/>
                <a:gridCol w="900113"/>
              </a:tblGrid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0" lang="en-US" altLang="zh-CN" sz="2000" b="0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US" altLang="zh-CN" sz="2000" b="0" i="0" u="none" strike="noStrike" cap="none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t">
                    <a:lnL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0" lang="en-US" altLang="zh-CN" sz="2000" b="0" i="0" u="none" strike="noStrike" cap="none" normalizeH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none" strike="noStrike" cap="none" normalizeH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t">
                    <a:lnL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zh-CN" altLang="zh-CN" sz="2000" b="0" i="0" u="none" strike="noStrike" cap="none" normalizeH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t">
                    <a:lnL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zh-CN" altLang="zh-CN" sz="2000" b="0" i="0" u="none" strike="noStrike" cap="none" normalizeH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t">
                    <a:lnL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zh-CN" altLang="zh-CN" sz="2000" b="0" i="0" u="none" strike="noStrike" cap="none" normalizeH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t">
                    <a:lnL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zh-CN" altLang="zh-CN" sz="2000" b="0" i="0" u="none" strike="noStrike" cap="none" normalizeH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t">
                    <a:lnL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zh-CN" altLang="zh-CN" sz="2000" b="0" i="0" u="none" strike="noStrike" cap="none" normalizeH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t">
                    <a:lnL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zh-CN" altLang="zh-CN" sz="2000" b="0" i="0" u="none" strike="noStrike" cap="none" normalizeH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t">
                    <a:lnL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zh-CN" altLang="zh-CN" sz="2000" b="0" i="0" u="none" strike="noStrike" cap="none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t">
                    <a:lnL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zh-CN" altLang="zh-CN" sz="2000" b="0" i="0" u="none" strike="noStrike" cap="none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t">
                    <a:lnL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97" name="Text Box 32"/>
          <p:cNvSpPr/>
          <p:nvPr/>
        </p:nvSpPr>
        <p:spPr>
          <a:xfrm>
            <a:off x="6732587" y="1916112"/>
            <a:ext cx="1708150" cy="968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宋体" panose="02010600030101010101" pitchFamily="2" charset="-122"/>
              </a:rPr>
              <a:t>1    Sunjm</a:t>
            </a:r>
            <a:endParaRPr lang="en-US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宋体" panose="02010600030101010101" pitchFamily="2" charset="-122"/>
              </a:rPr>
              <a:t>2    zhs</a:t>
            </a:r>
            <a:endParaRPr lang="en-US">
              <a:latin typeface="宋体" panose="02010600030101010101" pitchFamily="2" charset="-122"/>
            </a:endParaRPr>
          </a:p>
        </p:txBody>
      </p:sp>
      <p:sp>
        <p:nvSpPr>
          <p:cNvPr id="54298" name="Text Box 33"/>
          <p:cNvSpPr/>
          <p:nvPr/>
        </p:nvSpPr>
        <p:spPr>
          <a:xfrm>
            <a:off x="5364162" y="908050"/>
            <a:ext cx="3079750" cy="530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宋体" panose="02010600030101010101" pitchFamily="2" charset="-122"/>
              </a:rPr>
              <a:t>test.db-----teacher</a:t>
            </a:r>
            <a:endParaRPr lang="en-US">
              <a:latin typeface="宋体" panose="02010600030101010101" pitchFamily="2" charset="-122"/>
            </a:endParaRPr>
          </a:p>
        </p:txBody>
      </p:sp>
      <p:sp>
        <p:nvSpPr>
          <p:cNvPr id="54299" name="Text Box 34"/>
          <p:cNvSpPr/>
          <p:nvPr/>
        </p:nvSpPr>
        <p:spPr>
          <a:xfrm>
            <a:off x="827087" y="3357562"/>
            <a:ext cx="3994150" cy="530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宋体" panose="02010600030101010101" pitchFamily="2" charset="-122"/>
              </a:rPr>
              <a:t>（4）将表中的记录显示出来</a:t>
            </a:r>
            <a:endParaRPr lang="en-US">
              <a:latin typeface="宋体" panose="02010600030101010101" pitchFamily="2" charset="-122"/>
            </a:endParaRPr>
          </a:p>
        </p:txBody>
      </p:sp>
      <p:sp>
        <p:nvSpPr>
          <p:cNvPr id="54300" name="Text Box 35"/>
          <p:cNvSpPr/>
          <p:nvPr/>
        </p:nvSpPr>
        <p:spPr>
          <a:xfrm>
            <a:off x="1116012" y="4149725"/>
            <a:ext cx="1555750" cy="1406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宋体" panose="02010600030101010101" pitchFamily="2" charset="-122"/>
              </a:rPr>
              <a:t>ID | Name</a:t>
            </a:r>
            <a:endParaRPr lang="en-US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宋体" panose="02010600030101010101" pitchFamily="2" charset="-122"/>
              </a:rPr>
              <a:t>1  |Sunjm</a:t>
            </a:r>
            <a:endParaRPr lang="en-US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宋体" panose="02010600030101010101" pitchFamily="2" charset="-122"/>
              </a:rPr>
              <a:t>2  |zhs</a:t>
            </a:r>
            <a:endParaRPr 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3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3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36831949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dvAuto="0" autoUpdateAnimBg="0" uiExpand="1" build="p"/>
      <p:bldP spid="54276" grpId="0" advAuto="0" autoUpdateAnimBg="0" uiExpand="1"/>
      <p:bldP spid="54297" grpId="0" advAuto="0" autoUpdateAnimBg="0" uiExpand="1"/>
      <p:bldP spid="54298" grpId="0" advAuto="0" autoUpdateAnimBg="0" uiExpand="1"/>
      <p:bldP spid="54299" grpId="0" advAuto="0" autoUpdateAnimBg="0" uiExpand="1"/>
      <p:bldP spid="54300" grpId="0" advAuto="0" autoUpdateAnimBg="0" uiExpan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/>
          <p:nvPr/>
        </p:nvSpPr>
        <p:spPr>
          <a:xfrm>
            <a:off x="3924300" y="188912"/>
            <a:ext cx="3313112" cy="519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/>
              <a:t>[程序6.1]sqlitetest.c</a:t>
            </a:r>
            <a:endParaRPr lang="zh-CN"/>
          </a:p>
        </p:txBody>
      </p:sp>
      <p:sp>
        <p:nvSpPr>
          <p:cNvPr id="55299" name="Text Box 3"/>
          <p:cNvSpPr/>
          <p:nvPr/>
        </p:nvSpPr>
        <p:spPr>
          <a:xfrm>
            <a:off x="395287" y="908050"/>
            <a:ext cx="8569325" cy="4968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#include&lt;stdio.h&gt;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 b="1" i="0" u="none">
                <a:solidFill>
                  <a:schemeClr val="accent2"/>
                </a:solidFill>
              </a:rPr>
              <a:t>#include&lt;sqlite3.h&gt;</a:t>
            </a:r>
            <a:endParaRPr lang="en-US" sz="2000" b="1" i="0" u="none">
              <a:solidFill>
                <a:schemeClr val="accent2"/>
              </a:solidFill>
            </a:endParaRPr>
          </a:p>
          <a:p>
            <a:pPr marL="0" lvl="0" indent="0" hangingPunct="1">
              <a:spcBef>
                <a:spcPts val="0"/>
              </a:spcBef>
              <a:buNone/>
            </a:pP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int main()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{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 sqlite3 *db=NULL;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 int rc, i=0, nrow,ncol;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 char *Errormsg, **Result;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 rc=</a:t>
            </a:r>
            <a:r>
              <a:rPr lang="en-US" sz="2000" b="1" i="0" u="none">
                <a:solidFill>
                  <a:schemeClr val="accent2"/>
                </a:solidFill>
              </a:rPr>
              <a:t>sqlite3_open</a:t>
            </a:r>
            <a:r>
              <a:rPr lang="en-US" sz="2000"/>
              <a:t>("test.db",&amp;db);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 if(rc){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fprintf(stderr,"can't open database:%s\n",</a:t>
            </a:r>
            <a:r>
              <a:rPr lang="en-US" sz="2000" b="1" i="0" u="none">
                <a:solidFill>
                  <a:schemeClr val="accent2"/>
                </a:solidFill>
              </a:rPr>
              <a:t>sqlite3_errmsg</a:t>
            </a:r>
            <a:r>
              <a:rPr lang="en-US" sz="2000"/>
              <a:t>(db));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 b="1" i="0" u="none">
                <a:solidFill>
                  <a:schemeClr val="accent2"/>
                </a:solidFill>
              </a:rPr>
              <a:t>sqlite3_close</a:t>
            </a:r>
            <a:r>
              <a:rPr lang="en-US" sz="2000"/>
              <a:t>(db);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return 1;}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 else</a:t>
            </a:r>
            <a:endParaRPr lang="en-US" sz="2000"/>
          </a:p>
          <a:p>
            <a:pPr marL="0" lvl="0" indent="0" hangingPunct="1">
              <a:spcBef>
                <a:spcPts val="0"/>
              </a:spcBef>
              <a:buNone/>
            </a:pPr>
            <a:r>
              <a:rPr lang="en-US" sz="2000"/>
              <a:t>printf("open database successly!\n");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/>
          <p:nvPr/>
        </p:nvSpPr>
        <p:spPr>
          <a:xfrm>
            <a:off x="3924300" y="188912"/>
            <a:ext cx="3313112" cy="519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/>
              <a:t>[程序6.1]sqlitetest.c</a:t>
            </a:r>
            <a:endParaRPr lang="zh-CN"/>
          </a:p>
        </p:txBody>
      </p:sp>
      <p:sp>
        <p:nvSpPr>
          <p:cNvPr id="56323" name="Text Box 3"/>
          <p:cNvSpPr/>
          <p:nvPr/>
        </p:nvSpPr>
        <p:spPr>
          <a:xfrm>
            <a:off x="179387" y="1125537"/>
            <a:ext cx="8964612" cy="53165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char *sql="create table </a:t>
            </a:r>
            <a:r>
              <a:rPr lang="en-US" sz="2000" b="1" i="0" u="none">
                <a:solidFill>
                  <a:srgbClr val="92D050"/>
                </a:solidFill>
                <a:latin typeface="宋体" panose="02010600030101010101" pitchFamily="2" charset="-122"/>
              </a:rPr>
              <a:t>teacher</a:t>
            </a:r>
            <a:r>
              <a:rPr lang="en-US" sz="2000">
                <a:latin typeface="宋体" panose="02010600030101010101" pitchFamily="2" charset="-122"/>
              </a:rPr>
              <a:t>(id integer primary key,name varchar(10))";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i="0" u="none">
                <a:solidFill>
                  <a:schemeClr val="accent2"/>
                </a:solidFill>
                <a:latin typeface="宋体" panose="02010600030101010101" pitchFamily="2" charset="-122"/>
              </a:rPr>
              <a:t>sqlite3_exec</a:t>
            </a:r>
            <a:r>
              <a:rPr lang="en-US" sz="2000">
                <a:latin typeface="宋体" panose="02010600030101010101" pitchFamily="2" charset="-122"/>
              </a:rPr>
              <a:t>(db,sql,0,0,&amp;Errormsg);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       </a:t>
            </a:r>
            <a:r>
              <a:rPr lang="zh-CN" sz="2000">
                <a:solidFill>
                  <a:srgbClr val="FF0000"/>
                </a:solidFill>
                <a:latin typeface="宋体" panose="02010600030101010101" pitchFamily="2" charset="-122"/>
              </a:rPr>
              <a:t>//创建表teacher</a:t>
            </a:r>
            <a:endParaRPr lang="zh-CN" sz="200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sql="insert into teacher values(1001,'sunjm')";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sqlite3_exec(db,sql,0,0,&amp;Errormsg);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       </a:t>
            </a:r>
            <a:r>
              <a:rPr lang="zh-CN" sz="2000">
                <a:solidFill>
                  <a:srgbClr val="FF0000"/>
                </a:solidFill>
                <a:latin typeface="宋体" panose="02010600030101010101" pitchFamily="2" charset="-122"/>
              </a:rPr>
              <a:t>//使用了硬编码的数据值进行插入</a:t>
            </a:r>
            <a:endParaRPr lang="zh-CN" sz="200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sql="insert into teacher values(2,'zhs')";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sqlite3_exec(db,sql,0,0,&amp;Errormsg);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       </a:t>
            </a:r>
            <a:r>
              <a:rPr lang="zh-CN" sz="2000">
                <a:solidFill>
                  <a:srgbClr val="FF0000"/>
                </a:solidFill>
                <a:latin typeface="宋体" panose="02010600030101010101" pitchFamily="2" charset="-122"/>
              </a:rPr>
              <a:t>//使用了硬编码的数据值进行插入</a:t>
            </a:r>
            <a:endParaRPr lang="en-US" sz="2000"/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sql="select * from teacher";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i="0" u="none">
                <a:solidFill>
                  <a:schemeClr val="accent2"/>
                </a:solidFill>
                <a:latin typeface="宋体" panose="02010600030101010101" pitchFamily="2" charset="-122"/>
              </a:rPr>
              <a:t>sqlite3_get_table</a:t>
            </a:r>
            <a:r>
              <a:rPr lang="en-US" sz="2000">
                <a:latin typeface="宋体" panose="02010600030101010101" pitchFamily="2" charset="-122"/>
              </a:rPr>
              <a:t>(db,sql,&amp;Result,&amp;nrow,&amp;ncol,&amp;Errormsg);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       </a:t>
            </a:r>
            <a:r>
              <a:rPr lang="zh-CN" sz="2000">
                <a:solidFill>
                  <a:srgbClr val="FF0000"/>
                </a:solidFill>
                <a:latin typeface="宋体" panose="02010600030101010101" pitchFamily="2" charset="-122"/>
              </a:rPr>
              <a:t>//select执行查询，并将结果存储在Result二维字符数组中</a:t>
            </a:r>
            <a:endParaRPr lang="zh-CN" sz="2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/>
          <p:nvPr/>
        </p:nvSpPr>
        <p:spPr>
          <a:xfrm>
            <a:off x="3924300" y="188912"/>
            <a:ext cx="3313112" cy="519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/>
              <a:t>[程序6.1]sqlitetest.c</a:t>
            </a:r>
            <a:endParaRPr lang="zh-CN"/>
          </a:p>
        </p:txBody>
      </p:sp>
      <p:sp>
        <p:nvSpPr>
          <p:cNvPr id="57347" name="Text Box 3"/>
          <p:cNvSpPr/>
          <p:nvPr/>
        </p:nvSpPr>
        <p:spPr>
          <a:xfrm>
            <a:off x="179387" y="1341437"/>
            <a:ext cx="8964612" cy="36639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printf("row=%d column=%d\n",nrow,ncol);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printf("the result is:\n");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for(i=0;i&lt;(nrow+1)*ncol;i++)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printf("Result[%d]=%s\n",i,Result[i]);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sqlite3_free(Errormsg);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sqlite3_free_table(Result);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sqlite3_close(db);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return 0;</a:t>
            </a:r>
            <a:endParaRPr lang="en-US" sz="2000">
              <a:latin typeface="宋体" panose="02010600030101010101" pitchFamily="2" charset="-122"/>
            </a:endParaRPr>
          </a:p>
          <a:p>
            <a:pPr marL="0" lvl="0" indent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>
                <a:latin typeface="宋体" panose="02010600030101010101" pitchFamily="2" charset="-122"/>
              </a:rPr>
              <a:t>}</a:t>
            </a:r>
            <a:endParaRPr 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/>
          <p:nvPr>
            <p:ph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*/60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7171" name="Text Box 2"/>
          <p:cNvSpPr/>
          <p:nvPr/>
        </p:nvSpPr>
        <p:spPr>
          <a:xfrm>
            <a:off x="395287" y="1196975"/>
            <a:ext cx="355441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zh-CN" b="1" i="0" u="none">
                <a:ea typeface="ˎ̥"/>
              </a:rPr>
              <a:t>一、嵌入式处理器的特点</a:t>
            </a:r>
            <a:endParaRPr lang="zh-CN" b="1" i="0" u="none">
              <a:ea typeface="ˎ̥"/>
            </a:endParaRPr>
          </a:p>
        </p:txBody>
      </p:sp>
      <p:sp>
        <p:nvSpPr>
          <p:cNvPr id="7172" name="Rectangle 3"/>
          <p:cNvSpPr/>
          <p:nvPr/>
        </p:nvSpPr>
        <p:spPr>
          <a:xfrm>
            <a:off x="611187" y="2060575"/>
            <a:ext cx="6121400" cy="457200"/>
          </a:xfrm>
          <a:prstGeom prst="rect">
            <a:avLst/>
          </a:prstGeom>
          <a:solidFill>
            <a:srgbClr val="FFFFFF"/>
          </a:solidFill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>
                <a:ea typeface="ˎ̥"/>
              </a:rPr>
              <a:t>嵌入式处理器的特点有那些?</a:t>
            </a:r>
            <a:endParaRPr lang="en-US">
              <a:ea typeface="ˎ̥"/>
            </a:endParaRPr>
          </a:p>
        </p:txBody>
      </p:sp>
      <p:sp>
        <p:nvSpPr>
          <p:cNvPr id="7173" name="Rectangle 4"/>
          <p:cNvSpPr/>
          <p:nvPr/>
        </p:nvSpPr>
        <p:spPr>
          <a:xfrm>
            <a:off x="611187" y="2565400"/>
            <a:ext cx="7632700" cy="2647950"/>
          </a:xfrm>
          <a:prstGeom prst="rect">
            <a:avLst/>
          </a:prstGeom>
          <a:solidFill>
            <a:srgbClr val="FFFFFF"/>
          </a:solidFill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</a:p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ea typeface="ˎ̥"/>
              </a:rPr>
              <a:t>       嵌入式处理器作为嵌入式系统的核心，它必须首先满足系统在</a:t>
            </a:r>
            <a:r>
              <a:rPr lang="zh-CN">
                <a:solidFill>
                  <a:srgbClr val="FF3300"/>
                </a:solidFill>
                <a:ea typeface="ˎ̥"/>
              </a:rPr>
              <a:t>功耗、功能和速度</a:t>
            </a:r>
            <a:r>
              <a:rPr lang="zh-CN">
                <a:ea typeface="ˎ̥"/>
              </a:rPr>
              <a:t>方面的要求。一般来说，嵌入式系统对实时性、功耗、体积和可靠性等方面要求比较高，所以嵌入式处理器具有以下特点：</a:t>
            </a:r>
            <a:endParaRPr lang="zh-CN">
              <a:ea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 advAuto="0" autoUpdateAnimBg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/>
          <p:nvPr>
            <p:ph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*/60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8195" name="Rectangle 2"/>
          <p:cNvSpPr/>
          <p:nvPr/>
        </p:nvSpPr>
        <p:spPr>
          <a:xfrm>
            <a:off x="468312" y="1125537"/>
            <a:ext cx="1878012" cy="457200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>
                <a:ea typeface="ˎ̥"/>
              </a:rPr>
              <a:t>（1）功耗低</a:t>
            </a:r>
            <a:endParaRPr lang="en-US">
              <a:ea typeface="ˎ̥"/>
            </a:endParaRPr>
          </a:p>
        </p:txBody>
      </p:sp>
      <p:sp>
        <p:nvSpPr>
          <p:cNvPr id="8196" name="Rectangle 3"/>
          <p:cNvSpPr/>
          <p:nvPr/>
        </p:nvSpPr>
        <p:spPr>
          <a:xfrm>
            <a:off x="755650" y="1689100"/>
            <a:ext cx="7345362" cy="1133475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ea typeface="ˎ̥"/>
              </a:rPr>
              <a:t>       通用计算机的处理器追求的是高性能，所以它的功耗比较高。</a:t>
            </a:r>
            <a:endParaRPr lang="zh-CN">
              <a:ea typeface="ˎ̥"/>
            </a:endParaRPr>
          </a:p>
        </p:txBody>
      </p:sp>
      <p:sp>
        <p:nvSpPr>
          <p:cNvPr id="8197" name="Rectangle 4"/>
          <p:cNvSpPr/>
          <p:nvPr/>
        </p:nvSpPr>
        <p:spPr>
          <a:xfrm>
            <a:off x="755650" y="2940050"/>
            <a:ext cx="7129462" cy="1735137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ea typeface="ˎ̥"/>
              </a:rPr>
              <a:t>       嵌入式处理器首要目标不是高性能而是低功耗。至于处理速度“够用”即可。嵌入式处理器的功耗为mW。</a:t>
            </a:r>
            <a:endParaRPr lang="zh-CN">
              <a:ea typeface="ˎ̥"/>
            </a:endParaRPr>
          </a:p>
        </p:txBody>
      </p:sp>
      <p:sp>
        <p:nvSpPr>
          <p:cNvPr id="8198" name="Rectangle 5"/>
          <p:cNvSpPr/>
          <p:nvPr/>
        </p:nvSpPr>
        <p:spPr>
          <a:xfrm>
            <a:off x="2714625" y="4929187"/>
            <a:ext cx="3084512" cy="646112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ea typeface="ˎ̥"/>
              </a:rPr>
              <a:t>1W=1000mW(毫瓦）</a:t>
            </a:r>
            <a:endParaRPr lang="zh-CN">
              <a:ea typeface="ˎ̥"/>
            </a:endParaRPr>
          </a:p>
        </p:txBody>
      </p:sp>
      <p:sp>
        <p:nvSpPr>
          <p:cNvPr id="8199" name="文本框 2"/>
          <p:cNvSpPr/>
          <p:nvPr/>
        </p:nvSpPr>
        <p:spPr>
          <a:xfrm>
            <a:off x="2468562" y="2351087"/>
            <a:ext cx="5703887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ˎ̥"/>
              </a:rPr>
              <a:t>(</a:t>
            </a:r>
            <a:r>
              <a:rPr lang="zh-CN">
                <a:solidFill>
                  <a:srgbClr val="FF3300"/>
                </a:solidFill>
                <a:ea typeface="ˎ̥"/>
              </a:rPr>
              <a:t>提问:嵌入式CPU需要安装散热风扇吗？</a:t>
            </a:r>
            <a:r>
              <a:rPr lang="en-US">
                <a:ea typeface="ˎ̥"/>
              </a:rPr>
              <a:t>)</a:t>
            </a:r>
            <a:endParaRPr lang="en-US">
              <a:ea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dvAuto="0" autoUpdateAnimBg="0" uiExpand="1"/>
      <p:bldP spid="8198" grpId="0" advAuto="0" autoUpdateAnimBg="0" uiExpand="1"/>
      <p:bldP spid="8199" grpId="0" advAuto="0" autoUpdateAnimBg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/>
          <p:nvPr>
            <p:ph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*/60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9219" name="Text Box 2"/>
          <p:cNvSpPr/>
          <p:nvPr/>
        </p:nvSpPr>
        <p:spPr>
          <a:xfrm>
            <a:off x="468312" y="1268412"/>
            <a:ext cx="401161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>
                <a:ea typeface="ˎ̥"/>
              </a:rPr>
              <a:t>（2）集成了丰富的外设接口</a:t>
            </a:r>
            <a:endParaRPr lang="en-US">
              <a:ea typeface="ˎ̥"/>
            </a:endParaRPr>
          </a:p>
        </p:txBody>
      </p:sp>
      <p:sp>
        <p:nvSpPr>
          <p:cNvPr id="9220" name="Rectangle 3"/>
          <p:cNvSpPr/>
          <p:nvPr/>
        </p:nvSpPr>
        <p:spPr>
          <a:xfrm>
            <a:off x="827087" y="2133600"/>
            <a:ext cx="6697662" cy="1187450"/>
          </a:xfrm>
          <a:prstGeom prst="rect">
            <a:avLst/>
          </a:prstGeom>
          <a:solidFill>
            <a:srgbClr val="FFFFFF"/>
          </a:solidFill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ea typeface="ˎ̥"/>
              </a:rPr>
              <a:t>       通用计算机的处理器内部没有外设接口，它是通过3总路线和外部通信的。</a:t>
            </a:r>
            <a:endParaRPr lang="zh-CN">
              <a:ea typeface="ˎ̥"/>
            </a:endParaRPr>
          </a:p>
        </p:txBody>
      </p:sp>
      <p:sp>
        <p:nvSpPr>
          <p:cNvPr id="9221" name="Rectangle 4"/>
          <p:cNvSpPr/>
          <p:nvPr/>
        </p:nvSpPr>
        <p:spPr>
          <a:xfrm>
            <a:off x="684212" y="3516312"/>
            <a:ext cx="6783387" cy="1735137"/>
          </a:xfrm>
          <a:prstGeom prst="rect">
            <a:avLst/>
          </a:prstGeom>
          <a:solidFill>
            <a:srgbClr val="FFFFFF"/>
          </a:solidFill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ea typeface="ˎ̥"/>
              </a:rPr>
              <a:t>       嵌入式处理器为了达到缩小体积、提高可靠性等目标，所以尽可能将外设接口电路集成到处理器上，尽可能做到 SOC。</a:t>
            </a:r>
            <a:endParaRPr lang="zh-CN">
              <a:ea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/>
          <p:nvPr>
            <p:ph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 sz="1400" b="0" i="0" u="none">
                <a:solidFill>
                  <a:schemeClr val="bg1"/>
                </a:solidFill>
                <a:latin typeface="Times New Roman" panose="02020603050405020304" pitchFamily="18"/>
              </a:rPr>
              <a:t>*/60</a:t>
            </a:r>
            <a:endParaRPr lang="en-US" sz="1400" b="0" i="0" u="none">
              <a:solidFill>
                <a:schemeClr val="bg1"/>
              </a:solidFill>
              <a:latin typeface="Times New Roman" panose="02020603050405020304" pitchFamily="18"/>
            </a:endParaRPr>
          </a:p>
        </p:txBody>
      </p:sp>
      <p:sp>
        <p:nvSpPr>
          <p:cNvPr id="10243" name="Text Box 2"/>
          <p:cNvSpPr/>
          <p:nvPr/>
        </p:nvSpPr>
        <p:spPr>
          <a:xfrm>
            <a:off x="250825" y="1196975"/>
            <a:ext cx="523081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hangingPunct="1">
              <a:spcBef>
                <a:spcPts val="0"/>
              </a:spcBef>
              <a:buNone/>
            </a:pPr>
            <a:r>
              <a:rPr lang="en-US">
                <a:ea typeface="ˎ̥"/>
              </a:rPr>
              <a:t>（3）对实时多任务有很强的支持能力</a:t>
            </a:r>
            <a:endParaRPr lang="en-US">
              <a:ea typeface="ˎ̥"/>
            </a:endParaRPr>
          </a:p>
        </p:txBody>
      </p:sp>
      <p:sp>
        <p:nvSpPr>
          <p:cNvPr id="10244" name="Rectangle 3"/>
          <p:cNvSpPr/>
          <p:nvPr/>
        </p:nvSpPr>
        <p:spPr>
          <a:xfrm>
            <a:off x="468312" y="2022475"/>
            <a:ext cx="7681912" cy="1187450"/>
          </a:xfrm>
          <a:prstGeom prst="rect">
            <a:avLst/>
          </a:prstGeom>
          <a:solidFill>
            <a:srgbClr val="FFFFFF"/>
          </a:solidFill>
        </p:spPr>
        <p:txBody>
          <a:bodyPr lIns="91440" tIns="45720" rIns="91440" bIns="45720" anchor="ctr" anchorCtr="0">
            <a:spAutoFit/>
          </a:bodyPr>
          <a:lstStyle/>
          <a:p>
            <a:pPr marL="0" lv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ea typeface="ˎ̥"/>
              </a:rPr>
              <a:t>       嵌入式系统对实时性要求比较高，如：数控机床、汽车刹车系统。所以要求它必须支持实时多任务。</a:t>
            </a:r>
            <a:endParaRPr lang="zh-CN">
              <a:ea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M5ZTYyODJiNDZkZWE5NjYyNGE3YTk4MWI4ZDhlM2YifQ=="/>
</p:tagLst>
</file>

<file path=ppt/theme/theme1.xml><?xml version="1.0" encoding="utf-8"?>
<a:theme xmlns:a="http://schemas.openxmlformats.org/drawingml/2006/main" name="嵌入式系统教学的机遇与挑战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嵌入式系统教学的机遇与挑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嵌入式系统教学的机遇与挑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嵌入式系统教学的机遇与挑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嵌入式系统教学的机遇与挑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嵌入式系统教学的机遇与挑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嵌入式系统教学的机遇与挑战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嵌入式系统教学的机遇与挑战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嵌入式系统教学的机遇与挑战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嵌入式系统教学的机遇与挑战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嵌入式系统教学的机遇与挑战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嵌入式系统教学的机遇与挑战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嵌入式系统教学的机遇与挑战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563C1"/>
      </a:hlink>
      <a:folHlink>
        <a:srgbClr val="954F72"/>
      </a:folHlink>
    </a:clrScheme>
    <a:fontScheme name="default">
      <a:majorFont>
        <a:latin typeface="Arial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8798</Words>
  <Application>WPS 演示</Application>
  <PresentationFormat/>
  <Paragraphs>681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Arial</vt:lpstr>
      <vt:lpstr>宋体</vt:lpstr>
      <vt:lpstr>Wingdings</vt:lpstr>
      <vt:lpstr>等线</vt:lpstr>
      <vt:lpstr>Times New Roman</vt:lpstr>
      <vt:lpstr>ˎ̥</vt:lpstr>
      <vt:lpstr>Segoe Print</vt:lpstr>
      <vt:lpstr>-apple-system</vt:lpstr>
      <vt:lpstr>微软雅黑</vt:lpstr>
      <vt:lpstr>Arial Unicode MS</vt:lpstr>
      <vt:lpstr>仿宋_GB2312</vt:lpstr>
      <vt:lpstr>仿宋</vt:lpstr>
      <vt:lpstr>Arial</vt:lpstr>
      <vt:lpstr>黑体</vt:lpstr>
      <vt:lpstr>PingFang-SC-Regular</vt:lpstr>
      <vt:lpstr>嵌入式系统教学的机遇与挑战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应用程序开发</dc:title>
  <dc:creator>微软用户</dc:creator>
  <cp:lastModifiedBy>兀白少年</cp:lastModifiedBy>
  <cp:revision>303</cp:revision>
  <dcterms:created xsi:type="dcterms:W3CDTF">2024-05-28T07:49:19Z</dcterms:created>
  <dcterms:modified xsi:type="dcterms:W3CDTF">2024-05-28T10:01:43Z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25E714542295463E8BFE0704C85426E1_12</vt:lpwstr>
  </property>
  <property fmtid="{D5CDD505-2E9C-101B-9397-08002B2CF9AE}" pid="3" name="KSOProductBuildVer">
    <vt:lpwstr>2052-12.1.0.16929</vt:lpwstr>
  </property>
</Properties>
</file>