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37"/>
  </p:notesMasterIdLst>
  <p:sldIdLst>
    <p:sldId id="494" r:id="rId4"/>
    <p:sldId id="582" r:id="rId5"/>
    <p:sldId id="521" r:id="rId6"/>
    <p:sldId id="554" r:id="rId7"/>
    <p:sldId id="522" r:id="rId8"/>
    <p:sldId id="630" r:id="rId9"/>
    <p:sldId id="631" r:id="rId10"/>
    <p:sldId id="632" r:id="rId11"/>
    <p:sldId id="633" r:id="rId12"/>
    <p:sldId id="634" r:id="rId13"/>
    <p:sldId id="653" r:id="rId14"/>
    <p:sldId id="538" r:id="rId15"/>
    <p:sldId id="539" r:id="rId16"/>
    <p:sldId id="654" r:id="rId17"/>
    <p:sldId id="655" r:id="rId18"/>
    <p:sldId id="656" r:id="rId19"/>
    <p:sldId id="657" r:id="rId20"/>
    <p:sldId id="658" r:id="rId21"/>
    <p:sldId id="660" r:id="rId22"/>
    <p:sldId id="659" r:id="rId23"/>
    <p:sldId id="661" r:id="rId24"/>
    <p:sldId id="621" r:id="rId25"/>
    <p:sldId id="662" r:id="rId26"/>
    <p:sldId id="663" r:id="rId27"/>
    <p:sldId id="668" r:id="rId28"/>
    <p:sldId id="669" r:id="rId29"/>
    <p:sldId id="667" r:id="rId30"/>
    <p:sldId id="670" r:id="rId31"/>
    <p:sldId id="671" r:id="rId32"/>
    <p:sldId id="672" r:id="rId33"/>
    <p:sldId id="673" r:id="rId34"/>
    <p:sldId id="674" r:id="rId35"/>
    <p:sldId id="675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4BF"/>
    <a:srgbClr val="FFA30E"/>
    <a:srgbClr val="FFB015"/>
    <a:srgbClr val="FB9708"/>
    <a:srgbClr val="064BB2"/>
    <a:srgbClr val="FFCB54"/>
    <a:srgbClr val="2B6EE1"/>
    <a:srgbClr val="FFBF2B"/>
    <a:srgbClr val="7624CC"/>
    <a:srgbClr val="CC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641"/>
    <p:restoredTop sz="94660"/>
  </p:normalViewPr>
  <p:slideViewPr>
    <p:cSldViewPr snapToGrid="0" showGuides="1">
      <p:cViewPr>
        <p:scale>
          <a:sx n="75" d="100"/>
          <a:sy n="75" d="100"/>
        </p:scale>
        <p:origin x="-342" y="126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27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77ADA9-9D0B-42DC-94FF-BBDB68110F2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" name="日期占位符 29"/>
          <p:cNvSpPr>
            <a:spLocks noGrp="1"/>
          </p:cNvSpPr>
          <p:nvPr>
            <p:ph type="dt" sz="half" idx="2"/>
          </p:nvPr>
        </p:nvSpPr>
        <p:spPr>
          <a:xfrm>
            <a:off x="9447213" y="377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362659-EDEF-4896-B44C-15816E2E4CD8}" type="datetimeFigureOut"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lvl="0" algn="ctr">
              <a:buNone/>
            </a:pPr>
            <a:r>
              <a:rPr lang="en-US" altLang="zh-CN" sz="1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9A0DB2DC-4C9A-4742-B13C-FB6460FD3503}" type="slidenum"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104" name="图片 12" descr="泰迪logo无底色.png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79663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362585" lvl="0" indent="-362585">
              <a:lnSpc>
                <a:spcPct val="130000"/>
              </a:lnSpc>
              <a:buClr>
                <a:srgbClr val="032089"/>
              </a:buClr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362659-EDEF-4896-B44C-15816E2E4CD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lvl="0" algn="ctr">
              <a:buNone/>
            </a:pPr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379663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362585" lvl="0" indent="-362585">
              <a:lnSpc>
                <a:spcPct val="130000"/>
              </a:lnSpc>
              <a:buClr>
                <a:srgbClr val="032089"/>
              </a:buClr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362659-EDEF-4896-B44C-15816E2E4CD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you!</a:t>
            </a:r>
            <a:endParaRPr kumimoji="0" lang="zh-CN" altLang="en-US" sz="6600" b="1" i="0" u="none" strike="noStrike" kern="1200" cap="none" spc="0" normalizeH="0" baseline="0" noProof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48" name="Picture 20" descr="E:\LXL\T-微信平台\二维码（PPT）.png"/>
          <p:cNvPicPr>
            <a:picLocks noChangeAspect="1"/>
          </p:cNvPicPr>
          <p:nvPr userDrawn="1"/>
        </p:nvPicPr>
        <p:blipFill>
          <a:blip r:embed="rId2"/>
          <a:srcRect l="42476" t="16533" r="5714" b="3964"/>
          <a:stretch>
            <a:fillRect/>
          </a:stretch>
        </p:blipFill>
        <p:spPr>
          <a:xfrm>
            <a:off x="9999663" y="5051425"/>
            <a:ext cx="1974850" cy="1566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 descr="AW视觉符号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50" name="文本框 15"/>
          <p:cNvSpPr txBox="1"/>
          <p:nvPr userDrawn="1"/>
        </p:nvSpPr>
        <p:spPr>
          <a:xfrm>
            <a:off x="8509000" y="374650"/>
            <a:ext cx="2100263" cy="368300"/>
          </a:xfrm>
          <a:prstGeom prst="rect">
            <a:avLst/>
          </a:prstGeom>
          <a:noFill/>
          <a:ln w="9525">
            <a:noFill/>
          </a:ln>
        </p:spPr>
        <p:txBody>
          <a:bodyPr lIns="91343" tIns="45674" rIns="91343" bIns="45674">
            <a:spAutoFit/>
          </a:bodyPr>
          <a:p>
            <a:pPr lvl="0" algn="ctr">
              <a:buNone/>
            </a:pPr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  <a:endParaRPr lang="zh-CN" altLang="en-US" b="1" dirty="0">
              <a:solidFill>
                <a:srgbClr val="064BB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53" name="图片 16" descr="LOGO1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59738" y="288925"/>
            <a:ext cx="5461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362659-EDEF-4896-B44C-15816E2E4CD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pic>
        <p:nvPicPr>
          <p:cNvPr id="9" name="图片 8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2" name="文本框 15"/>
          <p:cNvSpPr txBox="1"/>
          <p:nvPr userDrawn="1"/>
        </p:nvSpPr>
        <p:spPr>
          <a:xfrm>
            <a:off x="8509000" y="374650"/>
            <a:ext cx="2100263" cy="368300"/>
          </a:xfrm>
          <a:prstGeom prst="rect">
            <a:avLst/>
          </a:prstGeom>
          <a:noFill/>
          <a:ln w="9525">
            <a:noFill/>
          </a:ln>
        </p:spPr>
        <p:txBody>
          <a:bodyPr lIns="91343" tIns="45674" rIns="91343" bIns="45674">
            <a:spAutoFit/>
          </a:bodyPr>
          <a:p>
            <a:pPr lvl="0" algn="ctr">
              <a:buNone/>
            </a:pPr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  <a:endParaRPr lang="zh-CN" altLang="en-US" b="1" dirty="0">
              <a:solidFill>
                <a:srgbClr val="064BB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5" name="图片 16" descr="LOGO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9738" y="288925"/>
            <a:ext cx="5461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6" name="日期占位符 29"/>
          <p:cNvSpPr>
            <a:spLocks noGrp="1"/>
          </p:cNvSpPr>
          <p:nvPr>
            <p:ph type="dt" sz="half" idx="2"/>
          </p:nvPr>
        </p:nvSpPr>
        <p:spPr>
          <a:xfrm>
            <a:off x="7329488" y="3659188"/>
            <a:ext cx="200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EFD6F6-2F20-4B1A-A667-B95C1338A7FC}" type="datetime5"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lvl="0" algn="ctr">
              <a:buNone/>
            </a:pPr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200" name="图片 12" descr="泰迪logo无底色.png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362585" lvl="0" indent="-362585">
              <a:lnSpc>
                <a:spcPct val="130000"/>
              </a:lnSpc>
              <a:buClr>
                <a:srgbClr val="032089"/>
              </a:buClr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362659-EDEF-4896-B44C-15816E2E4CD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lvl="0" algn="ctr">
              <a:buNone/>
            </a:pPr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224" name="图片 12" descr="泰迪logo无底色.png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362585" lvl="0" indent="-362585">
              <a:lnSpc>
                <a:spcPct val="130000"/>
              </a:lnSpc>
              <a:buClr>
                <a:srgbClr val="032089"/>
              </a:buClr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362659-EDEF-4896-B44C-15816E2E4CD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362659-EDEF-4896-B44C-15816E2E4CD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4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4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4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4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4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2585" indent="-362585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226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5">
          <a:solidFill>
            <a:schemeClr val="tx1"/>
          </a:solidFill>
          <a:latin typeface="+mn-lt"/>
          <a:ea typeface="+mn-ea"/>
        </a:defRPr>
      </a:lvl2pPr>
      <a:lvl3pPr marL="1209675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40">
          <a:solidFill>
            <a:schemeClr val="tx1"/>
          </a:solidFill>
          <a:latin typeface="+mn-lt"/>
          <a:ea typeface="+mn-ea"/>
        </a:defRPr>
      </a:lvl3pPr>
      <a:lvl4pPr marL="169291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5">
          <a:solidFill>
            <a:schemeClr val="tx1"/>
          </a:solidFill>
          <a:latin typeface="+mn-lt"/>
          <a:ea typeface="+mn-ea"/>
        </a:defRPr>
      </a:lvl4pPr>
      <a:lvl5pPr marL="217678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5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362659-EDEF-4896-B44C-15816E2E4CD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4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4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4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4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4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2585" indent="-362585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226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5">
          <a:solidFill>
            <a:schemeClr val="tx1"/>
          </a:solidFill>
          <a:latin typeface="+mn-lt"/>
          <a:ea typeface="+mn-ea"/>
        </a:defRPr>
      </a:lvl2pPr>
      <a:lvl3pPr marL="1209675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40">
          <a:solidFill>
            <a:schemeClr val="tx1"/>
          </a:solidFill>
          <a:latin typeface="+mn-lt"/>
          <a:ea typeface="+mn-ea"/>
        </a:defRPr>
      </a:lvl3pPr>
      <a:lvl4pPr marL="169291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5">
          <a:solidFill>
            <a:schemeClr val="tx1"/>
          </a:solidFill>
          <a:latin typeface="+mn-lt"/>
          <a:ea typeface="+mn-ea"/>
        </a:defRPr>
      </a:lvl4pPr>
      <a:lvl5pPr marL="217678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5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3.bin"/><Relationship Id="rId7" Type="http://schemas.openxmlformats.org/officeDocument/2006/relationships/tags" Target="../tags/tag4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tags" Target="../tags/tag3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4.bin"/><Relationship Id="rId10" Type="http://schemas.openxmlformats.org/officeDocument/2006/relationships/tags" Target="../tags/tag5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7.bin"/><Relationship Id="rId7" Type="http://schemas.openxmlformats.org/officeDocument/2006/relationships/tags" Target="../tags/tag8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tags" Target="../tags/tag7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13.wmf"/><Relationship Id="rId14" Type="http://schemas.openxmlformats.org/officeDocument/2006/relationships/oleObject" Target="../embeddings/oleObject9.bin"/><Relationship Id="rId13" Type="http://schemas.openxmlformats.org/officeDocument/2006/relationships/tags" Target="../tags/tag10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10" Type="http://schemas.openxmlformats.org/officeDocument/2006/relationships/tags" Target="../tags/tag9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emf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oleObject" Target="../embeddings/oleObject12.bin"/><Relationship Id="rId7" Type="http://schemas.openxmlformats.org/officeDocument/2006/relationships/tags" Target="../tags/tag18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tags" Target="../tags/tag17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14.bin"/><Relationship Id="rId13" Type="http://schemas.openxmlformats.org/officeDocument/2006/relationships/tags" Target="../tags/tag20.xml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13.bin"/><Relationship Id="rId10" Type="http://schemas.openxmlformats.org/officeDocument/2006/relationships/tags" Target="../tags/tag19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tags" Target="../tags/tag2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5.bin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tags" Target="../tags/tag24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7.bin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4"/>
          <p:cNvSpPr>
            <a:spLocks noGrp="1"/>
          </p:cNvSpPr>
          <p:nvPr>
            <p:ph type="title"/>
          </p:nvPr>
        </p:nvSpPr>
        <p:spPr>
          <a:xfrm>
            <a:off x="5470525" y="2706688"/>
            <a:ext cx="6345238" cy="69215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kumimoji="1"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kumimoji="1"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统计分析案例</a:t>
            </a:r>
            <a:endParaRPr kumimoji="1" lang="zh-CN" altLang="en-US" b="0" dirty="0">
              <a:latin typeface="Times New Roman" panose="02020603050405020304" pitchFamily="18" charset="0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0243" name="文本框 2"/>
          <p:cNvSpPr txBox="1"/>
          <p:nvPr/>
        </p:nvSpPr>
        <p:spPr>
          <a:xfrm>
            <a:off x="7864475" y="3435350"/>
            <a:ext cx="13985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fld id="{BB962C8B-B14F-4D97-AF65-F5344CB8AC3E}" type="datetime5"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fld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1790" y="1080770"/>
            <a:ext cx="11108055" cy="549656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SzTx/>
              <a:buFont typeface="Wingdings" panose="05000000000000000000" pitchFamily="2" charset="2"/>
              <a:defRPr/>
            </a:pPr>
            <a:r>
              <a:rPr lang="zh-CN" altLang="en-US" sz="2400" b="1" dirty="0">
                <a:sym typeface="+mn-ea"/>
              </a:rPr>
              <a:t>书本样例：P5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#</a:t>
            </a:r>
            <a:r>
              <a:rPr lang="zh-CN" altLang="en-US" sz="2000" dirty="0">
                <a:sym typeface="+mn-ea"/>
              </a:rPr>
              <a:t>年龄数值转换为</a:t>
            </a:r>
            <a:r>
              <a:rPr lang="en-US" altLang="zh-CN" sz="2000" dirty="0">
                <a:sym typeface="+mn-ea"/>
              </a:rPr>
              <a:t>0-1</a:t>
            </a:r>
            <a:r>
              <a:rPr lang="zh-CN" altLang="en-US" sz="2000" dirty="0">
                <a:sym typeface="+mn-ea"/>
              </a:rPr>
              <a:t>之间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df[‘</a:t>
            </a:r>
            <a:r>
              <a:rPr lang="en-US" altLang="zh-CN" sz="2000" dirty="0" err="1">
                <a:sym typeface="+mn-ea"/>
              </a:rPr>
              <a:t>agepreg</a:t>
            </a:r>
            <a:r>
              <a:rPr lang="en-US" altLang="zh-CN" sz="2000" dirty="0">
                <a:sym typeface="+mn-ea"/>
              </a:rPr>
              <a:t>’] /= 100.0 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#</a:t>
            </a:r>
            <a:r>
              <a:rPr lang="zh-CN" altLang="en-US" sz="2000" dirty="0">
                <a:sym typeface="+mn-ea"/>
              </a:rPr>
              <a:t>异常值列表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 err="1">
                <a:sym typeface="+mn-ea"/>
              </a:rPr>
              <a:t>na_vals</a:t>
            </a:r>
            <a:r>
              <a:rPr lang="en-US" altLang="zh-CN" sz="2000" dirty="0">
                <a:sym typeface="+mn-ea"/>
              </a:rPr>
              <a:t> = [97, 98, 99]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 algn="l">
              <a:buClrTx/>
              <a:buSzTx/>
              <a:buFontTx/>
              <a:buNone/>
            </a:pPr>
            <a:r>
              <a:rPr lang="zh-CN" altLang="en-US" sz="3200" dirty="0">
                <a:sym typeface="+mn-ea"/>
              </a:rPr>
              <a:t>数据变换</a:t>
            </a:r>
            <a:endParaRPr kumimoji="1" lang="zh-CN" altLang="en-US" sz="3200" dirty="0"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1790" y="1080770"/>
            <a:ext cx="11108055" cy="549656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SzTx/>
              <a:buFont typeface="Wingdings" panose="05000000000000000000" pitchFamily="2" charset="2"/>
              <a:defRPr/>
            </a:pPr>
            <a:r>
              <a:rPr lang="zh-CN" altLang="en-US" sz="2400" b="1" dirty="0">
                <a:sym typeface="+mn-ea"/>
              </a:rPr>
              <a:t>书本样例：P5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#</a:t>
            </a:r>
            <a:r>
              <a:rPr lang="zh-CN" altLang="en-US" sz="2000" dirty="0">
                <a:sym typeface="+mn-ea"/>
              </a:rPr>
              <a:t>异常值处理：通过标注</a:t>
            </a:r>
            <a:r>
              <a:rPr lang="en-US" altLang="zh-CN" sz="2000" dirty="0" err="1">
                <a:sym typeface="+mn-ea"/>
              </a:rPr>
              <a:t>np.nan</a:t>
            </a:r>
            <a:r>
              <a:rPr lang="zh-CN" altLang="en-US" sz="2000" dirty="0">
                <a:sym typeface="+mn-ea"/>
              </a:rPr>
              <a:t>删除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#</a:t>
            </a:r>
            <a:r>
              <a:rPr lang="en-US" altLang="zh-CN" sz="2000" dirty="0" err="1">
                <a:sym typeface="+mn-ea"/>
              </a:rPr>
              <a:t>inplace</a:t>
            </a:r>
            <a:r>
              <a:rPr lang="zh-CN" altLang="en-US" sz="2000" dirty="0">
                <a:sym typeface="+mn-ea"/>
              </a:rPr>
              <a:t>标识：直接修改现有的</a:t>
            </a:r>
            <a:r>
              <a:rPr lang="en-US" altLang="zh-CN" sz="2000" dirty="0">
                <a:sym typeface="+mn-ea"/>
              </a:rPr>
              <a:t>Series</a:t>
            </a:r>
            <a:r>
              <a:rPr lang="zh-CN" altLang="en-US" sz="2000" dirty="0">
                <a:sym typeface="+mn-ea"/>
              </a:rPr>
              <a:t>对象，即源数据，不是创建新的对象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 df[‘</a:t>
            </a:r>
            <a:r>
              <a:rPr lang="en-US" altLang="zh-CN" sz="2000" dirty="0" err="1">
                <a:sym typeface="+mn-ea"/>
              </a:rPr>
              <a:t>birthwgt_lb</a:t>
            </a:r>
            <a:r>
              <a:rPr lang="en-US" altLang="zh-CN" sz="2000" dirty="0">
                <a:sym typeface="+mn-ea"/>
              </a:rPr>
              <a:t>’].replace(</a:t>
            </a:r>
            <a:r>
              <a:rPr lang="en-US" altLang="zh-CN" sz="2000" dirty="0" err="1">
                <a:sym typeface="+mn-ea"/>
              </a:rPr>
              <a:t>na_vals</a:t>
            </a:r>
            <a:r>
              <a:rPr lang="en-US" altLang="zh-CN" sz="2000" dirty="0">
                <a:sym typeface="+mn-ea"/>
              </a:rPr>
              <a:t>, </a:t>
            </a:r>
            <a:r>
              <a:rPr lang="en-US" altLang="zh-CN" sz="2000" dirty="0" err="1">
                <a:sym typeface="+mn-ea"/>
              </a:rPr>
              <a:t>np.nan</a:t>
            </a:r>
            <a:r>
              <a:rPr lang="en-US" altLang="zh-CN" sz="2000" dirty="0">
                <a:sym typeface="+mn-ea"/>
              </a:rPr>
              <a:t>, </a:t>
            </a:r>
            <a:r>
              <a:rPr lang="en-US" altLang="zh-CN" sz="2000" dirty="0" err="1">
                <a:sym typeface="+mn-ea"/>
              </a:rPr>
              <a:t>inplace</a:t>
            </a:r>
            <a:r>
              <a:rPr lang="en-US" altLang="zh-CN" sz="2000" dirty="0">
                <a:sym typeface="+mn-ea"/>
              </a:rPr>
              <a:t>=True)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df[‘</a:t>
            </a:r>
            <a:r>
              <a:rPr lang="en-US" altLang="zh-CN" sz="2000" dirty="0" err="1">
                <a:sym typeface="+mn-ea"/>
              </a:rPr>
              <a:t>birthwgt_oz</a:t>
            </a:r>
            <a:r>
              <a:rPr lang="en-US" altLang="zh-CN" sz="2000" dirty="0">
                <a:sym typeface="+mn-ea"/>
              </a:rPr>
              <a:t>’].replace(</a:t>
            </a:r>
            <a:r>
              <a:rPr lang="en-US" altLang="zh-CN" sz="2000" dirty="0" err="1">
                <a:sym typeface="+mn-ea"/>
              </a:rPr>
              <a:t>na_vals</a:t>
            </a:r>
            <a:r>
              <a:rPr lang="en-US" altLang="zh-CN" sz="2000" dirty="0">
                <a:sym typeface="+mn-ea"/>
              </a:rPr>
              <a:t>, </a:t>
            </a:r>
            <a:r>
              <a:rPr lang="en-US" altLang="zh-CN" sz="2000" dirty="0" err="1">
                <a:sym typeface="+mn-ea"/>
              </a:rPr>
              <a:t>np.nan</a:t>
            </a:r>
            <a:r>
              <a:rPr lang="en-US" altLang="zh-CN" sz="2000" dirty="0">
                <a:sym typeface="+mn-ea"/>
              </a:rPr>
              <a:t>, </a:t>
            </a:r>
            <a:r>
              <a:rPr lang="en-US" altLang="zh-CN" sz="2000" dirty="0" err="1">
                <a:sym typeface="+mn-ea"/>
              </a:rPr>
              <a:t>inplace</a:t>
            </a:r>
            <a:r>
              <a:rPr lang="en-US" altLang="zh-CN" sz="2000" dirty="0">
                <a:sym typeface="+mn-ea"/>
              </a:rPr>
              <a:t>=True)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#</a:t>
            </a:r>
            <a:r>
              <a:rPr lang="zh-CN" altLang="en-US" sz="2000" dirty="0">
                <a:sym typeface="+mn-ea"/>
              </a:rPr>
              <a:t>生成一个新列</a:t>
            </a:r>
            <a:r>
              <a:rPr lang="en-US" altLang="zh-CN" sz="2000" dirty="0">
                <a:sym typeface="+mn-ea"/>
              </a:rPr>
              <a:t>'</a:t>
            </a:r>
            <a:r>
              <a:rPr lang="en-US" altLang="zh-CN" sz="2000" dirty="0" err="1">
                <a:sym typeface="+mn-ea"/>
              </a:rPr>
              <a:t>totalwgt_lb</a:t>
            </a:r>
            <a:r>
              <a:rPr lang="en-US" altLang="zh-CN" sz="2000" dirty="0">
                <a:sym typeface="+mn-ea"/>
              </a:rPr>
              <a:t>'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 df['</a:t>
            </a:r>
            <a:r>
              <a:rPr lang="en-US" altLang="zh-CN" sz="2000" dirty="0" err="1">
                <a:sym typeface="+mn-ea"/>
              </a:rPr>
              <a:t>totalwgt_lb</a:t>
            </a:r>
            <a:r>
              <a:rPr lang="en-US" altLang="zh-CN" sz="2000" dirty="0">
                <a:sym typeface="+mn-ea"/>
              </a:rPr>
              <a:t>'] = df[‘</a:t>
            </a:r>
            <a:r>
              <a:rPr lang="en-US" altLang="zh-CN" sz="2000" dirty="0" err="1">
                <a:sym typeface="+mn-ea"/>
              </a:rPr>
              <a:t>birthwgt_lb</a:t>
            </a:r>
            <a:r>
              <a:rPr lang="en-US" altLang="zh-CN" sz="2000" dirty="0">
                <a:sym typeface="+mn-ea"/>
              </a:rPr>
              <a:t>’] + df[‘</a:t>
            </a:r>
            <a:r>
              <a:rPr lang="en-US" altLang="zh-CN" sz="2000" dirty="0" err="1">
                <a:sym typeface="+mn-ea"/>
              </a:rPr>
              <a:t>birthwgt_oz</a:t>
            </a:r>
            <a:r>
              <a:rPr lang="en-US" altLang="zh-CN" sz="2000" dirty="0">
                <a:sym typeface="+mn-ea"/>
              </a:rPr>
              <a:t>’] / 16.0 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 algn="l">
              <a:buClrTx/>
              <a:buSzTx/>
              <a:buFontTx/>
              <a:buNone/>
            </a:pPr>
            <a:r>
              <a:rPr lang="zh-CN" altLang="en-US" sz="3200" dirty="0">
                <a:sym typeface="+mn-ea"/>
              </a:rPr>
              <a:t>数据变换</a:t>
            </a:r>
            <a:endParaRPr kumimoji="1" lang="zh-CN" altLang="en-US" sz="3200" dirty="0"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341948" y="1333183"/>
            <a:ext cx="11107737" cy="4370387"/>
          </a:xfrm>
        </p:spPr>
        <p:txBody>
          <a:bodyPr vert="horz" wrap="square" lIns="91440" tIns="45720" rIns="91440" bIns="45720" anchor="t" anchorCtr="0"/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r>
              <a:rPr kumimoji="1"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更改DataFrame中的数据，原理是将这部分数据提取出来，重新赋值为新的数据</a:t>
            </a:r>
            <a:endParaRPr kumimoji="1"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对数据进行规范化的操作，将数据转换成“适当的”格式，以适用于挖掘任务及算法的需要</a:t>
            </a:r>
            <a:endParaRPr lang="zh-CN" altLang="en-US" sz="2400" b="1" dirty="0" smtClean="0">
              <a:solidFill>
                <a:schemeClr val="tx1"/>
              </a:solidFill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简单函数变换就是对原始数据进行某些数学函数变换</a:t>
            </a:r>
            <a:endParaRPr lang="zh-CN" altLang="en-US" sz="2400" b="1" dirty="0" smtClean="0">
              <a:cs typeface="宋体" panose="02010600030101010101" pitchFamily="2" charset="-122"/>
              <a:sym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常用的函数变换包括平方、开方、对数、差分运算等:</a:t>
            </a:r>
            <a:endParaRPr kumimoji="1"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379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>
                <a:sym typeface="+mn-ea"/>
              </a:rPr>
              <a:t>数据变换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简单函数变换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graphicFrame>
        <p:nvGraphicFramePr>
          <p:cNvPr id="31750" name="对象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04814" y="3899544"/>
          <a:ext cx="12890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" r:id="rId2" imgW="444500" imgH="203200" progId="Equation.DSMT4">
                  <p:embed/>
                </p:oleObj>
              </mc:Choice>
              <mc:Fallback>
                <p:oleObj name="" r:id="rId2" imgW="444500" imgH="203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814" y="3899544"/>
                        <a:ext cx="12890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对象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361979" y="3899227"/>
          <a:ext cx="151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" r:id="rId5" imgW="508635" imgH="228600" progId="Equation.DSMT4">
                  <p:embed/>
                </p:oleObj>
              </mc:Choice>
              <mc:Fallback>
                <p:oleObj name="" r:id="rId5" imgW="508635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979" y="3899227"/>
                        <a:ext cx="1511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对象 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104814" y="4877272"/>
          <a:ext cx="1974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" r:id="rId8" imgW="685800" imgH="203200" progId="Equation.DSMT4">
                  <p:embed/>
                </p:oleObj>
              </mc:Choice>
              <mc:Fallback>
                <p:oleObj name="" r:id="rId8" imgW="685800" imgH="203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814" y="4877272"/>
                        <a:ext cx="1974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对象 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638131" y="4877734"/>
          <a:ext cx="44021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11" imgW="1550035" imgH="228600" progId="Equation.DSMT4">
                  <p:embed/>
                </p:oleObj>
              </mc:Choice>
              <mc:Fallback>
                <p:oleObj name="Equation" r:id="rId11" imgW="1550035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131" y="4877734"/>
                        <a:ext cx="44021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314643" y="1243648"/>
            <a:ext cx="11256962" cy="4370387"/>
          </a:xfrm>
        </p:spPr>
        <p:txBody>
          <a:bodyPr vert="horz" wrap="square" lIns="91440" tIns="45720" rIns="91440" bIns="45720" anchor="t" anchorCtr="0"/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数据标准化（归一化）处理是数据挖掘的一项基础工作，不同评价指标往往具有不同的量纲和量纲单位，数值间的差别可能很大，不进行处理可能会影响到数据分析的结果，为了消除指标之间的量纲和大小不一的影响，需要进行数据标准化处理，将数据按照比例进行缩放，使之落入一个特定的区域，从而进行综合分析。如将工资收入属性值映射到[-1，1]或者[0，1]之间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三种常用规范化方法：最小-最大规范化、零-均值规范化、小数定标规范化</a:t>
            </a:r>
            <a:endParaRPr kumimoji="1"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>
                <a:sym typeface="+mn-ea"/>
              </a:rPr>
              <a:t>数据变换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规范化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314960" y="1243965"/>
            <a:ext cx="11256645" cy="5495290"/>
          </a:xfrm>
        </p:spPr>
        <p:txBody>
          <a:bodyPr vert="horz" wrap="square" lIns="91440" tIns="45720" rIns="91440" bIns="45720" anchor="t" anchorCtr="0"/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最小-最大规范化：也称为离差标准化，是对原始数据的线性变换，使结果值映射到[0,1]之间。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SzTx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    转换函数如：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SzTx/>
            </a:pP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SzTx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    其中 为样本数据的最大值， 为样本数据的最小值。 为极差。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零-均值规范化:也叫标准差标准化，经过处理的数据的平均数为0，标准差为1。转化函数为：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  <a:buChar char="Ø"/>
            </a:pP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     其中</a:t>
            </a:r>
            <a:r>
              <a:rPr lang="en-US" altLang="zh-CN" sz="2400" b="1" dirty="0" smtClean="0"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   为原始数据的均值，   为原始数据的标准差。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小数定标规范化:通过移动属性值的小数位数，将属性值映射到[-1，1]之间，移动的小数位数取决于属性值绝对值</a:t>
            </a: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的</a:t>
            </a:r>
            <a:endParaRPr kumimoji="1"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>
                <a:sym typeface="+mn-ea"/>
              </a:rPr>
              <a:t>数据变换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规范化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graphicFrame>
        <p:nvGraphicFramePr>
          <p:cNvPr id="33798" name="对象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857625" y="1769110"/>
          <a:ext cx="1965325" cy="78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" r:id="rId2" imgW="977900" imgH="393700" progId="Equation.DSMT4">
                  <p:embed/>
                </p:oleObj>
              </mc:Choice>
              <mc:Fallback>
                <p:oleObj name="" r:id="rId2" imgW="977900" imgH="3937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769110"/>
                        <a:ext cx="1965325" cy="782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对象 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475355" y="3841750"/>
          <a:ext cx="1461135" cy="87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" r:id="rId5" imgW="660400" imgH="393700" progId="Equation.DSMT4">
                  <p:embed/>
                </p:oleObj>
              </mc:Choice>
              <mc:Fallback>
                <p:oleObj name="" r:id="rId5" imgW="660400" imgH="3937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355" y="3841750"/>
                        <a:ext cx="1461135" cy="877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对象 1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850182" y="4661874"/>
          <a:ext cx="2889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" r:id="rId8" imgW="139700" imgH="165100" progId="Equation.DSMT4">
                  <p:embed/>
                </p:oleObj>
              </mc:Choice>
              <mc:Fallback>
                <p:oleObj name="" r:id="rId8" imgW="139700" imgH="1651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182" y="4661874"/>
                        <a:ext cx="2889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对象 1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878565" y="4719239"/>
          <a:ext cx="2873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" r:id="rId11" imgW="152400" imgH="139700" progId="Equation.DSMT4">
                  <p:embed/>
                </p:oleObj>
              </mc:Choice>
              <mc:Fallback>
                <p:oleObj name="" r:id="rId11" imgW="152400" imgH="1397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565" y="4719239"/>
                        <a:ext cx="2873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对象 1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979794" y="5570695"/>
          <a:ext cx="11096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" r:id="rId14" imgW="558800" imgH="393700" progId="Equation.DSMT4">
                  <p:embed/>
                </p:oleObj>
              </mc:Choice>
              <mc:Fallback>
                <p:oleObj name="" r:id="rId14" imgW="558800" imgH="3937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9794" y="5570695"/>
                        <a:ext cx="11096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314643" y="1243648"/>
            <a:ext cx="11256962" cy="4370387"/>
          </a:xfrm>
        </p:spPr>
        <p:txBody>
          <a:bodyPr vert="horz" wrap="square" lIns="91440" tIns="45720" rIns="91440" bIns="45720" anchor="t" anchorCtr="0"/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在数据预处理时，异常值是否剔除，需视具体情况而定，因为有些异常值可能蕴含着有用的信息。异常值处理常用方法：</a:t>
            </a:r>
            <a:endParaRPr kumimoji="1"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>
                <a:sym typeface="+mn-ea"/>
              </a:rPr>
              <a:t>数据</a:t>
            </a:r>
            <a:r>
              <a:rPr lang="zh-CN" altLang="en-US" dirty="0">
                <a:sym typeface="+mn-ea"/>
              </a:rPr>
              <a:t>异常值处理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" y="2405380"/>
            <a:ext cx="10462895" cy="278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连接符 6"/>
          <p:cNvCxnSpPr/>
          <p:nvPr/>
        </p:nvCxnSpPr>
        <p:spPr>
          <a:xfrm>
            <a:off x="3265488" y="1830388"/>
            <a:ext cx="22860" cy="3264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4468813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FFA30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布（</a:t>
            </a:r>
            <a:r>
              <a:rPr lang="en-US" altLang="zh-CN" sz="2200" dirty="0">
                <a:sym typeface="+mn-ea"/>
              </a:rPr>
              <a:t>first.py</a:t>
            </a:r>
            <a:r>
              <a:rPr lang="zh-CN" altLang="en-US" sz="2200" dirty="0">
                <a:sym typeface="+mn-ea"/>
              </a:rPr>
              <a:t>）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994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1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dirty="0">
                <a:sym typeface="+mn-ea"/>
              </a:rPr>
              <a:t>探索性数据分析（</a:t>
            </a:r>
            <a:r>
              <a:rPr lang="zh-CN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nsgy.py</a:t>
            </a:r>
            <a:r>
              <a:rPr lang="zh-CN" altLang="en-US" sz="2200" b="1" dirty="0">
                <a:sym typeface="+mn-ea"/>
              </a:rPr>
              <a:t>）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FFA30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概率质量函数</a:t>
            </a: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probability.py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314643" y="1243648"/>
            <a:ext cx="11256962" cy="4370387"/>
          </a:xfrm>
        </p:spPr>
        <p:txBody>
          <a:bodyPr vert="horz" wrap="square" lIns="91440" tIns="45720" rIns="91440" bIns="45720" anchor="t" anchorCtr="0"/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揭示数据的分布特征和分布类型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频率分布直方图、茎叶图、饼图等直观地显示分布情况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对于定量变量而言，做频率分布分析时选择“组数”和“组宽”是主要的问题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遵循的主要原则有：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914400" lvl="3" indent="-362585" algn="l">
              <a:lnSpc>
                <a:spcPct val="100000"/>
              </a:lnSpc>
              <a:buClr>
                <a:srgbClr val="000066"/>
              </a:buClr>
              <a:buSzTx/>
              <a:buFont typeface="Wingdings" panose="05000000000000000000" charset="0"/>
              <a:buChar char="ü"/>
            </a:pPr>
            <a:r>
              <a:rPr lang="zh-CN" altLang="en-US" sz="2000" b="1" dirty="0" smtClean="0">
                <a:cs typeface="宋体" panose="02010600030101010101" pitchFamily="2" charset="-122"/>
                <a:sym typeface="+mn-ea"/>
              </a:rPr>
              <a:t>各组之间必须是相互排斥的</a:t>
            </a:r>
            <a:endParaRPr lang="zh-CN" altLang="en-US" sz="2000" b="1" dirty="0" smtClean="0">
              <a:cs typeface="宋体" panose="02010600030101010101" pitchFamily="2" charset="-122"/>
            </a:endParaRPr>
          </a:p>
          <a:p>
            <a:pPr marL="914400" lvl="3" indent="-362585" algn="l">
              <a:lnSpc>
                <a:spcPct val="100000"/>
              </a:lnSpc>
              <a:buClr>
                <a:srgbClr val="000066"/>
              </a:buClr>
              <a:buSzTx/>
              <a:buFont typeface="Wingdings" panose="05000000000000000000" charset="0"/>
              <a:buChar char="ü"/>
            </a:pPr>
            <a:r>
              <a:rPr lang="zh-CN" altLang="en-US" sz="2000" b="1" dirty="0" smtClean="0">
                <a:cs typeface="宋体" panose="02010600030101010101" pitchFamily="2" charset="-122"/>
                <a:sym typeface="+mn-ea"/>
              </a:rPr>
              <a:t>各组必须将所有的数据包含在内</a:t>
            </a:r>
            <a:endParaRPr lang="zh-CN" altLang="en-US" sz="2000" b="1" dirty="0" smtClean="0">
              <a:cs typeface="宋体" panose="02010600030101010101" pitchFamily="2" charset="-122"/>
            </a:endParaRPr>
          </a:p>
          <a:p>
            <a:pPr marL="914400" lvl="3" indent="-362585" algn="l">
              <a:lnSpc>
                <a:spcPct val="100000"/>
              </a:lnSpc>
              <a:buClr>
                <a:srgbClr val="000066"/>
              </a:buClr>
              <a:buSzTx/>
              <a:buFont typeface="Wingdings" panose="05000000000000000000" charset="0"/>
              <a:buChar char="ü"/>
            </a:pPr>
            <a:r>
              <a:rPr lang="zh-CN" altLang="en-US" sz="2000" b="1" dirty="0" smtClean="0">
                <a:cs typeface="宋体" panose="02010600030101010101" pitchFamily="2" charset="-122"/>
                <a:sym typeface="+mn-ea"/>
              </a:rPr>
              <a:t>各组的组宽最好相等</a:t>
            </a:r>
            <a:endParaRPr lang="zh-CN" altLang="en-US" sz="2000" b="1" dirty="0" smtClean="0"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endParaRPr kumimoji="1"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分布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310" y="2726690"/>
            <a:ext cx="596392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314643" y="1243648"/>
            <a:ext cx="11256962" cy="4370387"/>
          </a:xfrm>
        </p:spPr>
        <p:txBody>
          <a:bodyPr vert="horz" wrap="square" lIns="91440" tIns="45720" rIns="91440" bIns="45720" anchor="t" anchorCtr="0"/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数据的分布：用来描述数据出现的频数（概率）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频数：数据为某个值时出现的次数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457200" lvl="3" indent="-362585" algn="l"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计算频数的案例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457200" lvl="1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r>
              <a:rPr lang="zh-CN" altLang="en-US" sz="2585" dirty="0">
                <a:sym typeface="+mn-ea"/>
              </a:rPr>
              <a:t>用字典计算频数：</a:t>
            </a:r>
            <a:endParaRPr lang="en-US" altLang="zh-CN" sz="2585" dirty="0"/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endParaRPr kumimoji="1"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分布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835" y="3347957"/>
            <a:ext cx="6103843" cy="126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314643" y="1243648"/>
            <a:ext cx="11256962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字典的get()方法</a:t>
            </a:r>
            <a:r>
              <a:rPr lang="zh-CN" altLang="en-US" sz="2400" b="1" dirty="0" smtClean="0">
                <a:cs typeface="宋体" panose="02010600030101010101" pitchFamily="2" charset="-122"/>
              </a:rPr>
              <a:t>：</a:t>
            </a: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获取字典的value值。get()的声明如下：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spcBef>
                <a:spcPct val="20000"/>
              </a:spcBef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get(k[,d])-&gt;D[k]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参数k表示字典的键值，参数d可以作为get()的返回值，其默认值为”None”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get()等同于一条if…else…语句，参数k如果在字典D中，get()返回D[k]；参数k如果不在字典D中，则返回参数d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457200" lvl="2" indent="0" algn="l">
              <a:lnSpc>
                <a:spcPct val="100000"/>
              </a:lnSpc>
              <a:buSzTx/>
              <a:buNone/>
            </a:pP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D={“key1”:”value1”,”key2”:”value2”}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457200" lvl="2" indent="0" algn="l">
              <a:lnSpc>
                <a:spcPct val="100000"/>
              </a:lnSpc>
              <a:buSzTx/>
              <a:buNone/>
            </a:pPr>
            <a:r>
              <a:rPr lang="en-US" altLang="zh-CN" sz="2400" dirty="0" smtClean="0">
                <a:cs typeface="宋体" panose="02010600030101010101" pitchFamily="2" charset="-122"/>
                <a:sym typeface="+mn-ea"/>
              </a:rPr>
              <a:t>i</a:t>
            </a: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f “key1” in D: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457200" lvl="2" indent="0" algn="l">
              <a:lnSpc>
                <a:spcPct val="100000"/>
              </a:lnSpc>
              <a:buSzTx/>
              <a:buNone/>
            </a:pP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    print D[“key1”]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457200" lvl="2" indent="0" algn="l">
              <a:lnSpc>
                <a:spcPct val="100000"/>
              </a:lnSpc>
              <a:buSzTx/>
              <a:buNone/>
            </a:pPr>
            <a:r>
              <a:rPr lang="en-US" altLang="zh-CN" sz="2400" dirty="0" smtClean="0">
                <a:cs typeface="宋体" panose="02010600030101010101" pitchFamily="2" charset="-122"/>
                <a:sym typeface="+mn-ea"/>
              </a:rPr>
              <a:t>e</a:t>
            </a: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lse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457200" lvl="2" indent="0" algn="l">
              <a:lnSpc>
                <a:spcPct val="100000"/>
              </a:lnSpc>
              <a:buSzTx/>
              <a:buNone/>
            </a:pP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    print “None”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spcBef>
                <a:spcPct val="20000"/>
              </a:spcBef>
              <a:buSzTx/>
              <a:buChar char="Ø"/>
            </a:pP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分布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连接符 6"/>
          <p:cNvCxnSpPr/>
          <p:nvPr/>
        </p:nvCxnSpPr>
        <p:spPr>
          <a:xfrm>
            <a:off x="3265488" y="1830388"/>
            <a:ext cx="22860" cy="3264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594928" y="2458403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FFB015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布（first.py）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3994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FFA30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1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dirty="0">
                <a:sym typeface="+mn-ea"/>
              </a:rPr>
              <a:t>探索性数据分析（</a:t>
            </a:r>
            <a:r>
              <a:rPr lang="zh-CN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nsgy.py</a:t>
            </a:r>
            <a:r>
              <a:rPr lang="zh-CN" altLang="en-US" sz="2200" b="1" dirty="0">
                <a:sym typeface="+mn-ea"/>
              </a:rPr>
              <a:t>）</a:t>
            </a:r>
            <a:endParaRPr kumimoji="0" lang="zh-CN" altLang="en-US" sz="2200" b="1" i="0" u="none" strike="noStrike" kern="1200" cap="none" spc="0" normalizeH="0" baseline="0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概率质量函数</a:t>
            </a: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probability.py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314643" y="1243648"/>
            <a:ext cx="11256962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概率：频数除以样本数量n，实现归一化过程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457200" lvl="3" indent="-362585" algn="l"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计算概率的案例</a:t>
            </a:r>
            <a:endParaRPr lang="zh-CN" altLang="en-US" sz="2400" b="1" dirty="0" smtClean="0">
              <a:cs typeface="宋体" panose="02010600030101010101" pitchFamily="2" charset="-122"/>
              <a:sym typeface="+mn-ea"/>
            </a:endParaRPr>
          </a:p>
          <a:p>
            <a:pPr marL="94615" lvl="3" indent="0" algn="l">
              <a:buClr>
                <a:srgbClr val="000066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利用频数计算频率：将频数除以</a:t>
            </a:r>
            <a:r>
              <a:rPr lang="en-US" altLang="zh-CN" sz="2400" dirty="0">
                <a:sym typeface="+mn-ea"/>
              </a:rPr>
              <a:t>n</a:t>
            </a:r>
            <a:endParaRPr lang="zh-CN" altLang="en-US" sz="2400" dirty="0"/>
          </a:p>
          <a:p>
            <a:pPr marL="457200" lvl="3" indent="-362585" algn="l"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endParaRPr kumimoji="1"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分布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60" y="2891155"/>
            <a:ext cx="5738495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314643" y="1243648"/>
            <a:ext cx="11256962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直方图</a:t>
            </a: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：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457200" lvl="3" indent="-362585" algn="l"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直方图对象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457200" lvl="3" indent="-362585" algn="l"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绘制直方图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457200" lvl="3" indent="-362585" algn="l"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P14 2.1: test2_1.py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457200" lvl="3" indent="-362585" algn="l"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P14 2.2: test2_1.py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457200" lvl="3" indent="-362585" algn="l"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ch02_test.py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457200" lvl="3" indent="-362585" algn="l"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endParaRPr lang="zh-CN" altLang="en-US" sz="2400" b="1" dirty="0" smtClean="0">
              <a:cs typeface="宋体" panose="02010600030101010101" pitchFamily="2" charset="-122"/>
              <a:sym typeface="+mn-ea"/>
            </a:endParaRPr>
          </a:p>
          <a:p>
            <a:pPr marL="457200" lvl="3" indent="-362585" algn="l">
              <a:buClr>
                <a:srgbClr val="000066"/>
              </a:buClr>
              <a:buSzTx/>
              <a:buFont typeface="Wingdings" panose="05000000000000000000" pitchFamily="2" charset="2"/>
              <a:buChar char="Ø"/>
            </a:pP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>
                <a:srgbClr val="000066"/>
              </a:buClr>
              <a:buSzTx/>
            </a:pPr>
            <a:endParaRPr kumimoji="1"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分布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20" y="1038900"/>
            <a:ext cx="3744416" cy="489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350838" y="1052513"/>
            <a:ext cx="11107737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均值、方差等汇总统计量简单，但属于概括性的，并没有显示数据的本身和相互关系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均值：描述集中趋势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众数：样本中最常出现的值，或者最常出现的值之一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方差：用于描述分散情况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样本方差：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其中，         称为离均差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方差的平方根     叫做标准差</a:t>
            </a:r>
            <a:endParaRPr lang="zh-CN" altLang="en-US" sz="2400" b="1" dirty="0" smtClean="0">
              <a:cs typeface="宋体" panose="02010600030101010101" pitchFamily="2" charset="-122"/>
              <a:sym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ch02_test.py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test2_2.py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描述性汇总统计量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316595" y="1733550"/>
          <a:ext cx="1987550" cy="89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2" imgW="16764000" imgH="10058400" progId="Equation.DSMT4">
                  <p:embed/>
                </p:oleObj>
              </mc:Choice>
              <mc:Fallback>
                <p:oleObj name="Equation" r:id="rId2" imgW="16764000" imgH="10058400" progId="Equation.DSMT4">
                  <p:embed/>
                  <p:pic>
                    <p:nvPicPr>
                      <p:cNvPr id="0" name="图片 106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16595" y="1733550"/>
                        <a:ext cx="1987550" cy="89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814570" y="2736215"/>
          <a:ext cx="3062605" cy="84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" name="Equation" r:id="rId5" imgW="28346400" imgH="10058400" progId="Equation.DSMT4">
                  <p:embed/>
                </p:oleObj>
              </mc:Choice>
              <mc:Fallback>
                <p:oleObj name="Equation" r:id="rId5" imgW="28346400" imgH="10058400" progId="Equation.DSMT4">
                  <p:embed/>
                  <p:pic>
                    <p:nvPicPr>
                      <p:cNvPr id="0" name="图片 2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4570" y="2736215"/>
                        <a:ext cx="3062605" cy="84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696894" y="4512042"/>
          <a:ext cx="792088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" name="Equation" r:id="rId8" imgW="9144000" imgH="6096000" progId="Equation.DSMT4">
                  <p:embed/>
                </p:oleObj>
              </mc:Choice>
              <mc:Fallback>
                <p:oleObj name="Equation" r:id="rId8" imgW="9144000" imgH="6096000" progId="Equation.DSMT4">
                  <p:embed/>
                  <p:pic>
                    <p:nvPicPr>
                      <p:cNvPr id="0" name="图片 22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96894" y="4512042"/>
                        <a:ext cx="792088" cy="50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642858" y="4961657"/>
          <a:ext cx="432048" cy="33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" name="Equation" r:id="rId11" imgW="3352800" imgH="4267200" progId="Equation.DSMT4">
                  <p:embed/>
                </p:oleObj>
              </mc:Choice>
              <mc:Fallback>
                <p:oleObj name="Equation" r:id="rId11" imgW="3352800" imgH="4267200" progId="Equation.DSMT4">
                  <p:embed/>
                  <p:pic>
                    <p:nvPicPr>
                      <p:cNvPr id="0" name="图片 22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42858" y="4961657"/>
                        <a:ext cx="432048" cy="339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685280" y="3688715"/>
          <a:ext cx="3399790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name="Equation" r:id="rId14" imgW="32918400" imgH="10058400" progId="Equation.DSMT4">
                  <p:embed/>
                </p:oleObj>
              </mc:Choice>
              <mc:Fallback>
                <p:oleObj name="Equation" r:id="rId14" imgW="32918400" imgH="10058400" progId="Equation.DSMT4">
                  <p:embed/>
                  <p:pic>
                    <p:nvPicPr>
                      <p:cNvPr id="0" name="图片 22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85280" y="3688715"/>
                        <a:ext cx="3399790" cy="823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350838" y="1052513"/>
            <a:ext cx="11107737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描述两个群组之间的差异；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使用均值的差异；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使用群组之间的差值与群组内的变化性进行比较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描述性汇总统计量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效应量</a:t>
            </a:r>
            <a:endParaRPr kumimoji="1" lang="en-US" altLang="zh-CN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993278" y="4035877"/>
          <a:ext cx="19764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2" imgW="17373600" imgH="10058400" progId="Equation.DSMT4">
                  <p:embed/>
                </p:oleObj>
              </mc:Choice>
              <mc:Fallback>
                <p:oleObj name="Equation" r:id="rId2" imgW="17373600" imgH="100584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93278" y="4035877"/>
                        <a:ext cx="1976438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164648" y="2634615"/>
          <a:ext cx="3362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5" imgW="29565600" imgH="10972800" progId="Equation.DSMT4">
                  <p:embed/>
                </p:oleObj>
              </mc:Choice>
              <mc:Fallback>
                <p:oleObj name="Equation" r:id="rId5" imgW="29565600" imgH="10972800" progId="Equation.DSMT4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64648" y="2634615"/>
                        <a:ext cx="336232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350838" y="1052513"/>
            <a:ext cx="11107737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描述两个群组之间的差异；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使用均值的差异；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使用群组之间的差值与群组内的变化性进行比较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描述性汇总统计量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效应量</a:t>
            </a:r>
            <a:endParaRPr kumimoji="1" lang="en-US" altLang="zh-CN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993278" y="4035877"/>
          <a:ext cx="19764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2" imgW="17373600" imgH="10058400" progId="Equation.DSMT4">
                  <p:embed/>
                </p:oleObj>
              </mc:Choice>
              <mc:Fallback>
                <p:oleObj name="Equation" r:id="rId2" imgW="17373600" imgH="100584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93278" y="4035877"/>
                        <a:ext cx="1976438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164648" y="2634615"/>
          <a:ext cx="3362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5" imgW="29565600" imgH="10972800" progId="Equation.DSMT4">
                  <p:embed/>
                </p:oleObj>
              </mc:Choice>
              <mc:Fallback>
                <p:oleObj name="Equation" r:id="rId5" imgW="29565600" imgH="10972800" progId="Equation.DSMT4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64648" y="2634615"/>
                        <a:ext cx="336232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351155" y="1052830"/>
            <a:ext cx="11107420" cy="5749925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400" b="1" dirty="0" smtClean="0">
                <a:cs typeface="宋体" panose="02010600030101010101" pitchFamily="2" charset="-122"/>
                <a:sym typeface="+mn-ea"/>
              </a:rPr>
              <a:t>效应量实现代码</a:t>
            </a:r>
            <a:endParaRPr lang="zh-CN" altLang="en-US" sz="2400" b="1" dirty="0" smtClean="0">
              <a:cs typeface="宋体" panose="02010600030101010101" pitchFamily="2" charset="-122"/>
            </a:endParaRPr>
          </a:p>
          <a:p>
            <a:pPr marL="0" lvl="1" indent="0" algn="l" latinLnBrk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def CohenEffectSize(group1,group2):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0" lvl="1" indent="0" algn="l" latinLnBrk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	diff=group1.mean()-group2.mean()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0" lvl="1" indent="0" algn="l" latinLnBrk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	var1=group1.var()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0" lvl="1" indent="0" algn="l" latinLnBrk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	var2=group2.var()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0" lvl="1" indent="0" algn="l" latinLnBrk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	n1,n2=len(group1),len(group2)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0" lvl="1" indent="0" algn="l" latinLnBrk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	pooled_var=(n1*var1+n2*var2)/(n1+n2)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0" lvl="1" indent="0" algn="l" latinLnBrk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	d=diff/math.sqrt(pooled_var)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0" lvl="1" indent="0" algn="l" latinLnBrk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400" dirty="0" smtClean="0">
                <a:cs typeface="宋体" panose="02010600030101010101" pitchFamily="2" charset="-122"/>
                <a:sym typeface="+mn-ea"/>
              </a:rPr>
              <a:t>	return d</a:t>
            </a:r>
            <a:endParaRPr lang="zh-CN" altLang="en-US" sz="2400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描述性汇总统计量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效应量</a:t>
            </a:r>
            <a:endParaRPr kumimoji="1" lang="en-US" altLang="zh-CN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350838" y="1052513"/>
            <a:ext cx="11107737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800" b="1" dirty="0" smtClean="0">
                <a:cs typeface="宋体" panose="02010600030101010101" pitchFamily="2" charset="-122"/>
                <a:sym typeface="+mn-ea"/>
              </a:rPr>
              <a:t>极端值：可能是测量和记录中出现的错误，也可能是偶然事件的准确汇报；</a:t>
            </a:r>
            <a:endParaRPr lang="zh-CN" altLang="en-US" sz="28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800" b="1" dirty="0" smtClean="0">
                <a:cs typeface="宋体" panose="02010600030101010101" pitchFamily="2" charset="-122"/>
                <a:sym typeface="+mn-ea"/>
              </a:rPr>
              <a:t>方法：</a:t>
            </a:r>
            <a:endParaRPr lang="zh-CN" altLang="en-US" sz="2800" b="1" dirty="0" smtClean="0">
              <a:cs typeface="宋体" panose="02010600030101010101" pitchFamily="2" charset="-122"/>
            </a:endParaRPr>
          </a:p>
          <a:p>
            <a:pPr marL="457200" lvl="2" indent="-362585" algn="l">
              <a:lnSpc>
                <a:spcPct val="100000"/>
              </a:lnSpc>
              <a:buSzTx/>
              <a:buFont typeface="Wingdings" panose="05000000000000000000" charset="0"/>
              <a:buChar char="ü"/>
            </a:pPr>
            <a:r>
              <a:rPr lang="zh-CN" altLang="en-US" sz="2285" b="1" dirty="0" smtClean="0">
                <a:cs typeface="宋体" panose="02010600030101010101" pitchFamily="2" charset="-122"/>
                <a:sym typeface="+mn-ea"/>
              </a:rPr>
              <a:t>返回数据（直方图）中n个最大和最小值</a:t>
            </a:r>
            <a:endParaRPr lang="zh-CN" altLang="en-US" sz="2285" b="1" dirty="0" smtClean="0">
              <a:cs typeface="宋体" panose="02010600030101010101" pitchFamily="2" charset="-122"/>
            </a:endParaRPr>
          </a:p>
          <a:p>
            <a:pPr marL="457200" lvl="2" indent="-362585" algn="l">
              <a:lnSpc>
                <a:spcPct val="100000"/>
              </a:lnSpc>
              <a:buSzTx/>
              <a:buFont typeface="Wingdings" panose="05000000000000000000" charset="0"/>
              <a:buChar char="ü"/>
            </a:pPr>
            <a:r>
              <a:rPr lang="zh-CN" altLang="en-US" sz="2285" b="1" dirty="0" smtClean="0">
                <a:cs typeface="宋体" panose="02010600030101010101" pitchFamily="2" charset="-122"/>
                <a:sym typeface="+mn-ea"/>
              </a:rPr>
              <a:t>箱式图</a:t>
            </a:r>
            <a:endParaRPr kumimoji="1" lang="zh-CN" altLang="en-US" sz="2285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离群值</a:t>
            </a:r>
            <a:endParaRPr kumimoji="1" lang="en-US" altLang="zh-CN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连接符 6"/>
          <p:cNvCxnSpPr/>
          <p:nvPr/>
        </p:nvCxnSpPr>
        <p:spPr>
          <a:xfrm>
            <a:off x="3265488" y="1830388"/>
            <a:ext cx="22860" cy="3264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4468813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布（</a:t>
            </a:r>
            <a:r>
              <a:rPr lang="en-US" altLang="zh-CN" sz="2200" dirty="0">
                <a:sym typeface="+mn-ea"/>
              </a:rPr>
              <a:t>first.py</a:t>
            </a:r>
            <a:r>
              <a:rPr lang="zh-CN" altLang="en-US" sz="2200" dirty="0">
                <a:sym typeface="+mn-ea"/>
              </a:rPr>
              <a:t>）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994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dirty="0">
                <a:sym typeface="+mn-ea"/>
              </a:rPr>
              <a:t>探索性数据分析（</a:t>
            </a:r>
            <a:r>
              <a:rPr lang="zh-CN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nsgy.py</a:t>
            </a:r>
            <a:r>
              <a:rPr lang="zh-CN" altLang="en-US" sz="2200" b="1" dirty="0">
                <a:sym typeface="+mn-ea"/>
              </a:rPr>
              <a:t>）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概率质量函数</a:t>
            </a: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probability.py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350838" y="1052513"/>
            <a:ext cx="11107737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800" b="1" dirty="0" smtClean="0">
                <a:cs typeface="宋体" panose="02010600030101010101" pitchFamily="2" charset="-122"/>
                <a:sym typeface="+mn-ea"/>
              </a:rPr>
              <a:t>将每个值映射到其概率</a:t>
            </a:r>
            <a:endParaRPr lang="zh-CN" altLang="en-US" sz="28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800" b="1" dirty="0" smtClean="0">
                <a:cs typeface="宋体" panose="02010600030101010101" pitchFamily="2" charset="-122"/>
                <a:sym typeface="+mn-ea"/>
              </a:rPr>
              <a:t>概率：将频数除以样本数量n，计算得到概率；</a:t>
            </a:r>
            <a:endParaRPr lang="zh-CN" altLang="en-US" sz="28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800" b="1" dirty="0" smtClean="0">
                <a:cs typeface="宋体" panose="02010600030101010101" pitchFamily="2" charset="-122"/>
                <a:sym typeface="+mn-ea"/>
              </a:rPr>
              <a:t>上述过程称为</a:t>
            </a:r>
            <a:r>
              <a:rPr lang="zh-CN" altLang="en-US" sz="2800" b="1" dirty="0" smtClean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正态化</a:t>
            </a:r>
            <a:r>
              <a:rPr lang="zh-CN" altLang="en-US" sz="2800" b="1" dirty="0" smtClean="0">
                <a:cs typeface="宋体" panose="02010600030101010101" pitchFamily="2" charset="-122"/>
                <a:sym typeface="+mn-ea"/>
              </a:rPr>
              <a:t>，即概率总和为1</a:t>
            </a:r>
            <a:endParaRPr lang="zh-CN" altLang="en-US" sz="28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zh-CN" altLang="en-US" sz="2800" b="1" dirty="0" smtClean="0">
                <a:cs typeface="宋体" panose="02010600030101010101" pitchFamily="2" charset="-122"/>
                <a:sym typeface="+mn-ea"/>
              </a:rPr>
              <a:t>程序实现：thinkstats2.py里的Pmf类 </a:t>
            </a:r>
            <a:endParaRPr kumimoji="1"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概率质量函数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Probability Mass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Function,PMF</a:t>
            </a:r>
            <a:r>
              <a:rPr lang="zh-CN" altLang="en-US" dirty="0">
                <a:sym typeface="+mn-ea"/>
              </a:rPr>
              <a:t>）</a:t>
            </a:r>
            <a:endParaRPr kumimoji="1" lang="en-US" altLang="zh-CN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350838" y="1052513"/>
            <a:ext cx="11107737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en-US" altLang="zh-CN" sz="2800" b="1" dirty="0">
                <a:sym typeface="+mn-ea"/>
              </a:rPr>
              <a:t>thinkstats2.py</a:t>
            </a:r>
            <a:r>
              <a:rPr lang="zh-CN" altLang="en-US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_</a:t>
            </a:r>
            <a:r>
              <a:rPr lang="en-US" altLang="zh-CN" sz="2800" b="1" dirty="0" err="1">
                <a:sym typeface="+mn-ea"/>
              </a:rPr>
              <a:t>DictWrapper</a:t>
            </a:r>
            <a:r>
              <a:rPr lang="zh-CN" altLang="en-US" sz="2800" b="1" dirty="0">
                <a:sym typeface="+mn-ea"/>
              </a:rPr>
              <a:t>类）</a:t>
            </a:r>
            <a:endParaRPr lang="zh-CN" altLang="en-US" sz="2800" b="1" dirty="0" smtClean="0">
              <a:cs typeface="宋体" panose="02010600030101010101" pitchFamily="2" charset="-122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kumimoji="1"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概率质量函数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Probability Mass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Function,PMF</a:t>
            </a:r>
            <a:r>
              <a:rPr lang="zh-CN" altLang="en-US" dirty="0">
                <a:sym typeface="+mn-ea"/>
              </a:rPr>
              <a:t>）</a:t>
            </a:r>
            <a:endParaRPr kumimoji="1" lang="en-US" altLang="zh-CN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8650" y="1653540"/>
          <a:ext cx="7886700" cy="450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409575">
                <a:tc>
                  <a:txBody>
                    <a:bodyPr/>
                    <a:p>
                      <a:r>
                        <a:rPr lang="zh-CN" altLang="en-US" sz="2000" dirty="0"/>
                        <a:t>方法</a:t>
                      </a:r>
                      <a:endParaRPr lang="zh-CN" altLang="en-US" sz="20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2000" dirty="0"/>
                        <a:t>功能</a:t>
                      </a:r>
                      <a:endParaRPr lang="zh-CN" altLang="en-US" sz="2000" dirty="0"/>
                    </a:p>
                  </a:txBody>
                  <a:tcPr marL="68581" marR="68581" marT="34290" marB="34290"/>
                </a:tc>
              </a:tr>
              <a:tr h="409575">
                <a:tc>
                  <a:txBody>
                    <a:bodyPr/>
                    <a:p>
                      <a:r>
                        <a:rPr lang="en-US" altLang="zh-CN" sz="2000" dirty="0"/>
                        <a:t>__</a:t>
                      </a:r>
                      <a:r>
                        <a:rPr lang="en-US" altLang="zh-CN" sz="2000" dirty="0" err="1"/>
                        <a:t>init</a:t>
                      </a:r>
                      <a:r>
                        <a:rPr lang="en-US" altLang="zh-CN" sz="2000" dirty="0"/>
                        <a:t>__()</a:t>
                      </a:r>
                      <a:endParaRPr lang="en-US" altLang="zh-CN" sz="20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2000" dirty="0"/>
                        <a:t>初始化字典</a:t>
                      </a:r>
                      <a:r>
                        <a:rPr lang="en-US" altLang="zh-CN" sz="2000" dirty="0"/>
                        <a:t>d</a:t>
                      </a:r>
                      <a:r>
                        <a:rPr lang="zh-CN" altLang="en-US" sz="2000" dirty="0"/>
                        <a:t>和</a:t>
                      </a:r>
                      <a:r>
                        <a:rPr lang="en-US" altLang="zh-CN" sz="2000" dirty="0"/>
                        <a:t>name</a:t>
                      </a:r>
                      <a:endParaRPr lang="en-US" altLang="zh-CN" sz="2000" dirty="0"/>
                    </a:p>
                  </a:txBody>
                  <a:tcPr marL="68581" marR="68581" marT="34290" marB="34290"/>
                </a:tc>
              </a:tr>
              <a:tr h="409575">
                <a:tc>
                  <a:txBody>
                    <a:bodyPr/>
                    <a:p>
                      <a:r>
                        <a:rPr lang="en-US" altLang="zh-CN" sz="2000" dirty="0" err="1"/>
                        <a:t>GetDict</a:t>
                      </a:r>
                      <a:r>
                        <a:rPr lang="en-US" altLang="zh-CN" sz="2000" dirty="0"/>
                        <a:t>()</a:t>
                      </a:r>
                      <a:endParaRPr lang="en-US" altLang="zh-CN" sz="20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2000" dirty="0"/>
                        <a:t>返回字典</a:t>
                      </a:r>
                      <a:r>
                        <a:rPr lang="en-US" altLang="zh-CN" sz="2000" dirty="0"/>
                        <a:t>d</a:t>
                      </a:r>
                      <a:endParaRPr lang="en-US" altLang="zh-CN" sz="2000" dirty="0"/>
                    </a:p>
                  </a:txBody>
                  <a:tcPr marL="68581" marR="68581" marT="34290" marB="34290"/>
                </a:tc>
              </a:tr>
              <a:tr h="409575">
                <a:tc>
                  <a:txBody>
                    <a:bodyPr/>
                    <a:p>
                      <a:r>
                        <a:rPr lang="en-US" altLang="zh-CN" sz="2000" dirty="0"/>
                        <a:t>Values()</a:t>
                      </a:r>
                      <a:endParaRPr lang="en-US" altLang="zh-CN" sz="20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2000" dirty="0"/>
                        <a:t>返回字典的键</a:t>
                      </a:r>
                      <a:endParaRPr lang="zh-CN" altLang="en-US" sz="2000" dirty="0"/>
                    </a:p>
                  </a:txBody>
                  <a:tcPr marL="68581" marR="68581" marT="34290" marB="34290"/>
                </a:tc>
              </a:tr>
              <a:tr h="409575">
                <a:tc>
                  <a:txBody>
                    <a:bodyPr/>
                    <a:p>
                      <a:r>
                        <a:rPr lang="en-US" altLang="zh-CN" sz="2000" dirty="0"/>
                        <a:t>Items()</a:t>
                      </a:r>
                      <a:endParaRPr lang="en-US" altLang="zh-CN" sz="20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2000" dirty="0"/>
                        <a:t>返回字典项</a:t>
                      </a:r>
                      <a:endParaRPr lang="zh-CN" altLang="en-US" sz="2000" dirty="0"/>
                    </a:p>
                  </a:txBody>
                  <a:tcPr marL="68581" marR="68581" marT="34290" marB="34290"/>
                </a:tc>
              </a:tr>
              <a:tr h="409575">
                <a:tc>
                  <a:txBody>
                    <a:bodyPr/>
                    <a:p>
                      <a:r>
                        <a:rPr lang="en-US" altLang="zh-CN" sz="2000" dirty="0"/>
                        <a:t>Print()</a:t>
                      </a:r>
                      <a:endParaRPr lang="en-US" altLang="zh-CN" sz="20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2000" dirty="0"/>
                        <a:t>输出字典的键和值</a:t>
                      </a:r>
                      <a:endParaRPr lang="zh-CN" altLang="en-US" sz="2000" dirty="0"/>
                    </a:p>
                  </a:txBody>
                  <a:tcPr marL="68581" marR="68581" marT="34290" marB="34290"/>
                </a:tc>
              </a:tr>
              <a:tr h="409575">
                <a:tc>
                  <a:txBody>
                    <a:bodyPr/>
                    <a:p>
                      <a:r>
                        <a:rPr lang="en-US" altLang="zh-CN" sz="2000" dirty="0" err="1"/>
                        <a:t>Incr</a:t>
                      </a:r>
                      <a:r>
                        <a:rPr lang="en-US" altLang="zh-CN" sz="2000" dirty="0"/>
                        <a:t>()</a:t>
                      </a:r>
                      <a:endParaRPr lang="en-US" altLang="zh-CN" sz="20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2000" dirty="0"/>
                        <a:t>在原有值的基础上加法</a:t>
                      </a:r>
                      <a:endParaRPr lang="zh-CN" altLang="en-US" sz="2000" dirty="0"/>
                    </a:p>
                  </a:txBody>
                  <a:tcPr marL="68581" marR="68581" marT="34290" marB="34290"/>
                </a:tc>
              </a:tr>
              <a:tr h="409575">
                <a:tc>
                  <a:txBody>
                    <a:bodyPr/>
                    <a:p>
                      <a:r>
                        <a:rPr lang="en-US" altLang="zh-CN" sz="2000" dirty="0" err="1"/>
                        <a:t>Mult</a:t>
                      </a:r>
                      <a:r>
                        <a:rPr lang="en-US" altLang="zh-CN" sz="2000" dirty="0"/>
                        <a:t>()</a:t>
                      </a:r>
                      <a:endParaRPr lang="en-US" altLang="zh-CN" sz="20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2000" dirty="0"/>
                        <a:t>在原有值的基础上乘法</a:t>
                      </a:r>
                      <a:endParaRPr lang="zh-CN" altLang="en-US" sz="2000" dirty="0"/>
                    </a:p>
                  </a:txBody>
                  <a:tcPr marL="68581" marR="68581" marT="34290" marB="34290"/>
                </a:tc>
              </a:tr>
              <a:tr h="409575">
                <a:tc>
                  <a:txBody>
                    <a:bodyPr/>
                    <a:p>
                      <a:r>
                        <a:rPr lang="en-US" altLang="zh-CN" sz="2000" dirty="0"/>
                        <a:t>Remove()</a:t>
                      </a:r>
                      <a:endParaRPr lang="en-US" altLang="zh-CN" sz="20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2000" dirty="0"/>
                        <a:t>删除</a:t>
                      </a:r>
                      <a:r>
                        <a:rPr lang="en-US" altLang="zh-CN" sz="2000" dirty="0"/>
                        <a:t>d</a:t>
                      </a:r>
                      <a:r>
                        <a:rPr lang="zh-CN" altLang="en-US" sz="2000" dirty="0"/>
                        <a:t>给定键的值</a:t>
                      </a:r>
                      <a:endParaRPr lang="zh-CN" altLang="en-US" sz="2000" dirty="0"/>
                    </a:p>
                  </a:txBody>
                  <a:tcPr marL="68581" marR="68581" marT="34290" marB="34290"/>
                </a:tc>
              </a:tr>
              <a:tr h="409575">
                <a:tc>
                  <a:txBody>
                    <a:bodyPr/>
                    <a:p>
                      <a:r>
                        <a:rPr lang="en-US" altLang="zh-CN" sz="2000" dirty="0"/>
                        <a:t>Total()</a:t>
                      </a:r>
                      <a:endParaRPr lang="en-US" altLang="zh-CN" sz="20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2000" dirty="0"/>
                        <a:t>计算字典中所有值之和</a:t>
                      </a:r>
                      <a:endParaRPr lang="zh-CN" altLang="en-US" sz="2000" dirty="0"/>
                    </a:p>
                  </a:txBody>
                  <a:tcPr marL="68581" marR="68581" marT="34290" marB="34290"/>
                </a:tc>
              </a:tr>
              <a:tr h="409575">
                <a:tc>
                  <a:txBody>
                    <a:bodyPr/>
                    <a:p>
                      <a:r>
                        <a:rPr lang="en-US" altLang="zh-CN" sz="2000" dirty="0" err="1"/>
                        <a:t>MaxLike</a:t>
                      </a:r>
                      <a:r>
                        <a:rPr lang="en-US" altLang="zh-CN" sz="2000" dirty="0"/>
                        <a:t>()</a:t>
                      </a:r>
                      <a:endParaRPr lang="en-US" altLang="zh-CN" sz="20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2000" dirty="0"/>
                        <a:t>返回字典中最大值</a:t>
                      </a:r>
                      <a:endParaRPr lang="zh-CN" altLang="en-US" sz="2000" dirty="0"/>
                    </a:p>
                  </a:txBody>
                  <a:tcPr marL="68581" marR="68581" marT="34290" marB="3429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0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3600" dirty="0">
                <a:sym typeface="+mn-ea"/>
              </a:rPr>
              <a:t>如何将数据与观点相结合？</a:t>
            </a:r>
            <a:endParaRPr kumimoji="1" lang="zh-CN" altLang="en-US" sz="3600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74289" y="1244763"/>
            <a:ext cx="11107601" cy="4369231"/>
          </a:xfrm>
        </p:spPr>
        <p:txBody>
          <a:bodyPr/>
          <a:p>
            <a:pPr algn="l">
              <a:buSzTx/>
            </a:pPr>
            <a:r>
              <a:rPr altLang="zh-CN" sz="2800" b="1">
                <a:cs typeface="宋体" panose="02010600030101010101" pitchFamily="2" charset="-122"/>
                <a:sym typeface="+mn-ea"/>
              </a:rPr>
              <a:t>平常聊天：来自个人经验，同时会提供数据支持自己的观点</a:t>
            </a:r>
            <a:endParaRPr lang="zh-CN" altLang="zh-CN" sz="2800" b="1" dirty="0">
              <a:cs typeface="宋体" panose="02010600030101010101" pitchFamily="2" charset="-122"/>
            </a:endParaRPr>
          </a:p>
          <a:p>
            <a:pPr algn="l">
              <a:buSzTx/>
            </a:pPr>
            <a:r>
              <a:rPr altLang="zh-CN" sz="2800" b="1">
                <a:cs typeface="宋体" panose="02010600030101010101" pitchFamily="2" charset="-122"/>
                <a:sym typeface="+mn-ea"/>
              </a:rPr>
              <a:t>存在的缺陷：</a:t>
            </a:r>
            <a:endParaRPr lang="zh-CN" altLang="zh-CN" sz="2800" b="1" dirty="0">
              <a:cs typeface="宋体" panose="02010600030101010101" pitchFamily="2" charset="-122"/>
            </a:endParaRPr>
          </a:p>
          <a:p>
            <a:pPr marL="497840" lvl="2" indent="-342900" algn="l">
              <a:buClr>
                <a:srgbClr val="000066"/>
              </a:buClr>
              <a:buSzTx/>
            </a:pPr>
            <a:r>
              <a:rPr lang="zh-CN" altLang="zh-CN" sz="2400" b="1" dirty="0" smtClean="0">
                <a:cs typeface="宋体" panose="02010600030101010101" pitchFamily="2" charset="-122"/>
                <a:sym typeface="+mn-ea"/>
              </a:rPr>
              <a:t>观测值数量较小；</a:t>
            </a:r>
            <a:endParaRPr lang="zh-CN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497840" lvl="2" indent="-342900" algn="l">
              <a:buClr>
                <a:srgbClr val="000066"/>
              </a:buClr>
              <a:buSzTx/>
            </a:pPr>
            <a:r>
              <a:rPr lang="zh-CN" altLang="zh-CN" sz="2400" b="1" dirty="0" smtClean="0">
                <a:cs typeface="宋体" panose="02010600030101010101" pitchFamily="2" charset="-122"/>
                <a:sym typeface="+mn-ea"/>
              </a:rPr>
              <a:t>选择数据时存在偏差；</a:t>
            </a:r>
            <a:endParaRPr lang="zh-CN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497840" lvl="2" indent="-342900" algn="l">
              <a:buClr>
                <a:srgbClr val="000066"/>
              </a:buClr>
              <a:buSzTx/>
            </a:pPr>
            <a:r>
              <a:rPr lang="zh-CN" altLang="zh-CN" sz="2400" b="1" dirty="0" smtClean="0">
                <a:cs typeface="宋体" panose="02010600030101010101" pitchFamily="2" charset="-122"/>
                <a:sym typeface="+mn-ea"/>
              </a:rPr>
              <a:t>确认数据时存在偏倚；</a:t>
            </a:r>
            <a:endParaRPr lang="zh-CN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497840" lvl="2" indent="-342900" algn="l">
              <a:buClr>
                <a:srgbClr val="000066"/>
              </a:buClr>
              <a:buSzTx/>
            </a:pPr>
            <a:r>
              <a:rPr lang="zh-CN" altLang="zh-CN" sz="2400" b="1" dirty="0" smtClean="0">
                <a:cs typeface="宋体" panose="02010600030101010101" pitchFamily="2" charset="-122"/>
                <a:sym typeface="+mn-ea"/>
              </a:rPr>
              <a:t>不精确；</a:t>
            </a:r>
            <a:endParaRPr lang="zh-CN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lang="zh-CN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350838" y="1052513"/>
            <a:ext cx="11107737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thinkstats2.py （Hist类）</a:t>
            </a: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kumimoji="1"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概率质量函数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Probability Mass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Function,PMF</a:t>
            </a:r>
            <a:r>
              <a:rPr lang="zh-CN" altLang="en-US" dirty="0">
                <a:sym typeface="+mn-ea"/>
              </a:rPr>
              <a:t>）</a:t>
            </a:r>
            <a:endParaRPr kumimoji="1" lang="en-US" altLang="zh-CN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8650" y="1689100"/>
          <a:ext cx="7886700" cy="286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45"/>
                <a:gridCol w="6066155"/>
              </a:tblGrid>
              <a:tr h="469900">
                <a:tc>
                  <a:txBody>
                    <a:bodyPr/>
                    <a:p>
                      <a:r>
                        <a:rPr lang="zh-CN" altLang="en-US" sz="1800" dirty="0"/>
                        <a:t>方法</a:t>
                      </a:r>
                      <a:endParaRPr lang="zh-CN" altLang="en-US" sz="18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1800" dirty="0"/>
                        <a:t>功能</a:t>
                      </a:r>
                      <a:endParaRPr lang="zh-CN" altLang="en-US" sz="1800" dirty="0"/>
                    </a:p>
                  </a:txBody>
                  <a:tcPr marL="68581" marR="68581" marT="34290" marB="34290"/>
                </a:tc>
              </a:tr>
              <a:tr h="478790">
                <a:tc>
                  <a:txBody>
                    <a:bodyPr/>
                    <a:p>
                      <a:r>
                        <a:rPr lang="en-US" altLang="zh-CN" sz="1800" dirty="0"/>
                        <a:t>Copy()</a:t>
                      </a:r>
                      <a:endParaRPr lang="en-US" altLang="zh-CN" sz="18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1800" dirty="0"/>
                        <a:t>返回</a:t>
                      </a:r>
                      <a:r>
                        <a:rPr lang="en-US" altLang="zh-CN" sz="1800" dirty="0" err="1"/>
                        <a:t>Hist</a:t>
                      </a:r>
                      <a:r>
                        <a:rPr lang="zh-CN" altLang="en-US" sz="1800" dirty="0"/>
                        <a:t>对象</a:t>
                      </a:r>
                      <a:endParaRPr lang="zh-CN" altLang="en-US" sz="1800" dirty="0"/>
                    </a:p>
                  </a:txBody>
                  <a:tcPr marL="68581" marR="68581" marT="34290" marB="34290"/>
                </a:tc>
              </a:tr>
              <a:tr h="478790">
                <a:tc>
                  <a:txBody>
                    <a:bodyPr/>
                    <a:p>
                      <a:r>
                        <a:rPr lang="en-US" altLang="zh-CN" sz="1800" dirty="0" err="1"/>
                        <a:t>Freq</a:t>
                      </a:r>
                      <a:r>
                        <a:rPr lang="en-US" altLang="zh-CN" sz="1800" dirty="0"/>
                        <a:t>()</a:t>
                      </a:r>
                      <a:endParaRPr lang="en-US" altLang="zh-CN" sz="18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1800" dirty="0"/>
                        <a:t>返回字典</a:t>
                      </a:r>
                      <a:r>
                        <a:rPr lang="en-US" altLang="zh-CN" sz="1800" dirty="0"/>
                        <a:t>d</a:t>
                      </a:r>
                      <a:r>
                        <a:rPr lang="zh-CN" altLang="en-US" sz="1800" dirty="0"/>
                        <a:t>中关键字</a:t>
                      </a:r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的</a:t>
                      </a:r>
                      <a:r>
                        <a:rPr lang="zh-CN" altLang="en-US" sz="1800" baseline="0" dirty="0"/>
                        <a:t>频数</a:t>
                      </a:r>
                      <a:endParaRPr lang="zh-CN" altLang="en-US" sz="1800" baseline="0" dirty="0"/>
                    </a:p>
                  </a:txBody>
                  <a:tcPr marL="68581" marR="68581" marT="34290" marB="34290"/>
                </a:tc>
              </a:tr>
              <a:tr h="478790">
                <a:tc>
                  <a:txBody>
                    <a:bodyPr/>
                    <a:p>
                      <a:r>
                        <a:rPr lang="en-US" altLang="zh-CN" sz="1800" dirty="0" err="1"/>
                        <a:t>Freqs</a:t>
                      </a:r>
                      <a:r>
                        <a:rPr lang="en-US" altLang="zh-CN" sz="1800" dirty="0"/>
                        <a:t>()</a:t>
                      </a:r>
                      <a:endParaRPr lang="en-US" altLang="zh-CN" sz="18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1800" dirty="0"/>
                        <a:t>返回字典</a:t>
                      </a:r>
                      <a:r>
                        <a:rPr lang="en-US" altLang="zh-CN" sz="1800" dirty="0"/>
                        <a:t>d</a:t>
                      </a:r>
                      <a:r>
                        <a:rPr lang="zh-CN" altLang="en-US" sz="1800" dirty="0"/>
                        <a:t>中所有频数</a:t>
                      </a:r>
                      <a:endParaRPr lang="zh-CN" altLang="en-US" sz="1800" dirty="0"/>
                    </a:p>
                  </a:txBody>
                  <a:tcPr marL="68581" marR="68581" marT="34290" marB="34290"/>
                </a:tc>
              </a:tr>
              <a:tr h="478790">
                <a:tc>
                  <a:txBody>
                    <a:bodyPr/>
                    <a:p>
                      <a:r>
                        <a:rPr lang="en-US" altLang="zh-CN" sz="1800" dirty="0" err="1"/>
                        <a:t>IsSubset</a:t>
                      </a:r>
                      <a:r>
                        <a:rPr lang="en-US" altLang="zh-CN" sz="1800" dirty="0"/>
                        <a:t>()</a:t>
                      </a:r>
                      <a:endParaRPr lang="en-US" altLang="zh-CN" sz="18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1800" dirty="0"/>
                        <a:t>判断是否为</a:t>
                      </a:r>
                      <a:r>
                        <a:rPr lang="en-US" altLang="zh-CN" sz="1800" dirty="0"/>
                        <a:t>other</a:t>
                      </a:r>
                      <a:r>
                        <a:rPr lang="zh-CN" altLang="en-US" sz="1800" dirty="0"/>
                        <a:t>频数的子集</a:t>
                      </a:r>
                      <a:endParaRPr lang="zh-CN" altLang="en-US" sz="1800" dirty="0"/>
                    </a:p>
                  </a:txBody>
                  <a:tcPr marL="68581" marR="68581" marT="34290" marB="34290"/>
                </a:tc>
              </a:tr>
              <a:tr h="478790">
                <a:tc>
                  <a:txBody>
                    <a:bodyPr/>
                    <a:p>
                      <a:r>
                        <a:rPr lang="en-US" altLang="zh-CN" sz="1800" dirty="0"/>
                        <a:t>Subtract()</a:t>
                      </a:r>
                      <a:endParaRPr lang="en-US" altLang="zh-CN" sz="1800" dirty="0"/>
                    </a:p>
                  </a:txBody>
                  <a:tcPr marL="68581" marR="68581" marT="34290" marB="34290"/>
                </a:tc>
                <a:tc>
                  <a:txBody>
                    <a:bodyPr/>
                    <a:p>
                      <a:r>
                        <a:rPr lang="zh-CN" altLang="en-US" sz="1800" dirty="0"/>
                        <a:t>从字典中给定键的值中减去</a:t>
                      </a:r>
                      <a:r>
                        <a:rPr lang="en-US" altLang="zh-CN" sz="1800" dirty="0"/>
                        <a:t>other</a:t>
                      </a:r>
                      <a:r>
                        <a:rPr lang="zh-CN" altLang="en-US" sz="1800" dirty="0"/>
                        <a:t>字典中对应键的值</a:t>
                      </a:r>
                      <a:endParaRPr lang="zh-CN" altLang="en-US" sz="1800" dirty="0"/>
                    </a:p>
                  </a:txBody>
                  <a:tcPr marL="68581" marR="68581" marT="34290" marB="3429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350838" y="1052513"/>
            <a:ext cx="11107737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thinkstats2.py （Hist类）</a:t>
            </a:r>
            <a:endParaRPr lang="en-US" altLang="zh-CN" sz="2800" b="1" dirty="0">
              <a:cs typeface="+mn-ea"/>
              <a:sym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注意的地方：</a:t>
            </a: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Hist对象与Pmf对象相似，两者的Values()方法和Items()方法一样。</a:t>
            </a: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区别：</a:t>
            </a:r>
            <a:endParaRPr lang="en-US" altLang="zh-CN" sz="2800" b="1" dirty="0">
              <a:cs typeface="+mn-ea"/>
            </a:endParaRPr>
          </a:p>
          <a:p>
            <a:pPr marL="457200" lvl="2" indent="-362585" algn="l">
              <a:lnSpc>
                <a:spcPct val="100000"/>
              </a:lnSpc>
              <a:buSzTx/>
              <a:buFont typeface="Wingdings" panose="05000000000000000000" charset="0"/>
              <a:buChar char="ü"/>
            </a:pPr>
            <a:r>
              <a:rPr lang="en-US" altLang="zh-CN" sz="2285" b="1" dirty="0">
                <a:cs typeface="+mn-ea"/>
                <a:sym typeface="+mn-ea"/>
              </a:rPr>
              <a:t>Hist:将值映射到一个用整数表示的数量</a:t>
            </a:r>
            <a:endParaRPr lang="en-US" altLang="zh-CN" sz="2285" b="1" dirty="0">
              <a:cs typeface="+mn-ea"/>
            </a:endParaRPr>
          </a:p>
          <a:p>
            <a:pPr marL="457200" lvl="2" indent="-362585" algn="l">
              <a:lnSpc>
                <a:spcPct val="100000"/>
              </a:lnSpc>
              <a:buSzTx/>
              <a:buFont typeface="Wingdings" panose="05000000000000000000" charset="0"/>
              <a:buChar char="ü"/>
            </a:pPr>
            <a:r>
              <a:rPr lang="en-US" altLang="zh-CN" sz="2285" b="1" dirty="0">
                <a:cs typeface="+mn-ea"/>
                <a:sym typeface="+mn-ea"/>
              </a:rPr>
              <a:t>Pmf:将值映射到一个用浮点数表示的概率</a:t>
            </a:r>
            <a:endParaRPr lang="en-US" altLang="zh-CN" sz="2285" b="1" dirty="0">
              <a:cs typeface="+mn-ea"/>
            </a:endParaRPr>
          </a:p>
          <a:p>
            <a:pPr lvl="1"/>
            <a:endParaRPr lang="en-US" altLang="zh-CN" sz="2800" dirty="0"/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kumimoji="1"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sym typeface="+mn-ea"/>
              </a:rPr>
              <a:t>Hist</a:t>
            </a:r>
            <a:r>
              <a:rPr lang="zh-CN" altLang="en-US" dirty="0">
                <a:sym typeface="+mn-ea"/>
              </a:rPr>
              <a:t>对象与</a:t>
            </a:r>
            <a:r>
              <a:rPr lang="en-US" altLang="zh-CN" dirty="0" err="1">
                <a:sym typeface="+mn-ea"/>
              </a:rPr>
              <a:t>Pmf</a:t>
            </a:r>
            <a:r>
              <a:rPr lang="zh-CN" altLang="en-US" dirty="0">
                <a:sym typeface="+mn-ea"/>
              </a:rPr>
              <a:t>对象（概率质量函数）</a:t>
            </a:r>
            <a:endParaRPr kumimoji="1" lang="en-US" altLang="zh-CN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350838" y="1052513"/>
            <a:ext cx="11107737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pmf.Prob(2)</a:t>
            </a:r>
            <a:r>
              <a:rPr lang="zh-CN" altLang="en-US" sz="2800" b="1" dirty="0">
                <a:cs typeface="+mn-ea"/>
                <a:sym typeface="+mn-ea"/>
              </a:rPr>
              <a:t>：</a:t>
            </a:r>
            <a:r>
              <a:rPr lang="en-US" altLang="zh-CN" sz="2800" b="1" dirty="0">
                <a:cs typeface="+mn-ea"/>
                <a:sym typeface="+mn-ea"/>
              </a:rPr>
              <a:t>查看给定值（2）的概率</a:t>
            </a:r>
            <a:endParaRPr lang="en-US" altLang="zh-CN" sz="2800" b="1" dirty="0">
              <a:cs typeface="+mn-ea"/>
              <a:sym typeface="+mn-ea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pmf.Incr(2,0.2)</a:t>
            </a:r>
            <a:r>
              <a:rPr lang="zh-CN" altLang="zh-CN" sz="2800" b="1" dirty="0">
                <a:cs typeface="+mn-ea"/>
                <a:sym typeface="+mn-ea"/>
              </a:rPr>
              <a:t>：</a:t>
            </a:r>
            <a:r>
              <a:rPr lang="en-US" altLang="zh-CN" sz="2800" b="1" dirty="0">
                <a:cs typeface="+mn-ea"/>
                <a:sym typeface="+mn-ea"/>
              </a:rPr>
              <a:t>增加给定值（2）的概率</a:t>
            </a:r>
            <a:endParaRPr lang="en-US" altLang="zh-CN" sz="2800" b="1" dirty="0">
              <a:cs typeface="+mn-ea"/>
              <a:sym typeface="+mn-ea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pmf.Mult(2,0.5)</a:t>
            </a:r>
            <a:r>
              <a:rPr lang="zh-CN" altLang="en-US" sz="2800" b="1" dirty="0">
                <a:cs typeface="+mn-ea"/>
                <a:sym typeface="+mn-ea"/>
              </a:rPr>
              <a:t>：</a:t>
            </a:r>
            <a:r>
              <a:rPr lang="en-US" altLang="zh-CN" sz="2800" b="1" dirty="0">
                <a:cs typeface="+mn-ea"/>
                <a:sym typeface="+mn-ea"/>
              </a:rPr>
              <a:t>将给定值（2）的概率扩大若干倍</a:t>
            </a:r>
            <a:endParaRPr lang="en-US" altLang="zh-CN" sz="2800" b="1" dirty="0">
              <a:cs typeface="+mn-ea"/>
              <a:sym typeface="+mn-ea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pmf.Total()</a:t>
            </a:r>
            <a:r>
              <a:rPr lang="zh-CN" altLang="en-US" sz="2800" b="1" dirty="0">
                <a:cs typeface="+mn-ea"/>
                <a:sym typeface="+mn-ea"/>
              </a:rPr>
              <a:t>：</a:t>
            </a:r>
            <a:r>
              <a:rPr lang="en-US" altLang="zh-CN" sz="2800" b="1" dirty="0">
                <a:cs typeface="+mn-ea"/>
                <a:sym typeface="+mn-ea"/>
              </a:rPr>
              <a:t>计算所有概率的总和</a:t>
            </a:r>
            <a:endParaRPr lang="en-US" altLang="zh-CN" sz="2800" b="1" dirty="0">
              <a:cs typeface="+mn-ea"/>
              <a:sym typeface="+mn-ea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pmf.Normalize()</a:t>
            </a:r>
            <a:r>
              <a:rPr lang="zh-CN" altLang="en-US" sz="2800" b="1" dirty="0">
                <a:cs typeface="+mn-ea"/>
                <a:sym typeface="+mn-ea"/>
              </a:rPr>
              <a:t>：</a:t>
            </a:r>
            <a:r>
              <a:rPr lang="en-US" altLang="zh-CN" sz="2800" b="1" dirty="0">
                <a:cs typeface="+mn-ea"/>
                <a:sym typeface="+mn-ea"/>
              </a:rPr>
              <a:t>归一化</a:t>
            </a: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kumimoji="1"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 err="1">
                <a:sym typeface="+mn-ea"/>
              </a:rPr>
              <a:t>Pmf</a:t>
            </a:r>
            <a:r>
              <a:rPr lang="zh-CN" altLang="en-US" dirty="0">
                <a:sym typeface="+mn-ea"/>
              </a:rPr>
              <a:t>类使用案例</a:t>
            </a:r>
            <a:endParaRPr kumimoji="1" lang="en-US" altLang="zh-CN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350838" y="1052513"/>
            <a:ext cx="11107737" cy="4370387"/>
          </a:xfrm>
        </p:spPr>
        <p:txBody>
          <a:bodyPr vert="horz" wrap="square" lIns="91440" tIns="45720" rIns="91440" bIns="45720" anchor="t" anchorCtr="0"/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将Pmf绘制成条形图</a:t>
            </a: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将Pmf绘制成阶梯函数</a:t>
            </a: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课本案例代码：probability.py</a:t>
            </a: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r>
              <a:rPr lang="en-US" altLang="zh-CN" sz="2800" b="1" dirty="0">
                <a:cs typeface="+mn-ea"/>
                <a:sym typeface="+mn-ea"/>
              </a:rPr>
              <a:t>绘制Pmf差异图</a:t>
            </a:r>
            <a:r>
              <a:rPr lang="zh-CN" altLang="en-US" sz="2800" b="1" dirty="0">
                <a:cs typeface="+mn-ea"/>
                <a:sym typeface="+mn-ea"/>
              </a:rPr>
              <a:t>：</a:t>
            </a: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lang="en-US" altLang="zh-CN" sz="2800" b="1" dirty="0">
              <a:cs typeface="+mn-ea"/>
            </a:endParaRPr>
          </a:p>
          <a:p>
            <a:pPr marL="0" lvl="1" indent="-362585" algn="l">
              <a:lnSpc>
                <a:spcPct val="100000"/>
              </a:lnSpc>
              <a:buClr>
                <a:srgbClr val="032089"/>
              </a:buClr>
              <a:buSzTx/>
              <a:buChar char="Ø"/>
            </a:pPr>
            <a:endParaRPr kumimoji="1"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ym typeface="+mn-ea"/>
              </a:rPr>
              <a:t>绘制</a:t>
            </a:r>
            <a:r>
              <a:rPr lang="en-US" altLang="zh-CN" dirty="0">
                <a:sym typeface="+mn-ea"/>
              </a:rPr>
              <a:t>PMF</a:t>
            </a:r>
            <a:endParaRPr kumimoji="1" lang="en-US" altLang="zh-CN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5600" y="2731770"/>
            <a:ext cx="6649720" cy="2393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weeks = </a:t>
            </a:r>
            <a:r>
              <a:rPr lang="zh-CN" altLang="zh-CN" sz="2000" dirty="0">
                <a:solidFill>
                  <a:srgbClr val="000080"/>
                </a:solidFill>
                <a:latin typeface="宋体" panose="02010600030101010101" pitchFamily="2" charset="-122"/>
                <a:sym typeface="+mn-ea"/>
              </a:rPr>
              <a:t>range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35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, 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46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diffs = [] 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sym typeface="+mn-ea"/>
              </a:rPr>
              <a:t>for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week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sym typeface="+mn-ea"/>
              </a:rPr>
              <a:t>in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weeks: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    p1 = first_pmf.Prob(week)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    p2 = other_pmf.Prob(week)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    diff = 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100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* (p1 - p2)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    diffs.append(diff)</a:t>
            </a:r>
            <a:endParaRPr lang="zh-CN" altLang="zh-CN" sz="2000" dirty="0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07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3600" dirty="0">
                <a:sym typeface="+mn-ea"/>
              </a:rPr>
              <a:t>常用的统计手段</a:t>
            </a:r>
            <a:endParaRPr kumimoji="1" lang="zh-CN" altLang="en-US" sz="3600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内容占位符 2"/>
          <p:cNvSpPr/>
          <p:nvPr>
            <p:custDataLst>
              <p:tags r:id="rId1"/>
            </p:custDataLst>
          </p:nvPr>
        </p:nvSpPr>
        <p:spPr>
          <a:xfrm>
            <a:off x="746125" y="1106805"/>
            <a:ext cx="11107420" cy="42595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62585" indent="-362585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226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l"/>
              <a:defRPr kumimoji="1" sz="233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9675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9291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7678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buSzTx/>
              <a:buFont typeface="Wingdings" panose="05000000000000000000" pitchFamily="2" charset="2"/>
              <a:buChar char="Ø"/>
            </a:pPr>
            <a:r>
              <a:rPr altLang="zh-CN" sz="2800" b="1">
                <a:cs typeface="宋体" panose="02010600030101010101" pitchFamily="2" charset="-122"/>
                <a:sym typeface="+mn-ea"/>
              </a:rPr>
              <a:t>收集数据</a:t>
            </a:r>
            <a:endParaRPr altLang="zh-CN" sz="2800" b="1">
              <a:cs typeface="宋体" panose="02010600030101010101" pitchFamily="2" charset="-122"/>
            </a:endParaRPr>
          </a:p>
          <a:p>
            <a:pPr algn="l">
              <a:buSzTx/>
              <a:buFont typeface="Wingdings" panose="05000000000000000000" pitchFamily="2" charset="2"/>
              <a:buChar char="Ø"/>
            </a:pPr>
            <a:r>
              <a:rPr altLang="zh-CN" sz="2800" b="1">
                <a:cs typeface="宋体" panose="02010600030101010101" pitchFamily="2" charset="-122"/>
                <a:sym typeface="+mn-ea"/>
              </a:rPr>
              <a:t>描述性统计：计算能总结数据的统计量；常用的数据可视化方法；</a:t>
            </a:r>
            <a:endParaRPr altLang="zh-CN" sz="2800" b="1">
              <a:cs typeface="宋体" panose="02010600030101010101" pitchFamily="2" charset="-122"/>
            </a:endParaRPr>
          </a:p>
          <a:p>
            <a:pPr algn="l">
              <a:buSzTx/>
              <a:buFont typeface="Wingdings" panose="05000000000000000000" pitchFamily="2" charset="2"/>
              <a:buChar char="Ø"/>
            </a:pPr>
            <a:r>
              <a:rPr altLang="zh-CN" sz="2800" b="1">
                <a:cs typeface="宋体" panose="02010600030101010101" pitchFamily="2" charset="-122"/>
                <a:sym typeface="+mn-ea"/>
              </a:rPr>
              <a:t>探索性数据分析：寻找数据模式、差异及与需求有关的数据特征；</a:t>
            </a:r>
            <a:endParaRPr altLang="zh-CN" sz="2800" b="1">
              <a:cs typeface="宋体" panose="02010600030101010101" pitchFamily="2" charset="-122"/>
            </a:endParaRPr>
          </a:p>
          <a:p>
            <a:pPr algn="l">
              <a:buSzTx/>
              <a:buFont typeface="Wingdings" panose="05000000000000000000" pitchFamily="2" charset="2"/>
              <a:buChar char="Ø"/>
            </a:pPr>
            <a:r>
              <a:rPr altLang="zh-CN" sz="2800" b="1">
                <a:cs typeface="宋体" panose="02010600030101010101" pitchFamily="2" charset="-122"/>
                <a:sym typeface="+mn-ea"/>
              </a:rPr>
              <a:t>假设检验：用于判断明显影响的真实性</a:t>
            </a:r>
            <a:r>
              <a:rPr lang="zh-CN" sz="2800" b="1">
                <a:cs typeface="宋体" panose="02010600030101010101" pitchFamily="2" charset="-122"/>
                <a:sym typeface="+mn-ea"/>
              </a:rPr>
              <a:t>；</a:t>
            </a:r>
            <a:endParaRPr altLang="zh-CN" sz="2800" b="1">
              <a:cs typeface="宋体" panose="02010600030101010101" pitchFamily="2" charset="-122"/>
            </a:endParaRPr>
          </a:p>
          <a:p>
            <a:pPr algn="l">
              <a:buSzTx/>
              <a:buFont typeface="Wingdings" panose="05000000000000000000" pitchFamily="2" charset="2"/>
              <a:buChar char="Ø"/>
            </a:pPr>
            <a:r>
              <a:rPr altLang="zh-CN" sz="2800" b="1">
                <a:cs typeface="宋体" panose="02010600030101010101" pitchFamily="2" charset="-122"/>
                <a:sym typeface="+mn-ea"/>
              </a:rPr>
              <a:t>估计：用样本数据推断总体数据特征</a:t>
            </a:r>
            <a:r>
              <a:rPr lang="zh-CN" sz="2800" b="1">
                <a:cs typeface="宋体" panose="02010600030101010101" pitchFamily="2" charset="-122"/>
              </a:rPr>
              <a:t>；</a:t>
            </a:r>
            <a:endParaRPr 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1790" y="1080770"/>
            <a:ext cx="11108055" cy="549656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SzTx/>
              <a:buFont typeface="Wingdings" panose="05000000000000000000" pitchFamily="2" charset="2"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2002FemPreg.dat.gz:</a:t>
            </a:r>
            <a:endParaRPr lang="zh-CN" altLang="en-US" sz="2400" b="1" noProof="0" dirty="0">
              <a:ln>
                <a:noFill/>
              </a:ln>
              <a:effectLst/>
              <a:uLnTx/>
              <a:uFillTx/>
            </a:endParaRPr>
          </a:p>
          <a:p>
            <a:pPr lvl="1" algn="l" defTabSz="914400">
              <a:buSzTx/>
              <a:defRPr/>
            </a:pPr>
            <a:r>
              <a:rPr lang="zh-CN" altLang="en-US" sz="233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一种纯文本形式的gzip压缩文件；</a:t>
            </a:r>
            <a:endParaRPr lang="zh-CN" altLang="en-US" sz="2330" b="1" noProof="0" dirty="0">
              <a:ln>
                <a:noFill/>
              </a:ln>
              <a:effectLst/>
              <a:uLnTx/>
              <a:uFillTx/>
            </a:endParaRPr>
          </a:p>
          <a:p>
            <a:pPr lvl="1" algn="l" defTabSz="914400">
              <a:buSzTx/>
              <a:defRPr/>
            </a:pPr>
            <a:r>
              <a:rPr lang="zh-CN" altLang="en-US" sz="233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有固定宽度的列；</a:t>
            </a:r>
            <a:endParaRPr lang="zh-CN" altLang="en-US" sz="2330" b="1" noProof="0" dirty="0">
              <a:ln>
                <a:noFill/>
              </a:ln>
              <a:effectLst/>
              <a:uLnTx/>
              <a:uFillTx/>
            </a:endParaRPr>
          </a:p>
          <a:p>
            <a:pPr lvl="1" algn="l" defTabSz="914400">
              <a:buSzTx/>
              <a:defRPr/>
            </a:pPr>
            <a:r>
              <a:rPr lang="zh-CN" altLang="en-US" sz="233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文件中每一行是一个记录，包含一次出生的数据；</a:t>
            </a:r>
            <a:endParaRPr lang="zh-CN" altLang="en-US" sz="2330" b="1" noProof="0" dirty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SzTx/>
              <a:buFont typeface="Wingdings" panose="05000000000000000000" pitchFamily="2" charset="2"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2002FemPreg.dct:</a:t>
            </a:r>
            <a:endParaRPr lang="zh-CN" altLang="en-US" sz="2400" b="1" noProof="0" dirty="0">
              <a:ln>
                <a:noFill/>
              </a:ln>
              <a:effectLst/>
              <a:uLnTx/>
              <a:uFillTx/>
            </a:endParaRPr>
          </a:p>
          <a:p>
            <a:pPr lvl="1" algn="l" defTabSz="914400">
              <a:buSzTx/>
              <a:defRPr/>
            </a:pPr>
            <a:r>
              <a:rPr lang="zh-CN" altLang="en-US" sz="233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字典文件，记录了数据文件的格式；</a:t>
            </a:r>
            <a:endParaRPr lang="zh-CN" altLang="en-US" sz="2330" b="1" noProof="0" dirty="0">
              <a:ln>
                <a:noFill/>
              </a:ln>
              <a:effectLst/>
              <a:uLnTx/>
              <a:uFillTx/>
            </a:endParaRPr>
          </a:p>
          <a:p>
            <a:pPr lvl="1" algn="l" defTabSz="914400">
              <a:buSzTx/>
              <a:defRPr/>
            </a:pPr>
            <a:r>
              <a:rPr lang="zh-CN" altLang="en-US" sz="233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组成：变量名，变量类型，索引位置和说明</a:t>
            </a:r>
            <a:endParaRPr lang="zh-CN" altLang="en-US" sz="2330" b="1" noProof="0" dirty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SzTx/>
              <a:buFont typeface="Wingdings" panose="05000000000000000000" pitchFamily="2" charset="2"/>
              <a:defRPr/>
            </a:pPr>
            <a:r>
              <a:rPr lang="zh-CN" altLang="en-US" sz="18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文件格式说明见课本1.3</a:t>
            </a:r>
            <a:endParaRPr lang="zh-CN" altLang="en-US" sz="2400" b="1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SzTx/>
              <a:buFont typeface="Wingdings" panose="05000000000000000000" pitchFamily="2" charset="2"/>
              <a:defRPr/>
            </a:pPr>
            <a:r>
              <a:rPr lang="zh-CN" altLang="en-US" sz="2400" b="1" dirty="0">
                <a:sym typeface="+mn-ea"/>
              </a:rPr>
              <a:t>涉及到的程序：处理对应数据文件的程序：</a:t>
            </a:r>
            <a:r>
              <a:rPr lang="en-US" altLang="zh-CN" sz="2400" b="1" dirty="0">
                <a:sym typeface="+mn-ea"/>
              </a:rPr>
              <a:t>nsgy.py</a:t>
            </a: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3600" dirty="0">
                <a:sym typeface="+mn-ea"/>
              </a:rPr>
              <a:t>数据源（已上传学习通）</a:t>
            </a:r>
            <a:endParaRPr kumimoji="1" lang="zh-CN" altLang="en-US" sz="3600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1790" y="1080770"/>
            <a:ext cx="11108055" cy="549656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SzTx/>
              <a:buFont typeface="Wingdings" panose="05000000000000000000" pitchFamily="2" charset="2"/>
              <a:defRPr/>
            </a:pPr>
            <a:r>
              <a:rPr lang="en-US" altLang="zh-CN" sz="2400" b="1" dirty="0">
                <a:sym typeface="+mn-ea"/>
              </a:rPr>
              <a:t>2002FemPreg.dct</a:t>
            </a:r>
            <a:r>
              <a:rPr lang="zh-CN" altLang="en-US" sz="2400" b="1" dirty="0">
                <a:sym typeface="+mn-ea"/>
              </a:rPr>
              <a:t>（</a:t>
            </a:r>
            <a:r>
              <a:rPr lang="en-US" altLang="zh-CN" sz="2400" b="1" dirty="0">
                <a:sym typeface="+mn-ea"/>
              </a:rPr>
              <a:t>P6</a:t>
            </a:r>
            <a:r>
              <a:rPr lang="zh-CN" altLang="en-US" sz="2400" b="1" dirty="0">
                <a:sym typeface="+mn-ea"/>
              </a:rPr>
              <a:t>）</a:t>
            </a:r>
            <a:endParaRPr lang="en-US" altLang="zh-CN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ym typeface="+mn-ea"/>
              </a:rPr>
              <a:t>Caseid</a:t>
            </a:r>
            <a:r>
              <a:rPr lang="zh-CN" altLang="en-US" sz="2400" dirty="0">
                <a:sym typeface="+mn-ea"/>
              </a:rPr>
              <a:t>：被调查者</a:t>
            </a:r>
            <a:r>
              <a:rPr lang="en-US" altLang="zh-CN" sz="2400" dirty="0">
                <a:sym typeface="+mn-ea"/>
              </a:rPr>
              <a:t>ID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ym typeface="+mn-ea"/>
              </a:rPr>
              <a:t>prelength</a:t>
            </a:r>
            <a:r>
              <a:rPr lang="zh-CN" altLang="en-US" sz="2400" dirty="0">
                <a:sym typeface="+mn-ea"/>
              </a:rPr>
              <a:t>：怀孕周期（周）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ym typeface="+mn-ea"/>
              </a:rPr>
              <a:t>outcome</a:t>
            </a:r>
            <a:r>
              <a:rPr lang="zh-CN" altLang="en-US" sz="2400" dirty="0">
                <a:sym typeface="+mn-ea"/>
              </a:rPr>
              <a:t>：出生结果（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代表活产）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ym typeface="+mn-ea"/>
              </a:rPr>
              <a:t>birthord</a:t>
            </a:r>
            <a:r>
              <a:rPr lang="zh-CN" altLang="en-US" sz="2400" dirty="0">
                <a:sym typeface="+mn-ea"/>
              </a:rPr>
              <a:t>：婴儿出生顺序（第一个为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ym typeface="+mn-ea"/>
              </a:rPr>
              <a:t>finalwgt</a:t>
            </a:r>
            <a:r>
              <a:rPr lang="zh-CN" altLang="en-US" sz="2400" dirty="0">
                <a:sym typeface="+mn-ea"/>
              </a:rPr>
              <a:t>：被调查者的统计权重</a:t>
            </a:r>
            <a:endParaRPr lang="en-US" altLang="zh-CN" sz="2400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 algn="l"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Pandas使用案例</a:t>
            </a:r>
            <a:endParaRPr kumimoji="1" lang="zh-CN" altLang="en-US" sz="3600" dirty="0"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1790" y="1080770"/>
            <a:ext cx="11108055" cy="549656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SzTx/>
              <a:buFont typeface="Wingdings" panose="05000000000000000000" pitchFamily="2" charset="2"/>
              <a:defRPr/>
            </a:pPr>
            <a:r>
              <a:rPr lang="zh-CN" altLang="en-US" sz="2400" b="1" dirty="0">
                <a:sym typeface="+mn-ea"/>
              </a:rPr>
              <a:t>书本样例：P5；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400" dirty="0">
                <a:sym typeface="+mn-ea"/>
              </a:rPr>
              <a:t>import </a:t>
            </a:r>
            <a:r>
              <a:rPr lang="en-US" altLang="zh-CN" sz="2400" dirty="0" err="1">
                <a:sym typeface="+mn-ea"/>
              </a:rPr>
              <a:t>nsfg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400" dirty="0">
                <a:sym typeface="+mn-ea"/>
              </a:rPr>
              <a:t>#</a:t>
            </a:r>
            <a:r>
              <a:rPr lang="zh-CN" altLang="en-US" sz="2400" dirty="0">
                <a:sym typeface="+mn-ea"/>
              </a:rPr>
              <a:t>返回</a:t>
            </a:r>
            <a:r>
              <a:rPr lang="en-US" altLang="zh-CN" sz="2400" dirty="0" err="1">
                <a:sym typeface="+mn-ea"/>
              </a:rPr>
              <a:t>DataFrame</a:t>
            </a:r>
            <a:r>
              <a:rPr lang="zh-CN" altLang="en-US" sz="2400" dirty="0">
                <a:sym typeface="+mn-ea"/>
              </a:rPr>
              <a:t>对象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400" dirty="0">
                <a:sym typeface="+mn-ea"/>
              </a:rPr>
              <a:t>df=</a:t>
            </a:r>
            <a:r>
              <a:rPr lang="en-US" altLang="zh-CN" sz="2400" dirty="0" err="1">
                <a:sym typeface="+mn-ea"/>
              </a:rPr>
              <a:t>nsfg.ReadFemPreg</a:t>
            </a:r>
            <a:r>
              <a:rPr lang="en-US" altLang="zh-CN" sz="2400" dirty="0">
                <a:sym typeface="+mn-ea"/>
              </a:rPr>
              <a:t>()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400" dirty="0">
                <a:sym typeface="+mn-ea"/>
              </a:rPr>
              <a:t>#columns</a:t>
            </a:r>
            <a:r>
              <a:rPr lang="zh-CN" altLang="en-US" sz="2400" dirty="0">
                <a:sym typeface="+mn-ea"/>
              </a:rPr>
              <a:t>属性获得</a:t>
            </a:r>
            <a:r>
              <a:rPr lang="en-US" altLang="zh-CN" sz="2400" dirty="0" err="1">
                <a:sym typeface="+mn-ea"/>
              </a:rPr>
              <a:t>DataFrame</a:t>
            </a:r>
            <a:r>
              <a:rPr lang="zh-CN" altLang="en-US" sz="2400" dirty="0">
                <a:sym typeface="+mn-ea"/>
              </a:rPr>
              <a:t>对象的列名，返回类型为</a:t>
            </a:r>
            <a:r>
              <a:rPr lang="en-US" altLang="zh-CN" sz="2400" dirty="0">
                <a:sym typeface="+mn-ea"/>
              </a:rPr>
              <a:t>list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400" dirty="0">
                <a:sym typeface="+mn-ea"/>
              </a:rPr>
              <a:t>print(</a:t>
            </a:r>
            <a:r>
              <a:rPr lang="en-US" altLang="zh-CN" sz="2400" dirty="0" err="1">
                <a:sym typeface="+mn-ea"/>
              </a:rPr>
              <a:t>df.columns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400" dirty="0">
                <a:sym typeface="+mn-ea"/>
              </a:rPr>
              <a:t>#</a:t>
            </a:r>
            <a:r>
              <a:rPr lang="zh-CN" altLang="en-US" sz="2400" dirty="0">
                <a:sym typeface="+mn-ea"/>
              </a:rPr>
              <a:t>获得</a:t>
            </a:r>
            <a:r>
              <a:rPr lang="en-US" altLang="zh-CN" sz="2400" dirty="0" err="1">
                <a:sym typeface="+mn-ea"/>
              </a:rPr>
              <a:t>DataFrame</a:t>
            </a:r>
            <a:r>
              <a:rPr lang="zh-CN" altLang="en-US" sz="2400" dirty="0">
                <a:sym typeface="+mn-ea"/>
              </a:rPr>
              <a:t>对象中的列名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400" dirty="0">
                <a:sym typeface="+mn-ea"/>
              </a:rPr>
              <a:t>print(</a:t>
            </a:r>
            <a:r>
              <a:rPr lang="en-US" altLang="zh-CN" sz="2400" dirty="0" err="1">
                <a:sym typeface="+mn-ea"/>
              </a:rPr>
              <a:t>df.columns</a:t>
            </a:r>
            <a:r>
              <a:rPr lang="en-US" altLang="zh-CN" sz="2400" dirty="0">
                <a:sym typeface="+mn-ea"/>
              </a:rPr>
              <a:t>[1])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 algn="l"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Pandas使用案例</a:t>
            </a:r>
            <a:endParaRPr kumimoji="1" lang="zh-CN" altLang="en-US" sz="3600" dirty="0"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1790" y="1080770"/>
            <a:ext cx="11108055" cy="549656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SzTx/>
              <a:buFont typeface="Wingdings" panose="05000000000000000000" pitchFamily="2" charset="2"/>
              <a:defRPr/>
            </a:pPr>
            <a:r>
              <a:rPr lang="zh-CN" altLang="en-US" sz="2400" b="1" dirty="0">
                <a:sym typeface="+mn-ea"/>
              </a:rPr>
              <a:t>书本样例：P5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#</a:t>
            </a:r>
            <a:r>
              <a:rPr lang="zh-CN" altLang="en-US" sz="2000" dirty="0">
                <a:sym typeface="+mn-ea"/>
              </a:rPr>
              <a:t>获得</a:t>
            </a:r>
            <a:r>
              <a:rPr lang="en-US" altLang="zh-CN" sz="2000" dirty="0" err="1">
                <a:sym typeface="+mn-ea"/>
              </a:rPr>
              <a:t>DataFrame</a:t>
            </a:r>
            <a:r>
              <a:rPr lang="zh-CN" altLang="en-US" sz="2000" dirty="0">
                <a:sym typeface="+mn-ea"/>
              </a:rPr>
              <a:t>对象中的一列，返回对象类型为</a:t>
            </a:r>
            <a:r>
              <a:rPr lang="en-US" altLang="zh-CN" sz="2000" dirty="0">
                <a:sym typeface="+mn-ea"/>
              </a:rPr>
              <a:t>Series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print(df[</a:t>
            </a:r>
            <a:r>
              <a:rPr lang="en-US" altLang="zh-CN" sz="2000" dirty="0" err="1">
                <a:sym typeface="+mn-ea"/>
              </a:rPr>
              <a:t>df.columns</a:t>
            </a:r>
            <a:r>
              <a:rPr lang="en-US" altLang="zh-CN" sz="2000" dirty="0">
                <a:sym typeface="+mn-ea"/>
              </a:rPr>
              <a:t>[1]])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 #</a:t>
            </a:r>
            <a:r>
              <a:rPr lang="zh-CN" altLang="en-US" sz="2000" dirty="0">
                <a:sym typeface="+mn-ea"/>
              </a:rPr>
              <a:t>已知列名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zh-CN" altLang="zh-CN" sz="2000" dirty="0">
                <a:sym typeface="+mn-ea"/>
              </a:rPr>
              <a:t>pregordr</a:t>
            </a:r>
            <a:r>
              <a:rPr lang="en-US" altLang="zh-CN" sz="2000" dirty="0">
                <a:sym typeface="+mn-ea"/>
              </a:rPr>
              <a:t>=df[‘</a:t>
            </a:r>
            <a:r>
              <a:rPr lang="zh-CN" altLang="zh-CN" sz="2000" dirty="0">
                <a:sym typeface="+mn-ea"/>
              </a:rPr>
              <a:t>pregordr</a:t>
            </a:r>
            <a:r>
              <a:rPr lang="en-US" altLang="zh-CN" sz="2000" dirty="0">
                <a:sym typeface="+mn-ea"/>
              </a:rPr>
              <a:t>’</a:t>
            </a:r>
            <a:r>
              <a:rPr lang="zh-CN" altLang="zh-CN" sz="2000" dirty="0">
                <a:sym typeface="+mn-ea"/>
              </a:rPr>
              <a:t>]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print(</a:t>
            </a:r>
            <a:r>
              <a:rPr lang="zh-CN" altLang="zh-CN" sz="2000" dirty="0">
                <a:sym typeface="+mn-ea"/>
              </a:rPr>
              <a:t>pregordr</a:t>
            </a:r>
            <a:r>
              <a:rPr lang="en-US" altLang="zh-CN" sz="2000" dirty="0">
                <a:sym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#</a:t>
            </a:r>
            <a:r>
              <a:rPr lang="zh-CN" altLang="en-US" sz="2000" dirty="0">
                <a:sym typeface="+mn-ea"/>
              </a:rPr>
              <a:t>利用</a:t>
            </a:r>
            <a:r>
              <a:rPr lang="en-US" altLang="zh-CN" sz="2000" dirty="0">
                <a:sym typeface="+mn-ea"/>
              </a:rPr>
              <a:t>index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slice</a:t>
            </a:r>
            <a:r>
              <a:rPr lang="zh-CN" altLang="en-US" sz="2000" dirty="0">
                <a:sym typeface="+mn-ea"/>
              </a:rPr>
              <a:t>访问</a:t>
            </a:r>
            <a:r>
              <a:rPr lang="en-US" altLang="zh-CN" sz="2000" dirty="0">
                <a:sym typeface="+mn-ea"/>
              </a:rPr>
              <a:t>Series</a:t>
            </a:r>
            <a:r>
              <a:rPr lang="zh-CN" altLang="en-US" sz="2000" dirty="0">
                <a:sym typeface="+mn-ea"/>
              </a:rPr>
              <a:t>中的元素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print(</a:t>
            </a:r>
            <a:r>
              <a:rPr lang="zh-CN" altLang="zh-CN" sz="2000" dirty="0">
                <a:sym typeface="+mn-ea"/>
              </a:rPr>
              <a:t>pregordr</a:t>
            </a:r>
            <a:r>
              <a:rPr lang="en-US" altLang="zh-CN" sz="2000" dirty="0">
                <a:sym typeface="+mn-ea"/>
              </a:rPr>
              <a:t>[0]) #</a:t>
            </a:r>
            <a:r>
              <a:rPr lang="zh-CN" altLang="en-US" sz="2000" dirty="0">
                <a:sym typeface="+mn-ea"/>
              </a:rPr>
              <a:t>返回</a:t>
            </a:r>
            <a:r>
              <a:rPr lang="en-US" altLang="zh-CN" sz="2000" dirty="0">
                <a:sym typeface="+mn-ea"/>
              </a:rPr>
              <a:t>int</a:t>
            </a:r>
            <a:r>
              <a:rPr lang="zh-CN" altLang="en-US" sz="2000" dirty="0">
                <a:sym typeface="+mn-ea"/>
              </a:rPr>
              <a:t>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None/>
            </a:pPr>
            <a:r>
              <a:rPr lang="en-US" altLang="zh-CN" sz="2000" dirty="0">
                <a:sym typeface="+mn-ea"/>
              </a:rPr>
              <a:t>print(</a:t>
            </a:r>
            <a:r>
              <a:rPr lang="zh-CN" altLang="zh-CN" sz="2000" dirty="0">
                <a:sym typeface="+mn-ea"/>
              </a:rPr>
              <a:t>pregordr</a:t>
            </a:r>
            <a:r>
              <a:rPr lang="en-US" altLang="zh-CN" sz="2000" dirty="0">
                <a:sym typeface="+mn-ea"/>
              </a:rPr>
              <a:t>[2:5]) #</a:t>
            </a:r>
            <a:r>
              <a:rPr lang="zh-CN" altLang="en-US" sz="2000" dirty="0">
                <a:sym typeface="+mn-ea"/>
              </a:rPr>
              <a:t>返回</a:t>
            </a:r>
            <a:r>
              <a:rPr lang="en-US" altLang="zh-CN" sz="2000" dirty="0">
                <a:sym typeface="+mn-ea"/>
              </a:rPr>
              <a:t>Series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 algn="l"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Pandas使用案例（续上页）</a:t>
            </a:r>
            <a:endParaRPr kumimoji="1" lang="zh-CN" altLang="en-US" sz="3600" dirty="0"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1790" y="1080770"/>
            <a:ext cx="11108055" cy="549656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algn="l" defTabSz="914400">
              <a:lnSpc>
                <a:spcPct val="150000"/>
              </a:lnSpc>
              <a:spcBef>
                <a:spcPts val="1000"/>
              </a:spcBef>
              <a:buSzTx/>
              <a:defRPr/>
            </a:pPr>
            <a:r>
              <a:rPr lang="zh-CN" altLang="en-US" sz="3200" b="1" dirty="0">
                <a:sym typeface="+mn-ea"/>
              </a:rPr>
              <a:t>数据清洗：</a:t>
            </a:r>
            <a:endParaRPr lang="zh-CN" altLang="en-US" sz="3200" b="1" dirty="0"/>
          </a:p>
          <a:p>
            <a:pPr lvl="1" algn="l" defTabSz="914400">
              <a:lnSpc>
                <a:spcPct val="150000"/>
              </a:lnSpc>
              <a:spcBef>
                <a:spcPts val="1000"/>
              </a:spcBef>
              <a:buSzTx/>
              <a:defRPr/>
            </a:pPr>
            <a:r>
              <a:rPr lang="zh-CN" altLang="en-US" sz="2800" b="1" dirty="0">
                <a:sym typeface="+mn-ea"/>
              </a:rPr>
              <a:t>数据处理前的步骤，属于数据预处理过程；</a:t>
            </a:r>
            <a:endParaRPr lang="zh-CN" altLang="en-US" sz="2800" b="1" dirty="0"/>
          </a:p>
          <a:p>
            <a:pPr lvl="1" algn="l" defTabSz="914400">
              <a:lnSpc>
                <a:spcPct val="150000"/>
              </a:lnSpc>
              <a:spcBef>
                <a:spcPts val="1000"/>
              </a:spcBef>
              <a:buSzTx/>
              <a:defRPr/>
            </a:pPr>
            <a:r>
              <a:rPr lang="zh-CN" altLang="en-US" sz="2800" b="1" dirty="0">
                <a:sym typeface="+mn-ea"/>
              </a:rPr>
              <a:t>导入调查数据进行统计分析之前，需要检查数据中是否存在错误，存在缺失值 ；</a:t>
            </a:r>
            <a:endParaRPr lang="zh-CN" altLang="en-US" sz="2800" b="1" dirty="0"/>
          </a:p>
          <a:p>
            <a:pPr lvl="1" algn="l" defTabSz="914400">
              <a:lnSpc>
                <a:spcPct val="150000"/>
              </a:lnSpc>
              <a:spcBef>
                <a:spcPts val="1000"/>
              </a:spcBef>
              <a:buSzTx/>
              <a:defRPr/>
            </a:pPr>
            <a:r>
              <a:rPr lang="zh-CN" altLang="en-US" sz="2800" b="1" dirty="0">
                <a:sym typeface="+mn-ea"/>
              </a:rPr>
              <a:t>处理特殊值，将数据转换为符合要求的格式进行计算；</a:t>
            </a:r>
            <a:endParaRPr kumimoji="1" lang="zh-CN" altLang="en-US" sz="2800" b="1" i="0" u="none" strike="noStrike" kern="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p>
            <a:pPr algn="l">
              <a:buClrTx/>
              <a:buSzTx/>
              <a:buFontTx/>
              <a:buNone/>
            </a:pPr>
            <a:r>
              <a:rPr lang="zh-CN" altLang="en-US" sz="3200" dirty="0">
                <a:sym typeface="+mn-ea"/>
              </a:rPr>
              <a:t>数据变换</a:t>
            </a:r>
            <a:endParaRPr kumimoji="1" lang="zh-CN" altLang="en-US" sz="3200" dirty="0"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TABLE_BEAUTIFY" val="smartTable{68befa4a-6d1d-4f12-827c-74e104f011b1}"/>
  <p:tag name="TABLE_ENDDRAG_ORIGIN_RECT" val="621*354"/>
  <p:tag name="TABLE_ENDDRAG_RECT" val="49*130*621*354"/>
  <p:tag name="KSO_WM_BEAUTIFY_FLAG" val=""/>
</p:tagLst>
</file>

<file path=ppt/tags/tag26.xml><?xml version="1.0" encoding="utf-8"?>
<p:tagLst xmlns:p="http://schemas.openxmlformats.org/presentationml/2006/main">
  <p:tag name="KSO_WM_UNIT_TABLE_BEAUTIFY" val="smartTable{03a17f28-695b-4ddc-9285-8a2737d1ab65}"/>
  <p:tag name="TABLE_ENDDRAG_ORIGIN_RECT" val="621*226"/>
  <p:tag name="TABLE_ENDDRAG_RECT" val="49*133*621*226"/>
  <p:tag name="KSO_WM_BEAUTIFY_FLAG" val=""/>
</p:tagLst>
</file>

<file path=ppt/tags/tag27.xml><?xml version="1.0" encoding="utf-8"?>
<p:tagLst xmlns:p="http://schemas.openxmlformats.org/presentationml/2006/main">
  <p:tag name="COMMONDATA" val="eyJoZGlkIjoiZTNlOWI0MjRhYjY0N2EyNTAyM2UzNTM3ZjhjNzE3OTIifQ=="/>
  <p:tag name="KSO_WPP_MARK_KEY" val="1a80f2f8-f786-4e5a-bb53-af1bf99d30a8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4134</Words>
  <Application>WPS 演示</Application>
  <PresentationFormat>自定义</PresentationFormat>
  <Paragraphs>389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33</vt:i4>
      </vt:variant>
    </vt:vector>
  </HeadingPairs>
  <TitlesOfParts>
    <vt:vector size="65" baseType="lpstr">
      <vt:lpstr>Arial</vt:lpstr>
      <vt:lpstr>宋体</vt:lpstr>
      <vt:lpstr>Wingdings</vt:lpstr>
      <vt:lpstr>Calibri</vt:lpstr>
      <vt:lpstr>微软雅黑</vt:lpstr>
      <vt:lpstr>黑体</vt:lpstr>
      <vt:lpstr>Calibri</vt:lpstr>
      <vt:lpstr>Times New Roman</vt:lpstr>
      <vt:lpstr>仿宋</vt:lpstr>
      <vt:lpstr>等线</vt:lpstr>
      <vt:lpstr>Arial Unicode MS</vt:lpstr>
      <vt:lpstr>Wingdings</vt:lpstr>
      <vt:lpstr>2_Office 主题</vt:lpstr>
      <vt:lpstr>3_Office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pandas统计分析案例</vt:lpstr>
      <vt:lpstr>目录</vt:lpstr>
      <vt:lpstr>如何将数据与观点相结合？</vt:lpstr>
      <vt:lpstr>常用的统计手段</vt:lpstr>
      <vt:lpstr>数据源（已上传学习通）</vt:lpstr>
      <vt:lpstr>Pandas使用案例</vt:lpstr>
      <vt:lpstr>Pandas使用案例</vt:lpstr>
      <vt:lpstr>Pandas使用案例（续上页）</vt:lpstr>
      <vt:lpstr>数据变换</vt:lpstr>
      <vt:lpstr>数据变换</vt:lpstr>
      <vt:lpstr>数据变换</vt:lpstr>
      <vt:lpstr>数据变换——简单函数变换</vt:lpstr>
      <vt:lpstr>数据变换——规范化</vt:lpstr>
      <vt:lpstr>数据变换——规范化</vt:lpstr>
      <vt:lpstr>数据异常值处理</vt:lpstr>
      <vt:lpstr>目录</vt:lpstr>
      <vt:lpstr>分布</vt:lpstr>
      <vt:lpstr>分布</vt:lpstr>
      <vt:lpstr>分布</vt:lpstr>
      <vt:lpstr>分布</vt:lpstr>
      <vt:lpstr>分布</vt:lpstr>
      <vt:lpstr>描述性汇总统计量</vt:lpstr>
      <vt:lpstr>描述性汇总统计量——效应量</vt:lpstr>
      <vt:lpstr>描述性汇总统计量——效应量</vt:lpstr>
      <vt:lpstr>描述性汇总统计量——效应量</vt:lpstr>
      <vt:lpstr>离群值</vt:lpstr>
      <vt:lpstr>目录</vt:lpstr>
      <vt:lpstr>概率质量函数（Probability Mass Function,PMF）</vt:lpstr>
      <vt:lpstr>概率质量函数（Probability Mass Function,PMF）</vt:lpstr>
      <vt:lpstr>概率质量函数（Probability Mass Function,PMF）</vt:lpstr>
      <vt:lpstr>Hist对象与Pmf对象（概率质量函数）</vt:lpstr>
      <vt:lpstr>Pmf类使用案例</vt:lpstr>
      <vt:lpstr>绘制PMF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dy</cp:lastModifiedBy>
  <cp:revision>328</cp:revision>
  <dcterms:created xsi:type="dcterms:W3CDTF">2017-01-10T15:44:00Z</dcterms:created>
  <dcterms:modified xsi:type="dcterms:W3CDTF">2023-04-30T01:38:32Z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C73BEE93BA5B4C2C920209C734F3CD62_13</vt:lpwstr>
  </property>
  <property fmtid="{D5CDD505-2E9C-101B-9397-08002B2CF9AE}" pid="3" name="KSOProductBuildVer">
    <vt:lpwstr>2052-11.1.0.14036</vt:lpwstr>
  </property>
</Properties>
</file>