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d8ea86d9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d8ea86d9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d8ea86d9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2d8ea86d9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2d8ea86d9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2d8ea86d9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2d8ea86d9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2d8ea86d9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2d8ea86d9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2d8ea86d9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2d8ea86d9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2d8ea86d9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2d8ea86d9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2d8ea86d9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2d8ea86d9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2d8ea86d9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2d8ea86d9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2d8ea86d9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Discussion. Share part of Notebook about What happens when we text isn’t represented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2d8ea86d9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2d8ea86d9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2d8ea86d9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2d8ea86d9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2d8ea86d9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2d8ea86d9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2d8ea86d9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2d8ea86d9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d8ea86d9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2d8ea86d9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d8ea86d9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2d8ea86d9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rchive.ics.uci.edu/ml/datasets/Drug+Review+Dataset+%28Druglib.com%29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owardsdatascience.com/understanding-feature-engineering-part-3-traditional-methods-for-text-data-f6f7d70acd41" TargetMode="External"/><Relationship Id="rId4" Type="http://schemas.openxmlformats.org/officeDocument/2006/relationships/hyperlink" Target="https://archive.ics.uci.edu/ml/datasets/Drug+Review+Dataset+%28Druglib.com%29" TargetMode="External"/><Relationship Id="rId5" Type="http://schemas.openxmlformats.org/officeDocument/2006/relationships/hyperlink" Target="https://towardsdatascience.com/representing-text-in-natural-language-processing-1eead30e57d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owardsdatascience.com/@dipanzan.sarkar?source=post_page-----f6f7d70acd41----------------------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owardsdatascience.com/@michel.kana?source=post_page-----1eead30e57d8----------------------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  TEXT       REPRESENTATION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368306"/>
            <a:ext cx="8123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BY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Wuraola Oyewusi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N-grams Model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N-gram language models estimate the probability of the last words given the previous words. It finds use in spell checking,auto completion,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language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identification,text generation etc.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Sentence : Welcome to AISaturday Lagos.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1-gram(or unigram) : “Welcome”, “to”, “AISaturday”, “Lagos”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2-gram (or bigram) : “Welcome to”, “to AISaturday”, “AISaturday Lagos”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3-gram(or trigram) : “Welcome to AISaturday”, “to AISaturday Lagos”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N-grams Model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42050" y="1160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longer the context on which we train a N-gram model, the more coherent the sentences we can generate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Furthermore, the N-gram model is heavily dependent on the training corpus used to calculate the probabilities. One implication of this is that the probabilities often encode specific facts about a given training text, which may not necessarily apply to a new text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 Model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tasks that are not based on sequential pattern of words maybe like classifying texts based on sentiments or </a:t>
            </a:r>
            <a:r>
              <a:rPr lang="en">
                <a:solidFill>
                  <a:schemeClr val="dk1"/>
                </a:solidFill>
              </a:rPr>
              <a:t>detecting</a:t>
            </a:r>
            <a:r>
              <a:rPr lang="en">
                <a:solidFill>
                  <a:schemeClr val="dk1"/>
                </a:solidFill>
              </a:rPr>
              <a:t> the </a:t>
            </a:r>
            <a:r>
              <a:rPr lang="en">
                <a:solidFill>
                  <a:schemeClr val="dk1"/>
                </a:solidFill>
              </a:rPr>
              <a:t>language</a:t>
            </a:r>
            <a:r>
              <a:rPr lang="en">
                <a:solidFill>
                  <a:schemeClr val="dk1"/>
                </a:solidFill>
              </a:rPr>
              <a:t>  a text is written in. Texts can be represented by bag of words, ignoring their original position in the text, keep only their frequency.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This method relies on term frequency, the number of times a token shows up in a document is counted and this value is used as it’s weight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Model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TF-IDF stands for “term frequency-inverse document frequency”, meaning the weight assigned to each token not only depends on its frequency in a document but also how recurrent that term is in the entire corpora.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Term Frequency 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Term frequency = (Number of Occurrences of a word)/(Total words in the document)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Inverse document frequency: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IDF(word) = Log((Total number of documents)/(Number of documents containing the word))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Some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Text Preprocessing Methods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HTML Tag Removal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Removal of accented and special characters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Contraction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Expansion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Stemming and Lemmatization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Stopwords Removal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281350" y="37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DATASET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14550"/>
            <a:ext cx="85206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23654"/>
                </a:solidFill>
                <a:latin typeface="Roboto"/>
                <a:ea typeface="Roboto"/>
                <a:cs typeface="Roboto"/>
                <a:sym typeface="Roboto"/>
              </a:rPr>
              <a:t>Drug Review Dataset (Druglib.com) Data Set</a:t>
            </a:r>
            <a:endParaRPr b="1" sz="1200">
              <a:solidFill>
                <a:srgbClr val="1236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23654"/>
                </a:solidFill>
                <a:latin typeface="Roboto"/>
                <a:ea typeface="Roboto"/>
                <a:cs typeface="Roboto"/>
                <a:sym typeface="Roboto"/>
              </a:rPr>
              <a:t>Attributes : 8                                     Instances: 4143</a:t>
            </a:r>
            <a:endParaRPr b="1" sz="1200">
              <a:solidFill>
                <a:srgbClr val="1236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23654"/>
                </a:solidFill>
                <a:latin typeface="Roboto"/>
                <a:ea typeface="Roboto"/>
                <a:cs typeface="Roboto"/>
                <a:sym typeface="Roboto"/>
              </a:rPr>
              <a:t>URL LINK : </a:t>
            </a:r>
            <a:r>
              <a:rPr lang="en" sz="1200" u="sng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https://archive.ics.uci.edu/ml/datasets/Drug+Review+Dataset+%28Druglib.com%29</a:t>
            </a:r>
            <a:endParaRPr b="1" sz="12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3654"/>
                </a:solidFill>
                <a:latin typeface="Roboto"/>
                <a:ea typeface="Roboto"/>
                <a:cs typeface="Roboto"/>
                <a:sym typeface="Roboto"/>
              </a:rPr>
              <a:t>1. urlDrugName (categorical): name of drug</a:t>
            </a:r>
            <a:endParaRPr sz="1200">
              <a:solidFill>
                <a:srgbClr val="1236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3654"/>
                </a:solidFill>
                <a:latin typeface="Roboto"/>
                <a:ea typeface="Roboto"/>
                <a:cs typeface="Roboto"/>
                <a:sym typeface="Roboto"/>
              </a:rPr>
              <a:t>2. condition (categorical): name of condition</a:t>
            </a:r>
            <a:endParaRPr sz="1200">
              <a:solidFill>
                <a:srgbClr val="1236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3654"/>
                </a:solidFill>
                <a:latin typeface="Roboto"/>
                <a:ea typeface="Roboto"/>
                <a:cs typeface="Roboto"/>
                <a:sym typeface="Roboto"/>
              </a:rPr>
              <a:t>3. benefitsReview (text): patient on benefits</a:t>
            </a:r>
            <a:endParaRPr sz="1200">
              <a:solidFill>
                <a:srgbClr val="1236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3654"/>
                </a:solidFill>
                <a:latin typeface="Roboto"/>
                <a:ea typeface="Roboto"/>
                <a:cs typeface="Roboto"/>
                <a:sym typeface="Roboto"/>
              </a:rPr>
              <a:t>4. sideEffectsReview (text): patient on side effects</a:t>
            </a:r>
            <a:endParaRPr sz="1200">
              <a:solidFill>
                <a:srgbClr val="1236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3654"/>
                </a:solidFill>
                <a:latin typeface="Roboto"/>
                <a:ea typeface="Roboto"/>
                <a:cs typeface="Roboto"/>
                <a:sym typeface="Roboto"/>
              </a:rPr>
              <a:t>5. commentsReview (text): overall patient comment</a:t>
            </a:r>
            <a:endParaRPr sz="1200">
              <a:solidFill>
                <a:srgbClr val="1236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3654"/>
                </a:solidFill>
                <a:latin typeface="Roboto"/>
                <a:ea typeface="Roboto"/>
                <a:cs typeface="Roboto"/>
                <a:sym typeface="Roboto"/>
              </a:rPr>
              <a:t>6. rating (numerical): 10 star patient rating</a:t>
            </a:r>
            <a:endParaRPr sz="1200">
              <a:solidFill>
                <a:srgbClr val="1236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3654"/>
                </a:solidFill>
                <a:latin typeface="Roboto"/>
                <a:ea typeface="Roboto"/>
                <a:cs typeface="Roboto"/>
                <a:sym typeface="Roboto"/>
              </a:rPr>
              <a:t>7. sideEffects (categorical): 5 step side effect rating</a:t>
            </a:r>
            <a:endParaRPr sz="1200">
              <a:solidFill>
                <a:srgbClr val="1236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3654"/>
                </a:solidFill>
                <a:latin typeface="Roboto"/>
                <a:ea typeface="Roboto"/>
                <a:cs typeface="Roboto"/>
                <a:sym typeface="Roboto"/>
              </a:rPr>
              <a:t>8. effectiveness (categorical): 5 step effectiveness rating</a:t>
            </a:r>
            <a:endParaRPr sz="1200">
              <a:solidFill>
                <a:srgbClr val="12365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References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95125" y="1061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https://towardsdatascience.com/understanding-feature-engineering-part-3-traditional-methods-for-text-data-f6f7d70acd41</a:t>
            </a:r>
            <a:endParaRPr sz="14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https://archive.ics.uci.edu/ml/datasets/Drug+Review+Dataset+%28Druglib.com%29</a:t>
            </a:r>
            <a:endParaRPr sz="14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https://towardsdatascience.com/representing-text-in-natural-language-processing-1eead30e57d8</a:t>
            </a:r>
            <a:endParaRPr sz="14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is Text Data?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data usually consists of documents which can represent words, sentences or even paragraphs of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free flowing text. The inherent unstructured (no neatly formatted data columns!) and noisy nature of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textual data makes it harder for machine learning methods to directly work on raw text data.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C78D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Dipanjan (DJ) Sarkar</a:t>
            </a:r>
            <a:r>
              <a:rPr lang="en" sz="1400" u="sng">
                <a:solidFill>
                  <a:srgbClr val="3C78D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 January 2019</a:t>
            </a:r>
            <a:endParaRPr sz="1400" u="sng">
              <a:solidFill>
                <a:srgbClr val="3C78D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Some of the most important and interesting data that you will 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encounter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practice will come in text form.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Examples,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Sentiment analysis of social media text, Topic modelling , Basic Text Classification, e.t.c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81350" y="42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does computer perceive text?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Raw Text  to Feature Representation to ML Algorithm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does computer perceive text?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44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classifiers and learning algorithms can not directly process the text documents in their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original form, as most of them expect numerical feature vectors with a fixed size rather than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raw text documents with variable length.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process of transforming text into numeric stuff, is usually performed by building a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language model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These models typically assign probabilities, frequencies or some obscure numbers to words, sequences of words, group of words, section of documents or whole documents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C78D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Michel Kana, Ph.D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July 15,2018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of Basic Text Representation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1-hot - encoding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N-Grams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Bag-of-words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TF-IDF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1-hot encoding Model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10325" y="125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one hot encoding is a representation of categorical variables as binary vectors.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first requires that the categorical values be mapped to integer values.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Then, each integer value is represented as a binary vector that is all zero values except the index of the integer, which is marked with a 1.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1-hot encoding Model</a:t>
            </a:r>
            <a:r>
              <a:rPr lang="en"/>
              <a:t> 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source: Fundamentals of Deep Learning, N. Buduma, 2017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475" y="1831975"/>
            <a:ext cx="29051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1-hot encoding 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Simple and </a:t>
            </a:r>
            <a:r>
              <a:rPr lang="en">
                <a:solidFill>
                  <a:schemeClr val="dk1"/>
                </a:solidFill>
              </a:rPr>
              <a:t>intuitive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Ineffective for Large Vocabularies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Misses the relationship between words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