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5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3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7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7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24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0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9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4A73-9D4D-4810-BDFB-319D257C3D91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54E06-88D5-45F4-8FDE-1BD57843C3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8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667" y="2577639"/>
            <a:ext cx="2092409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200" b="1" u="sng" dirty="0" smtClean="0"/>
              <a:t>1. </a:t>
            </a:r>
            <a:r>
              <a:rPr lang="fi-FI" sz="1200" b="1" u="sng" dirty="0" err="1" smtClean="0"/>
              <a:t>Getting</a:t>
            </a:r>
            <a:r>
              <a:rPr lang="fi-FI" sz="1200" b="1" u="sng" dirty="0" smtClean="0"/>
              <a:t> data:</a:t>
            </a:r>
          </a:p>
          <a:p>
            <a:r>
              <a:rPr lang="fi-FI" sz="1200" i="1" dirty="0" smtClean="0"/>
              <a:t>- </a:t>
            </a:r>
            <a:r>
              <a:rPr lang="fi-FI" sz="1200" i="1" dirty="0" err="1" smtClean="0"/>
              <a:t>Where</a:t>
            </a:r>
            <a:r>
              <a:rPr lang="fi-FI" sz="1200" i="1" dirty="0" smtClean="0"/>
              <a:t> is my data?</a:t>
            </a:r>
          </a:p>
          <a:p>
            <a:r>
              <a:rPr lang="fi-FI" sz="1200" i="1" dirty="0" smtClean="0"/>
              <a:t>- How </a:t>
            </a:r>
            <a:r>
              <a:rPr lang="fi-FI" sz="1200" i="1" dirty="0" err="1" smtClean="0"/>
              <a:t>do</a:t>
            </a:r>
            <a:r>
              <a:rPr lang="fi-FI" sz="1200" i="1" dirty="0" smtClean="0"/>
              <a:t> I import it?</a:t>
            </a:r>
            <a:endParaRPr lang="en-US" sz="1200" i="1" dirty="0"/>
          </a:p>
          <a:p>
            <a:endParaRPr lang="fi-FI" sz="12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err="1" smtClean="0"/>
              <a:t>Files</a:t>
            </a:r>
            <a:r>
              <a:rPr lang="fi-FI" sz="1200" dirty="0" smtClean="0"/>
              <a:t> </a:t>
            </a:r>
            <a:r>
              <a:rPr lang="fi-FI" sz="1200" dirty="0" smtClean="0"/>
              <a:t>(</a:t>
            </a:r>
            <a:r>
              <a:rPr lang="fi-FI" sz="1200" dirty="0" err="1" smtClean="0"/>
              <a:t>working</a:t>
            </a:r>
            <a:r>
              <a:rPr lang="fi-FI" sz="1200" dirty="0" smtClean="0"/>
              <a:t> </a:t>
            </a:r>
            <a:r>
              <a:rPr lang="fi-FI" sz="1200" dirty="0" err="1" smtClean="0"/>
              <a:t>directory</a:t>
            </a:r>
            <a:r>
              <a:rPr lang="fi-FI" sz="1200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smtClean="0"/>
              <a:t>Reading in data </a:t>
            </a:r>
            <a:r>
              <a:rPr lang="fi-FI" sz="1200" dirty="0" err="1" smtClean="0"/>
              <a:t>from</a:t>
            </a:r>
            <a:r>
              <a:rPr lang="fi-FI" sz="1200" dirty="0" smtClean="0"/>
              <a:t> </a:t>
            </a:r>
            <a:r>
              <a:rPr lang="fi-FI" sz="1200" dirty="0" err="1" smtClean="0"/>
              <a:t>file</a:t>
            </a:r>
            <a:endParaRPr lang="fi-FI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smtClean="0"/>
              <a:t>Data </a:t>
            </a:r>
            <a:r>
              <a:rPr lang="fi-FI" sz="1200" dirty="0" err="1" smtClean="0"/>
              <a:t>from</a:t>
            </a:r>
            <a:r>
              <a:rPr lang="fi-FI" sz="1200" dirty="0" smtClean="0"/>
              <a:t> </a:t>
            </a:r>
            <a:r>
              <a:rPr lang="fi-FI" sz="1200" dirty="0" err="1" smtClean="0"/>
              <a:t>public</a:t>
            </a:r>
            <a:r>
              <a:rPr lang="fi-FI" sz="1200" dirty="0" smtClean="0"/>
              <a:t> </a:t>
            </a:r>
            <a:r>
              <a:rPr lang="fi-FI" sz="1200" dirty="0" err="1" smtClean="0"/>
              <a:t>source</a:t>
            </a:r>
            <a:endParaRPr lang="fi-FI" sz="1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2397209" y="2635760"/>
            <a:ext cx="3089192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200" b="1" u="sng" dirty="0" smtClean="0"/>
              <a:t>2. </a:t>
            </a:r>
            <a:r>
              <a:rPr lang="fi-FI" sz="1200" b="1" u="sng" dirty="0" err="1" smtClean="0"/>
              <a:t>Checking</a:t>
            </a:r>
            <a:r>
              <a:rPr lang="fi-FI" sz="1200" b="1" u="sng" dirty="0" smtClean="0"/>
              <a:t> data:</a:t>
            </a:r>
          </a:p>
          <a:p>
            <a:pPr marL="171450" indent="-171450">
              <a:buFontTx/>
              <a:buChar char="-"/>
            </a:pPr>
            <a:r>
              <a:rPr lang="fi-FI" sz="1200" i="1" dirty="0" err="1" smtClean="0"/>
              <a:t>Did</a:t>
            </a:r>
            <a:r>
              <a:rPr lang="fi-FI" sz="1200" i="1" dirty="0" smtClean="0"/>
              <a:t> my data import </a:t>
            </a:r>
            <a:r>
              <a:rPr lang="fi-FI" sz="1200" i="1" dirty="0" err="1" smtClean="0"/>
              <a:t>succeed</a:t>
            </a:r>
            <a:r>
              <a:rPr lang="fi-FI" sz="1200" i="1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fi-FI" sz="1200" i="1" dirty="0" smtClean="0"/>
              <a:t>How </a:t>
            </a:r>
            <a:r>
              <a:rPr lang="fi-FI" sz="1200" i="1" dirty="0" err="1" smtClean="0"/>
              <a:t>does</a:t>
            </a:r>
            <a:r>
              <a:rPr lang="fi-FI" sz="1200" i="1" dirty="0" smtClean="0"/>
              <a:t> my data look </a:t>
            </a:r>
            <a:r>
              <a:rPr lang="fi-FI" sz="1200" i="1" dirty="0" err="1" smtClean="0"/>
              <a:t>like</a:t>
            </a:r>
            <a:r>
              <a:rPr lang="fi-FI" sz="1200" i="1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fi-FI" sz="1200" i="1" dirty="0" smtClean="0"/>
              <a:t>How </a:t>
            </a:r>
            <a:r>
              <a:rPr lang="fi-FI" sz="1200" i="1" dirty="0" err="1" smtClean="0"/>
              <a:t>are</a:t>
            </a:r>
            <a:r>
              <a:rPr lang="fi-FI" sz="1200" i="1" dirty="0" smtClean="0"/>
              <a:t> my </a:t>
            </a:r>
            <a:r>
              <a:rPr lang="fi-FI" sz="1200" i="1" dirty="0" err="1" smtClean="0"/>
              <a:t>variables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distributed</a:t>
            </a:r>
            <a:r>
              <a:rPr lang="fi-FI" sz="1200" i="1" dirty="0" smtClean="0"/>
              <a:t>?</a:t>
            </a:r>
          </a:p>
          <a:p>
            <a:endParaRPr lang="fi-FI" sz="12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100" dirty="0" err="1" smtClean="0">
                <a:latin typeface="Courier (W1)" pitchFamily="49" charset="0"/>
              </a:rPr>
              <a:t>summary</a:t>
            </a:r>
            <a:r>
              <a:rPr lang="fi-FI" sz="1200" dirty="0" smtClean="0"/>
              <a:t>, </a:t>
            </a:r>
            <a:r>
              <a:rPr lang="fi-FI" sz="1100" dirty="0" err="1">
                <a:latin typeface="Courier (W1)" pitchFamily="49" charset="0"/>
              </a:rPr>
              <a:t>head</a:t>
            </a:r>
            <a:r>
              <a:rPr lang="fi-FI" sz="1200" dirty="0" smtClean="0"/>
              <a:t>, </a:t>
            </a:r>
            <a:r>
              <a:rPr lang="fi-FI" sz="1100" dirty="0" err="1">
                <a:latin typeface="Courier (W1)" pitchFamily="49" charset="0"/>
              </a:rPr>
              <a:t>tail</a:t>
            </a:r>
            <a:endParaRPr lang="fi-FI" sz="1100" dirty="0">
              <a:latin typeface="Courier (W1)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smtClean="0"/>
              <a:t>Basic </a:t>
            </a:r>
            <a:r>
              <a:rPr lang="fi-FI" sz="1200" dirty="0" err="1" smtClean="0"/>
              <a:t>plotting</a:t>
            </a:r>
            <a:r>
              <a:rPr lang="fi-FI" sz="1200" dirty="0" smtClean="0"/>
              <a:t> (</a:t>
            </a:r>
            <a:r>
              <a:rPr lang="fi-FI" sz="1100" dirty="0" err="1">
                <a:latin typeface="Courier (W1)" pitchFamily="49" charset="0"/>
              </a:rPr>
              <a:t>hist</a:t>
            </a:r>
            <a:r>
              <a:rPr lang="fi-FI" sz="1200" dirty="0" smtClean="0"/>
              <a:t>, </a:t>
            </a:r>
            <a:r>
              <a:rPr lang="fi-FI" sz="1100" dirty="0" err="1">
                <a:latin typeface="Courier (W1)" pitchFamily="49" charset="0"/>
              </a:rPr>
              <a:t>plot</a:t>
            </a:r>
            <a:r>
              <a:rPr lang="fi-FI" sz="1200" dirty="0" smtClean="0"/>
              <a:t>, </a:t>
            </a:r>
            <a:r>
              <a:rPr lang="fi-FI" sz="1100" dirty="0" err="1">
                <a:latin typeface="Courier (W1)" pitchFamily="49" charset="0"/>
              </a:rPr>
              <a:t>boxplot</a:t>
            </a:r>
            <a:r>
              <a:rPr lang="fi-FI" sz="1200" dirty="0" smtClean="0"/>
              <a:t>)</a:t>
            </a:r>
            <a:endParaRPr 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5861221" y="1492575"/>
            <a:ext cx="2755559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200" b="1" u="sng" dirty="0" smtClean="0"/>
              <a:t>3. Data </a:t>
            </a:r>
            <a:r>
              <a:rPr lang="fi-FI" sz="1200" b="1" u="sng" dirty="0" err="1" smtClean="0"/>
              <a:t>manipulation</a:t>
            </a:r>
            <a:r>
              <a:rPr lang="fi-FI" sz="1200" b="1" u="sng" dirty="0" smtClean="0"/>
              <a:t>:</a:t>
            </a:r>
          </a:p>
          <a:p>
            <a:r>
              <a:rPr lang="fi-FI" sz="1200" i="1" dirty="0" smtClean="0"/>
              <a:t>- </a:t>
            </a:r>
            <a:r>
              <a:rPr lang="fi-FI" sz="1200" i="1" dirty="0" err="1" smtClean="0"/>
              <a:t>Do</a:t>
            </a:r>
            <a:r>
              <a:rPr lang="fi-FI" sz="1200" i="1" dirty="0" smtClean="0"/>
              <a:t> </a:t>
            </a:r>
            <a:r>
              <a:rPr lang="fi-FI" sz="1200" i="1" dirty="0"/>
              <a:t>I </a:t>
            </a:r>
            <a:r>
              <a:rPr lang="fi-FI" sz="1200" i="1" dirty="0" err="1"/>
              <a:t>want</a:t>
            </a:r>
            <a:r>
              <a:rPr lang="fi-FI" sz="1200" i="1" dirty="0"/>
              <a:t> to </a:t>
            </a:r>
            <a:r>
              <a:rPr lang="fi-FI" sz="1200" i="1" dirty="0" err="1"/>
              <a:t>use</a:t>
            </a:r>
            <a:r>
              <a:rPr lang="fi-FI" sz="1200" i="1" dirty="0"/>
              <a:t> </a:t>
            </a:r>
            <a:r>
              <a:rPr lang="fi-FI" sz="1200" i="1" dirty="0" err="1"/>
              <a:t>all</a:t>
            </a:r>
            <a:r>
              <a:rPr lang="fi-FI" sz="1200" i="1" dirty="0"/>
              <a:t> the data?</a:t>
            </a:r>
            <a:endParaRPr lang="en-US" sz="1200" i="1" dirty="0"/>
          </a:p>
          <a:p>
            <a:r>
              <a:rPr lang="fi-FI" sz="1200" i="1" dirty="0"/>
              <a:t>- </a:t>
            </a:r>
            <a:r>
              <a:rPr lang="fi-FI" sz="1200" i="1" dirty="0" err="1"/>
              <a:t>Are</a:t>
            </a:r>
            <a:r>
              <a:rPr lang="fi-FI" sz="1200" i="1" dirty="0"/>
              <a:t> </a:t>
            </a:r>
            <a:r>
              <a:rPr lang="fi-FI" sz="1200" i="1" dirty="0" err="1"/>
              <a:t>there</a:t>
            </a:r>
            <a:r>
              <a:rPr lang="fi-FI" sz="1200" i="1" dirty="0"/>
              <a:t> </a:t>
            </a:r>
            <a:r>
              <a:rPr lang="fi-FI" sz="1200" i="1" dirty="0" err="1"/>
              <a:t>any</a:t>
            </a:r>
            <a:r>
              <a:rPr lang="fi-FI" sz="1200" i="1" dirty="0"/>
              <a:t> </a:t>
            </a:r>
            <a:r>
              <a:rPr lang="fi-FI" sz="1200" i="1" dirty="0" err="1" smtClean="0"/>
              <a:t>NAs</a:t>
            </a:r>
            <a:r>
              <a:rPr lang="fi-FI" sz="1200" i="1" dirty="0" smtClean="0"/>
              <a:t> </a:t>
            </a:r>
            <a:r>
              <a:rPr lang="fi-FI" sz="1200" i="1" dirty="0" smtClean="0"/>
              <a:t>and </a:t>
            </a:r>
            <a:r>
              <a:rPr lang="fi-FI" sz="1200" i="1" dirty="0" err="1" smtClean="0"/>
              <a:t>what</a:t>
            </a:r>
            <a:r>
              <a:rPr lang="fi-FI" sz="1200" i="1" dirty="0" smtClean="0"/>
              <a:t> to </a:t>
            </a:r>
            <a:r>
              <a:rPr lang="fi-FI" sz="1200" i="1" dirty="0" err="1" smtClean="0"/>
              <a:t>do</a:t>
            </a:r>
            <a:r>
              <a:rPr lang="fi-FI" sz="1200" i="1" dirty="0" smtClean="0"/>
              <a:t> with </a:t>
            </a:r>
            <a:r>
              <a:rPr lang="fi-FI" sz="1200" i="1" dirty="0" err="1" smtClean="0"/>
              <a:t>these</a:t>
            </a:r>
            <a:r>
              <a:rPr lang="fi-FI" sz="1200" i="1" dirty="0" smtClean="0"/>
              <a:t>?</a:t>
            </a:r>
            <a:endParaRPr lang="fi-FI" sz="1200" i="1" dirty="0"/>
          </a:p>
          <a:p>
            <a:r>
              <a:rPr lang="fi-FI" sz="1200" i="1" dirty="0" smtClean="0"/>
              <a:t>- </a:t>
            </a:r>
            <a:r>
              <a:rPr lang="fi-FI" sz="1200" i="1" dirty="0" err="1" smtClean="0"/>
              <a:t>Do</a:t>
            </a:r>
            <a:r>
              <a:rPr lang="fi-FI" sz="1200" i="1" dirty="0" smtClean="0"/>
              <a:t> I </a:t>
            </a:r>
            <a:r>
              <a:rPr lang="fi-FI" sz="1200" i="1" dirty="0" err="1" smtClean="0"/>
              <a:t>need</a:t>
            </a:r>
            <a:r>
              <a:rPr lang="fi-FI" sz="1200" i="1" dirty="0" smtClean="0"/>
              <a:t> to </a:t>
            </a:r>
            <a:r>
              <a:rPr lang="fi-FI" sz="1200" i="1" dirty="0" err="1" smtClean="0"/>
              <a:t>make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some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corrections</a:t>
            </a:r>
            <a:r>
              <a:rPr lang="fi-FI" sz="1200" i="1" dirty="0" smtClean="0"/>
              <a:t> to the data?</a:t>
            </a:r>
          </a:p>
          <a:p>
            <a:endParaRPr lang="fi-FI" sz="12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err="1" smtClean="0"/>
              <a:t>Filtering</a:t>
            </a:r>
            <a:endParaRPr lang="fi-FI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err="1" smtClean="0"/>
              <a:t>String</a:t>
            </a:r>
            <a:r>
              <a:rPr lang="fi-FI" sz="1200" dirty="0" smtClean="0"/>
              <a:t> </a:t>
            </a:r>
            <a:r>
              <a:rPr lang="fi-FI" sz="1200" dirty="0" err="1" smtClean="0"/>
              <a:t>manipulation</a:t>
            </a:r>
            <a:endParaRPr lang="fi-FI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smtClean="0"/>
              <a:t>NA </a:t>
            </a:r>
            <a:r>
              <a:rPr lang="fi-FI" sz="1200" dirty="0" err="1" smtClean="0"/>
              <a:t>replacement</a:t>
            </a:r>
            <a:endParaRPr lang="fi-FI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861221" y="3763844"/>
            <a:ext cx="2755559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200" b="1" u="sng" dirty="0" smtClean="0"/>
              <a:t>3b. </a:t>
            </a:r>
            <a:r>
              <a:rPr lang="fi-FI" sz="1200" b="1" u="sng" dirty="0" err="1" smtClean="0"/>
              <a:t>Database</a:t>
            </a:r>
            <a:r>
              <a:rPr lang="fi-FI" sz="1200" b="1" u="sng" dirty="0" smtClean="0"/>
              <a:t> </a:t>
            </a:r>
            <a:r>
              <a:rPr lang="fi-FI" sz="1200" b="1" u="sng" dirty="0" err="1" smtClean="0"/>
              <a:t>operation</a:t>
            </a:r>
            <a:endParaRPr lang="fi-FI" sz="1200" b="1" u="sng" dirty="0" smtClean="0"/>
          </a:p>
          <a:p>
            <a:endParaRPr lang="fi-FI" sz="1200" u="sng" dirty="0" smtClean="0"/>
          </a:p>
          <a:p>
            <a:r>
              <a:rPr lang="fi-FI" sz="1200" i="1" dirty="0" err="1" smtClean="0"/>
              <a:t>Do</a:t>
            </a:r>
            <a:r>
              <a:rPr lang="fi-FI" sz="1200" i="1" dirty="0" smtClean="0"/>
              <a:t> I </a:t>
            </a:r>
            <a:r>
              <a:rPr lang="fi-FI" sz="1200" i="1" dirty="0" err="1" smtClean="0"/>
              <a:t>need</a:t>
            </a:r>
            <a:r>
              <a:rPr lang="fi-FI" sz="1200" i="1" dirty="0" smtClean="0"/>
              <a:t> to </a:t>
            </a:r>
            <a:r>
              <a:rPr lang="fi-FI" sz="1200" i="1" dirty="0" err="1" smtClean="0"/>
              <a:t>combine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the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information</a:t>
            </a:r>
            <a:r>
              <a:rPr lang="fi-FI" sz="1200" i="1" dirty="0" smtClean="0"/>
              <a:t> of 2 </a:t>
            </a:r>
            <a:r>
              <a:rPr lang="fi-FI" sz="1200" i="1" dirty="0" err="1" smtClean="0"/>
              <a:t>or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more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datasets</a:t>
            </a:r>
            <a:r>
              <a:rPr lang="fi-FI" sz="1200" i="1" dirty="0" smtClean="0"/>
              <a:t>  for my </a:t>
            </a:r>
            <a:r>
              <a:rPr lang="fi-FI" sz="1200" i="1" dirty="0" err="1" smtClean="0"/>
              <a:t>analysis</a:t>
            </a:r>
            <a:r>
              <a:rPr lang="fi-FI" sz="1200" i="1" dirty="0" smtClean="0"/>
              <a:t>? </a:t>
            </a:r>
            <a:endParaRPr lang="fi-FI" sz="1200" i="1" dirty="0"/>
          </a:p>
          <a:p>
            <a:endParaRPr lang="fi-FI" sz="12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err="1" smtClean="0"/>
              <a:t>Merging</a:t>
            </a:r>
            <a:r>
              <a:rPr lang="fi-FI" sz="1200" dirty="0" smtClean="0"/>
              <a:t> </a:t>
            </a:r>
            <a:r>
              <a:rPr lang="fi-FI" sz="1200" dirty="0" err="1" smtClean="0"/>
              <a:t>multiple</a:t>
            </a:r>
            <a:r>
              <a:rPr lang="fi-FI" sz="1200" dirty="0" smtClean="0"/>
              <a:t> </a:t>
            </a:r>
            <a:r>
              <a:rPr lang="fi-FI" sz="1200" dirty="0" err="1" smtClean="0"/>
              <a:t>datasets</a:t>
            </a:r>
            <a:r>
              <a:rPr lang="fi-FI" sz="1200" dirty="0" smtClean="0"/>
              <a:t> </a:t>
            </a:r>
            <a:r>
              <a:rPr lang="fi-FI" sz="1200" dirty="0" smtClean="0">
                <a:sym typeface="Wingdings" panose="05000000000000000000" pitchFamily="2" charset="2"/>
              </a:rPr>
              <a:t>into </a:t>
            </a:r>
            <a:r>
              <a:rPr lang="fi-FI" sz="1200" dirty="0" err="1" smtClean="0">
                <a:sym typeface="Wingdings" panose="05000000000000000000" pitchFamily="2" charset="2"/>
              </a:rPr>
              <a:t>one</a:t>
            </a:r>
            <a:endParaRPr lang="fi-FI" sz="1200" dirty="0" smtClean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err="1" smtClean="0">
                <a:sym typeface="Wingdings" panose="05000000000000000000" pitchFamily="2" charset="2"/>
              </a:rPr>
              <a:t>Saving</a:t>
            </a:r>
            <a:r>
              <a:rPr lang="fi-FI" sz="1200" dirty="0" smtClean="0">
                <a:sym typeface="Wingdings" panose="05000000000000000000" pitchFamily="2" charset="2"/>
              </a:rPr>
              <a:t> </a:t>
            </a:r>
            <a:r>
              <a:rPr lang="fi-FI" sz="1200" dirty="0" err="1" smtClean="0">
                <a:sym typeface="Wingdings" panose="05000000000000000000" pitchFamily="2" charset="2"/>
              </a:rPr>
              <a:t>the</a:t>
            </a:r>
            <a:r>
              <a:rPr lang="fi-FI" sz="1200" dirty="0" smtClean="0">
                <a:sym typeface="Wingdings" panose="05000000000000000000" pitchFamily="2" charset="2"/>
              </a:rPr>
              <a:t> </a:t>
            </a:r>
            <a:r>
              <a:rPr lang="fi-FI" sz="1200" dirty="0" err="1" smtClean="0">
                <a:sym typeface="Wingdings" panose="05000000000000000000" pitchFamily="2" charset="2"/>
              </a:rPr>
              <a:t>final</a:t>
            </a:r>
            <a:r>
              <a:rPr lang="fi-FI" sz="1200" dirty="0" smtClean="0">
                <a:sym typeface="Wingdings" panose="05000000000000000000" pitchFamily="2" charset="2"/>
              </a:rPr>
              <a:t> dataset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8949240" y="2593135"/>
            <a:ext cx="2512454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200" b="1" dirty="0" smtClean="0"/>
              <a:t>4</a:t>
            </a:r>
            <a:r>
              <a:rPr lang="fi-FI" sz="1200" b="1" u="sng" dirty="0" smtClean="0"/>
              <a:t>. </a:t>
            </a:r>
            <a:r>
              <a:rPr lang="fi-FI" sz="1200" b="1" u="sng" dirty="0" smtClean="0"/>
              <a:t>Analysis</a:t>
            </a:r>
          </a:p>
          <a:p>
            <a:pPr marL="171450" indent="-171450">
              <a:buFontTx/>
              <a:buChar char="-"/>
            </a:pPr>
            <a:r>
              <a:rPr lang="fi-FI" sz="1200" i="1" dirty="0" err="1" smtClean="0"/>
              <a:t>What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does</a:t>
            </a:r>
            <a:r>
              <a:rPr lang="fi-FI" sz="1200" i="1" dirty="0" smtClean="0"/>
              <a:t> my data look </a:t>
            </a:r>
            <a:r>
              <a:rPr lang="fi-FI" sz="1200" i="1" dirty="0" err="1" smtClean="0"/>
              <a:t>like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given</a:t>
            </a:r>
            <a:r>
              <a:rPr lang="fi-FI" sz="1200" i="1" dirty="0" smtClean="0"/>
              <a:t> my </a:t>
            </a:r>
            <a:r>
              <a:rPr lang="fi-FI" sz="1200" i="1" dirty="0" err="1" smtClean="0"/>
              <a:t>hypotheses</a:t>
            </a:r>
            <a:r>
              <a:rPr lang="fi-FI" sz="1200" i="1" dirty="0" smtClean="0"/>
              <a:t>?</a:t>
            </a:r>
          </a:p>
          <a:p>
            <a:pPr marL="171450" indent="-171450">
              <a:buFontTx/>
              <a:buChar char="-"/>
            </a:pPr>
            <a:r>
              <a:rPr lang="fi-FI" sz="1200" i="1" dirty="0" smtClean="0"/>
              <a:t>Is </a:t>
            </a:r>
            <a:r>
              <a:rPr lang="fi-FI" sz="1200" i="1" dirty="0" err="1" smtClean="0"/>
              <a:t>there</a:t>
            </a:r>
            <a:r>
              <a:rPr lang="fi-FI" sz="1200" i="1" dirty="0" smtClean="0"/>
              <a:t> a </a:t>
            </a:r>
            <a:r>
              <a:rPr lang="fi-FI" sz="1200" i="1" dirty="0" err="1" smtClean="0"/>
              <a:t>non-random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pattern</a:t>
            </a:r>
            <a:r>
              <a:rPr lang="fi-FI" sz="1200" i="1" dirty="0" smtClean="0"/>
              <a:t> in my  data as I </a:t>
            </a:r>
            <a:r>
              <a:rPr lang="fi-FI" sz="1200" i="1" dirty="0" err="1" smtClean="0"/>
              <a:t>expect</a:t>
            </a:r>
            <a:r>
              <a:rPr lang="fi-FI" sz="1200" i="1" dirty="0" smtClean="0"/>
              <a:t>?</a:t>
            </a:r>
          </a:p>
          <a:p>
            <a:pPr marL="171450" indent="-171450">
              <a:buFontTx/>
              <a:buChar char="-"/>
            </a:pPr>
            <a:endParaRPr lang="fi-FI" sz="12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smtClean="0"/>
              <a:t>Visual </a:t>
            </a:r>
            <a:r>
              <a:rPr lang="fi-FI" sz="1200" dirty="0" err="1" smtClean="0"/>
              <a:t>exploration</a:t>
            </a:r>
            <a:r>
              <a:rPr lang="fi-FI" sz="1200" dirty="0" smtClean="0"/>
              <a:t>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err="1" smtClean="0"/>
              <a:t>Calculate</a:t>
            </a:r>
            <a:r>
              <a:rPr lang="fi-FI" sz="1200" dirty="0" smtClean="0"/>
              <a:t> </a:t>
            </a:r>
            <a:r>
              <a:rPr lang="fi-FI" sz="1200" dirty="0" err="1" smtClean="0"/>
              <a:t>basic</a:t>
            </a:r>
            <a:r>
              <a:rPr lang="fi-FI" sz="1200" dirty="0" smtClean="0"/>
              <a:t> </a:t>
            </a:r>
            <a:r>
              <a:rPr lang="fi-FI" sz="1200" dirty="0" err="1" smtClean="0"/>
              <a:t>statistics</a:t>
            </a:r>
            <a:endParaRPr lang="fi-FI" sz="1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200" dirty="0" smtClean="0"/>
              <a:t>Statistical </a:t>
            </a:r>
            <a:r>
              <a:rPr lang="fi-FI" sz="1200" dirty="0" err="1" smtClean="0"/>
              <a:t>models</a:t>
            </a:r>
            <a:endParaRPr lang="fi-FI" sz="12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932597" y="547023"/>
            <a:ext cx="251245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200" b="1" u="sng" dirty="0" smtClean="0"/>
              <a:t>5a.Pretty </a:t>
            </a:r>
            <a:r>
              <a:rPr lang="fi-FI" sz="1200" b="1" u="sng" dirty="0" err="1" smtClean="0"/>
              <a:t>plotting</a:t>
            </a:r>
            <a:endParaRPr lang="fi-FI" sz="1200" b="1" u="sng" dirty="0" smtClean="0"/>
          </a:p>
          <a:p>
            <a:r>
              <a:rPr lang="fi-FI" sz="1200" i="1" dirty="0" smtClean="0"/>
              <a:t>- </a:t>
            </a:r>
            <a:r>
              <a:rPr lang="fi-FI" sz="1200" i="1" dirty="0" err="1" smtClean="0"/>
              <a:t>What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kind</a:t>
            </a:r>
            <a:r>
              <a:rPr lang="fi-FI" sz="1200" i="1" dirty="0" smtClean="0"/>
              <a:t> of </a:t>
            </a:r>
            <a:r>
              <a:rPr lang="fi-FI" sz="1200" i="1" dirty="0" err="1" smtClean="0"/>
              <a:t>plot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do</a:t>
            </a:r>
            <a:r>
              <a:rPr lang="fi-FI" sz="1200" i="1" dirty="0" smtClean="0"/>
              <a:t> I </a:t>
            </a:r>
            <a:r>
              <a:rPr lang="fi-FI" sz="1200" i="1" dirty="0" err="1" smtClean="0"/>
              <a:t>want</a:t>
            </a:r>
            <a:r>
              <a:rPr lang="fi-FI" sz="1200" i="1" dirty="0" smtClean="0"/>
              <a:t>?</a:t>
            </a:r>
          </a:p>
          <a:p>
            <a:r>
              <a:rPr lang="fi-FI" sz="1200" i="1" dirty="0" smtClean="0"/>
              <a:t>- How </a:t>
            </a:r>
            <a:r>
              <a:rPr lang="fi-FI" sz="1200" i="1" dirty="0" err="1" smtClean="0"/>
              <a:t>do</a:t>
            </a:r>
            <a:r>
              <a:rPr lang="fi-FI" sz="1200" i="1" dirty="0" smtClean="0"/>
              <a:t> I </a:t>
            </a:r>
            <a:r>
              <a:rPr lang="fi-FI" sz="1200" i="1" dirty="0" err="1" smtClean="0"/>
              <a:t>make</a:t>
            </a:r>
            <a:r>
              <a:rPr lang="fi-FI" sz="1200" i="1" dirty="0" smtClean="0"/>
              <a:t> it look </a:t>
            </a:r>
            <a:r>
              <a:rPr lang="fi-FI" sz="1200" i="1" dirty="0" err="1" smtClean="0"/>
              <a:t>pretty</a:t>
            </a:r>
            <a:r>
              <a:rPr lang="fi-FI" sz="1200" i="1" dirty="0" smtClean="0"/>
              <a:t>?</a:t>
            </a:r>
          </a:p>
          <a:p>
            <a:r>
              <a:rPr lang="fi-FI" sz="1200" i="1" dirty="0" smtClean="0"/>
              <a:t>- How </a:t>
            </a:r>
            <a:r>
              <a:rPr lang="fi-FI" sz="1200" i="1" dirty="0" err="1" smtClean="0"/>
              <a:t>do</a:t>
            </a:r>
            <a:r>
              <a:rPr lang="fi-FI" sz="1200" i="1" dirty="0" smtClean="0"/>
              <a:t> I </a:t>
            </a:r>
            <a:r>
              <a:rPr lang="fi-FI" sz="1200" i="1" dirty="0" err="1" smtClean="0"/>
              <a:t>export</a:t>
            </a:r>
            <a:r>
              <a:rPr lang="fi-FI" sz="1200" i="1" dirty="0" smtClean="0"/>
              <a:t> it?</a:t>
            </a:r>
          </a:p>
          <a:p>
            <a:endParaRPr lang="fi-FI" sz="120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 smtClean="0"/>
              <a:t>Barplotting</a:t>
            </a:r>
            <a:endParaRPr lang="fi-FI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 smtClean="0"/>
              <a:t>Pimping</a:t>
            </a:r>
            <a:r>
              <a:rPr lang="fi-FI" sz="1200" dirty="0" smtClean="0"/>
              <a:t> my </a:t>
            </a:r>
            <a:r>
              <a:rPr lang="fi-FI" sz="1200" dirty="0" err="1" smtClean="0"/>
              <a:t>plots</a:t>
            </a:r>
            <a:endParaRPr lang="fi-FI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 smtClean="0"/>
              <a:t>Saving</a:t>
            </a:r>
            <a:r>
              <a:rPr lang="fi-FI" sz="1200" dirty="0" smtClean="0"/>
              <a:t> my </a:t>
            </a:r>
            <a:r>
              <a:rPr lang="fi-FI" sz="1200" dirty="0" err="1" smtClean="0"/>
              <a:t>plots</a:t>
            </a:r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8991600" y="4711147"/>
            <a:ext cx="2470094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i-FI" sz="1200" b="1" u="sng" dirty="0" smtClean="0"/>
              <a:t>5b.Tabulation</a:t>
            </a:r>
          </a:p>
          <a:p>
            <a:r>
              <a:rPr lang="fi-FI" sz="1200" i="1" dirty="0" smtClean="0"/>
              <a:t>- </a:t>
            </a:r>
            <a:r>
              <a:rPr lang="fi-FI" sz="1200" i="1" dirty="0" err="1" smtClean="0"/>
              <a:t>Do</a:t>
            </a:r>
            <a:r>
              <a:rPr lang="fi-FI" sz="1200" i="1" dirty="0" smtClean="0"/>
              <a:t> I </a:t>
            </a:r>
            <a:r>
              <a:rPr lang="fi-FI" sz="1200" i="1" dirty="0" err="1" smtClean="0"/>
              <a:t>want</a:t>
            </a:r>
            <a:r>
              <a:rPr lang="fi-FI" sz="1200" i="1" dirty="0" smtClean="0"/>
              <a:t> to </a:t>
            </a:r>
            <a:r>
              <a:rPr lang="fi-FI" sz="1200" i="1" dirty="0" err="1" smtClean="0"/>
              <a:t>compile</a:t>
            </a:r>
            <a:r>
              <a:rPr lang="fi-FI" sz="1200" i="1" dirty="0" smtClean="0"/>
              <a:t> the </a:t>
            </a:r>
            <a:r>
              <a:rPr lang="fi-FI" sz="1200" i="1" dirty="0" err="1" smtClean="0"/>
              <a:t>results</a:t>
            </a:r>
            <a:r>
              <a:rPr lang="fi-FI" sz="1200" i="1" dirty="0" smtClean="0"/>
              <a:t> of my </a:t>
            </a:r>
            <a:r>
              <a:rPr lang="fi-FI" sz="1200" i="1" dirty="0" err="1" smtClean="0"/>
              <a:t>analyses</a:t>
            </a:r>
            <a:r>
              <a:rPr lang="fi-FI" sz="1200" i="1" dirty="0" smtClean="0"/>
              <a:t>?</a:t>
            </a:r>
          </a:p>
          <a:p>
            <a:r>
              <a:rPr lang="fi-FI" sz="1200" i="1" dirty="0" smtClean="0"/>
              <a:t>- How </a:t>
            </a:r>
            <a:r>
              <a:rPr lang="fi-FI" sz="1200" i="1" dirty="0" err="1" smtClean="0"/>
              <a:t>do</a:t>
            </a:r>
            <a:r>
              <a:rPr lang="fi-FI" sz="1200" i="1" dirty="0" smtClean="0"/>
              <a:t> I </a:t>
            </a:r>
            <a:r>
              <a:rPr lang="fi-FI" sz="1200" i="1" dirty="0" err="1" smtClean="0"/>
              <a:t>export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this</a:t>
            </a:r>
            <a:r>
              <a:rPr lang="fi-FI" sz="1200" i="1" dirty="0" smtClean="0"/>
              <a:t> </a:t>
            </a:r>
            <a:r>
              <a:rPr lang="fi-FI" sz="1200" i="1" dirty="0" err="1" smtClean="0"/>
              <a:t>table</a:t>
            </a:r>
            <a:r>
              <a:rPr lang="fi-FI" sz="1200" i="1" dirty="0" smtClean="0"/>
              <a:t>?</a:t>
            </a:r>
          </a:p>
          <a:p>
            <a:r>
              <a:rPr lang="fi-FI" sz="1200" i="1" dirty="0" smtClean="0"/>
              <a:t>- How </a:t>
            </a:r>
            <a:r>
              <a:rPr lang="fi-FI" sz="1200" i="1" dirty="0" err="1" smtClean="0"/>
              <a:t>do</a:t>
            </a:r>
            <a:r>
              <a:rPr lang="fi-FI" sz="1200" i="1" dirty="0" smtClean="0"/>
              <a:t> I </a:t>
            </a:r>
            <a:r>
              <a:rPr lang="fi-FI" sz="1200" i="1" dirty="0" err="1" smtClean="0"/>
              <a:t>save</a:t>
            </a:r>
            <a:r>
              <a:rPr lang="fi-FI" sz="1200" i="1" dirty="0" smtClean="0"/>
              <a:t> my </a:t>
            </a:r>
            <a:r>
              <a:rPr lang="fi-FI" sz="1200" i="1" dirty="0" err="1" smtClean="0"/>
              <a:t>analyses</a:t>
            </a:r>
            <a:r>
              <a:rPr lang="fi-FI" sz="1200" i="1" dirty="0" smtClean="0"/>
              <a:t>?</a:t>
            </a:r>
            <a:endParaRPr lang="fi-FI" sz="1200" i="1" dirty="0"/>
          </a:p>
          <a:p>
            <a:endParaRPr lang="fi-FI" sz="1200" i="1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 smtClean="0"/>
              <a:t>Combine</a:t>
            </a:r>
            <a:r>
              <a:rPr lang="fi-FI" sz="1200" dirty="0" smtClean="0"/>
              <a:t> </a:t>
            </a:r>
            <a:r>
              <a:rPr lang="fi-FI" sz="1200" dirty="0" err="1" smtClean="0"/>
              <a:t>information</a:t>
            </a:r>
            <a:r>
              <a:rPr lang="fi-FI" sz="1200" dirty="0" smtClean="0"/>
              <a:t> </a:t>
            </a:r>
            <a:r>
              <a:rPr lang="fi-FI" sz="1200" dirty="0" err="1" smtClean="0"/>
              <a:t>from</a:t>
            </a:r>
            <a:r>
              <a:rPr lang="fi-FI" sz="1200" dirty="0" smtClean="0"/>
              <a:t> </a:t>
            </a:r>
            <a:r>
              <a:rPr lang="fi-FI" sz="1200" dirty="0" err="1" smtClean="0"/>
              <a:t>different</a:t>
            </a:r>
            <a:r>
              <a:rPr lang="fi-FI" sz="1200" dirty="0" smtClean="0"/>
              <a:t> </a:t>
            </a:r>
            <a:r>
              <a:rPr lang="fi-FI" sz="1200" dirty="0" err="1" smtClean="0"/>
              <a:t>outpu</a:t>
            </a:r>
            <a:r>
              <a:rPr lang="en-US" sz="1200" dirty="0" err="1" smtClean="0"/>
              <a:t>ts</a:t>
            </a:r>
            <a:endParaRPr lang="en-US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 smtClean="0"/>
              <a:t>Writing</a:t>
            </a:r>
            <a:r>
              <a:rPr lang="fi-FI" sz="1200" dirty="0" smtClean="0"/>
              <a:t> </a:t>
            </a:r>
            <a:r>
              <a:rPr lang="fi-FI" sz="1200" dirty="0" err="1" smtClean="0"/>
              <a:t>table</a:t>
            </a:r>
            <a:endParaRPr lang="fi-FI" sz="12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i-FI" sz="1200" dirty="0" err="1" smtClean="0"/>
              <a:t>Saving</a:t>
            </a:r>
            <a:r>
              <a:rPr lang="fi-FI" sz="1200" dirty="0" smtClean="0"/>
              <a:t> </a:t>
            </a:r>
            <a:r>
              <a:rPr lang="fi-FI" sz="1200" dirty="0" err="1" smtClean="0"/>
              <a:t>workspace</a:t>
            </a:r>
            <a:endParaRPr lang="fi-FI" sz="1200" dirty="0" smtClean="0"/>
          </a:p>
        </p:txBody>
      </p:sp>
      <p:sp>
        <p:nvSpPr>
          <p:cNvPr id="14" name="Right Arrow 13"/>
          <p:cNvSpPr/>
          <p:nvPr/>
        </p:nvSpPr>
        <p:spPr>
          <a:xfrm>
            <a:off x="2199502" y="3179805"/>
            <a:ext cx="172993" cy="20681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20240243">
            <a:off x="5546305" y="3003293"/>
            <a:ext cx="212124" cy="225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 rot="2628298">
            <a:off x="5547430" y="3576954"/>
            <a:ext cx="212124" cy="225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 rot="5400000">
            <a:off x="6965094" y="3495766"/>
            <a:ext cx="212124" cy="225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918465">
            <a:off x="8676948" y="3238040"/>
            <a:ext cx="212124" cy="225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 rot="19717270">
            <a:off x="8660723" y="3689534"/>
            <a:ext cx="212124" cy="225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 rot="16200000">
            <a:off x="9887323" y="2283048"/>
            <a:ext cx="212124" cy="225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 rot="5400000">
            <a:off x="9887323" y="4408634"/>
            <a:ext cx="212124" cy="2251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941805" y="659613"/>
            <a:ext cx="400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3200" dirty="0" err="1" smtClean="0"/>
              <a:t>Workflow</a:t>
            </a:r>
            <a:r>
              <a:rPr lang="fi-FI" sz="3200" dirty="0" smtClean="0"/>
              <a:t> in 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165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253</Words>
  <Application>Microsoft Office PowerPoint</Application>
  <PresentationFormat>Widescreen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Courier (W1)</vt:lpstr>
      <vt:lpstr>Wingdings</vt:lpstr>
      <vt:lpstr>Office Theme</vt:lpstr>
      <vt:lpstr>PowerPoint Presentation</vt:lpstr>
    </vt:vector>
  </TitlesOfParts>
  <Company>Turun yliopisto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Barbara Class;Jon Brommer</dc:creator>
  <cp:lastModifiedBy>Jon Brommer</cp:lastModifiedBy>
  <cp:revision>12</cp:revision>
  <dcterms:created xsi:type="dcterms:W3CDTF">2018-10-25T15:34:08Z</dcterms:created>
  <dcterms:modified xsi:type="dcterms:W3CDTF">2022-08-31T04:39:50Z</dcterms:modified>
</cp:coreProperties>
</file>