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48" r:id="rId2"/>
    <p:sldId id="449" r:id="rId3"/>
    <p:sldId id="450" r:id="rId4"/>
    <p:sldId id="456" r:id="rId5"/>
    <p:sldId id="455" r:id="rId6"/>
    <p:sldId id="451" r:id="rId7"/>
    <p:sldId id="452" r:id="rId8"/>
    <p:sldId id="453" r:id="rId9"/>
    <p:sldId id="45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or Karsai" initials="GK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20"/>
    <p:restoredTop sz="99832" autoAdjust="0"/>
  </p:normalViewPr>
  <p:slideViewPr>
    <p:cSldViewPr>
      <p:cViewPr varScale="1">
        <p:scale>
          <a:sx n="88" d="100"/>
          <a:sy n="88" d="100"/>
        </p:scale>
        <p:origin x="-21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mpatterson\My%20Documents\Dropbox\APBGRG\META%20again\Req%20and%20Constraints\historical_dat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patterson\My%20Documents\Dropbox\APBGRG\META%20again\Req%20and%20Constraints\historica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patterson\My%20Documents\Dropbox\APBGRG\META%20again\Req%20and%20Constraints\historica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patterson\My%20Documents\Dropbox\APBGRG\META%20again\Req%20and%20Constraints\historica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patterson\My%20Documents\Dropbox\APBGRG\META%20again\Req%20and%20Constraints\historica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patterson\My%20Documents\Dropbox\APBGRG\META%20again\Req%20and%20Constraints\historica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patterson\My%20Documents\Dropbox\APBGRG\META%20again\Req%20and%20Constraints\historical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patterson\My%20Documents\Dropbox\APBGRG\META%20again\Req%20and%20Constraints\historica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scatterChart>
        <c:scatterStyle val="lineMarker"/>
        <c:ser>
          <c:idx val="0"/>
          <c:order val="0"/>
          <c:tx>
            <c:strRef>
              <c:f>'Data Table'!$G$4</c:f>
              <c:strCache>
                <c:ptCount val="1"/>
                <c:pt idx="0">
                  <c:v>Stryker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Table'!$G$8</c:f>
              <c:numCache>
                <c:formatCode>General</c:formatCode>
                <c:ptCount val="1"/>
                <c:pt idx="0">
                  <c:v>18.5</c:v>
                </c:pt>
              </c:numCache>
            </c:numRef>
          </c:xVal>
          <c:yVal>
            <c:numRef>
              <c:f>'Data Table'!$G$9</c:f>
              <c:numCache>
                <c:formatCode>General</c:formatCode>
                <c:ptCount val="1"/>
                <c:pt idx="0">
                  <c:v>531</c:v>
                </c:pt>
              </c:numCache>
            </c:numRef>
          </c:yVal>
        </c:ser>
        <c:ser>
          <c:idx val="1"/>
          <c:order val="1"/>
          <c:tx>
            <c:strRef>
              <c:f>'Data Table'!$H$4</c:f>
              <c:strCache>
                <c:ptCount val="1"/>
                <c:pt idx="0">
                  <c:v>LAV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Table'!$H$8</c:f>
              <c:numCache>
                <c:formatCode>General</c:formatCode>
                <c:ptCount val="1"/>
                <c:pt idx="0">
                  <c:v>19.5</c:v>
                </c:pt>
              </c:numCache>
            </c:numRef>
          </c:xVal>
          <c:yVal>
            <c:numRef>
              <c:f>'Data Table'!$H$9</c:f>
              <c:numCache>
                <c:formatCode>General</c:formatCode>
                <c:ptCount val="1"/>
                <c:pt idx="0">
                  <c:v>660</c:v>
                </c:pt>
              </c:numCache>
            </c:numRef>
          </c:yVal>
        </c:ser>
        <c:ser>
          <c:idx val="2"/>
          <c:order val="2"/>
          <c:tx>
            <c:strRef>
              <c:f>'Data Table'!$I$4</c:f>
              <c:strCache>
                <c:ptCount val="1"/>
                <c:pt idx="0">
                  <c:v>AAVv2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Table'!$I$8</c:f>
              <c:numCache>
                <c:formatCode>General</c:formatCode>
                <c:ptCount val="1"/>
                <c:pt idx="0">
                  <c:v>17.5</c:v>
                </c:pt>
              </c:numCache>
            </c:numRef>
          </c:xVal>
          <c:yVal>
            <c:numRef>
              <c:f>'Data Table'!$I$9</c:f>
              <c:numCache>
                <c:formatCode>General</c:formatCode>
                <c:ptCount val="1"/>
                <c:pt idx="0">
                  <c:v>480</c:v>
                </c:pt>
              </c:numCache>
            </c:numRef>
          </c:yVal>
        </c:ser>
        <c:ser>
          <c:idx val="3"/>
          <c:order val="3"/>
          <c:tx>
            <c:strRef>
              <c:f>'Data Table'!$J$4</c:f>
              <c:strCache>
                <c:ptCount val="1"/>
                <c:pt idx="0">
                  <c:v>MPC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Table'!$J$8</c:f>
              <c:numCache>
                <c:formatCode>General</c:formatCode>
                <c:ptCount val="1"/>
                <c:pt idx="0">
                  <c:v>20</c:v>
                </c:pt>
              </c:numCache>
            </c:numRef>
          </c:xVal>
          <c:yVal>
            <c:numRef>
              <c:f>'Data Table'!$J$9</c:f>
              <c:numCache>
                <c:formatCode>General</c:formatCode>
                <c:ptCount val="1"/>
                <c:pt idx="0">
                  <c:v>500</c:v>
                </c:pt>
              </c:numCache>
            </c:numRef>
          </c:yVal>
        </c:ser>
        <c:ser>
          <c:idx val="4"/>
          <c:order val="4"/>
          <c:tx>
            <c:strRef>
              <c:f>'Data Table'!$K$4</c:f>
              <c:strCache>
                <c:ptCount val="1"/>
                <c:pt idx="0">
                  <c:v>EFV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Table'!$K$8</c:f>
              <c:numCache>
                <c:formatCode>General</c:formatCode>
                <c:ptCount val="1"/>
                <c:pt idx="0">
                  <c:v>22</c:v>
                </c:pt>
              </c:numCache>
            </c:numRef>
          </c:xVal>
          <c:yVal>
            <c:numRef>
              <c:f>'Data Table'!$K$9</c:f>
              <c:numCache>
                <c:formatCode>General</c:formatCode>
                <c:ptCount val="1"/>
                <c:pt idx="0">
                  <c:v>525</c:v>
                </c:pt>
              </c:numCache>
            </c:numRef>
          </c:yVal>
        </c:ser>
        <c:ser>
          <c:idx val="5"/>
          <c:order val="5"/>
          <c:tx>
            <c:strRef>
              <c:f>'Data Table'!$L$4</c:f>
              <c:strCache>
                <c:ptCount val="1"/>
                <c:pt idx="0">
                  <c:v>Namer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Table'!$L$8</c:f>
              <c:numCache>
                <c:formatCode>General</c:formatCode>
                <c:ptCount val="1"/>
                <c:pt idx="0">
                  <c:v>22</c:v>
                </c:pt>
              </c:numCache>
            </c:numRef>
          </c:xVal>
          <c:yVal>
            <c:numRef>
              <c:f>'Data Table'!$L$9</c:f>
              <c:numCache>
                <c:formatCode>General</c:formatCode>
                <c:ptCount val="1"/>
                <c:pt idx="0">
                  <c:v>500</c:v>
                </c:pt>
              </c:numCache>
            </c:numRef>
          </c:yVal>
        </c:ser>
        <c:ser>
          <c:idx val="6"/>
          <c:order val="6"/>
          <c:tx>
            <c:strRef>
              <c:f>'Data Table'!$M$4</c:f>
              <c:strCache>
                <c:ptCount val="1"/>
                <c:pt idx="0">
                  <c:v>Bradley(M2)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ln w="25400"/>
              </c:spPr>
            </c:marker>
            <c:spPr>
              <a:ln w="12700">
                <a:solidFill>
                  <a:schemeClr val="tx1"/>
                </a:solidFill>
              </a:ln>
            </c:spPr>
          </c:dPt>
          <c:xVal>
            <c:numRef>
              <c:f>'Data Table'!$M$8</c:f>
              <c:numCache>
                <c:formatCode>General</c:formatCode>
                <c:ptCount val="1"/>
                <c:pt idx="0">
                  <c:v>16.7</c:v>
                </c:pt>
              </c:numCache>
            </c:numRef>
          </c:xVal>
          <c:yVal>
            <c:numRef>
              <c:f>'Data Table'!$M$9</c:f>
              <c:numCache>
                <c:formatCode>General</c:formatCode>
                <c:ptCount val="1"/>
                <c:pt idx="0">
                  <c:v>400</c:v>
                </c:pt>
              </c:numCache>
            </c:numRef>
          </c:yVal>
        </c:ser>
        <c:ser>
          <c:idx val="7"/>
          <c:order val="7"/>
          <c:tx>
            <c:strRef>
              <c:f>'Data Table'!$N$4</c:f>
              <c:strCache>
                <c:ptCount val="1"/>
                <c:pt idx="0">
                  <c:v>Puma</c:v>
                </c:pt>
              </c:strCache>
            </c:strRef>
          </c:tx>
          <c:spPr>
            <a:ln w="28575">
              <a:noFill/>
            </a:ln>
          </c:spPr>
          <c:marker>
            <c:spPr>
              <a:ln w="25400"/>
            </c:spPr>
          </c:marker>
          <c:xVal>
            <c:numRef>
              <c:f>'Data Table'!$N$8</c:f>
              <c:numCache>
                <c:formatCode>General</c:formatCode>
                <c:ptCount val="1"/>
                <c:pt idx="0">
                  <c:v>30</c:v>
                </c:pt>
              </c:numCache>
            </c:numRef>
          </c:xVal>
          <c:yVal>
            <c:numRef>
              <c:f>'Data Table'!$N$9</c:f>
              <c:numCache>
                <c:formatCode>General</c:formatCode>
                <c:ptCount val="1"/>
                <c:pt idx="0">
                  <c:v>600</c:v>
                </c:pt>
              </c:numCache>
            </c:numRef>
          </c:yVal>
        </c:ser>
        <c:ser>
          <c:idx val="8"/>
          <c:order val="8"/>
          <c:spPr>
            <a:ln w="28575">
              <a:noFill/>
            </a:ln>
          </c:spPr>
          <c:marker>
            <c:spPr>
              <a:noFill/>
              <a:ln>
                <a:noFill/>
              </a:ln>
            </c:spPr>
          </c:marker>
          <c:xVal>
            <c:numRef>
              <c:f>'Data Table'!$G$8:$N$8</c:f>
              <c:numCache>
                <c:formatCode>General</c:formatCode>
                <c:ptCount val="8"/>
                <c:pt idx="0">
                  <c:v>18.5</c:v>
                </c:pt>
                <c:pt idx="1">
                  <c:v>19.5</c:v>
                </c:pt>
                <c:pt idx="2">
                  <c:v>17.5</c:v>
                </c:pt>
                <c:pt idx="3">
                  <c:v>20</c:v>
                </c:pt>
                <c:pt idx="4">
                  <c:v>22</c:v>
                </c:pt>
                <c:pt idx="5">
                  <c:v>22</c:v>
                </c:pt>
                <c:pt idx="6">
                  <c:v>16.7</c:v>
                </c:pt>
                <c:pt idx="7">
                  <c:v>30</c:v>
                </c:pt>
              </c:numCache>
            </c:numRef>
          </c:xVal>
          <c:yVal>
            <c:numRef>
              <c:f>'Data Table'!$G$9:$N$9</c:f>
              <c:numCache>
                <c:formatCode>General</c:formatCode>
                <c:ptCount val="8"/>
                <c:pt idx="0">
                  <c:v>531</c:v>
                </c:pt>
                <c:pt idx="1">
                  <c:v>660</c:v>
                </c:pt>
                <c:pt idx="2">
                  <c:v>480</c:v>
                </c:pt>
                <c:pt idx="3">
                  <c:v>500</c:v>
                </c:pt>
                <c:pt idx="4">
                  <c:v>525</c:v>
                </c:pt>
                <c:pt idx="5">
                  <c:v>500</c:v>
                </c:pt>
                <c:pt idx="6">
                  <c:v>400</c:v>
                </c:pt>
                <c:pt idx="7">
                  <c:v>600</c:v>
                </c:pt>
              </c:numCache>
            </c:numRef>
          </c:yVal>
        </c:ser>
        <c:axId val="123740160"/>
        <c:axId val="123742464"/>
      </c:scatterChart>
      <c:valAx>
        <c:axId val="1237401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P/W (hp/T)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3742464"/>
        <c:crosses val="autoZero"/>
        <c:crossBetween val="midCat"/>
      </c:valAx>
      <c:valAx>
        <c:axId val="1237424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Range (km)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3740160"/>
        <c:crosses val="autoZero"/>
        <c:crossBetween val="midCat"/>
      </c:valAx>
    </c:plotArea>
    <c:legend>
      <c:legendPos val="r"/>
      <c:layout/>
    </c:legend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strRef>
              <c:f>'Data Table'!$G$4</c:f>
              <c:strCache>
                <c:ptCount val="1"/>
                <c:pt idx="0">
                  <c:v>Stryker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Table'!$G$8</c:f>
              <c:numCache>
                <c:formatCode>General</c:formatCode>
                <c:ptCount val="1"/>
                <c:pt idx="0">
                  <c:v>18.5</c:v>
                </c:pt>
              </c:numCache>
            </c:numRef>
          </c:xVal>
          <c:yVal>
            <c:numRef>
              <c:f>'Data Table'!$G$10</c:f>
              <c:numCache>
                <c:formatCode>General</c:formatCode>
                <c:ptCount val="1"/>
                <c:pt idx="0">
                  <c:v>95</c:v>
                </c:pt>
              </c:numCache>
            </c:numRef>
          </c:yVal>
        </c:ser>
        <c:ser>
          <c:idx val="1"/>
          <c:order val="1"/>
          <c:tx>
            <c:strRef>
              <c:f>'Data Table'!$H$4</c:f>
              <c:strCache>
                <c:ptCount val="1"/>
                <c:pt idx="0">
                  <c:v>LAV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Table'!$H$8</c:f>
              <c:numCache>
                <c:formatCode>General</c:formatCode>
                <c:ptCount val="1"/>
                <c:pt idx="0">
                  <c:v>19.5</c:v>
                </c:pt>
              </c:numCache>
            </c:numRef>
          </c:xVal>
          <c:yVal>
            <c:numRef>
              <c:f>'Data Table'!$H$10</c:f>
              <c:numCache>
                <c:formatCode>General</c:formatCode>
                <c:ptCount val="1"/>
                <c:pt idx="0">
                  <c:v>110</c:v>
                </c:pt>
              </c:numCache>
            </c:numRef>
          </c:yVal>
        </c:ser>
        <c:ser>
          <c:idx val="2"/>
          <c:order val="2"/>
          <c:tx>
            <c:strRef>
              <c:f>'Data Table'!$I$4</c:f>
              <c:strCache>
                <c:ptCount val="1"/>
                <c:pt idx="0">
                  <c:v>AAVv2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Table'!$I$8</c:f>
              <c:numCache>
                <c:formatCode>General</c:formatCode>
                <c:ptCount val="1"/>
                <c:pt idx="0">
                  <c:v>17.5</c:v>
                </c:pt>
              </c:numCache>
            </c:numRef>
          </c:xVal>
          <c:yVal>
            <c:numRef>
              <c:f>'Data Table'!$I$10</c:f>
              <c:numCache>
                <c:formatCode>General</c:formatCode>
                <c:ptCount val="1"/>
                <c:pt idx="0">
                  <c:v>65</c:v>
                </c:pt>
              </c:numCache>
            </c:numRef>
          </c:yVal>
        </c:ser>
        <c:ser>
          <c:idx val="3"/>
          <c:order val="3"/>
          <c:tx>
            <c:strRef>
              <c:f>'Data Table'!$J$4</c:f>
              <c:strCache>
                <c:ptCount val="1"/>
                <c:pt idx="0">
                  <c:v>MPC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Table'!$J$8</c:f>
              <c:numCache>
                <c:formatCode>General</c:formatCode>
                <c:ptCount val="1"/>
                <c:pt idx="0">
                  <c:v>20</c:v>
                </c:pt>
              </c:numCache>
            </c:numRef>
          </c:xVal>
          <c:yVal>
            <c:numRef>
              <c:f>'Data Table'!$J$10</c:f>
              <c:numCache>
                <c:formatCode>General</c:formatCode>
                <c:ptCount val="1"/>
                <c:pt idx="0">
                  <c:v>70</c:v>
                </c:pt>
              </c:numCache>
            </c:numRef>
          </c:yVal>
        </c:ser>
        <c:ser>
          <c:idx val="4"/>
          <c:order val="4"/>
          <c:tx>
            <c:strRef>
              <c:f>'Data Table'!$K$4</c:f>
              <c:strCache>
                <c:ptCount val="1"/>
                <c:pt idx="0">
                  <c:v>EFV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Table'!$K$8</c:f>
              <c:numCache>
                <c:formatCode>General</c:formatCode>
                <c:ptCount val="1"/>
                <c:pt idx="0">
                  <c:v>22</c:v>
                </c:pt>
              </c:numCache>
            </c:numRef>
          </c:xVal>
          <c:yVal>
            <c:numRef>
              <c:f>'Data Table'!$K$10</c:f>
              <c:numCache>
                <c:formatCode>General</c:formatCode>
                <c:ptCount val="1"/>
                <c:pt idx="0">
                  <c:v>73</c:v>
                </c:pt>
              </c:numCache>
            </c:numRef>
          </c:yVal>
        </c:ser>
        <c:ser>
          <c:idx val="5"/>
          <c:order val="5"/>
          <c:tx>
            <c:strRef>
              <c:f>'Data Table'!$L$4</c:f>
              <c:strCache>
                <c:ptCount val="1"/>
                <c:pt idx="0">
                  <c:v>Namer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Table'!$L$8</c:f>
              <c:numCache>
                <c:formatCode>General</c:formatCode>
                <c:ptCount val="1"/>
                <c:pt idx="0">
                  <c:v>22</c:v>
                </c:pt>
              </c:numCache>
            </c:numRef>
          </c:xVal>
          <c:yVal>
            <c:numRef>
              <c:f>'Data Table'!$L$10</c:f>
              <c:numCache>
                <c:formatCode>General</c:formatCode>
                <c:ptCount val="1"/>
                <c:pt idx="0">
                  <c:v>54</c:v>
                </c:pt>
              </c:numCache>
            </c:numRef>
          </c:yVal>
        </c:ser>
        <c:ser>
          <c:idx val="6"/>
          <c:order val="6"/>
          <c:tx>
            <c:strRef>
              <c:f>'Data Table'!$M$4</c:f>
              <c:strCache>
                <c:ptCount val="1"/>
                <c:pt idx="0">
                  <c:v>Bradley(M2)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ln w="25400"/>
              </c:spPr>
            </c:marker>
            <c:spPr>
              <a:ln w="12700">
                <a:solidFill>
                  <a:schemeClr val="tx1"/>
                </a:solidFill>
              </a:ln>
            </c:spPr>
          </c:dPt>
          <c:xVal>
            <c:numRef>
              <c:f>'Data Table'!$M$8</c:f>
              <c:numCache>
                <c:formatCode>General</c:formatCode>
                <c:ptCount val="1"/>
                <c:pt idx="0">
                  <c:v>16.7</c:v>
                </c:pt>
              </c:numCache>
            </c:numRef>
          </c:xVal>
          <c:yVal>
            <c:numRef>
              <c:f>'Data Table'!$M$10</c:f>
              <c:numCache>
                <c:formatCode>General</c:formatCode>
                <c:ptCount val="1"/>
                <c:pt idx="0">
                  <c:v>61</c:v>
                </c:pt>
              </c:numCache>
            </c:numRef>
          </c:yVal>
        </c:ser>
        <c:ser>
          <c:idx val="7"/>
          <c:order val="7"/>
          <c:tx>
            <c:strRef>
              <c:f>'Data Table'!$N$4</c:f>
              <c:strCache>
                <c:ptCount val="1"/>
                <c:pt idx="0">
                  <c:v>Puma</c:v>
                </c:pt>
              </c:strCache>
            </c:strRef>
          </c:tx>
          <c:spPr>
            <a:ln w="28575">
              <a:noFill/>
            </a:ln>
          </c:spPr>
          <c:marker>
            <c:spPr>
              <a:ln w="25400"/>
            </c:spPr>
          </c:marker>
          <c:xVal>
            <c:numRef>
              <c:f>'Data Table'!$N$8</c:f>
              <c:numCache>
                <c:formatCode>General</c:formatCode>
                <c:ptCount val="1"/>
                <c:pt idx="0">
                  <c:v>30</c:v>
                </c:pt>
              </c:numCache>
            </c:numRef>
          </c:xVal>
          <c:yVal>
            <c:numRef>
              <c:f>'Data Table'!$N$10</c:f>
              <c:numCache>
                <c:formatCode>General</c:formatCode>
                <c:ptCount val="1"/>
                <c:pt idx="0">
                  <c:v>70</c:v>
                </c:pt>
              </c:numCache>
            </c:numRef>
          </c:yVal>
        </c:ser>
        <c:ser>
          <c:idx val="8"/>
          <c:order val="8"/>
          <c:spPr>
            <a:ln w="28575">
              <a:noFill/>
            </a:ln>
          </c:spPr>
          <c:marker>
            <c:spPr>
              <a:noFill/>
              <a:ln>
                <a:noFill/>
              </a:ln>
            </c:spPr>
          </c:marker>
          <c:xVal>
            <c:numRef>
              <c:f>'Data Table'!$G$8:$N$8</c:f>
              <c:numCache>
                <c:formatCode>General</c:formatCode>
                <c:ptCount val="8"/>
                <c:pt idx="0">
                  <c:v>18.5</c:v>
                </c:pt>
                <c:pt idx="1">
                  <c:v>19.5</c:v>
                </c:pt>
                <c:pt idx="2">
                  <c:v>17.5</c:v>
                </c:pt>
                <c:pt idx="3">
                  <c:v>20</c:v>
                </c:pt>
                <c:pt idx="4">
                  <c:v>22</c:v>
                </c:pt>
                <c:pt idx="5">
                  <c:v>22</c:v>
                </c:pt>
                <c:pt idx="6">
                  <c:v>16.7</c:v>
                </c:pt>
                <c:pt idx="7">
                  <c:v>30</c:v>
                </c:pt>
              </c:numCache>
            </c:numRef>
          </c:xVal>
          <c:yVal>
            <c:numRef>
              <c:f>'Data Table'!$G$10:$N$10</c:f>
              <c:numCache>
                <c:formatCode>General</c:formatCode>
                <c:ptCount val="8"/>
                <c:pt idx="0">
                  <c:v>95</c:v>
                </c:pt>
                <c:pt idx="1">
                  <c:v>110</c:v>
                </c:pt>
                <c:pt idx="2">
                  <c:v>65</c:v>
                </c:pt>
                <c:pt idx="3">
                  <c:v>70</c:v>
                </c:pt>
                <c:pt idx="4">
                  <c:v>73</c:v>
                </c:pt>
                <c:pt idx="5">
                  <c:v>54</c:v>
                </c:pt>
                <c:pt idx="6">
                  <c:v>61</c:v>
                </c:pt>
                <c:pt idx="7">
                  <c:v>70</c:v>
                </c:pt>
              </c:numCache>
            </c:numRef>
          </c:yVal>
        </c:ser>
        <c:axId val="123794176"/>
        <c:axId val="123796480"/>
      </c:scatterChart>
      <c:valAx>
        <c:axId val="123794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P/W (hp/T)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3796480"/>
        <c:crosses val="autoZero"/>
        <c:crossBetween val="midCat"/>
      </c:valAx>
      <c:valAx>
        <c:axId val="1237964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Top Speed (kph) (hr)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379417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'Data Table'!$G$4</c:f>
              <c:strCache>
                <c:ptCount val="1"/>
                <c:pt idx="0">
                  <c:v>Stryker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Table'!$G$7</c:f>
              <c:numCache>
                <c:formatCode>General</c:formatCode>
                <c:ptCount val="1"/>
                <c:pt idx="0">
                  <c:v>20</c:v>
                </c:pt>
              </c:numCache>
            </c:numRef>
          </c:xVal>
          <c:yVal>
            <c:numRef>
              <c:f>'Data Table'!$G$9</c:f>
              <c:numCache>
                <c:formatCode>General</c:formatCode>
                <c:ptCount val="1"/>
                <c:pt idx="0">
                  <c:v>531</c:v>
                </c:pt>
              </c:numCache>
            </c:numRef>
          </c:yVal>
        </c:ser>
        <c:ser>
          <c:idx val="1"/>
          <c:order val="1"/>
          <c:tx>
            <c:strRef>
              <c:f>'Data Table'!$H$4</c:f>
              <c:strCache>
                <c:ptCount val="1"/>
                <c:pt idx="0">
                  <c:v>LAV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Table'!$H$7</c:f>
              <c:numCache>
                <c:formatCode>General</c:formatCode>
                <c:ptCount val="1"/>
                <c:pt idx="0">
                  <c:v>14.5</c:v>
                </c:pt>
              </c:numCache>
            </c:numRef>
          </c:xVal>
          <c:yVal>
            <c:numRef>
              <c:f>'Data Table'!$H$9</c:f>
              <c:numCache>
                <c:formatCode>General</c:formatCode>
                <c:ptCount val="1"/>
                <c:pt idx="0">
                  <c:v>660</c:v>
                </c:pt>
              </c:numCache>
            </c:numRef>
          </c:yVal>
        </c:ser>
        <c:ser>
          <c:idx val="2"/>
          <c:order val="2"/>
          <c:tx>
            <c:strRef>
              <c:f>'Data Table'!$I$4</c:f>
              <c:strCache>
                <c:ptCount val="1"/>
                <c:pt idx="0">
                  <c:v>AAVv2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Table'!$I$7</c:f>
              <c:numCache>
                <c:formatCode>General</c:formatCode>
                <c:ptCount val="1"/>
                <c:pt idx="0">
                  <c:v>30</c:v>
                </c:pt>
              </c:numCache>
            </c:numRef>
          </c:xVal>
          <c:yVal>
            <c:numRef>
              <c:f>'Data Table'!$I$9</c:f>
              <c:numCache>
                <c:formatCode>General</c:formatCode>
                <c:ptCount val="1"/>
                <c:pt idx="0">
                  <c:v>480</c:v>
                </c:pt>
              </c:numCache>
            </c:numRef>
          </c:yVal>
        </c:ser>
        <c:ser>
          <c:idx val="3"/>
          <c:order val="3"/>
          <c:tx>
            <c:strRef>
              <c:f>'Data Table'!$J$4</c:f>
              <c:strCache>
                <c:ptCount val="1"/>
                <c:pt idx="0">
                  <c:v>MPC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Table'!$J$7</c:f>
              <c:numCache>
                <c:formatCode>General</c:formatCode>
                <c:ptCount val="1"/>
                <c:pt idx="0">
                  <c:v>25</c:v>
                </c:pt>
              </c:numCache>
            </c:numRef>
          </c:xVal>
          <c:yVal>
            <c:numRef>
              <c:f>'Data Table'!$J$9</c:f>
              <c:numCache>
                <c:formatCode>General</c:formatCode>
                <c:ptCount val="1"/>
                <c:pt idx="0">
                  <c:v>500</c:v>
                </c:pt>
              </c:numCache>
            </c:numRef>
          </c:yVal>
        </c:ser>
        <c:ser>
          <c:idx val="4"/>
          <c:order val="4"/>
          <c:tx>
            <c:strRef>
              <c:f>'Data Table'!$K$4</c:f>
              <c:strCache>
                <c:ptCount val="1"/>
                <c:pt idx="0">
                  <c:v>EFV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Table'!$K$7</c:f>
              <c:numCache>
                <c:formatCode>General</c:formatCode>
                <c:ptCount val="1"/>
                <c:pt idx="0">
                  <c:v>38</c:v>
                </c:pt>
              </c:numCache>
            </c:numRef>
          </c:xVal>
          <c:yVal>
            <c:numRef>
              <c:f>'Data Table'!$K$9</c:f>
              <c:numCache>
                <c:formatCode>General</c:formatCode>
                <c:ptCount val="1"/>
                <c:pt idx="0">
                  <c:v>525</c:v>
                </c:pt>
              </c:numCache>
            </c:numRef>
          </c:yVal>
        </c:ser>
        <c:ser>
          <c:idx val="5"/>
          <c:order val="5"/>
          <c:tx>
            <c:strRef>
              <c:f>'Data Table'!$L$4</c:f>
              <c:strCache>
                <c:ptCount val="1"/>
                <c:pt idx="0">
                  <c:v>Namer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Table'!$L$7</c:f>
              <c:numCache>
                <c:formatCode>General</c:formatCode>
                <c:ptCount val="1"/>
                <c:pt idx="0">
                  <c:v>68</c:v>
                </c:pt>
              </c:numCache>
            </c:numRef>
          </c:xVal>
          <c:yVal>
            <c:numRef>
              <c:f>'Data Table'!$L$9</c:f>
              <c:numCache>
                <c:formatCode>General</c:formatCode>
                <c:ptCount val="1"/>
                <c:pt idx="0">
                  <c:v>500</c:v>
                </c:pt>
              </c:numCache>
            </c:numRef>
          </c:yVal>
        </c:ser>
        <c:ser>
          <c:idx val="6"/>
          <c:order val="6"/>
          <c:tx>
            <c:strRef>
              <c:f>'Data Table'!$M$4</c:f>
              <c:strCache>
                <c:ptCount val="1"/>
                <c:pt idx="0">
                  <c:v>Bradley(M2)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ln w="25400"/>
              </c:spPr>
            </c:marker>
            <c:spPr>
              <a:ln w="12700">
                <a:solidFill>
                  <a:schemeClr val="tx1"/>
                </a:solidFill>
              </a:ln>
            </c:spPr>
          </c:dPt>
          <c:xVal>
            <c:numRef>
              <c:f>'Data Table'!$M$7</c:f>
              <c:numCache>
                <c:formatCode>General</c:formatCode>
                <c:ptCount val="1"/>
                <c:pt idx="0">
                  <c:v>36</c:v>
                </c:pt>
              </c:numCache>
            </c:numRef>
          </c:xVal>
          <c:yVal>
            <c:numRef>
              <c:f>'Data Table'!$M$9</c:f>
              <c:numCache>
                <c:formatCode>General</c:formatCode>
                <c:ptCount val="1"/>
                <c:pt idx="0">
                  <c:v>400</c:v>
                </c:pt>
              </c:numCache>
            </c:numRef>
          </c:yVal>
        </c:ser>
        <c:ser>
          <c:idx val="7"/>
          <c:order val="7"/>
          <c:tx>
            <c:strRef>
              <c:f>'Data Table'!$N$4</c:f>
              <c:strCache>
                <c:ptCount val="1"/>
                <c:pt idx="0">
                  <c:v>Puma</c:v>
                </c:pt>
              </c:strCache>
            </c:strRef>
          </c:tx>
          <c:spPr>
            <a:ln w="28575">
              <a:noFill/>
            </a:ln>
          </c:spPr>
          <c:marker>
            <c:spPr>
              <a:ln w="25400"/>
            </c:spPr>
          </c:marker>
          <c:xVal>
            <c:numRef>
              <c:f>'Data Table'!$N$7</c:f>
              <c:numCache>
                <c:formatCode>General</c:formatCode>
                <c:ptCount val="1"/>
                <c:pt idx="0">
                  <c:v>35</c:v>
                </c:pt>
              </c:numCache>
            </c:numRef>
          </c:xVal>
          <c:yVal>
            <c:numRef>
              <c:f>'Data Table'!$N$9</c:f>
              <c:numCache>
                <c:formatCode>General</c:formatCode>
                <c:ptCount val="1"/>
                <c:pt idx="0">
                  <c:v>600</c:v>
                </c:pt>
              </c:numCache>
            </c:numRef>
          </c:yVal>
        </c:ser>
        <c:ser>
          <c:idx val="8"/>
          <c:order val="8"/>
          <c:spPr>
            <a:ln w="28575">
              <a:noFill/>
            </a:ln>
          </c:spPr>
          <c:marker>
            <c:spPr>
              <a:noFill/>
              <a:ln>
                <a:noFill/>
              </a:ln>
            </c:spPr>
          </c:marker>
          <c:xVal>
            <c:numRef>
              <c:f>'Data Table'!$G$7:$N$7</c:f>
              <c:numCache>
                <c:formatCode>General</c:formatCode>
                <c:ptCount val="8"/>
                <c:pt idx="0">
                  <c:v>20</c:v>
                </c:pt>
                <c:pt idx="1">
                  <c:v>14.5</c:v>
                </c:pt>
                <c:pt idx="2">
                  <c:v>30</c:v>
                </c:pt>
                <c:pt idx="3">
                  <c:v>25</c:v>
                </c:pt>
                <c:pt idx="4">
                  <c:v>38</c:v>
                </c:pt>
                <c:pt idx="5">
                  <c:v>68</c:v>
                </c:pt>
                <c:pt idx="6">
                  <c:v>36</c:v>
                </c:pt>
                <c:pt idx="7">
                  <c:v>35</c:v>
                </c:pt>
              </c:numCache>
            </c:numRef>
          </c:xVal>
          <c:yVal>
            <c:numRef>
              <c:f>'Data Table'!$G$9:$N$9</c:f>
              <c:numCache>
                <c:formatCode>General</c:formatCode>
                <c:ptCount val="8"/>
                <c:pt idx="0">
                  <c:v>531</c:v>
                </c:pt>
                <c:pt idx="1">
                  <c:v>660</c:v>
                </c:pt>
                <c:pt idx="2">
                  <c:v>480</c:v>
                </c:pt>
                <c:pt idx="3">
                  <c:v>500</c:v>
                </c:pt>
                <c:pt idx="4">
                  <c:v>525</c:v>
                </c:pt>
                <c:pt idx="5">
                  <c:v>500</c:v>
                </c:pt>
                <c:pt idx="6">
                  <c:v>400</c:v>
                </c:pt>
                <c:pt idx="7">
                  <c:v>600</c:v>
                </c:pt>
              </c:numCache>
            </c:numRef>
          </c:yVal>
        </c:ser>
        <c:axId val="123323904"/>
        <c:axId val="123707392"/>
      </c:scatterChart>
      <c:valAx>
        <c:axId val="123323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Weight (T)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3707392"/>
        <c:crosses val="autoZero"/>
        <c:crossBetween val="midCat"/>
      </c:valAx>
      <c:valAx>
        <c:axId val="1237073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Range (km)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332390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'Data Table'!$G$4</c:f>
              <c:strCache>
                <c:ptCount val="1"/>
                <c:pt idx="0">
                  <c:v>Stryker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Table'!$G$7</c:f>
              <c:numCache>
                <c:formatCode>General</c:formatCode>
                <c:ptCount val="1"/>
                <c:pt idx="0">
                  <c:v>20</c:v>
                </c:pt>
              </c:numCache>
            </c:numRef>
          </c:xVal>
          <c:yVal>
            <c:numRef>
              <c:f>'Data Table'!$G$10</c:f>
              <c:numCache>
                <c:formatCode>General</c:formatCode>
                <c:ptCount val="1"/>
                <c:pt idx="0">
                  <c:v>95</c:v>
                </c:pt>
              </c:numCache>
            </c:numRef>
          </c:yVal>
        </c:ser>
        <c:ser>
          <c:idx val="1"/>
          <c:order val="1"/>
          <c:tx>
            <c:strRef>
              <c:f>'Data Table'!$H$4</c:f>
              <c:strCache>
                <c:ptCount val="1"/>
                <c:pt idx="0">
                  <c:v>LAV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Table'!$H$7</c:f>
              <c:numCache>
                <c:formatCode>General</c:formatCode>
                <c:ptCount val="1"/>
                <c:pt idx="0">
                  <c:v>14.5</c:v>
                </c:pt>
              </c:numCache>
            </c:numRef>
          </c:xVal>
          <c:yVal>
            <c:numRef>
              <c:f>'Data Table'!$H$10</c:f>
              <c:numCache>
                <c:formatCode>General</c:formatCode>
                <c:ptCount val="1"/>
                <c:pt idx="0">
                  <c:v>110</c:v>
                </c:pt>
              </c:numCache>
            </c:numRef>
          </c:yVal>
        </c:ser>
        <c:ser>
          <c:idx val="2"/>
          <c:order val="2"/>
          <c:tx>
            <c:strRef>
              <c:f>'Data Table'!$I$4</c:f>
              <c:strCache>
                <c:ptCount val="1"/>
                <c:pt idx="0">
                  <c:v>AAVv2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Table'!$I$7</c:f>
              <c:numCache>
                <c:formatCode>General</c:formatCode>
                <c:ptCount val="1"/>
                <c:pt idx="0">
                  <c:v>30</c:v>
                </c:pt>
              </c:numCache>
            </c:numRef>
          </c:xVal>
          <c:yVal>
            <c:numRef>
              <c:f>'Data Table'!$I$10</c:f>
              <c:numCache>
                <c:formatCode>General</c:formatCode>
                <c:ptCount val="1"/>
                <c:pt idx="0">
                  <c:v>65</c:v>
                </c:pt>
              </c:numCache>
            </c:numRef>
          </c:yVal>
        </c:ser>
        <c:ser>
          <c:idx val="3"/>
          <c:order val="3"/>
          <c:tx>
            <c:strRef>
              <c:f>'Data Table'!$J$4</c:f>
              <c:strCache>
                <c:ptCount val="1"/>
                <c:pt idx="0">
                  <c:v>MPC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Table'!$J$7</c:f>
              <c:numCache>
                <c:formatCode>General</c:formatCode>
                <c:ptCount val="1"/>
                <c:pt idx="0">
                  <c:v>25</c:v>
                </c:pt>
              </c:numCache>
            </c:numRef>
          </c:xVal>
          <c:yVal>
            <c:numRef>
              <c:f>'Data Table'!$J$10</c:f>
              <c:numCache>
                <c:formatCode>General</c:formatCode>
                <c:ptCount val="1"/>
                <c:pt idx="0">
                  <c:v>70</c:v>
                </c:pt>
              </c:numCache>
            </c:numRef>
          </c:yVal>
        </c:ser>
        <c:ser>
          <c:idx val="4"/>
          <c:order val="4"/>
          <c:tx>
            <c:strRef>
              <c:f>'Data Table'!$K$4</c:f>
              <c:strCache>
                <c:ptCount val="1"/>
                <c:pt idx="0">
                  <c:v>EFV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Table'!$K$7</c:f>
              <c:numCache>
                <c:formatCode>General</c:formatCode>
                <c:ptCount val="1"/>
                <c:pt idx="0">
                  <c:v>38</c:v>
                </c:pt>
              </c:numCache>
            </c:numRef>
          </c:xVal>
          <c:yVal>
            <c:numRef>
              <c:f>'Data Table'!$K$10</c:f>
              <c:numCache>
                <c:formatCode>General</c:formatCode>
                <c:ptCount val="1"/>
                <c:pt idx="0">
                  <c:v>73</c:v>
                </c:pt>
              </c:numCache>
            </c:numRef>
          </c:yVal>
        </c:ser>
        <c:ser>
          <c:idx val="5"/>
          <c:order val="5"/>
          <c:tx>
            <c:strRef>
              <c:f>'Data Table'!$L$4</c:f>
              <c:strCache>
                <c:ptCount val="1"/>
                <c:pt idx="0">
                  <c:v>Namer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Table'!$L$7</c:f>
              <c:numCache>
                <c:formatCode>General</c:formatCode>
                <c:ptCount val="1"/>
                <c:pt idx="0">
                  <c:v>68</c:v>
                </c:pt>
              </c:numCache>
            </c:numRef>
          </c:xVal>
          <c:yVal>
            <c:numRef>
              <c:f>'Data Table'!$L$10</c:f>
              <c:numCache>
                <c:formatCode>General</c:formatCode>
                <c:ptCount val="1"/>
                <c:pt idx="0">
                  <c:v>54</c:v>
                </c:pt>
              </c:numCache>
            </c:numRef>
          </c:yVal>
        </c:ser>
        <c:ser>
          <c:idx val="6"/>
          <c:order val="6"/>
          <c:tx>
            <c:strRef>
              <c:f>'Data Table'!$M$4</c:f>
              <c:strCache>
                <c:ptCount val="1"/>
                <c:pt idx="0">
                  <c:v>Bradley(M2)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ln w="25400"/>
              </c:spPr>
            </c:marker>
            <c:spPr>
              <a:ln w="12700">
                <a:solidFill>
                  <a:schemeClr val="tx1"/>
                </a:solidFill>
              </a:ln>
            </c:spPr>
          </c:dPt>
          <c:xVal>
            <c:numRef>
              <c:f>'Data Table'!$M$7</c:f>
              <c:numCache>
                <c:formatCode>General</c:formatCode>
                <c:ptCount val="1"/>
                <c:pt idx="0">
                  <c:v>36</c:v>
                </c:pt>
              </c:numCache>
            </c:numRef>
          </c:xVal>
          <c:yVal>
            <c:numRef>
              <c:f>'Data Table'!$M$10</c:f>
              <c:numCache>
                <c:formatCode>General</c:formatCode>
                <c:ptCount val="1"/>
                <c:pt idx="0">
                  <c:v>61</c:v>
                </c:pt>
              </c:numCache>
            </c:numRef>
          </c:yVal>
        </c:ser>
        <c:ser>
          <c:idx val="7"/>
          <c:order val="7"/>
          <c:tx>
            <c:strRef>
              <c:f>'Data Table'!$N$4</c:f>
              <c:strCache>
                <c:ptCount val="1"/>
                <c:pt idx="0">
                  <c:v>Puma</c:v>
                </c:pt>
              </c:strCache>
            </c:strRef>
          </c:tx>
          <c:spPr>
            <a:ln w="28575">
              <a:noFill/>
            </a:ln>
          </c:spPr>
          <c:marker>
            <c:spPr>
              <a:ln w="25400"/>
            </c:spPr>
          </c:marker>
          <c:xVal>
            <c:numRef>
              <c:f>'Data Table'!$N$7</c:f>
              <c:numCache>
                <c:formatCode>General</c:formatCode>
                <c:ptCount val="1"/>
                <c:pt idx="0">
                  <c:v>35</c:v>
                </c:pt>
              </c:numCache>
            </c:numRef>
          </c:xVal>
          <c:yVal>
            <c:numRef>
              <c:f>'Data Table'!$N$10</c:f>
              <c:numCache>
                <c:formatCode>General</c:formatCode>
                <c:ptCount val="1"/>
                <c:pt idx="0">
                  <c:v>70</c:v>
                </c:pt>
              </c:numCache>
            </c:numRef>
          </c:yVal>
        </c:ser>
        <c:ser>
          <c:idx val="8"/>
          <c:order val="8"/>
          <c:spPr>
            <a:ln w="28575">
              <a:noFill/>
            </a:ln>
          </c:spPr>
          <c:marker>
            <c:spPr>
              <a:noFill/>
              <a:ln>
                <a:noFill/>
              </a:ln>
            </c:spPr>
          </c:marker>
          <c:xVal>
            <c:numRef>
              <c:f>'Data Table'!$G$7:$N$7</c:f>
              <c:numCache>
                <c:formatCode>General</c:formatCode>
                <c:ptCount val="8"/>
                <c:pt idx="0">
                  <c:v>20</c:v>
                </c:pt>
                <c:pt idx="1">
                  <c:v>14.5</c:v>
                </c:pt>
                <c:pt idx="2">
                  <c:v>30</c:v>
                </c:pt>
                <c:pt idx="3">
                  <c:v>25</c:v>
                </c:pt>
                <c:pt idx="4">
                  <c:v>38</c:v>
                </c:pt>
                <c:pt idx="5">
                  <c:v>68</c:v>
                </c:pt>
                <c:pt idx="6">
                  <c:v>36</c:v>
                </c:pt>
                <c:pt idx="7">
                  <c:v>35</c:v>
                </c:pt>
              </c:numCache>
            </c:numRef>
          </c:xVal>
          <c:yVal>
            <c:numRef>
              <c:f>'Data Table'!$G$10:$N$10</c:f>
              <c:numCache>
                <c:formatCode>General</c:formatCode>
                <c:ptCount val="8"/>
                <c:pt idx="0">
                  <c:v>95</c:v>
                </c:pt>
                <c:pt idx="1">
                  <c:v>110</c:v>
                </c:pt>
                <c:pt idx="2">
                  <c:v>65</c:v>
                </c:pt>
                <c:pt idx="3">
                  <c:v>70</c:v>
                </c:pt>
                <c:pt idx="4">
                  <c:v>73</c:v>
                </c:pt>
                <c:pt idx="5">
                  <c:v>54</c:v>
                </c:pt>
                <c:pt idx="6">
                  <c:v>61</c:v>
                </c:pt>
                <c:pt idx="7">
                  <c:v>70</c:v>
                </c:pt>
              </c:numCache>
            </c:numRef>
          </c:yVal>
        </c:ser>
        <c:axId val="123975936"/>
        <c:axId val="123986688"/>
      </c:scatterChart>
      <c:valAx>
        <c:axId val="1239759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Weight (T)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3986688"/>
        <c:crosses val="autoZero"/>
        <c:crossBetween val="midCat"/>
      </c:valAx>
      <c:valAx>
        <c:axId val="1239866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Top Speed (kph) (hr)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397593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'Data Table'!$G$4</c:f>
              <c:strCache>
                <c:ptCount val="1"/>
                <c:pt idx="0">
                  <c:v>Stryker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Table'!$G$8</c:f>
              <c:numCache>
                <c:formatCode>General</c:formatCode>
                <c:ptCount val="1"/>
                <c:pt idx="0">
                  <c:v>18.5</c:v>
                </c:pt>
              </c:numCache>
            </c:numRef>
          </c:xVal>
          <c:yVal>
            <c:numRef>
              <c:f>'Data Table'!$G$9</c:f>
              <c:numCache>
                <c:formatCode>General</c:formatCode>
                <c:ptCount val="1"/>
                <c:pt idx="0">
                  <c:v>531</c:v>
                </c:pt>
              </c:numCache>
            </c:numRef>
          </c:yVal>
        </c:ser>
        <c:ser>
          <c:idx val="1"/>
          <c:order val="1"/>
          <c:tx>
            <c:strRef>
              <c:f>'Data Table'!$H$4</c:f>
              <c:strCache>
                <c:ptCount val="1"/>
                <c:pt idx="0">
                  <c:v>LAV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Table'!$H$8</c:f>
              <c:numCache>
                <c:formatCode>General</c:formatCode>
                <c:ptCount val="1"/>
                <c:pt idx="0">
                  <c:v>19.5</c:v>
                </c:pt>
              </c:numCache>
            </c:numRef>
          </c:xVal>
          <c:yVal>
            <c:numRef>
              <c:f>'Data Table'!$H$9</c:f>
              <c:numCache>
                <c:formatCode>General</c:formatCode>
                <c:ptCount val="1"/>
                <c:pt idx="0">
                  <c:v>660</c:v>
                </c:pt>
              </c:numCache>
            </c:numRef>
          </c:yVal>
        </c:ser>
        <c:ser>
          <c:idx val="2"/>
          <c:order val="2"/>
          <c:tx>
            <c:strRef>
              <c:f>'Data Table'!$I$4</c:f>
              <c:strCache>
                <c:ptCount val="1"/>
                <c:pt idx="0">
                  <c:v>AAVv2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Table'!$I$8</c:f>
              <c:numCache>
                <c:formatCode>General</c:formatCode>
                <c:ptCount val="1"/>
                <c:pt idx="0">
                  <c:v>17.5</c:v>
                </c:pt>
              </c:numCache>
            </c:numRef>
          </c:xVal>
          <c:yVal>
            <c:numRef>
              <c:f>'Data Table'!$I$9</c:f>
              <c:numCache>
                <c:formatCode>General</c:formatCode>
                <c:ptCount val="1"/>
                <c:pt idx="0">
                  <c:v>480</c:v>
                </c:pt>
              </c:numCache>
            </c:numRef>
          </c:yVal>
        </c:ser>
        <c:ser>
          <c:idx val="3"/>
          <c:order val="3"/>
          <c:tx>
            <c:strRef>
              <c:f>'Data Table'!$J$4</c:f>
              <c:strCache>
                <c:ptCount val="1"/>
                <c:pt idx="0">
                  <c:v>MPC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Table'!$J$8</c:f>
              <c:numCache>
                <c:formatCode>General</c:formatCode>
                <c:ptCount val="1"/>
                <c:pt idx="0">
                  <c:v>20</c:v>
                </c:pt>
              </c:numCache>
            </c:numRef>
          </c:xVal>
          <c:yVal>
            <c:numRef>
              <c:f>'Data Table'!$J$9</c:f>
              <c:numCache>
                <c:formatCode>General</c:formatCode>
                <c:ptCount val="1"/>
                <c:pt idx="0">
                  <c:v>500</c:v>
                </c:pt>
              </c:numCache>
            </c:numRef>
          </c:yVal>
        </c:ser>
        <c:ser>
          <c:idx val="4"/>
          <c:order val="4"/>
          <c:tx>
            <c:strRef>
              <c:f>'Data Table'!$K$4</c:f>
              <c:strCache>
                <c:ptCount val="1"/>
                <c:pt idx="0">
                  <c:v>EFV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Table'!$K$8</c:f>
              <c:numCache>
                <c:formatCode>General</c:formatCode>
                <c:ptCount val="1"/>
                <c:pt idx="0">
                  <c:v>22</c:v>
                </c:pt>
              </c:numCache>
            </c:numRef>
          </c:xVal>
          <c:yVal>
            <c:numRef>
              <c:f>'Data Table'!$K$9</c:f>
              <c:numCache>
                <c:formatCode>General</c:formatCode>
                <c:ptCount val="1"/>
                <c:pt idx="0">
                  <c:v>525</c:v>
                </c:pt>
              </c:numCache>
            </c:numRef>
          </c:yVal>
        </c:ser>
        <c:ser>
          <c:idx val="5"/>
          <c:order val="5"/>
          <c:tx>
            <c:strRef>
              <c:f>'Data Table'!$L$4</c:f>
              <c:strCache>
                <c:ptCount val="1"/>
                <c:pt idx="0">
                  <c:v>Namer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Table'!$L$8</c:f>
              <c:numCache>
                <c:formatCode>General</c:formatCode>
                <c:ptCount val="1"/>
                <c:pt idx="0">
                  <c:v>22</c:v>
                </c:pt>
              </c:numCache>
            </c:numRef>
          </c:xVal>
          <c:yVal>
            <c:numRef>
              <c:f>'Data Table'!$L$9</c:f>
              <c:numCache>
                <c:formatCode>General</c:formatCode>
                <c:ptCount val="1"/>
                <c:pt idx="0">
                  <c:v>500</c:v>
                </c:pt>
              </c:numCache>
            </c:numRef>
          </c:yVal>
        </c:ser>
        <c:ser>
          <c:idx val="6"/>
          <c:order val="6"/>
          <c:tx>
            <c:strRef>
              <c:f>'Data Table'!$M$4</c:f>
              <c:strCache>
                <c:ptCount val="1"/>
                <c:pt idx="0">
                  <c:v>Bradley(M2)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ln w="25400"/>
              </c:spPr>
            </c:marker>
            <c:spPr>
              <a:ln w="12700">
                <a:solidFill>
                  <a:schemeClr val="tx1"/>
                </a:solidFill>
              </a:ln>
            </c:spPr>
          </c:dPt>
          <c:xVal>
            <c:numRef>
              <c:f>'Data Table'!$M$8</c:f>
              <c:numCache>
                <c:formatCode>General</c:formatCode>
                <c:ptCount val="1"/>
                <c:pt idx="0">
                  <c:v>16.7</c:v>
                </c:pt>
              </c:numCache>
            </c:numRef>
          </c:xVal>
          <c:yVal>
            <c:numRef>
              <c:f>'Data Table'!$M$9</c:f>
              <c:numCache>
                <c:formatCode>General</c:formatCode>
                <c:ptCount val="1"/>
                <c:pt idx="0">
                  <c:v>400</c:v>
                </c:pt>
              </c:numCache>
            </c:numRef>
          </c:yVal>
        </c:ser>
        <c:ser>
          <c:idx val="7"/>
          <c:order val="7"/>
          <c:tx>
            <c:strRef>
              <c:f>'Data Table'!$N$4</c:f>
              <c:strCache>
                <c:ptCount val="1"/>
                <c:pt idx="0">
                  <c:v>Puma</c:v>
                </c:pt>
              </c:strCache>
            </c:strRef>
          </c:tx>
          <c:spPr>
            <a:ln w="28575">
              <a:noFill/>
            </a:ln>
          </c:spPr>
          <c:marker>
            <c:spPr>
              <a:ln w="25400"/>
            </c:spPr>
          </c:marker>
          <c:xVal>
            <c:numRef>
              <c:f>'Data Table'!$N$8</c:f>
              <c:numCache>
                <c:formatCode>General</c:formatCode>
                <c:ptCount val="1"/>
                <c:pt idx="0">
                  <c:v>30</c:v>
                </c:pt>
              </c:numCache>
            </c:numRef>
          </c:xVal>
          <c:yVal>
            <c:numRef>
              <c:f>'Data Table'!$N$9</c:f>
              <c:numCache>
                <c:formatCode>General</c:formatCode>
                <c:ptCount val="1"/>
                <c:pt idx="0">
                  <c:v>600</c:v>
                </c:pt>
              </c:numCache>
            </c:numRef>
          </c:yVal>
        </c:ser>
        <c:ser>
          <c:idx val="8"/>
          <c:order val="8"/>
          <c:spPr>
            <a:ln w="28575">
              <a:noFill/>
            </a:ln>
          </c:spPr>
          <c:marker>
            <c:spPr>
              <a:noFill/>
              <a:ln>
                <a:noFill/>
              </a:ln>
            </c:spPr>
          </c:marker>
          <c:xVal>
            <c:numRef>
              <c:f>'Data Table'!$G$8:$N$8</c:f>
              <c:numCache>
                <c:formatCode>General</c:formatCode>
                <c:ptCount val="8"/>
                <c:pt idx="0">
                  <c:v>18.5</c:v>
                </c:pt>
                <c:pt idx="1">
                  <c:v>19.5</c:v>
                </c:pt>
                <c:pt idx="2">
                  <c:v>17.5</c:v>
                </c:pt>
                <c:pt idx="3">
                  <c:v>20</c:v>
                </c:pt>
                <c:pt idx="4">
                  <c:v>22</c:v>
                </c:pt>
                <c:pt idx="5">
                  <c:v>22</c:v>
                </c:pt>
                <c:pt idx="6">
                  <c:v>16.7</c:v>
                </c:pt>
                <c:pt idx="7">
                  <c:v>30</c:v>
                </c:pt>
              </c:numCache>
            </c:numRef>
          </c:xVal>
          <c:yVal>
            <c:numRef>
              <c:f>'Data Table'!$G$9:$N$9</c:f>
              <c:numCache>
                <c:formatCode>General</c:formatCode>
                <c:ptCount val="8"/>
                <c:pt idx="0">
                  <c:v>531</c:v>
                </c:pt>
                <c:pt idx="1">
                  <c:v>660</c:v>
                </c:pt>
                <c:pt idx="2">
                  <c:v>480</c:v>
                </c:pt>
                <c:pt idx="3">
                  <c:v>500</c:v>
                </c:pt>
                <c:pt idx="4">
                  <c:v>525</c:v>
                </c:pt>
                <c:pt idx="5">
                  <c:v>500</c:v>
                </c:pt>
                <c:pt idx="6">
                  <c:v>400</c:v>
                </c:pt>
                <c:pt idx="7">
                  <c:v>600</c:v>
                </c:pt>
              </c:numCache>
            </c:numRef>
          </c:yVal>
        </c:ser>
        <c:axId val="124029952"/>
        <c:axId val="124044800"/>
      </c:scatterChart>
      <c:valAx>
        <c:axId val="1240299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P/W (hp/T)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044800"/>
        <c:crosses val="autoZero"/>
        <c:crossBetween val="midCat"/>
      </c:valAx>
      <c:valAx>
        <c:axId val="1240448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Range (km)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02995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'Data Table'!$G$4</c:f>
              <c:strCache>
                <c:ptCount val="1"/>
                <c:pt idx="0">
                  <c:v>Stryker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Table'!$G$8</c:f>
              <c:numCache>
                <c:formatCode>General</c:formatCode>
                <c:ptCount val="1"/>
                <c:pt idx="0">
                  <c:v>18.5</c:v>
                </c:pt>
              </c:numCache>
            </c:numRef>
          </c:xVal>
          <c:yVal>
            <c:numRef>
              <c:f>'Data Table'!$G$10</c:f>
              <c:numCache>
                <c:formatCode>General</c:formatCode>
                <c:ptCount val="1"/>
                <c:pt idx="0">
                  <c:v>95</c:v>
                </c:pt>
              </c:numCache>
            </c:numRef>
          </c:yVal>
        </c:ser>
        <c:ser>
          <c:idx val="1"/>
          <c:order val="1"/>
          <c:tx>
            <c:strRef>
              <c:f>'Data Table'!$H$4</c:f>
              <c:strCache>
                <c:ptCount val="1"/>
                <c:pt idx="0">
                  <c:v>LAV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Table'!$H$8</c:f>
              <c:numCache>
                <c:formatCode>General</c:formatCode>
                <c:ptCount val="1"/>
                <c:pt idx="0">
                  <c:v>19.5</c:v>
                </c:pt>
              </c:numCache>
            </c:numRef>
          </c:xVal>
          <c:yVal>
            <c:numRef>
              <c:f>'Data Table'!$H$10</c:f>
              <c:numCache>
                <c:formatCode>General</c:formatCode>
                <c:ptCount val="1"/>
                <c:pt idx="0">
                  <c:v>110</c:v>
                </c:pt>
              </c:numCache>
            </c:numRef>
          </c:yVal>
        </c:ser>
        <c:ser>
          <c:idx val="2"/>
          <c:order val="2"/>
          <c:tx>
            <c:strRef>
              <c:f>'Data Table'!$I$4</c:f>
              <c:strCache>
                <c:ptCount val="1"/>
                <c:pt idx="0">
                  <c:v>AAVv2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Table'!$I$8</c:f>
              <c:numCache>
                <c:formatCode>General</c:formatCode>
                <c:ptCount val="1"/>
                <c:pt idx="0">
                  <c:v>17.5</c:v>
                </c:pt>
              </c:numCache>
            </c:numRef>
          </c:xVal>
          <c:yVal>
            <c:numRef>
              <c:f>'Data Table'!$I$10</c:f>
              <c:numCache>
                <c:formatCode>General</c:formatCode>
                <c:ptCount val="1"/>
                <c:pt idx="0">
                  <c:v>65</c:v>
                </c:pt>
              </c:numCache>
            </c:numRef>
          </c:yVal>
        </c:ser>
        <c:ser>
          <c:idx val="3"/>
          <c:order val="3"/>
          <c:tx>
            <c:strRef>
              <c:f>'Data Table'!$J$4</c:f>
              <c:strCache>
                <c:ptCount val="1"/>
                <c:pt idx="0">
                  <c:v>MPC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Table'!$J$8</c:f>
              <c:numCache>
                <c:formatCode>General</c:formatCode>
                <c:ptCount val="1"/>
                <c:pt idx="0">
                  <c:v>20</c:v>
                </c:pt>
              </c:numCache>
            </c:numRef>
          </c:xVal>
          <c:yVal>
            <c:numRef>
              <c:f>'Data Table'!$J$10</c:f>
              <c:numCache>
                <c:formatCode>General</c:formatCode>
                <c:ptCount val="1"/>
                <c:pt idx="0">
                  <c:v>70</c:v>
                </c:pt>
              </c:numCache>
            </c:numRef>
          </c:yVal>
        </c:ser>
        <c:ser>
          <c:idx val="4"/>
          <c:order val="4"/>
          <c:tx>
            <c:strRef>
              <c:f>'Data Table'!$K$4</c:f>
              <c:strCache>
                <c:ptCount val="1"/>
                <c:pt idx="0">
                  <c:v>EFV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Table'!$K$8</c:f>
              <c:numCache>
                <c:formatCode>General</c:formatCode>
                <c:ptCount val="1"/>
                <c:pt idx="0">
                  <c:v>22</c:v>
                </c:pt>
              </c:numCache>
            </c:numRef>
          </c:xVal>
          <c:yVal>
            <c:numRef>
              <c:f>'Data Table'!$K$10</c:f>
              <c:numCache>
                <c:formatCode>General</c:formatCode>
                <c:ptCount val="1"/>
                <c:pt idx="0">
                  <c:v>73</c:v>
                </c:pt>
              </c:numCache>
            </c:numRef>
          </c:yVal>
        </c:ser>
        <c:ser>
          <c:idx val="5"/>
          <c:order val="5"/>
          <c:tx>
            <c:strRef>
              <c:f>'Data Table'!$L$4</c:f>
              <c:strCache>
                <c:ptCount val="1"/>
                <c:pt idx="0">
                  <c:v>Namer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Table'!$L$8</c:f>
              <c:numCache>
                <c:formatCode>General</c:formatCode>
                <c:ptCount val="1"/>
                <c:pt idx="0">
                  <c:v>22</c:v>
                </c:pt>
              </c:numCache>
            </c:numRef>
          </c:xVal>
          <c:yVal>
            <c:numRef>
              <c:f>'Data Table'!$L$10</c:f>
              <c:numCache>
                <c:formatCode>General</c:formatCode>
                <c:ptCount val="1"/>
                <c:pt idx="0">
                  <c:v>54</c:v>
                </c:pt>
              </c:numCache>
            </c:numRef>
          </c:yVal>
        </c:ser>
        <c:ser>
          <c:idx val="6"/>
          <c:order val="6"/>
          <c:tx>
            <c:strRef>
              <c:f>'Data Table'!$M$4</c:f>
              <c:strCache>
                <c:ptCount val="1"/>
                <c:pt idx="0">
                  <c:v>Bradley(M2)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ln w="25400"/>
              </c:spPr>
            </c:marker>
            <c:spPr>
              <a:ln w="12700">
                <a:solidFill>
                  <a:schemeClr val="tx1"/>
                </a:solidFill>
              </a:ln>
            </c:spPr>
          </c:dPt>
          <c:xVal>
            <c:numRef>
              <c:f>'Data Table'!$M$8</c:f>
              <c:numCache>
                <c:formatCode>General</c:formatCode>
                <c:ptCount val="1"/>
                <c:pt idx="0">
                  <c:v>16.7</c:v>
                </c:pt>
              </c:numCache>
            </c:numRef>
          </c:xVal>
          <c:yVal>
            <c:numRef>
              <c:f>'Data Table'!$M$10</c:f>
              <c:numCache>
                <c:formatCode>General</c:formatCode>
                <c:ptCount val="1"/>
                <c:pt idx="0">
                  <c:v>61</c:v>
                </c:pt>
              </c:numCache>
            </c:numRef>
          </c:yVal>
        </c:ser>
        <c:ser>
          <c:idx val="7"/>
          <c:order val="7"/>
          <c:tx>
            <c:strRef>
              <c:f>'Data Table'!$N$4</c:f>
              <c:strCache>
                <c:ptCount val="1"/>
                <c:pt idx="0">
                  <c:v>Puma</c:v>
                </c:pt>
              </c:strCache>
            </c:strRef>
          </c:tx>
          <c:spPr>
            <a:ln w="28575">
              <a:noFill/>
            </a:ln>
          </c:spPr>
          <c:marker>
            <c:spPr>
              <a:ln w="25400"/>
            </c:spPr>
          </c:marker>
          <c:xVal>
            <c:numRef>
              <c:f>'Data Table'!$N$8</c:f>
              <c:numCache>
                <c:formatCode>General</c:formatCode>
                <c:ptCount val="1"/>
                <c:pt idx="0">
                  <c:v>30</c:v>
                </c:pt>
              </c:numCache>
            </c:numRef>
          </c:xVal>
          <c:yVal>
            <c:numRef>
              <c:f>'Data Table'!$N$10</c:f>
              <c:numCache>
                <c:formatCode>General</c:formatCode>
                <c:ptCount val="1"/>
                <c:pt idx="0">
                  <c:v>70</c:v>
                </c:pt>
              </c:numCache>
            </c:numRef>
          </c:yVal>
        </c:ser>
        <c:ser>
          <c:idx val="8"/>
          <c:order val="8"/>
          <c:spPr>
            <a:ln w="28575">
              <a:noFill/>
            </a:ln>
          </c:spPr>
          <c:marker>
            <c:spPr>
              <a:noFill/>
              <a:ln>
                <a:noFill/>
              </a:ln>
            </c:spPr>
          </c:marker>
          <c:xVal>
            <c:numRef>
              <c:f>'Data Table'!$G$8:$N$8</c:f>
              <c:numCache>
                <c:formatCode>General</c:formatCode>
                <c:ptCount val="8"/>
                <c:pt idx="0">
                  <c:v>18.5</c:v>
                </c:pt>
                <c:pt idx="1">
                  <c:v>19.5</c:v>
                </c:pt>
                <c:pt idx="2">
                  <c:v>17.5</c:v>
                </c:pt>
                <c:pt idx="3">
                  <c:v>20</c:v>
                </c:pt>
                <c:pt idx="4">
                  <c:v>22</c:v>
                </c:pt>
                <c:pt idx="5">
                  <c:v>22</c:v>
                </c:pt>
                <c:pt idx="6">
                  <c:v>16.7</c:v>
                </c:pt>
                <c:pt idx="7">
                  <c:v>30</c:v>
                </c:pt>
              </c:numCache>
            </c:numRef>
          </c:xVal>
          <c:yVal>
            <c:numRef>
              <c:f>'Data Table'!$G$10:$N$10</c:f>
              <c:numCache>
                <c:formatCode>General</c:formatCode>
                <c:ptCount val="8"/>
                <c:pt idx="0">
                  <c:v>95</c:v>
                </c:pt>
                <c:pt idx="1">
                  <c:v>110</c:v>
                </c:pt>
                <c:pt idx="2">
                  <c:v>65</c:v>
                </c:pt>
                <c:pt idx="3">
                  <c:v>70</c:v>
                </c:pt>
                <c:pt idx="4">
                  <c:v>73</c:v>
                </c:pt>
                <c:pt idx="5">
                  <c:v>54</c:v>
                </c:pt>
                <c:pt idx="6">
                  <c:v>61</c:v>
                </c:pt>
                <c:pt idx="7">
                  <c:v>70</c:v>
                </c:pt>
              </c:numCache>
            </c:numRef>
          </c:yVal>
        </c:ser>
        <c:axId val="124100992"/>
        <c:axId val="124103296"/>
      </c:scatterChart>
      <c:valAx>
        <c:axId val="1241009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P/W (hp/T)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103296"/>
        <c:crosses val="autoZero"/>
        <c:crossBetween val="midCat"/>
      </c:valAx>
      <c:valAx>
        <c:axId val="1241032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Top Speed (kph) (hr)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1009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'Data Table'!$G$4</c:f>
              <c:strCache>
                <c:ptCount val="1"/>
                <c:pt idx="0">
                  <c:v>Stryker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Table'!$G$7</c:f>
              <c:numCache>
                <c:formatCode>General</c:formatCode>
                <c:ptCount val="1"/>
                <c:pt idx="0">
                  <c:v>20</c:v>
                </c:pt>
              </c:numCache>
            </c:numRef>
          </c:xVal>
          <c:yVal>
            <c:numRef>
              <c:f>'Data Table'!$G$9</c:f>
              <c:numCache>
                <c:formatCode>General</c:formatCode>
                <c:ptCount val="1"/>
                <c:pt idx="0">
                  <c:v>531</c:v>
                </c:pt>
              </c:numCache>
            </c:numRef>
          </c:yVal>
        </c:ser>
        <c:ser>
          <c:idx val="1"/>
          <c:order val="1"/>
          <c:tx>
            <c:strRef>
              <c:f>'Data Table'!$H$4</c:f>
              <c:strCache>
                <c:ptCount val="1"/>
                <c:pt idx="0">
                  <c:v>LAV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Table'!$H$7</c:f>
              <c:numCache>
                <c:formatCode>General</c:formatCode>
                <c:ptCount val="1"/>
                <c:pt idx="0">
                  <c:v>14.5</c:v>
                </c:pt>
              </c:numCache>
            </c:numRef>
          </c:xVal>
          <c:yVal>
            <c:numRef>
              <c:f>'Data Table'!$H$9</c:f>
              <c:numCache>
                <c:formatCode>General</c:formatCode>
                <c:ptCount val="1"/>
                <c:pt idx="0">
                  <c:v>660</c:v>
                </c:pt>
              </c:numCache>
            </c:numRef>
          </c:yVal>
        </c:ser>
        <c:ser>
          <c:idx val="2"/>
          <c:order val="2"/>
          <c:tx>
            <c:strRef>
              <c:f>'Data Table'!$I$4</c:f>
              <c:strCache>
                <c:ptCount val="1"/>
                <c:pt idx="0">
                  <c:v>AAVv2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Table'!$I$7</c:f>
              <c:numCache>
                <c:formatCode>General</c:formatCode>
                <c:ptCount val="1"/>
                <c:pt idx="0">
                  <c:v>30</c:v>
                </c:pt>
              </c:numCache>
            </c:numRef>
          </c:xVal>
          <c:yVal>
            <c:numRef>
              <c:f>'Data Table'!$I$9</c:f>
              <c:numCache>
                <c:formatCode>General</c:formatCode>
                <c:ptCount val="1"/>
                <c:pt idx="0">
                  <c:v>480</c:v>
                </c:pt>
              </c:numCache>
            </c:numRef>
          </c:yVal>
        </c:ser>
        <c:ser>
          <c:idx val="3"/>
          <c:order val="3"/>
          <c:tx>
            <c:strRef>
              <c:f>'Data Table'!$J$4</c:f>
              <c:strCache>
                <c:ptCount val="1"/>
                <c:pt idx="0">
                  <c:v>MPC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Table'!$J$7</c:f>
              <c:numCache>
                <c:formatCode>General</c:formatCode>
                <c:ptCount val="1"/>
                <c:pt idx="0">
                  <c:v>25</c:v>
                </c:pt>
              </c:numCache>
            </c:numRef>
          </c:xVal>
          <c:yVal>
            <c:numRef>
              <c:f>'Data Table'!$J$9</c:f>
              <c:numCache>
                <c:formatCode>General</c:formatCode>
                <c:ptCount val="1"/>
                <c:pt idx="0">
                  <c:v>500</c:v>
                </c:pt>
              </c:numCache>
            </c:numRef>
          </c:yVal>
        </c:ser>
        <c:ser>
          <c:idx val="4"/>
          <c:order val="4"/>
          <c:tx>
            <c:strRef>
              <c:f>'Data Table'!$K$4</c:f>
              <c:strCache>
                <c:ptCount val="1"/>
                <c:pt idx="0">
                  <c:v>EFV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Table'!$K$7</c:f>
              <c:numCache>
                <c:formatCode>General</c:formatCode>
                <c:ptCount val="1"/>
                <c:pt idx="0">
                  <c:v>38</c:v>
                </c:pt>
              </c:numCache>
            </c:numRef>
          </c:xVal>
          <c:yVal>
            <c:numRef>
              <c:f>'Data Table'!$K$9</c:f>
              <c:numCache>
                <c:formatCode>General</c:formatCode>
                <c:ptCount val="1"/>
                <c:pt idx="0">
                  <c:v>525</c:v>
                </c:pt>
              </c:numCache>
            </c:numRef>
          </c:yVal>
        </c:ser>
        <c:ser>
          <c:idx val="5"/>
          <c:order val="5"/>
          <c:tx>
            <c:strRef>
              <c:f>'Data Table'!$L$4</c:f>
              <c:strCache>
                <c:ptCount val="1"/>
                <c:pt idx="0">
                  <c:v>Namer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Table'!$L$7</c:f>
              <c:numCache>
                <c:formatCode>General</c:formatCode>
                <c:ptCount val="1"/>
                <c:pt idx="0">
                  <c:v>68</c:v>
                </c:pt>
              </c:numCache>
            </c:numRef>
          </c:xVal>
          <c:yVal>
            <c:numRef>
              <c:f>'Data Table'!$L$9</c:f>
              <c:numCache>
                <c:formatCode>General</c:formatCode>
                <c:ptCount val="1"/>
                <c:pt idx="0">
                  <c:v>500</c:v>
                </c:pt>
              </c:numCache>
            </c:numRef>
          </c:yVal>
        </c:ser>
        <c:ser>
          <c:idx val="6"/>
          <c:order val="6"/>
          <c:tx>
            <c:strRef>
              <c:f>'Data Table'!$M$4</c:f>
              <c:strCache>
                <c:ptCount val="1"/>
                <c:pt idx="0">
                  <c:v>Bradley(M2)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ln w="25400"/>
              </c:spPr>
            </c:marker>
            <c:spPr>
              <a:ln w="12700">
                <a:solidFill>
                  <a:schemeClr val="tx1"/>
                </a:solidFill>
              </a:ln>
            </c:spPr>
          </c:dPt>
          <c:xVal>
            <c:numRef>
              <c:f>'Data Table'!$M$7</c:f>
              <c:numCache>
                <c:formatCode>General</c:formatCode>
                <c:ptCount val="1"/>
                <c:pt idx="0">
                  <c:v>36</c:v>
                </c:pt>
              </c:numCache>
            </c:numRef>
          </c:xVal>
          <c:yVal>
            <c:numRef>
              <c:f>'Data Table'!$M$9</c:f>
              <c:numCache>
                <c:formatCode>General</c:formatCode>
                <c:ptCount val="1"/>
                <c:pt idx="0">
                  <c:v>400</c:v>
                </c:pt>
              </c:numCache>
            </c:numRef>
          </c:yVal>
        </c:ser>
        <c:ser>
          <c:idx val="7"/>
          <c:order val="7"/>
          <c:tx>
            <c:strRef>
              <c:f>'Data Table'!$N$4</c:f>
              <c:strCache>
                <c:ptCount val="1"/>
                <c:pt idx="0">
                  <c:v>Puma</c:v>
                </c:pt>
              </c:strCache>
            </c:strRef>
          </c:tx>
          <c:spPr>
            <a:ln w="28575">
              <a:noFill/>
            </a:ln>
          </c:spPr>
          <c:marker>
            <c:spPr>
              <a:ln w="25400"/>
            </c:spPr>
          </c:marker>
          <c:xVal>
            <c:numRef>
              <c:f>'Data Table'!$N$7</c:f>
              <c:numCache>
                <c:formatCode>General</c:formatCode>
                <c:ptCount val="1"/>
                <c:pt idx="0">
                  <c:v>35</c:v>
                </c:pt>
              </c:numCache>
            </c:numRef>
          </c:xVal>
          <c:yVal>
            <c:numRef>
              <c:f>'Data Table'!$N$9</c:f>
              <c:numCache>
                <c:formatCode>General</c:formatCode>
                <c:ptCount val="1"/>
                <c:pt idx="0">
                  <c:v>600</c:v>
                </c:pt>
              </c:numCache>
            </c:numRef>
          </c:yVal>
        </c:ser>
        <c:ser>
          <c:idx val="8"/>
          <c:order val="8"/>
          <c:spPr>
            <a:ln w="28575">
              <a:noFill/>
            </a:ln>
          </c:spPr>
          <c:marker>
            <c:spPr>
              <a:noFill/>
              <a:ln>
                <a:noFill/>
              </a:ln>
            </c:spPr>
          </c:marker>
          <c:xVal>
            <c:numRef>
              <c:f>'Data Table'!$G$7:$N$7</c:f>
              <c:numCache>
                <c:formatCode>General</c:formatCode>
                <c:ptCount val="8"/>
                <c:pt idx="0">
                  <c:v>20</c:v>
                </c:pt>
                <c:pt idx="1">
                  <c:v>14.5</c:v>
                </c:pt>
                <c:pt idx="2">
                  <c:v>30</c:v>
                </c:pt>
                <c:pt idx="3">
                  <c:v>25</c:v>
                </c:pt>
                <c:pt idx="4">
                  <c:v>38</c:v>
                </c:pt>
                <c:pt idx="5">
                  <c:v>68</c:v>
                </c:pt>
                <c:pt idx="6">
                  <c:v>36</c:v>
                </c:pt>
                <c:pt idx="7">
                  <c:v>35</c:v>
                </c:pt>
              </c:numCache>
            </c:numRef>
          </c:xVal>
          <c:yVal>
            <c:numRef>
              <c:f>'Data Table'!$G$9:$N$9</c:f>
              <c:numCache>
                <c:formatCode>General</c:formatCode>
                <c:ptCount val="8"/>
                <c:pt idx="0">
                  <c:v>531</c:v>
                </c:pt>
                <c:pt idx="1">
                  <c:v>660</c:v>
                </c:pt>
                <c:pt idx="2">
                  <c:v>480</c:v>
                </c:pt>
                <c:pt idx="3">
                  <c:v>500</c:v>
                </c:pt>
                <c:pt idx="4">
                  <c:v>525</c:v>
                </c:pt>
                <c:pt idx="5">
                  <c:v>500</c:v>
                </c:pt>
                <c:pt idx="6">
                  <c:v>400</c:v>
                </c:pt>
                <c:pt idx="7">
                  <c:v>600</c:v>
                </c:pt>
              </c:numCache>
            </c:numRef>
          </c:yVal>
        </c:ser>
        <c:axId val="124163584"/>
        <c:axId val="124166144"/>
      </c:scatterChart>
      <c:valAx>
        <c:axId val="124163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Weight (T)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166144"/>
        <c:crosses val="autoZero"/>
        <c:crossBetween val="midCat"/>
      </c:valAx>
      <c:valAx>
        <c:axId val="1241661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Range (km)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16358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'Data Table'!$G$4</c:f>
              <c:strCache>
                <c:ptCount val="1"/>
                <c:pt idx="0">
                  <c:v>Stryker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Table'!$G$7</c:f>
              <c:numCache>
                <c:formatCode>General</c:formatCode>
                <c:ptCount val="1"/>
                <c:pt idx="0">
                  <c:v>20</c:v>
                </c:pt>
              </c:numCache>
            </c:numRef>
          </c:xVal>
          <c:yVal>
            <c:numRef>
              <c:f>'Data Table'!$G$10</c:f>
              <c:numCache>
                <c:formatCode>General</c:formatCode>
                <c:ptCount val="1"/>
                <c:pt idx="0">
                  <c:v>95</c:v>
                </c:pt>
              </c:numCache>
            </c:numRef>
          </c:yVal>
        </c:ser>
        <c:ser>
          <c:idx val="1"/>
          <c:order val="1"/>
          <c:tx>
            <c:strRef>
              <c:f>'Data Table'!$H$4</c:f>
              <c:strCache>
                <c:ptCount val="1"/>
                <c:pt idx="0">
                  <c:v>LAV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Table'!$H$7</c:f>
              <c:numCache>
                <c:formatCode>General</c:formatCode>
                <c:ptCount val="1"/>
                <c:pt idx="0">
                  <c:v>14.5</c:v>
                </c:pt>
              </c:numCache>
            </c:numRef>
          </c:xVal>
          <c:yVal>
            <c:numRef>
              <c:f>'Data Table'!$H$10</c:f>
              <c:numCache>
                <c:formatCode>General</c:formatCode>
                <c:ptCount val="1"/>
                <c:pt idx="0">
                  <c:v>110</c:v>
                </c:pt>
              </c:numCache>
            </c:numRef>
          </c:yVal>
        </c:ser>
        <c:ser>
          <c:idx val="2"/>
          <c:order val="2"/>
          <c:tx>
            <c:strRef>
              <c:f>'Data Table'!$I$4</c:f>
              <c:strCache>
                <c:ptCount val="1"/>
                <c:pt idx="0">
                  <c:v>AAVv2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Table'!$I$7</c:f>
              <c:numCache>
                <c:formatCode>General</c:formatCode>
                <c:ptCount val="1"/>
                <c:pt idx="0">
                  <c:v>30</c:v>
                </c:pt>
              </c:numCache>
            </c:numRef>
          </c:xVal>
          <c:yVal>
            <c:numRef>
              <c:f>'Data Table'!$I$10</c:f>
              <c:numCache>
                <c:formatCode>General</c:formatCode>
                <c:ptCount val="1"/>
                <c:pt idx="0">
                  <c:v>65</c:v>
                </c:pt>
              </c:numCache>
            </c:numRef>
          </c:yVal>
        </c:ser>
        <c:ser>
          <c:idx val="3"/>
          <c:order val="3"/>
          <c:tx>
            <c:strRef>
              <c:f>'Data Table'!$J$4</c:f>
              <c:strCache>
                <c:ptCount val="1"/>
                <c:pt idx="0">
                  <c:v>MPC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Table'!$J$7</c:f>
              <c:numCache>
                <c:formatCode>General</c:formatCode>
                <c:ptCount val="1"/>
                <c:pt idx="0">
                  <c:v>25</c:v>
                </c:pt>
              </c:numCache>
            </c:numRef>
          </c:xVal>
          <c:yVal>
            <c:numRef>
              <c:f>'Data Table'!$J$10</c:f>
              <c:numCache>
                <c:formatCode>General</c:formatCode>
                <c:ptCount val="1"/>
                <c:pt idx="0">
                  <c:v>70</c:v>
                </c:pt>
              </c:numCache>
            </c:numRef>
          </c:yVal>
        </c:ser>
        <c:ser>
          <c:idx val="4"/>
          <c:order val="4"/>
          <c:tx>
            <c:strRef>
              <c:f>'Data Table'!$K$4</c:f>
              <c:strCache>
                <c:ptCount val="1"/>
                <c:pt idx="0">
                  <c:v>EFV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Table'!$K$7</c:f>
              <c:numCache>
                <c:formatCode>General</c:formatCode>
                <c:ptCount val="1"/>
                <c:pt idx="0">
                  <c:v>38</c:v>
                </c:pt>
              </c:numCache>
            </c:numRef>
          </c:xVal>
          <c:yVal>
            <c:numRef>
              <c:f>'Data Table'!$K$10</c:f>
              <c:numCache>
                <c:formatCode>General</c:formatCode>
                <c:ptCount val="1"/>
                <c:pt idx="0">
                  <c:v>73</c:v>
                </c:pt>
              </c:numCache>
            </c:numRef>
          </c:yVal>
        </c:ser>
        <c:ser>
          <c:idx val="5"/>
          <c:order val="5"/>
          <c:tx>
            <c:strRef>
              <c:f>'Data Table'!$L$4</c:f>
              <c:strCache>
                <c:ptCount val="1"/>
                <c:pt idx="0">
                  <c:v>Namer</c:v>
                </c:pt>
              </c:strCache>
            </c:strRef>
          </c:tx>
          <c:spPr>
            <a:ln w="28575">
              <a:noFill/>
            </a:ln>
          </c:spPr>
          <c:xVal>
            <c:numRef>
              <c:f>'Data Table'!$L$7</c:f>
              <c:numCache>
                <c:formatCode>General</c:formatCode>
                <c:ptCount val="1"/>
                <c:pt idx="0">
                  <c:v>68</c:v>
                </c:pt>
              </c:numCache>
            </c:numRef>
          </c:xVal>
          <c:yVal>
            <c:numRef>
              <c:f>'Data Table'!$L$10</c:f>
              <c:numCache>
                <c:formatCode>General</c:formatCode>
                <c:ptCount val="1"/>
                <c:pt idx="0">
                  <c:v>54</c:v>
                </c:pt>
              </c:numCache>
            </c:numRef>
          </c:yVal>
        </c:ser>
        <c:ser>
          <c:idx val="6"/>
          <c:order val="6"/>
          <c:tx>
            <c:strRef>
              <c:f>'Data Table'!$M$4</c:f>
              <c:strCache>
                <c:ptCount val="1"/>
                <c:pt idx="0">
                  <c:v>Bradley(M2)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ln w="25400"/>
              </c:spPr>
            </c:marker>
            <c:spPr>
              <a:ln w="12700">
                <a:solidFill>
                  <a:schemeClr val="tx1"/>
                </a:solidFill>
              </a:ln>
            </c:spPr>
          </c:dPt>
          <c:xVal>
            <c:numRef>
              <c:f>'Data Table'!$M$7</c:f>
              <c:numCache>
                <c:formatCode>General</c:formatCode>
                <c:ptCount val="1"/>
                <c:pt idx="0">
                  <c:v>36</c:v>
                </c:pt>
              </c:numCache>
            </c:numRef>
          </c:xVal>
          <c:yVal>
            <c:numRef>
              <c:f>'Data Table'!$M$10</c:f>
              <c:numCache>
                <c:formatCode>General</c:formatCode>
                <c:ptCount val="1"/>
                <c:pt idx="0">
                  <c:v>61</c:v>
                </c:pt>
              </c:numCache>
            </c:numRef>
          </c:yVal>
        </c:ser>
        <c:ser>
          <c:idx val="7"/>
          <c:order val="7"/>
          <c:tx>
            <c:strRef>
              <c:f>'Data Table'!$N$4</c:f>
              <c:strCache>
                <c:ptCount val="1"/>
                <c:pt idx="0">
                  <c:v>Puma</c:v>
                </c:pt>
              </c:strCache>
            </c:strRef>
          </c:tx>
          <c:spPr>
            <a:ln w="28575">
              <a:noFill/>
            </a:ln>
          </c:spPr>
          <c:marker>
            <c:spPr>
              <a:ln w="25400"/>
            </c:spPr>
          </c:marker>
          <c:xVal>
            <c:numRef>
              <c:f>'Data Table'!$N$7</c:f>
              <c:numCache>
                <c:formatCode>General</c:formatCode>
                <c:ptCount val="1"/>
                <c:pt idx="0">
                  <c:v>35</c:v>
                </c:pt>
              </c:numCache>
            </c:numRef>
          </c:xVal>
          <c:yVal>
            <c:numRef>
              <c:f>'Data Table'!$N$10</c:f>
              <c:numCache>
                <c:formatCode>General</c:formatCode>
                <c:ptCount val="1"/>
                <c:pt idx="0">
                  <c:v>70</c:v>
                </c:pt>
              </c:numCache>
            </c:numRef>
          </c:yVal>
        </c:ser>
        <c:ser>
          <c:idx val="8"/>
          <c:order val="8"/>
          <c:spPr>
            <a:ln w="28575">
              <a:noFill/>
            </a:ln>
          </c:spPr>
          <c:marker>
            <c:spPr>
              <a:noFill/>
              <a:ln>
                <a:noFill/>
              </a:ln>
            </c:spPr>
          </c:marker>
          <c:xVal>
            <c:numRef>
              <c:f>'Data Table'!$G$7:$N$7</c:f>
              <c:numCache>
                <c:formatCode>General</c:formatCode>
                <c:ptCount val="8"/>
                <c:pt idx="0">
                  <c:v>20</c:v>
                </c:pt>
                <c:pt idx="1">
                  <c:v>14.5</c:v>
                </c:pt>
                <c:pt idx="2">
                  <c:v>30</c:v>
                </c:pt>
                <c:pt idx="3">
                  <c:v>25</c:v>
                </c:pt>
                <c:pt idx="4">
                  <c:v>38</c:v>
                </c:pt>
                <c:pt idx="5">
                  <c:v>68</c:v>
                </c:pt>
                <c:pt idx="6">
                  <c:v>36</c:v>
                </c:pt>
                <c:pt idx="7">
                  <c:v>35</c:v>
                </c:pt>
              </c:numCache>
            </c:numRef>
          </c:xVal>
          <c:yVal>
            <c:numRef>
              <c:f>'Data Table'!$G$10:$N$10</c:f>
              <c:numCache>
                <c:formatCode>General</c:formatCode>
                <c:ptCount val="8"/>
                <c:pt idx="0">
                  <c:v>95</c:v>
                </c:pt>
                <c:pt idx="1">
                  <c:v>110</c:v>
                </c:pt>
                <c:pt idx="2">
                  <c:v>65</c:v>
                </c:pt>
                <c:pt idx="3">
                  <c:v>70</c:v>
                </c:pt>
                <c:pt idx="4">
                  <c:v>73</c:v>
                </c:pt>
                <c:pt idx="5">
                  <c:v>54</c:v>
                </c:pt>
                <c:pt idx="6">
                  <c:v>61</c:v>
                </c:pt>
                <c:pt idx="7">
                  <c:v>70</c:v>
                </c:pt>
              </c:numCache>
            </c:numRef>
          </c:yVal>
        </c:ser>
        <c:axId val="124279424"/>
        <c:axId val="124298368"/>
      </c:scatterChart>
      <c:valAx>
        <c:axId val="1242794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Weight (T)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298368"/>
        <c:crosses val="autoZero"/>
        <c:crossBetween val="midCat"/>
      </c:valAx>
      <c:valAx>
        <c:axId val="1242983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Top Speed (kph) (hr)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27942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E6FDB-24EA-4EEF-A857-75D47598FA68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4AD3B-8503-4141-9B10-D68A0557D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dl.gatech.edu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dl.gatech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dl.gatech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dl.gatech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dl.gatech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dl.gatech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dl.gatech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E80-403B-4439-989F-D2CAC5DCAAFD}" type="datetime1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1" descr="gt-logo-blue-gold-3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533400"/>
            <a:ext cx="20955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ASDL3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457200"/>
            <a:ext cx="12192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isis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3331" y="180703"/>
            <a:ext cx="12239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657" y="45720"/>
            <a:ext cx="11128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/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152400"/>
            <a:ext cx="2667000" cy="55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828800" y="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Delivered to the Government in Accordance with Contract  #FA8650-10-C-7082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073-5395-491C-B430-01B2B16B3697}" type="datetime1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DE5-F748-405A-99E9-2C2488A7AF4D}" type="datetime1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13C-0CB3-445F-A578-A807C0982402}" type="datetime1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023847" y="0"/>
            <a:ext cx="2120153" cy="698500"/>
            <a:chOff x="5867400" y="152400"/>
            <a:chExt cx="3276600" cy="1079500"/>
          </a:xfrm>
        </p:grpSpPr>
        <p:pic>
          <p:nvPicPr>
            <p:cNvPr id="7" name="Picture 11" descr="gt-logo-blue-gold-300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533400"/>
              <a:ext cx="2095500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 descr="ASDL3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24800" y="457200"/>
              <a:ext cx="1219200" cy="636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7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67400" y="152400"/>
              <a:ext cx="2667000" cy="559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828800" y="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Delivered to the Government in Accordance with Contract  #FA8650-10-C-7082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FB96-C365-41A1-9AB0-963E0F95A4FC}" type="datetime1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023847" y="0"/>
            <a:ext cx="2120153" cy="698500"/>
            <a:chOff x="5867400" y="152400"/>
            <a:chExt cx="3276600" cy="1079500"/>
          </a:xfrm>
        </p:grpSpPr>
        <p:pic>
          <p:nvPicPr>
            <p:cNvPr id="8" name="Picture 11" descr="gt-logo-blue-gold-300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533400"/>
              <a:ext cx="2095500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 descr="ASDL3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24800" y="457200"/>
              <a:ext cx="1219200" cy="636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67400" y="152400"/>
              <a:ext cx="2667000" cy="559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828800" y="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Delivered to the Government in Accordance with Contract  #FA8650-10-C-7082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7FD0-49A3-4D59-A451-560BA8F4C218}" type="datetime1">
              <a:rPr lang="en-US" smtClean="0"/>
              <a:pPr/>
              <a:t>6/28/2011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023847" y="0"/>
            <a:ext cx="2120153" cy="698500"/>
            <a:chOff x="5867400" y="152400"/>
            <a:chExt cx="3276600" cy="1079500"/>
          </a:xfrm>
        </p:grpSpPr>
        <p:pic>
          <p:nvPicPr>
            <p:cNvPr id="9" name="Picture 11" descr="gt-logo-blue-gold-300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533400"/>
              <a:ext cx="2095500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6" descr="ASDL3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24800" y="457200"/>
              <a:ext cx="1219200" cy="636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7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67400" y="152400"/>
              <a:ext cx="2667000" cy="559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828800" y="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Delivered to the Government in Accordance with Contract  #FA8650-10-C-7082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0C7B-484B-422B-B160-E0A82BAD8804}" type="datetime1">
              <a:rPr lang="en-US" smtClean="0"/>
              <a:pPr/>
              <a:t>6/28/2011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023847" y="0"/>
            <a:ext cx="2120153" cy="698500"/>
            <a:chOff x="5867400" y="152400"/>
            <a:chExt cx="3276600" cy="1079500"/>
          </a:xfrm>
        </p:grpSpPr>
        <p:pic>
          <p:nvPicPr>
            <p:cNvPr id="11" name="Picture 11" descr="gt-logo-blue-gold-300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533400"/>
              <a:ext cx="2095500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ASDL3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24800" y="457200"/>
              <a:ext cx="1219200" cy="636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7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67400" y="152400"/>
              <a:ext cx="2667000" cy="559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1828800" y="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Delivered to the Government in Accordance with Contract  #FA8650-10-C-7082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6519-60D5-4F3E-82B7-00249AC8506C}" type="datetime1">
              <a:rPr lang="en-US" smtClean="0"/>
              <a:pPr/>
              <a:t>6/28/2011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023847" y="0"/>
            <a:ext cx="2120153" cy="698500"/>
            <a:chOff x="5867400" y="152400"/>
            <a:chExt cx="3276600" cy="1079500"/>
          </a:xfrm>
        </p:grpSpPr>
        <p:pic>
          <p:nvPicPr>
            <p:cNvPr id="7" name="Picture 11" descr="gt-logo-blue-gold-300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533400"/>
              <a:ext cx="2095500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 descr="ASDL3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24800" y="457200"/>
              <a:ext cx="1219200" cy="636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7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67400" y="152400"/>
              <a:ext cx="2667000" cy="559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828800" y="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Delivered to the Government in Accordance with Contract  #FA8650-10-C-7082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4D-BB0F-47E5-853C-380B19D3CA23}" type="datetime1">
              <a:rPr lang="en-US" smtClean="0"/>
              <a:pPr/>
              <a:t>6/28/2011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023847" y="0"/>
            <a:ext cx="2120153" cy="698500"/>
            <a:chOff x="5867400" y="152400"/>
            <a:chExt cx="3276600" cy="1079500"/>
          </a:xfrm>
        </p:grpSpPr>
        <p:pic>
          <p:nvPicPr>
            <p:cNvPr id="6" name="Picture 11" descr="gt-logo-blue-gold-300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533400"/>
              <a:ext cx="2095500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 descr="ASDL3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24800" y="457200"/>
              <a:ext cx="1219200" cy="636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7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67400" y="152400"/>
              <a:ext cx="2667000" cy="559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4F4B-7E2A-48CB-8E75-383DD730AACD}" type="datetime1">
              <a:rPr lang="en-US" smtClean="0"/>
              <a:pPr/>
              <a:t>6/28/2011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8B2-1CDB-4895-B49D-B78F540A6E2E}" type="datetime1">
              <a:rPr lang="en-US" smtClean="0"/>
              <a:pPr/>
              <a:t>6/28/2011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613C-2F72-4EE0-A8A0-333FF218C6E1}" type="datetime1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46CBD-CB27-474F-875E-AEB8773B61C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137" y="97971"/>
            <a:ext cx="708170" cy="58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isis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" y="152400"/>
            <a:ext cx="651721" cy="44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828800" y="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Delivered to the Government in Accordance with Contract  #FA8650-10-C-7082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Armor Thickness Sizing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371600"/>
          </a:xfrm>
        </p:spPr>
        <p:txBody>
          <a:bodyPr numCol="2">
            <a:normAutofit fontScale="77500" lnSpcReduction="20000"/>
          </a:bodyPr>
          <a:lstStyle/>
          <a:p>
            <a:r>
              <a:rPr lang="en-US" sz="2000" dirty="0" smtClean="0"/>
              <a:t>Material type:  Homogenous steel</a:t>
            </a:r>
          </a:p>
          <a:p>
            <a:r>
              <a:rPr lang="en-US" sz="2000" dirty="0" smtClean="0"/>
              <a:t>Material density:  490 lb/ft^3 (from CATIA)</a:t>
            </a:r>
          </a:p>
          <a:p>
            <a:r>
              <a:rPr lang="en-US" sz="2000" dirty="0" smtClean="0"/>
              <a:t>Abbreviations</a:t>
            </a:r>
          </a:p>
          <a:p>
            <a:pPr lvl="1"/>
            <a:r>
              <a:rPr lang="en-US" sz="1600" dirty="0" smtClean="0"/>
              <a:t>AP:  Armor-piercing </a:t>
            </a:r>
          </a:p>
          <a:p>
            <a:pPr lvl="1"/>
            <a:r>
              <a:rPr lang="en-US" sz="1600" dirty="0" smtClean="0"/>
              <a:t>APIT: Armor-piercing Incendiary Tracer</a:t>
            </a:r>
          </a:p>
          <a:p>
            <a:r>
              <a:rPr lang="en-US" sz="2000" dirty="0" smtClean="0"/>
              <a:t>Material information from MIL-STD-12560 (75-mm protection from MIL-STD-11356)</a:t>
            </a:r>
          </a:p>
          <a:p>
            <a:r>
              <a:rPr lang="en-US" sz="2000" dirty="0" smtClean="0"/>
              <a:t>Surface area taken from baseline CATIA model hull (Design Table ACGV1101)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524000"/>
          <a:ext cx="8524512" cy="1524000"/>
        </p:xfrm>
        <a:graphic>
          <a:graphicData uri="http://schemas.openxmlformats.org/drawingml/2006/table">
            <a:tbl>
              <a:tblPr/>
              <a:tblGrid>
                <a:gridCol w="1287071"/>
                <a:gridCol w="615556"/>
                <a:gridCol w="615556"/>
                <a:gridCol w="615556"/>
                <a:gridCol w="606229"/>
                <a:gridCol w="969966"/>
                <a:gridCol w="1147172"/>
                <a:gridCol w="1361683"/>
                <a:gridCol w="1305723"/>
              </a:tblGrid>
              <a:tr h="19514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Material Properties</a:t>
                      </a:r>
                    </a:p>
                  </a:txBody>
                  <a:tcPr marL="7322" marR="7322" marT="73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Vehicle Application</a:t>
                      </a:r>
                    </a:p>
                  </a:txBody>
                  <a:tcPr marL="7322" marR="7322" marT="73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Minimum Thickness</a:t>
                      </a:r>
                    </a:p>
                  </a:txBody>
                  <a:tcPr marL="7322" marR="7322" marT="73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Munition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Obliquity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Surface Density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Surface Area</a:t>
                      </a:r>
                    </a:p>
                  </a:txBody>
                  <a:tcPr marL="7322" marR="7322" marT="73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Armor Weight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Armor Weight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5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(inch)</a:t>
                      </a:r>
                    </a:p>
                  </a:txBody>
                  <a:tcPr marL="7322" marR="7322" marT="73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Weapon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Angle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(lb/ft^2)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(ft^2)</a:t>
                      </a:r>
                    </a:p>
                  </a:txBody>
                  <a:tcPr marL="7322" marR="7322" marT="73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(lb)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(short ton)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7322" marR="7322" marT="73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 .30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M2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0°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10.21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(from ProE model)</a:t>
                      </a:r>
                    </a:p>
                  </a:txBody>
                  <a:tcPr marL="7322" marR="7322" marT="73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SurfaceArea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* lb/ft^2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 Armor Weight/2000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0.565</a:t>
                      </a:r>
                    </a:p>
                  </a:txBody>
                  <a:tcPr marL="7322" marR="7322" marT="73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 .50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M2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0°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23.07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(from ProE model)</a:t>
                      </a:r>
                    </a:p>
                  </a:txBody>
                  <a:tcPr marL="7322" marR="7322" marT="73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=SurfaceArea * lb/ft^2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 Armor Weight/2000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1.126</a:t>
                      </a:r>
                    </a:p>
                  </a:txBody>
                  <a:tcPr marL="7322" marR="7322" marT="73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20-mm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APIT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M602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0°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45.98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(from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model)</a:t>
                      </a:r>
                    </a:p>
                  </a:txBody>
                  <a:tcPr marL="7322" marR="7322" marT="73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SurfaceArea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* lb/ft^2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 Armor Weight/2000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322" marR="7322" marT="73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75-mm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M72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0°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122.50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(from ProE model)</a:t>
                      </a:r>
                    </a:p>
                  </a:txBody>
                  <a:tcPr marL="7322" marR="7322" marT="73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=SurfaceArea * lb/ft^2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 Armor Weight/2000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322" marR="7322" marT="73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90-mm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M318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0°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163.33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(from ProE model)</a:t>
                      </a:r>
                    </a:p>
                  </a:txBody>
                  <a:tcPr marL="7322" marR="7322" marT="73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=SurfaceArea * lb/ft^2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 Armor Weight/2000</a:t>
                      </a:r>
                    </a:p>
                  </a:txBody>
                  <a:tcPr marL="7322" marR="7322" marT="73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3581400"/>
          <a:ext cx="8524499" cy="1524000"/>
        </p:xfrm>
        <a:graphic>
          <a:graphicData uri="http://schemas.openxmlformats.org/drawingml/2006/table">
            <a:tbl>
              <a:tblPr/>
              <a:tblGrid>
                <a:gridCol w="1287069"/>
                <a:gridCol w="615555"/>
                <a:gridCol w="615555"/>
                <a:gridCol w="615555"/>
                <a:gridCol w="606228"/>
                <a:gridCol w="969965"/>
                <a:gridCol w="1147170"/>
                <a:gridCol w="1361681"/>
                <a:gridCol w="1305721"/>
              </a:tblGrid>
              <a:tr h="19514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Material Properties</a:t>
                      </a:r>
                    </a:p>
                  </a:txBody>
                  <a:tcPr marL="9292" marR="9292" marT="929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Vehicle Application</a:t>
                      </a:r>
                    </a:p>
                  </a:txBody>
                  <a:tcPr marL="9292" marR="9292" marT="9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Minimum Thickness</a:t>
                      </a:r>
                    </a:p>
                  </a:txBody>
                  <a:tcPr marL="9292" marR="9292" marT="929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Munition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Obliquity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Surface Density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Surface Area</a:t>
                      </a:r>
                    </a:p>
                  </a:txBody>
                  <a:tcPr marL="9292" marR="9292" marT="9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Armor Weight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Armor Weight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5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(inch)</a:t>
                      </a:r>
                    </a:p>
                  </a:txBody>
                  <a:tcPr marL="9292" marR="9292" marT="929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Weapon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Angle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(lb/ft^2)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(ft^2)</a:t>
                      </a:r>
                    </a:p>
                  </a:txBody>
                  <a:tcPr marL="9292" marR="9292" marT="9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(lb)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(short ton)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9292" marR="9292" marT="929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 .30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M2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0°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10.21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1330</a:t>
                      </a:r>
                    </a:p>
                  </a:txBody>
                  <a:tcPr marL="9292" marR="9292" marT="9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13,577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6.79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0.565</a:t>
                      </a:r>
                    </a:p>
                  </a:txBody>
                  <a:tcPr marL="9292" marR="9292" marT="929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 .50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M2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0°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23.07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1330</a:t>
                      </a:r>
                    </a:p>
                  </a:txBody>
                  <a:tcPr marL="9292" marR="9292" marT="9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30,684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15.34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1.126</a:t>
                      </a:r>
                    </a:p>
                  </a:txBody>
                  <a:tcPr marL="9292" marR="9292" marT="929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20-mm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APIT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M602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0°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45.98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1330</a:t>
                      </a:r>
                    </a:p>
                  </a:txBody>
                  <a:tcPr marL="9292" marR="9292" marT="9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61,151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30.58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292" marR="9292" marT="929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75-mm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M72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0°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122.50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1330</a:t>
                      </a:r>
                    </a:p>
                  </a:txBody>
                  <a:tcPr marL="9292" marR="9292" marT="9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162,925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81.46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292" marR="9292" marT="929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90-mm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M318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0°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163.33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1330</a:t>
                      </a:r>
                    </a:p>
                  </a:txBody>
                  <a:tcPr marL="9292" marR="9292" marT="9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217,233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108.62</a:t>
                      </a:r>
                    </a:p>
                  </a:txBody>
                  <a:tcPr marL="9292" marR="9292" marT="9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3200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Armor Thickness Sizing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14400"/>
          </a:xfrm>
        </p:spPr>
        <p:txBody>
          <a:bodyPr numCol="1">
            <a:normAutofit/>
          </a:bodyPr>
          <a:lstStyle/>
          <a:p>
            <a:r>
              <a:rPr lang="en-US" sz="2000" dirty="0" smtClean="0"/>
              <a:t>Additional protection can be added to specific areas: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752600"/>
          <a:ext cx="8901943" cy="2085754"/>
        </p:xfrm>
        <a:graphic>
          <a:graphicData uri="http://schemas.openxmlformats.org/drawingml/2006/table">
            <a:tbl>
              <a:tblPr/>
              <a:tblGrid>
                <a:gridCol w="1498988"/>
                <a:gridCol w="735868"/>
                <a:gridCol w="476950"/>
                <a:gridCol w="654104"/>
                <a:gridCol w="654104"/>
                <a:gridCol w="1420631"/>
                <a:gridCol w="2057701"/>
                <a:gridCol w="1403597"/>
              </a:tblGrid>
              <a:tr h="2147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Components</a:t>
                      </a:r>
                    </a:p>
                  </a:txBody>
                  <a:tcPr marL="10225" marR="10225" marT="102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Protection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Width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Surface Area 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Armor Weight 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Armor Weight 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4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Level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(ft)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(ft)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of Panels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(ft^2)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(lb)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(short ton)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Base protection</a:t>
                      </a:r>
                    </a:p>
                  </a:txBody>
                  <a:tcPr marL="10225" marR="10225" marT="102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Level 1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=SurfaceDensity * SurfaceArea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=Armor Weight/2000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Additional Panels 1</a:t>
                      </a:r>
                    </a:p>
                  </a:txBody>
                  <a:tcPr marL="10225" marR="10225" marT="102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Level 2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=Width*Height*Num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=(SurfaceDensity Level 2-SurfaceDensity Level 1)  * SurfaceArea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=Armor Weight/2000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Additional Panels 2</a:t>
                      </a:r>
                    </a:p>
                  </a:txBody>
                  <a:tcPr marL="10225" marR="10225" marT="102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Level 3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=Width*Height*Num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=(SurfaceDensity Level 3-SurfaceDensity Level 1)  * SurfaceArea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=Armor Weight/2000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10225" marR="10225" marT="102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=Sum of above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=Sum of above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=Sum of above</a:t>
                      </a:r>
                    </a:p>
                  </a:txBody>
                  <a:tcPr marL="10225" marR="10225" marT="10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4114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9788" y="4495800"/>
          <a:ext cx="8881812" cy="1524000"/>
        </p:xfrm>
        <a:graphic>
          <a:graphicData uri="http://schemas.openxmlformats.org/drawingml/2006/table">
            <a:tbl>
              <a:tblPr/>
              <a:tblGrid>
                <a:gridCol w="1801750"/>
                <a:gridCol w="884496"/>
                <a:gridCol w="818977"/>
                <a:gridCol w="872211"/>
                <a:gridCol w="802598"/>
                <a:gridCol w="1277604"/>
                <a:gridCol w="1212088"/>
                <a:gridCol w="1212088"/>
              </a:tblGrid>
              <a:tr h="2580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Components</a:t>
                      </a:r>
                    </a:p>
                  </a:txBody>
                  <a:tcPr marL="12290" marR="12290" marT="1229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Protection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Width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Surface Area 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Armor Weight 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Armor Weight 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8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Level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(ft)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(ft)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of Panels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(ft^2)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(lb)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(short ton)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Hull (base protection)</a:t>
                      </a:r>
                    </a:p>
                  </a:txBody>
                  <a:tcPr marL="12290" marR="12290" marT="1229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 .50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1330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30,684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15.34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Passenger Side Panels</a:t>
                      </a:r>
                    </a:p>
                  </a:txBody>
                  <a:tcPr marL="12290" marR="12290" marT="1229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20-mm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1,833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 Panels</a:t>
                      </a:r>
                    </a:p>
                  </a:txBody>
                  <a:tcPr marL="12290" marR="12290" marT="1229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20-mm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825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12290" marR="12290" marT="1229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1446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33,341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16.67</a:t>
                      </a:r>
                    </a:p>
                  </a:txBody>
                  <a:tcPr marL="12290" marR="12290" marT="122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Translation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09574" y="1828800"/>
          <a:ext cx="8277226" cy="2514600"/>
        </p:xfrm>
        <a:graphic>
          <a:graphicData uri="http://schemas.openxmlformats.org/drawingml/2006/table">
            <a:tbl>
              <a:tblPr/>
              <a:tblGrid>
                <a:gridCol w="2163069"/>
                <a:gridCol w="697764"/>
                <a:gridCol w="824234"/>
                <a:gridCol w="697764"/>
                <a:gridCol w="732652"/>
                <a:gridCol w="593099"/>
                <a:gridCol w="645431"/>
                <a:gridCol w="1098979"/>
                <a:gridCol w="824234"/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Vehicle</a:t>
                      </a:r>
                    </a:p>
                  </a:txBody>
                  <a:tcPr marL="13096" marR="13096" marT="1309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Stryker</a:t>
                      </a:r>
                    </a:p>
                  </a:txBody>
                  <a:tcPr marL="13096" marR="13096" marT="1309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LAV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AAVv2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MPC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EFV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Namer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Bradley(M2)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Puma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</a:p>
                  </a:txBody>
                  <a:tcPr marL="13096" marR="13096" marT="1309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USA</a:t>
                      </a:r>
                    </a:p>
                  </a:txBody>
                  <a:tcPr marL="13096" marR="13096" marT="1309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USMC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USMC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USMC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USMC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Israel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USA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Germany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Crew</a:t>
                      </a:r>
                    </a:p>
                  </a:txBody>
                  <a:tcPr marL="13096" marR="13096" marT="1309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2+9</a:t>
                      </a:r>
                    </a:p>
                  </a:txBody>
                  <a:tcPr marL="13096" marR="13096" marT="1309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3+6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3+25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3+9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3+17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3+8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3+7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3+8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Combat Weight (T)</a:t>
                      </a:r>
                    </a:p>
                  </a:txBody>
                  <a:tcPr marL="13096" marR="13096" marT="1309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3096" marR="13096" marT="1309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14.5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 Power (hp/T)</a:t>
                      </a:r>
                    </a:p>
                  </a:txBody>
                  <a:tcPr marL="13096" marR="13096" marT="1309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18.5</a:t>
                      </a:r>
                    </a:p>
                  </a:txBody>
                  <a:tcPr marL="13096" marR="13096" marT="1309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19.5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17.5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16.7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Range (km)</a:t>
                      </a:r>
                    </a:p>
                  </a:txBody>
                  <a:tcPr marL="13096" marR="13096" marT="1309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531</a:t>
                      </a:r>
                    </a:p>
                  </a:txBody>
                  <a:tcPr marL="13096" marR="13096" marT="1309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525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Speed (km/h) (road)</a:t>
                      </a:r>
                    </a:p>
                  </a:txBody>
                  <a:tcPr marL="13096" marR="13096" marT="1309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13096" marR="13096" marT="1309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 Power (hp)</a:t>
                      </a:r>
                    </a:p>
                  </a:txBody>
                  <a:tcPr marL="13096" marR="13096" marT="1309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13096" marR="13096" marT="1309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275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525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1,500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1,100</a:t>
                      </a:r>
                    </a:p>
                  </a:txBody>
                  <a:tcPr marL="13096" marR="13096" marT="130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57200" y="4648200"/>
            <a:ext cx="8229600" cy="1981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1: Crew size + Protection =&gt; weight (previous slides)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Step 2:  Range + Speed req. =&gt; power to weight ratio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3: power to weight ratio implies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minimum power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aseline="0" dirty="0" smtClean="0"/>
              <a:t>Step</a:t>
            </a:r>
            <a:r>
              <a:rPr lang="en-US" sz="2000" dirty="0" smtClean="0"/>
              <a:t> 4: Use DESERT to eliminate engines that do not meet the minimum power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52400" y="1371600"/>
          <a:ext cx="46482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648200" y="1447800"/>
          <a:ext cx="4336998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235002" y="3733800"/>
          <a:ext cx="4108398" cy="2841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4724400" y="3810000"/>
          <a:ext cx="4184598" cy="276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228600" y="1295400"/>
          <a:ext cx="8680398" cy="5279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35002" y="1371599"/>
          <a:ext cx="8673996" cy="520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35002" y="1371599"/>
          <a:ext cx="8673996" cy="520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6CBD-CB27-474F-875E-AEB8773B61C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35002" y="1295399"/>
          <a:ext cx="8673996" cy="5279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15730</TotalTime>
  <Words>709</Words>
  <Application>Microsoft Office PowerPoint</Application>
  <PresentationFormat>On-screen Show (4:3)</PresentationFormat>
  <Paragraphs>336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Armor Thickness Sizing Process</vt:lpstr>
      <vt:lpstr>Armor Thickness Sizing Process</vt:lpstr>
      <vt:lpstr>Requirements Translation </vt:lpstr>
      <vt:lpstr>Regressions</vt:lpstr>
      <vt:lpstr>BACKUP SLIDES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(Internal) Kickoff</dc:title>
  <dc:creator>Sandeep Neema</dc:creator>
  <cp:lastModifiedBy>jceisel</cp:lastModifiedBy>
  <cp:revision>714</cp:revision>
  <dcterms:created xsi:type="dcterms:W3CDTF">2010-10-04T18:51:47Z</dcterms:created>
  <dcterms:modified xsi:type="dcterms:W3CDTF">2011-06-28T14:22:55Z</dcterms:modified>
</cp:coreProperties>
</file>