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7" r:id="rId2"/>
    <p:sldMasterId id="2147483749" r:id="rId3"/>
  </p:sldMasterIdLst>
  <p:notesMasterIdLst>
    <p:notesMasterId r:id="rId43"/>
  </p:notesMasterIdLst>
  <p:handoutMasterIdLst>
    <p:handoutMasterId r:id="rId44"/>
  </p:handoutMasterIdLst>
  <p:sldIdLst>
    <p:sldId id="256" r:id="rId4"/>
    <p:sldId id="325" r:id="rId5"/>
    <p:sldId id="403" r:id="rId6"/>
    <p:sldId id="404" r:id="rId7"/>
    <p:sldId id="265" r:id="rId8"/>
    <p:sldId id="402" r:id="rId9"/>
    <p:sldId id="395" r:id="rId10"/>
    <p:sldId id="405" r:id="rId11"/>
    <p:sldId id="406" r:id="rId12"/>
    <p:sldId id="257" r:id="rId13"/>
    <p:sldId id="339" r:id="rId14"/>
    <p:sldId id="340" r:id="rId15"/>
    <p:sldId id="341" r:id="rId16"/>
    <p:sldId id="342" r:id="rId17"/>
    <p:sldId id="343" r:id="rId18"/>
    <p:sldId id="258" r:id="rId19"/>
    <p:sldId id="349" r:id="rId20"/>
    <p:sldId id="350" r:id="rId21"/>
    <p:sldId id="285" r:id="rId22"/>
    <p:sldId id="351" r:id="rId23"/>
    <p:sldId id="352" r:id="rId24"/>
    <p:sldId id="353" r:id="rId25"/>
    <p:sldId id="358" r:id="rId26"/>
    <p:sldId id="367" r:id="rId27"/>
    <p:sldId id="360" r:id="rId28"/>
    <p:sldId id="375" r:id="rId29"/>
    <p:sldId id="359" r:id="rId30"/>
    <p:sldId id="377" r:id="rId31"/>
    <p:sldId id="374" r:id="rId32"/>
    <p:sldId id="361" r:id="rId33"/>
    <p:sldId id="379" r:id="rId34"/>
    <p:sldId id="263" r:id="rId35"/>
    <p:sldId id="364" r:id="rId36"/>
    <p:sldId id="264" r:id="rId37"/>
    <p:sldId id="357" r:id="rId38"/>
    <p:sldId id="401" r:id="rId39"/>
    <p:sldId id="400" r:id="rId40"/>
    <p:sldId id="398" r:id="rId41"/>
    <p:sldId id="39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ztipaj" initials="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5110" autoAdjust="0"/>
  </p:normalViewPr>
  <p:slideViewPr>
    <p:cSldViewPr>
      <p:cViewPr>
        <p:scale>
          <a:sx n="91" d="100"/>
          <a:sy n="91" d="100"/>
        </p:scale>
        <p:origin x="-6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43C17C-8036-436F-A1F1-C803160359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6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F338A7-91FA-4B31-9D93-E592AE6599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7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se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480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371600" y="381000"/>
            <a:ext cx="6261100" cy="900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/>
            <a:r>
              <a:rPr lang="en-US" sz="2800"/>
              <a:t>Institute for Software Integrated Systems</a:t>
            </a:r>
            <a:endParaRPr lang="en-US" sz="2000"/>
          </a:p>
          <a:p>
            <a:pPr algn="ctr" eaLnBrk="0" hangingPunct="0">
              <a:spcBef>
                <a:spcPts val="600"/>
              </a:spcBef>
            </a:pPr>
            <a:r>
              <a:rPr lang="en-US" sz="2000"/>
              <a:t>Vanderbilt University</a:t>
            </a:r>
            <a:endParaRPr lang="en-US" sz="360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288" y="469900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65A0B182-3C3B-4D54-B848-AAE7169A7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4E32FD54-3839-4E99-BD2B-A3BAC9F9B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6794920D-3140-4843-827E-6FE63752D5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164BF45C-D05E-4C98-9920-FF35C1E55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324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A2865BE8-688D-4F47-BC58-54E65F5CD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167" y="34212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2605" y="199312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837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038" y="298450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34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038" y="298450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45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1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9354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038" y="284454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51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148AA57D-7290-43B7-9CE1-2BE8AFF1B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497" y="124019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935" y="289119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52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1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15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07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54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167" y="34212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2605" y="199312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84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038" y="298450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793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038" y="298450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17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2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5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1B39263D-06FA-4678-99AB-57B50B32E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9354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038" y="284454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11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 descr="tse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497" y="124019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935" y="289119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285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2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963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06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55BFA60B-D4BF-4CD3-AE5C-3381E5D88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DA84353D-C846-41D6-84DF-54645DDC4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9E0C0AFF-84E6-45FA-B585-0C3CE7A18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F732FFBB-850B-4E4C-98CA-16C2BC868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A62FB681-4FBA-4801-992F-9464B746D3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7/12/00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Patterns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ＭＳ Ｐゴシック" charset="-128"/>
              </a:defRPr>
            </a:lvl1pPr>
          </a:lstStyle>
          <a:p>
            <a:fld id="{C21BFAA6-CFB9-4EEC-9600-AB984B998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632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7" descr="tsea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3850" y="30480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10488" y="469900"/>
            <a:ext cx="1295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8/14/2012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87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43A9297-4EC7-4BCB-AB6B-75875F92ABD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8/14/2012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E8E5D5-2FC9-4A43-89DB-D3C64E57F51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6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24CA60-88CC-4069-8F45-6F709DC5A7B5}" type="slidenum">
              <a:rPr lang="en-US"/>
              <a:pPr/>
              <a:t>1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META-X VU BETA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Team &amp; Project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Administrative, Vehicle Forge, Installation, Initialization</a:t>
            </a:r>
          </a:p>
          <a:p>
            <a:r>
              <a:rPr lang="en-US" sz="1800" dirty="0" smtClean="0"/>
              <a:t>Before: Nothing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Team Formed, </a:t>
            </a:r>
          </a:p>
          <a:p>
            <a:pPr lvl="1"/>
            <a:r>
              <a:rPr lang="en-US" sz="1400" dirty="0" smtClean="0"/>
              <a:t>Project On VF</a:t>
            </a:r>
          </a:p>
          <a:p>
            <a:pPr lvl="1"/>
            <a:r>
              <a:rPr lang="en-US" sz="1400" dirty="0" smtClean="0"/>
              <a:t>Seed design &amp; Components in Project Repo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://www.websequencediagrams.com/index.php?img=msc9rWA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29000"/>
            <a:ext cx="9144000" cy="31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Thread: SV1: Start VF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3" name="Picture 5" descr="http://www.websequencediagrams.com/index.php?img=mscroAd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267200" cy="30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6628"/>
              </p:ext>
            </p:extLst>
          </p:nvPr>
        </p:nvGraphicFramePr>
        <p:xfrm>
          <a:off x="152398" y="1524000"/>
          <a:ext cx="8763001" cy="14116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4352"/>
                <a:gridCol w="2145387"/>
                <a:gridCol w="1761139"/>
                <a:gridCol w="2026124"/>
                <a:gridCol w="762000"/>
                <a:gridCol w="734155"/>
                <a:gridCol w="789844"/>
              </a:tblGrid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>
                          <a:effectLst/>
                        </a:rPr>
                        <a:t>Step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Description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Pre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Post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Tool Used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Function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Status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User Registers on VF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None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Request Submitted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VF.xxx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Login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Complete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5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User Receives Login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smtClean="0">
                          <a:effectLst/>
                        </a:rPr>
                        <a:t>Account Available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VF.AUTH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Authorize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 smtClean="0">
                          <a:effectLst/>
                        </a:rPr>
                        <a:t>Complete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70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User Logs In to VF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 smtClean="0">
                          <a:effectLst/>
                        </a:rPr>
                        <a:t>Login Page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VF.AUTH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Authorize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 smtClean="0">
                          <a:effectLst/>
                        </a:rPr>
                        <a:t>Complete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49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User Starts New Design Project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Project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VF.PROJ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Admin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 smtClean="0">
                          <a:effectLst/>
                        </a:rPr>
                        <a:t>Complete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Configure Project Tools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>
                          <a:effectLst/>
                        </a:rPr>
                        <a:t>Project Configured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VF.PROJ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effectLst/>
                        </a:rPr>
                        <a:t>Admin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>
                          <a:effectLst/>
                        </a:rPr>
                        <a:t>Complete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7239000" y="31242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2846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Thread: SV2 Start VF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32177"/>
              </p:ext>
            </p:extLst>
          </p:nvPr>
        </p:nvGraphicFramePr>
        <p:xfrm>
          <a:off x="533400" y="1524000"/>
          <a:ext cx="7924799" cy="1981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4451"/>
                <a:gridCol w="2330823"/>
                <a:gridCol w="714125"/>
                <a:gridCol w="1824985"/>
                <a:gridCol w="700900"/>
                <a:gridCol w="700900"/>
                <a:gridCol w="978615"/>
              </a:tblGrid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Step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Pre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Post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Tool Used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6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6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User Logs In to VF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Logged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VF.AUTH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Login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Complete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Navigate to Project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Project 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VF.xxx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Authorize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Complete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921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Admin Project/UserGroups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User Group Editor 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VF.ADMIN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Authorize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Complete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921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Add User/Groups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User Added to Project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VF.ADMIN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Admin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Complete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6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Save Config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effectLst/>
                        </a:rPr>
                        <a:t>Project Configured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VF.ADMIN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Admin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Complete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3074" name="Picture 2" descr="http://www.websequencediagrams.com/index.php?img=msc4QUY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4800600" cy="30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277100" y="35433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10370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467600" cy="838200"/>
          </a:xfrm>
        </p:spPr>
        <p:txBody>
          <a:bodyPr/>
          <a:lstStyle/>
          <a:p>
            <a:r>
              <a:rPr lang="en-US" sz="2800" dirty="0" smtClean="0"/>
              <a:t>Thread: ST1&amp;2 Download/Install Tools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72518"/>
              </p:ext>
            </p:extLst>
          </p:nvPr>
        </p:nvGraphicFramePr>
        <p:xfrm>
          <a:off x="609600" y="783142"/>
          <a:ext cx="8077200" cy="26180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4040"/>
                <a:gridCol w="2400433"/>
                <a:gridCol w="1276328"/>
                <a:gridCol w="1276328"/>
                <a:gridCol w="620600"/>
                <a:gridCol w="672671"/>
                <a:gridCol w="1066800"/>
              </a:tblGrid>
              <a:tr h="3239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Step 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Tool Used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Function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8829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User Logs into Vehicle Forge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 Portal in Browser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 Portal shows Logged 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Login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User Navigates to FANG Competition's 'Tools' Site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Access to Tools/Deps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.NET runtime dependencies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GME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UDM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Acrobat Reader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OpenModelica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Python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Numpy python module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Install </a:t>
                      </a:r>
                      <a:r>
                        <a:rPr lang="en-US" sz="800" u="none" strike="noStrike" dirty="0" err="1">
                          <a:effectLst/>
                        </a:rPr>
                        <a:t>SciPy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MatPlotLib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PyWin32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OpenMDAO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1984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Install ESMoL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267700" y="28956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pic>
        <p:nvPicPr>
          <p:cNvPr id="4098" name="Picture 2" descr="http://www.websequencediagrams.com/index.php?img=mscJvZKw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429000"/>
            <a:ext cx="8763001" cy="33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858000" cy="838200"/>
          </a:xfrm>
        </p:spPr>
        <p:txBody>
          <a:bodyPr/>
          <a:lstStyle/>
          <a:p>
            <a:r>
              <a:rPr lang="en-US" dirty="0" smtClean="0"/>
              <a:t>Thread CD1: Download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http://www.websequencediagrams.com/index.php?img=msck0VmH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7839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08859"/>
              </p:ext>
            </p:extLst>
          </p:nvPr>
        </p:nvGraphicFramePr>
        <p:xfrm>
          <a:off x="152399" y="1371600"/>
          <a:ext cx="7958137" cy="2189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2268"/>
                <a:gridCol w="2960704"/>
                <a:gridCol w="1253477"/>
                <a:gridCol w="1716718"/>
                <a:gridCol w="481408"/>
                <a:gridCol w="481408"/>
                <a:gridCol w="672154"/>
              </a:tblGrid>
              <a:tr h="26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Step 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Tool Used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Function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233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User Logs into Vehicle Forge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 Portal in Browser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 Portal shows Logged 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Login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290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User Locates Desgin Space to Incorporate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 Portal Design Search 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Shows a list of Designs Available for Download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VF.CSR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Search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Prototype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5143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Add Design Space To Project Repo (Copy Selected Design, Insert into Repo Directory on VF)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Selected Design on VF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Package In Project Repo Design Folder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VF.CDL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Download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 Progress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5143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OPT: VF Scans JSON Design File, Locating missing components, add to project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5143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User Refreshes Local Design Folder from Repo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Directory without New Design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Directory with New Design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EXT.SVN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6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import Design XME, (JSON L8TR) file into GME CyPhy Tool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in Design Directory (JSON fmt)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in GME/CyPhy Design Folder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MX.VFD,</a:t>
                      </a:r>
                    </a:p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/>
                        </a:rPr>
                        <a:t>MX.CPL</a:t>
                      </a:r>
                      <a:endParaRPr lang="en-US" sz="800" b="0" i="0" u="none" strike="noStrik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WBS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6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Scan Design for any Missing Components or Download ALL 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in CyPhy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List of Components to 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MX.VFD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WBS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6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Execute </a:t>
                      </a:r>
                      <a:r>
                        <a:rPr lang="en-US" sz="800" u="none" strike="noStrike" dirty="0" smtClean="0">
                          <a:effectLst/>
                        </a:rPr>
                        <a:t>CC3 </a:t>
                      </a:r>
                      <a:r>
                        <a:rPr lang="en-US" sz="800" u="none" strike="noStrike" dirty="0">
                          <a:effectLst/>
                        </a:rPr>
                        <a:t>Component Import for all missing components(Thread CC3)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Incomplete CyPhy Design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 CyPhy Design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WBS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210550" y="9906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200400" y="2743200"/>
            <a:ext cx="304800" cy="22860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Elephant" pitchFamily="18" charset="0"/>
              </a:rPr>
              <a:t>W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200400" y="3048000"/>
            <a:ext cx="304800" cy="22860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Elephant" pitchFamily="18" charset="0"/>
              </a:rPr>
              <a:t>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9641" y="2743200"/>
            <a:ext cx="68320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Work-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around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CC3: Add Components to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http://www.websequencediagrams.com/index.php?img=mscUFpd0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68751"/>
              </p:ext>
            </p:extLst>
          </p:nvPr>
        </p:nvGraphicFramePr>
        <p:xfrm>
          <a:off x="685800" y="1219200"/>
          <a:ext cx="7772400" cy="24035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2117"/>
                <a:gridCol w="2507292"/>
                <a:gridCol w="1355293"/>
                <a:gridCol w="1839913"/>
                <a:gridCol w="435336"/>
                <a:gridCol w="484620"/>
                <a:gridCol w="607829"/>
              </a:tblGrid>
              <a:tr h="24648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Step ID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Pre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Post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 Used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Function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Status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324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User Logs into Vehicle Forge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VF Portal in Browser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VF Portal shows Logged 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Login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Complete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4788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User Searches for Component using Meta Data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VF Portal Component Search 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Shows a list of Components that satisfy query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VF.CSR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Search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Complete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4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Add Component To Project Repo (Components Directory on VF)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Selected Component from the Search Result 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Component Package In Project Component Repo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VF.CDL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Download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TBD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4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User Refreshes Local Component Library from Repo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Component Library without Component 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Component Library with Component 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EXT.SVN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169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User launches Component Library Manager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Component packages are downloaded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Component Library Manager running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MX.CLM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DEV-WBS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User selects downloaded components to import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MX.CLM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DEV-WBS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Component library manager incorporates files into library structure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MX.CLM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Unpack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DEV-WBS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69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User Invokes Component Importer Tool in </a:t>
                      </a:r>
                      <a:r>
                        <a:rPr lang="en-US" sz="700" u="none" strike="noStrike" dirty="0" err="1">
                          <a:effectLst/>
                        </a:rPr>
                        <a:t>CyPhy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CyPhy Open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Importer Running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MX.TEMP_CLM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Prototype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69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User selects components to add to project,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Importer Pointed to File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MX.TEMP_CLM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Prototype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69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Importer Builds CyPhy representations of components from JSON File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JSON File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Component into project component library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MX.VFC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Import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DEV-WBS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2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Component artifacts are copied into CyPhy Project (modelica/CAD)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Component Artifacts in ZIP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Component Copied into Project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MX.CP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Complete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2800" y="387025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MX.CLM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6019800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MX.CLM-2.5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324600" cy="838200"/>
          </a:xfrm>
        </p:spPr>
        <p:txBody>
          <a:bodyPr/>
          <a:lstStyle/>
          <a:p>
            <a:r>
              <a:rPr lang="en-US" sz="3200" dirty="0" smtClean="0"/>
              <a:t>Vignette: Modify Design  By Component Addition &amp; Evaluate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and Analysis Activity</a:t>
            </a:r>
          </a:p>
          <a:p>
            <a:r>
              <a:rPr lang="en-US" sz="1800" dirty="0" smtClean="0"/>
              <a:t>Before: Project with Initial Design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Project Modified with New Component(s)</a:t>
            </a:r>
          </a:p>
          <a:p>
            <a:pPr lvl="1"/>
            <a:r>
              <a:rPr lang="en-US" sz="1400" dirty="0"/>
              <a:t>New Design Analyzed via Dynamics </a:t>
            </a:r>
            <a:r>
              <a:rPr lang="en-US" sz="1400" dirty="0" err="1" smtClean="0"/>
              <a:t>Testbenches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6" name="Picture 4" descr="http://www.websequencediagrams.com/index.php?img=mscM8F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283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6718300" y="15240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549400"/>
            <a:ext cx="168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 smtClean="0"/>
              <a:t>OM &amp;</a:t>
            </a:r>
            <a:r>
              <a:rPr lang="en-US" dirty="0" err="1" smtClean="0"/>
              <a:t>Dymola</a:t>
            </a:r>
            <a:endParaRPr lang="en-US" dirty="0" smtClean="0"/>
          </a:p>
          <a:p>
            <a:r>
              <a:rPr lang="en-US" dirty="0" smtClean="0"/>
              <a:t>Dep. On Comp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CD5: Add Components to Design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08414"/>
              </p:ext>
            </p:extLst>
          </p:nvPr>
        </p:nvGraphicFramePr>
        <p:xfrm>
          <a:off x="457200" y="1371600"/>
          <a:ext cx="8029575" cy="22564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57713"/>
                <a:gridCol w="2573933"/>
                <a:gridCol w="1391316"/>
                <a:gridCol w="1888816"/>
                <a:gridCol w="446907"/>
                <a:gridCol w="446907"/>
                <a:gridCol w="623983"/>
              </a:tblGrid>
              <a:tr h="30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Step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Tool Used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Function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9129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User Starts GME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Empty Window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META-X CyPhy Loaded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2230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User Loads Project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in GME/CyPhy Tool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Navigate Design Architecture to Target Subsystem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33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Execute CC3: Get New Component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Design in CyPhy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Component In CyPhy Components Folder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33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Create Reference of Component in Composite/Alternative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Component in Design Space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33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Connect Component (Ports, Properties, Parameters)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Component installed into design space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33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Save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533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Export to JSON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WBS-DEV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15331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Update Repo SVN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COTS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9218" name="Picture 2" descr="http://www.websequencediagrams.com/index.php?img=msc8xxN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7934325" cy="303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495300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Fix 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05800" y="12954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23636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CD5_DS: Add Components to Design Space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12320"/>
              </p:ext>
            </p:extLst>
          </p:nvPr>
        </p:nvGraphicFramePr>
        <p:xfrm>
          <a:off x="152400" y="1371603"/>
          <a:ext cx="8929689" cy="19811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400"/>
                <a:gridCol w="3060513"/>
                <a:gridCol w="1359087"/>
                <a:gridCol w="2133600"/>
                <a:gridCol w="652152"/>
                <a:gridCol w="497005"/>
                <a:gridCol w="693932"/>
              </a:tblGrid>
              <a:tr h="3457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Step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Tool Used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Function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2846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Convert Design Point to Design Space(If needed)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Simple Point Design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Space with 1 config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MX.DSE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Util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5067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Convert Component to Alternative Container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Simple Component/Assy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Alt Container with 1 Component option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MX.DSE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Util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28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Create Reference of Component in Composite/Alternative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One Alternative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Two Alternatives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28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Connect Component (Ports, Properties, Parameters)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Incomplete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Completely Connected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28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Execute Design Space Helper to Create Config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Space Specified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Alternatives Generated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Editor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WBS-DEV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28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Save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Component installed into design space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Editor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28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Export to JSON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6827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 Repo SVN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MX.VFD-04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WBS-DEV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 descr="http://www.websequencediagrams.com/index.php?img=mscyALk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7588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323339" y="5334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5815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Prune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315123" cy="51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/ Beta Testing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581650"/>
            <a:ext cx="1905000" cy="457200"/>
          </a:xfrm>
        </p:spPr>
        <p:txBody>
          <a:bodyPr/>
          <a:lstStyle/>
          <a:p>
            <a:fld id="{148AA57D-7290-43B7-9CE1-2BE8AFF1B70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897590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rot="16200000">
            <a:off x="4171950" y="4019549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Release</a:t>
            </a:r>
          </a:p>
        </p:txBody>
      </p:sp>
      <p:sp>
        <p:nvSpPr>
          <p:cNvPr id="8" name="Right Arrow 7"/>
          <p:cNvSpPr/>
          <p:nvPr/>
        </p:nvSpPr>
        <p:spPr bwMode="auto">
          <a:xfrm rot="16200000">
            <a:off x="4914900" y="4324350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Trial BETA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5257800" y="4705349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BETA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7353300" y="4095750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Go Live Rev</a:t>
            </a:r>
          </a:p>
        </p:txBody>
      </p:sp>
      <p:sp>
        <p:nvSpPr>
          <p:cNvPr id="11" name="Right Arrow 10"/>
          <p:cNvSpPr/>
          <p:nvPr/>
        </p:nvSpPr>
        <p:spPr bwMode="auto">
          <a:xfrm rot="15640342">
            <a:off x="5600700" y="4914900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Release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919" y="6248400"/>
            <a:ext cx="7361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August Development = Release 0.9,       October Release = 1.0</a:t>
            </a:r>
            <a:endParaRPr lang="en-US" sz="2000" i="1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6200000">
            <a:off x="5906556" y="5200648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BETA 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CT2: Download and Configure </a:t>
            </a:r>
            <a:r>
              <a:rPr lang="en-US" sz="2800" dirty="0" err="1" smtClean="0"/>
              <a:t>Testbench</a:t>
            </a:r>
            <a:r>
              <a:rPr lang="en-US" sz="2800" dirty="0" smtClean="0"/>
              <a:t> for Dynamic 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http://www.websequencediagrams.com/index.php?img=mscw21GD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88326"/>
            <a:ext cx="5562600" cy="33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25184"/>
              </p:ext>
            </p:extLst>
          </p:nvPr>
        </p:nvGraphicFramePr>
        <p:xfrm>
          <a:off x="152400" y="1447800"/>
          <a:ext cx="8839200" cy="19644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/>
                <a:gridCol w="2971800"/>
                <a:gridCol w="1676400"/>
                <a:gridCol w="2429655"/>
                <a:gridCol w="639997"/>
                <a:gridCol w="664148"/>
              </a:tblGrid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Step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Tool Used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18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User Finds Testbench on VF/Downloads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Empty Testbench model exists in CyPhy GME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MX.CP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Complete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7731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User Opens and Locates Subsystem to Test in Design, Instantiates  subsystem in Test Bench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 with Test Components and Environment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 with Test Components and Subsystem Under 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MX.CP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Complete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User Connects Test Components to Subsystem Instance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 with Test Components and Subsystem Under 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 with Test Components and Subsystem Under Test Connected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MX.CP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18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Save Design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Complete Testbench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Testbench.json, System.json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MX.VFD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WBS-MX.VFD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184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Upload System Model to VF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Testbench.json, System.json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Testbench.json, System.json in VF Project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8306248" y="6858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6130962" y="4933200"/>
            <a:ext cx="2327238" cy="553200"/>
          </a:xfrm>
          <a:prstGeom prst="lef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TestBench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Interchange </a:t>
            </a:r>
            <a:r>
              <a:rPr lang="en-US" sz="1100" dirty="0" smtClean="0">
                <a:solidFill>
                  <a:schemeClr val="bg1"/>
                </a:solidFill>
              </a:rPr>
              <a:t>Format TBD.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Left Arrow 7"/>
          <p:cNvSpPr/>
          <p:nvPr/>
        </p:nvSpPr>
        <p:spPr bwMode="auto">
          <a:xfrm rot="713912">
            <a:off x="6168706" y="5388921"/>
            <a:ext cx="1795183" cy="553200"/>
          </a:xfrm>
          <a:prstGeom prst="leftArrow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err="1" smtClean="0">
                <a:solidFill>
                  <a:schemeClr val="bg1"/>
                </a:solidFill>
              </a:rPr>
              <a:t>CyPhyXML</a:t>
            </a:r>
            <a:r>
              <a:rPr lang="en-US" sz="1100" dirty="0" smtClean="0">
                <a:solidFill>
                  <a:schemeClr val="bg1"/>
                </a:solidFill>
              </a:rPr>
              <a:t> Workaround.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2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AD1a: Execute </a:t>
            </a:r>
            <a:r>
              <a:rPr lang="en-US" sz="2800" dirty="0" err="1" smtClean="0"/>
              <a:t>Testbench</a:t>
            </a:r>
            <a:r>
              <a:rPr lang="en-US" sz="2800" dirty="0" smtClean="0"/>
              <a:t> for Dynamic 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78364"/>
              </p:ext>
            </p:extLst>
          </p:nvPr>
        </p:nvGraphicFramePr>
        <p:xfrm>
          <a:off x="152400" y="1219200"/>
          <a:ext cx="8839200" cy="2331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70775"/>
                <a:gridCol w="2353425"/>
                <a:gridCol w="1524000"/>
                <a:gridCol w="1677175"/>
                <a:gridCol w="592044"/>
                <a:gridCol w="614385"/>
                <a:gridCol w="1307396"/>
              </a:tblGrid>
              <a:tr h="32295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Step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Tool Used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WBS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2295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User Opens TestBench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Testbench model exists in CyPhy GME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Model 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MX.MAS.1,2,6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9709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Execute master Interpreter on Testbench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Testbench model open in GME, Dynamics Composer tool available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Testbench directory with a number of .mo files is created fresh on user's local workstation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MX.MAS, MX.DYN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MX.MAS.1,2,6, MX.DYN.01.*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8442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User Opens generated Modelica projects OR Composer Auto Executes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Existing package.mo under the testbench directory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Modelica editor opens the package and is able to run the testbench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MX.MOD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2997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Run generated Modelica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Existing  modelica models generated from testbench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Run log from </a:t>
                      </a:r>
                      <a:r>
                        <a:rPr lang="en-US" sz="900" u="none" strike="noStrike" dirty="0" err="1">
                          <a:effectLst/>
                        </a:rPr>
                        <a:t>Modelica</a:t>
                      </a:r>
                      <a:r>
                        <a:rPr lang="en-US" sz="900" u="none" strike="noStrike" dirty="0">
                          <a:effectLst/>
                        </a:rPr>
                        <a:t>, Data on Disk(MAT, CSV, PLT). Metrics Generated for DASHBOARD</a:t>
                      </a:r>
                      <a:r>
                        <a:rPr lang="en-US" sz="900" u="none" strike="noStrike" dirty="0" smtClean="0">
                          <a:effectLst/>
                        </a:rPr>
                        <a:t>,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Check Results into VehicleForge (ADD+COMMIT)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MX.DYN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14338" name="Picture 2" descr="http://www.websequencediagrams.com/index.php?img=msc2E8D1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8067675" cy="331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 bwMode="auto">
          <a:xfrm rot="20523340">
            <a:off x="6248400" y="4649422"/>
            <a:ext cx="2327238" cy="553200"/>
          </a:xfrm>
          <a:prstGeom prst="lef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C2M2L Model X OM/</a:t>
            </a:r>
            <a:r>
              <a:rPr lang="en-US" sz="1100" dirty="0" err="1" smtClean="0">
                <a:solidFill>
                  <a:schemeClr val="bg1"/>
                </a:solidFill>
              </a:rPr>
              <a:t>Dymola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Dep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18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AD2a: Visualize Results from Dynamics </a:t>
            </a:r>
            <a:r>
              <a:rPr lang="en-US" sz="2800" dirty="0" err="1" smtClean="0"/>
              <a:t>Testbench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http://www.websequencediagrams.com/index.php?img=mscgwXF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6448425" cy="30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18571"/>
              </p:ext>
            </p:extLst>
          </p:nvPr>
        </p:nvGraphicFramePr>
        <p:xfrm>
          <a:off x="180975" y="1420768"/>
          <a:ext cx="8991600" cy="21701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/>
                <a:gridCol w="4288404"/>
                <a:gridCol w="1288363"/>
                <a:gridCol w="1344378"/>
                <a:gridCol w="791690"/>
                <a:gridCol w="821565"/>
              </a:tblGrid>
              <a:tr h="2255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Step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Tool Used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99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User reviews available test bench data, selects an analysis, and launches viz tool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 data on local, index file on local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effectLst/>
                        </a:rPr>
                        <a:t>Viz</a:t>
                      </a:r>
                      <a:r>
                        <a:rPr lang="en-US" sz="1000" u="none" strike="noStrike" dirty="0">
                          <a:effectLst/>
                        </a:rPr>
                        <a:t> tool launched on target data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MX.DAS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User Browses Available Simulation Data, Selects Variables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Viz Tool Launched on target 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Plots for data appear for interpretation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MX.DAS, MX&gt;RDV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Repeat for Other Signals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Viz Tool Launched on target 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Plots Visible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MX.DAS, MX&gt;RDV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Potentially Save Plot Plot, Notes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Plots Visible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Plot Image Saved, Link/Spec to Regen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MX.DAS, MX&gt;RDV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77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Create Issue Tracking/Wiki/Notification for Team Collaboration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Image/Link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VF Collaboration Action Launched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VF.TIX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 bwMode="auto">
          <a:xfrm rot="20523340">
            <a:off x="6505616" y="5069448"/>
            <a:ext cx="2327238" cy="553200"/>
          </a:xfrm>
          <a:prstGeom prst="lef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E-Tank or Local (</a:t>
            </a:r>
            <a:r>
              <a:rPr lang="en-US" sz="1100" dirty="0" err="1" smtClean="0">
                <a:solidFill>
                  <a:schemeClr val="bg1"/>
                </a:solidFill>
              </a:rPr>
              <a:t>Dev</a:t>
            </a:r>
            <a:r>
              <a:rPr lang="en-US" sz="1100" dirty="0" smtClean="0">
                <a:solidFill>
                  <a:schemeClr val="bg1"/>
                </a:solidFill>
              </a:rPr>
              <a:t> Needed)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2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Vignette: Change Design Structure, Evaluate Metrics/Score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and Analysis Activity</a:t>
            </a:r>
          </a:p>
          <a:p>
            <a:r>
              <a:rPr lang="en-US" sz="1800" dirty="0" smtClean="0"/>
              <a:t>Before: Project with Initial Design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Project Modified with New Structure</a:t>
            </a:r>
          </a:p>
          <a:p>
            <a:pPr lvl="1"/>
            <a:r>
              <a:rPr lang="en-US" sz="1400" dirty="0"/>
              <a:t>New Design Analyzed via Dynamics </a:t>
            </a:r>
            <a:r>
              <a:rPr lang="en-US" sz="1400" dirty="0" smtClean="0"/>
              <a:t>Test Benches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>
                <a:solidFill>
                  <a:srgbClr val="FFFFCC"/>
                </a:solidFill>
              </a:rPr>
              <a:pPr/>
              <a:t>23</a:t>
            </a:fld>
            <a:endParaRPr lang="en-US">
              <a:solidFill>
                <a:srgbClr val="FFFFCC"/>
              </a:solidFill>
            </a:endParaRPr>
          </a:p>
        </p:txBody>
      </p:sp>
      <p:pic>
        <p:nvPicPr>
          <p:cNvPr id="8" name="Picture 7" descr="http://www.websequencediagrams.com/index.php?img=mscHZWl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505200"/>
            <a:ext cx="9039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43800" y="1854200"/>
            <a:ext cx="168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 smtClean="0"/>
              <a:t>OM &amp;</a:t>
            </a:r>
            <a:r>
              <a:rPr lang="en-US" dirty="0" err="1" smtClean="0"/>
              <a:t>Dymola</a:t>
            </a:r>
            <a:endParaRPr lang="en-US" dirty="0" smtClean="0"/>
          </a:p>
          <a:p>
            <a:r>
              <a:rPr lang="en-US" dirty="0" smtClean="0"/>
              <a:t>Dep. On Comp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6718300" y="1839191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21215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CD6_DS: Change Structure in Design Space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http://www.websequencediagrams.com/index.php?img=mscSmj6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581400"/>
            <a:ext cx="892570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12751"/>
              </p:ext>
            </p:extLst>
          </p:nvPr>
        </p:nvGraphicFramePr>
        <p:xfrm>
          <a:off x="157552" y="1516569"/>
          <a:ext cx="8763002" cy="20648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7788"/>
                <a:gridCol w="2809038"/>
                <a:gridCol w="1518400"/>
                <a:gridCol w="2061342"/>
                <a:gridCol w="487728"/>
                <a:gridCol w="487728"/>
                <a:gridCol w="680978"/>
              </a:tblGrid>
              <a:tr h="27729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Step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Post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Tool Used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Function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6342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Convert Design Point to Design Space(If needed)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Simple Point Design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Design Space with 1 config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MX.DSE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Util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Prototype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4155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Convert Component/Assembly  to Design/ Alternative Container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Simple Component/Assy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Design Alt Container with 1 Component option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MX.DSE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Util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Prototype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415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Change Architecture (Add Components, Assemblies. Alternatives, …)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Simple Design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More Detailed Design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MX.CP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Editor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Complete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86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Create Constraints, Requirement Links, …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Constrained Design, Links to Reqts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86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Execute Design Space Helper to Create Config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Design Space Specified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Design Alternatives Generated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MX.DSE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Editor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Complete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86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Save Model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Component installed into design space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MX.CP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Editor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Complete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86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Export to JSON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Complete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9068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Update Repo SVN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MX.VFD-04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WBS-DEV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7848600" y="6858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3455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Vignette: Full System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and Analysis Activity</a:t>
            </a:r>
          </a:p>
          <a:p>
            <a:r>
              <a:rPr lang="en-US" sz="1800" dirty="0" smtClean="0"/>
              <a:t>Before: Project with Partial Design Evaluation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Design Evaluated for Specified Bank of </a:t>
            </a:r>
            <a:r>
              <a:rPr lang="en-US" sz="1400" dirty="0" err="1" smtClean="0"/>
              <a:t>TestBenches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>
                <a:solidFill>
                  <a:srgbClr val="FFFFCC"/>
                </a:solidFill>
              </a:rPr>
              <a:pPr/>
              <a:t>25</a:t>
            </a:fld>
            <a:endParaRPr lang="en-US">
              <a:solidFill>
                <a:srgbClr val="FFFFCC"/>
              </a:solidFill>
            </a:endParaRPr>
          </a:p>
        </p:txBody>
      </p:sp>
      <p:sp>
        <p:nvSpPr>
          <p:cNvPr id="2" name="AutoShape 2" descr="http://www.websequencediagrams.com/index.php?img=mscnm8T2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websequencediagrams.com/index.php?img=mscnm8T2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http://www.websequencediagrams.com/index.php?img=mscx9DZM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5342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6477000" y="2151797"/>
            <a:ext cx="838200" cy="76200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34928" y="2117298"/>
            <a:ext cx="175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 smtClean="0"/>
              <a:t>Run Battery</a:t>
            </a:r>
          </a:p>
          <a:p>
            <a:r>
              <a:rPr lang="en-US" dirty="0" smtClean="0"/>
              <a:t>Of </a:t>
            </a:r>
            <a:r>
              <a:rPr lang="en-US" dirty="0" err="1" smtClean="0"/>
              <a:t>TestBenches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AP3: Configure &amp; Execute Battery of Tests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5604" name="Picture 4" descr="http://www.websequencediagrams.com/index.php?img=mscaMu7K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810770"/>
            <a:ext cx="9067800" cy="299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4653"/>
              </p:ext>
            </p:extLst>
          </p:nvPr>
        </p:nvGraphicFramePr>
        <p:xfrm>
          <a:off x="76201" y="1447800"/>
          <a:ext cx="9067800" cy="21494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6291"/>
                <a:gridCol w="2791309"/>
                <a:gridCol w="1295400"/>
                <a:gridCol w="2156230"/>
                <a:gridCol w="665412"/>
                <a:gridCol w="690521"/>
                <a:gridCol w="602637"/>
              </a:tblGrid>
              <a:tr h="32295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Step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Tool Used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WBS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4092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Thread CT2: User Configures Test Benches for Design/Design Space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Test Bench templates and Design Space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Test Benches Configured for Test Bences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Complete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2295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Create PET Model and Reference Configured Test Benches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PET - Test Battery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In Progress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MX.CP, MX.PET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8435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User Executes Test Battery Interpreter on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Workflow of Master Interpreter Executes on All Test Benches in Battery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MX.BAT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SEPT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MX.BAT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</a:tr>
              <a:tr h="29377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Initial Master Interpreter Dialog for Design Config Selection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Configurations Selected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MX.MAS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Prototype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MX.MAS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9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Analysis Jobs Created for All Configs x Test Benches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Analysis Jobs Ready to Submit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MX.DYN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736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Submit Jobs (Local/Remote)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Jobs Running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MX.JBM, MX.MAS, MX.MOD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 Design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MX.JBM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334488" y="3484418"/>
            <a:ext cx="838200" cy="76200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</p:spTree>
    <p:extLst>
      <p:ext uri="{BB962C8B-B14F-4D97-AF65-F5344CB8AC3E}">
        <p14:creationId xmlns:p14="http://schemas.microsoft.com/office/powerpoint/2010/main" val="38622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838200"/>
          </a:xfrm>
        </p:spPr>
        <p:txBody>
          <a:bodyPr/>
          <a:lstStyle/>
          <a:p>
            <a:r>
              <a:rPr lang="en-US" dirty="0" smtClean="0"/>
              <a:t>Vignette: Explore/Optimize Parameters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and Analysis Activity</a:t>
            </a:r>
          </a:p>
          <a:p>
            <a:r>
              <a:rPr lang="en-US" sz="1800" dirty="0" smtClean="0"/>
              <a:t>Before: Project with Initial Design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Component Parametric Space Characterized and Understood</a:t>
            </a:r>
          </a:p>
          <a:p>
            <a:pPr lvl="1"/>
            <a:r>
              <a:rPr lang="en-US" sz="1400" dirty="0" smtClean="0"/>
              <a:t>Improved Parameter Values Found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>
                <a:solidFill>
                  <a:srgbClr val="FFFFCC"/>
                </a:solidFill>
              </a:rPr>
              <a:pPr/>
              <a:t>27</a:t>
            </a:fld>
            <a:endParaRPr lang="en-US">
              <a:solidFill>
                <a:srgbClr val="FFFFCC"/>
              </a:solidFill>
            </a:endParaRPr>
          </a:p>
        </p:txBody>
      </p:sp>
      <p:pic>
        <p:nvPicPr>
          <p:cNvPr id="8" name="Picture 7" descr="http://www.websequencediagrams.com/index.php?img=mscHIk6g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6" y="3810000"/>
            <a:ext cx="8703729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6477000" y="1295400"/>
            <a:ext cx="838200" cy="76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8401" y="1320800"/>
            <a:ext cx="1613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j-lt"/>
              </a:rPr>
              <a:t>OpenModelica</a:t>
            </a:r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DOE &amp; OPT</a:t>
            </a:r>
            <a:endParaRPr lang="en-US" sz="18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2151797"/>
            <a:ext cx="838200" cy="76200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4928" y="2117298"/>
            <a:ext cx="1656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 err="1"/>
              <a:t>Dymola</a:t>
            </a:r>
            <a:endParaRPr lang="en-US" dirty="0"/>
          </a:p>
          <a:p>
            <a:r>
              <a:rPr lang="en-US" dirty="0"/>
              <a:t>DOE &amp; OPT</a:t>
            </a:r>
          </a:p>
          <a:p>
            <a:r>
              <a:rPr lang="en-US" dirty="0"/>
              <a:t>Surrogate Gen</a:t>
            </a:r>
          </a:p>
        </p:txBody>
      </p:sp>
    </p:spTree>
    <p:extLst>
      <p:ext uri="{BB962C8B-B14F-4D97-AF65-F5344CB8AC3E}">
        <p14:creationId xmlns:p14="http://schemas.microsoft.com/office/powerpoint/2010/main" val="22411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AP1: Configure &amp; Execute PET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http://www.websequencediagrams.com/index.php?img=mscYRvi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0000"/>
            <a:ext cx="9144000" cy="3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37308"/>
              </p:ext>
            </p:extLst>
          </p:nvPr>
        </p:nvGraphicFramePr>
        <p:xfrm>
          <a:off x="152400" y="1295400"/>
          <a:ext cx="8839199" cy="2057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400"/>
                <a:gridCol w="2819400"/>
                <a:gridCol w="1524000"/>
                <a:gridCol w="1600200"/>
                <a:gridCol w="1068287"/>
                <a:gridCol w="690924"/>
                <a:gridCol w="602988"/>
              </a:tblGrid>
              <a:tr h="337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Step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Tool Used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WBS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37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Create PET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Testbench model exists in CyPhy GME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PET Blank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MX.CP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Complete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6872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Add Test Bench Refs, Drivers, Specify Topology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PET Blank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Configured PET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MX.CP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37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Execute PET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PET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Configured MDAO and Test Bench Executables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MX.PET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MX.PET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647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Execute OpenMDAO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Configured OpenMDAO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Run log from Modelica, Data on Disk(MAT, CSV, PLT). Metrics Generated for DASHBOARD, (results.json)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MX.PET, MX.MDAO MX.MOD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MX.MOD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Check Results into VehicleForge (ADD+COMMIT)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MX.MAS,EXT.SVN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MX.DYN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Vignette: Optimize Design, Select Best Component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562" y="12954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Activity</a:t>
            </a:r>
          </a:p>
          <a:p>
            <a:r>
              <a:rPr lang="en-US" sz="1800" dirty="0" smtClean="0"/>
              <a:t>Before: Project with Unknown Optimal Design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Placeholder (conceptual) Component Created to Fill Gap in Design</a:t>
            </a:r>
          </a:p>
          <a:p>
            <a:pPr lvl="1"/>
            <a:r>
              <a:rPr lang="en-US" sz="1400" dirty="0" smtClean="0"/>
              <a:t>Performance Metric Defined in Custom Test Bench.</a:t>
            </a:r>
          </a:p>
          <a:p>
            <a:pPr lvl="1"/>
            <a:r>
              <a:rPr lang="en-US" sz="1400" dirty="0" smtClean="0"/>
              <a:t>Parametric Exploration Experiment Executed to Explore Component </a:t>
            </a:r>
            <a:r>
              <a:rPr lang="en-US" sz="1400" dirty="0" err="1" smtClean="0"/>
              <a:t>Param</a:t>
            </a:r>
            <a:r>
              <a:rPr lang="en-US" sz="1400" dirty="0" smtClean="0"/>
              <a:t> Interactions </a:t>
            </a:r>
          </a:p>
          <a:p>
            <a:pPr lvl="1"/>
            <a:r>
              <a:rPr lang="en-US" sz="1400" dirty="0" smtClean="0"/>
              <a:t>Best Component Properties Identified, Used to Search VF for Appropriate Component.</a:t>
            </a:r>
          </a:p>
          <a:p>
            <a:pPr lvl="1"/>
            <a:r>
              <a:rPr lang="en-US" sz="1400" dirty="0" smtClean="0"/>
              <a:t>New component downloaded from VF, Inserted Into Design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 descr="http://www.websequencediagrams.com/index.php?img=msclkeVN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5383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7175460" y="1143000"/>
            <a:ext cx="609600" cy="54862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261" y="1168400"/>
            <a:ext cx="12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OpenModelica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DOE &amp; OPT</a:t>
            </a:r>
            <a:endParaRPr lang="en-US" sz="1400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75460" y="1999397"/>
            <a:ext cx="609600" cy="5329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4788" y="1964898"/>
            <a:ext cx="1326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sz="1400" dirty="0" err="1"/>
              <a:t>Dymola</a:t>
            </a:r>
            <a:endParaRPr lang="en-US" sz="1400" dirty="0"/>
          </a:p>
          <a:p>
            <a:r>
              <a:rPr lang="en-US" sz="1400" dirty="0"/>
              <a:t>DOE &amp; OPT</a:t>
            </a:r>
          </a:p>
          <a:p>
            <a:r>
              <a:rPr lang="en-US" sz="1400" dirty="0"/>
              <a:t>Surrogate Gen</a:t>
            </a:r>
          </a:p>
        </p:txBody>
      </p:sp>
    </p:spTree>
    <p:extLst>
      <p:ext uri="{BB962C8B-B14F-4D97-AF65-F5344CB8AC3E}">
        <p14:creationId xmlns:p14="http://schemas.microsoft.com/office/powerpoint/2010/main" val="37130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BETA 1 Development Schedule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44932"/>
              </p:ext>
            </p:extLst>
          </p:nvPr>
        </p:nvGraphicFramePr>
        <p:xfrm>
          <a:off x="685800" y="1524000"/>
          <a:ext cx="7620000" cy="504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3860800"/>
                <a:gridCol w="1219200"/>
              </a:tblGrid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Aug 1st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feature lockdown + Language feature</a:t>
                      </a:r>
                      <a:r>
                        <a:rPr lang="en-US" baseline="0" dirty="0" smtClean="0"/>
                        <a:t>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Aug 7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1 Language Lockdown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Aug 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Feature Lockdown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Aug 28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Readiness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Aug 31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1 Feature Lockdown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Sept 10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Trial BETA 1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Sept 28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r>
                        <a:rPr lang="en-US" baseline="0" dirty="0" smtClean="0"/>
                        <a:t> 1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848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Vignette: Compute PCC on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and Analysis Activity</a:t>
            </a:r>
          </a:p>
          <a:p>
            <a:r>
              <a:rPr lang="en-US" sz="1800" dirty="0" smtClean="0"/>
              <a:t>Before: Project Meets KPP’s, Sufficient Scoring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Computation of PCC considering component/environment variation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>
                <a:solidFill>
                  <a:srgbClr val="FFFFCC"/>
                </a:solidFill>
              </a:rPr>
              <a:pPr/>
              <a:t>30</a:t>
            </a:fld>
            <a:endParaRPr lang="en-US">
              <a:solidFill>
                <a:srgbClr val="FFFFCC"/>
              </a:solidFill>
            </a:endParaRPr>
          </a:p>
        </p:txBody>
      </p:sp>
      <p:pic>
        <p:nvPicPr>
          <p:cNvPr id="5" name="Picture 4" descr="http://www.websequencediagrams.com/index.php?img=mscOuKw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12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7315200" y="1676400"/>
            <a:ext cx="838200" cy="76200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j-lt"/>
              </a:rPr>
              <a:t>OCT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57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838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Thread: AP2: Configure &amp; Execute PCC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 descr="http://www.websequencediagrams.com/index.php?img=mscdIwAK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67800" cy="33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61229"/>
              </p:ext>
            </p:extLst>
          </p:nvPr>
        </p:nvGraphicFramePr>
        <p:xfrm>
          <a:off x="76201" y="1160892"/>
          <a:ext cx="8915399" cy="2057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799"/>
                <a:gridCol w="2286000"/>
                <a:gridCol w="1676400"/>
                <a:gridCol w="1752600"/>
                <a:gridCol w="1459477"/>
                <a:gridCol w="698998"/>
                <a:gridCol w="737125"/>
              </a:tblGrid>
              <a:tr h="332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Tool 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WBS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32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Create PET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Testbench model exists in CyPhy GME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PET Blank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MX.CP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32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Add Test Bench Refs, PCC Drivers, Specify Topology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PET Blank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Configured PET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MX.CP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Prototype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Execute PET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PET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Configured PCC in MDAO and Test Bench Executables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MX.PET, MX.PCC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Prototype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MX.PET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22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Execute OpenMDAO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Configured OpenMDAO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PCC Data Computed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MX.PET, MX.MDAO MX.MOD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Prototype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MX.PCC, MX.MDAO, MX.MOD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0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Check Results into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VehicleForge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MX.MAS,EXT.SVN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MX.DYN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dirty="0" smtClean="0"/>
              <a:t>Vignette: Assemble CAD Check Physical Properties of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Analysis Activity</a:t>
            </a:r>
          </a:p>
          <a:p>
            <a:r>
              <a:rPr lang="en-US" sz="1800" dirty="0" smtClean="0"/>
              <a:t>Before: Conceptual Design, Simulation Results Only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Project  3D Models Composed </a:t>
            </a:r>
          </a:p>
          <a:p>
            <a:pPr lvl="1"/>
            <a:r>
              <a:rPr lang="en-US" sz="1400" dirty="0" smtClean="0"/>
              <a:t>Assembled Parts Evaluated in </a:t>
            </a:r>
            <a:r>
              <a:rPr lang="en-US" sz="1400" dirty="0"/>
              <a:t>3</a:t>
            </a:r>
            <a:r>
              <a:rPr lang="en-US" sz="1400" dirty="0" smtClean="0"/>
              <a:t>D Space.</a:t>
            </a:r>
          </a:p>
          <a:p>
            <a:pPr lvl="1"/>
            <a:r>
              <a:rPr lang="en-US" sz="1400" dirty="0" smtClean="0"/>
              <a:t>Finite Element Analysis Used for 3D Domain Analysis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8" descr="http://www.websequencediagrams.com/index.php?img=mscTDwnQ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21901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7097646" y="1416278"/>
            <a:ext cx="609600" cy="54862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0447" y="1295400"/>
            <a:ext cx="1204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CAD </a:t>
            </a:r>
            <a:r>
              <a:rPr lang="en-US" sz="1400" dirty="0" err="1" smtClean="0">
                <a:latin typeface="+mj-lt"/>
              </a:rPr>
              <a:t>Assy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Remote </a:t>
            </a:r>
            <a:r>
              <a:rPr lang="en-US" sz="1400" dirty="0" err="1" smtClean="0">
                <a:latin typeface="+mj-lt"/>
              </a:rPr>
              <a:t>Assy</a:t>
            </a:r>
            <a:endParaRPr lang="en-US" sz="1400" dirty="0" smtClean="0">
              <a:latin typeface="+mj-lt"/>
            </a:endParaRPr>
          </a:p>
          <a:p>
            <a:r>
              <a:rPr lang="en-US" sz="1400" dirty="0" err="1" smtClean="0">
                <a:latin typeface="+mj-lt"/>
              </a:rPr>
              <a:t>Struct.FEA</a:t>
            </a:r>
            <a:endParaRPr lang="en-US" sz="1400" dirty="0" smtClean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97646" y="2272675"/>
            <a:ext cx="609600" cy="53299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26974" y="2238176"/>
            <a:ext cx="1154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sz="1400" dirty="0" smtClean="0"/>
              <a:t>Interference</a:t>
            </a:r>
          </a:p>
          <a:p>
            <a:r>
              <a:rPr lang="en-US" sz="1400" dirty="0" err="1" smtClean="0"/>
              <a:t>Chk</a:t>
            </a:r>
            <a:r>
              <a:rPr lang="en-US" sz="1400" dirty="0" smtClean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2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Vignette: Add Detail To Mechanical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71600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and Analysis Activity</a:t>
            </a:r>
          </a:p>
          <a:p>
            <a:r>
              <a:rPr lang="en-US" sz="1800" dirty="0" smtClean="0"/>
              <a:t>Before: Project with Initial Design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Project Modified with New Component(s)</a:t>
            </a:r>
          </a:p>
          <a:p>
            <a:pPr lvl="1"/>
            <a:r>
              <a:rPr lang="en-US" sz="1400" dirty="0"/>
              <a:t>New Design Analyzed via Dynamics </a:t>
            </a:r>
            <a:r>
              <a:rPr lang="en-US" sz="1400" dirty="0" err="1" smtClean="0"/>
              <a:t>Testbenches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>
                <a:solidFill>
                  <a:srgbClr val="FFFFCC"/>
                </a:solidFill>
              </a:rPr>
              <a:pPr/>
              <a:t>33</a:t>
            </a:fld>
            <a:endParaRPr lang="en-US">
              <a:solidFill>
                <a:srgbClr val="FFFFCC"/>
              </a:solidFill>
            </a:endParaRPr>
          </a:p>
        </p:txBody>
      </p:sp>
      <p:pic>
        <p:nvPicPr>
          <p:cNvPr id="5" name="Picture 4" descr="http://www.websequencediagrams.com/index.php?img=mscixMd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751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7097646" y="1416278"/>
            <a:ext cx="609600" cy="54862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26532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Flesh Out Details of 3D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798" y="1381991"/>
            <a:ext cx="7772400" cy="2057400"/>
          </a:xfrm>
        </p:spPr>
        <p:txBody>
          <a:bodyPr/>
          <a:lstStyle/>
          <a:p>
            <a:r>
              <a:rPr lang="en-US" sz="1800" dirty="0" smtClean="0"/>
              <a:t>Type: Design Activity</a:t>
            </a:r>
          </a:p>
          <a:p>
            <a:r>
              <a:rPr lang="en-US" sz="1800" dirty="0" smtClean="0"/>
              <a:t>Before: Core Design Complete, Details Missing</a:t>
            </a:r>
          </a:p>
          <a:p>
            <a:r>
              <a:rPr lang="en-US" sz="1800" dirty="0" smtClean="0"/>
              <a:t>After: </a:t>
            </a:r>
          </a:p>
          <a:p>
            <a:pPr lvl="1"/>
            <a:r>
              <a:rPr lang="en-US" sz="1400" dirty="0" smtClean="0"/>
              <a:t>Project  3D Models Composed  via Remote Service</a:t>
            </a:r>
          </a:p>
          <a:p>
            <a:pPr lvl="1"/>
            <a:r>
              <a:rPr lang="en-US" sz="1400" dirty="0" smtClean="0"/>
              <a:t>CAD (STEP) core design imported to CAD, Brackets/Fasteners Added.</a:t>
            </a:r>
          </a:p>
          <a:p>
            <a:pPr lvl="1"/>
            <a:r>
              <a:rPr lang="en-US" sz="1400" dirty="0" smtClean="0"/>
              <a:t>New Parts Curated Into META Tools and Added to Design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 descr="http://www.websequencediagrams.com/index.php?img=mscixMd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853341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7097646" y="1416278"/>
            <a:ext cx="609600" cy="54862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36416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CC5: Add CAD to Existing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7890" name="Picture 2" descr="http://www.websequencediagrams.com/index.php?img=mscvnWF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57600"/>
            <a:ext cx="9147175" cy="29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4145"/>
              </p:ext>
            </p:extLst>
          </p:nvPr>
        </p:nvGraphicFramePr>
        <p:xfrm>
          <a:off x="142876" y="1600200"/>
          <a:ext cx="8924923" cy="1911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3358"/>
                <a:gridCol w="2928603"/>
                <a:gridCol w="802363"/>
                <a:gridCol w="2667000"/>
                <a:gridCol w="771235"/>
                <a:gridCol w="652400"/>
                <a:gridCol w="709964"/>
              </a:tblGrid>
              <a:tr h="1629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Step 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Tool Used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Function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Start GME,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Empty Window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META-X CyPhy Loaded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Load Project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Design in GME/CyPhy Tool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Navigate Design Architecture to Target Component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206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Create Structural Component Parts (Ports, Properties, Parameters) If Needed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Create CAD part file in CAD (Output to STEP with DATUM)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Link structural Interface Objects to DATUM Symbols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EXT.MOD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Modelica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Link Test Interface Points to DATUM Symbols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Save Component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Complete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(OPT) [CT5] Create Testbench for Component Unit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Editor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WBS-MX.CAD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(OPT) [AD2a] Execute FEA Analysis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EXT.OMD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OpenMDAO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WBS-MX.FEA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(OPT) [AF2a] Visualize FEA Analysis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WBS-MX.FEA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Export to 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MX.CFC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WBS-MX.VFD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Update Repo SVN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Complete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458200" y="990600"/>
            <a:ext cx="609600" cy="54862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28999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39" y="152400"/>
            <a:ext cx="6324600" cy="838200"/>
          </a:xfrm>
        </p:spPr>
        <p:txBody>
          <a:bodyPr/>
          <a:lstStyle/>
          <a:p>
            <a:r>
              <a:rPr lang="en-US" dirty="0" smtClean="0"/>
              <a:t>Design - Point vs.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14300" y="1295400"/>
            <a:ext cx="1219200" cy="71533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Setup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44200" y="2514600"/>
            <a:ext cx="1327500" cy="914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Design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</a:rPr>
              <a:t>Point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176587"/>
            <a:ext cx="1295400" cy="99965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Component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</a:rPr>
              <a:t>Swap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95543" y="4176244"/>
            <a:ext cx="1304732" cy="84342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Arch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</a:rPr>
              <a:t>Mod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4796300"/>
            <a:ext cx="742950" cy="59008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Eval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62399" y="1314450"/>
            <a:ext cx="1066801" cy="69628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Design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pace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257800" y="2173613"/>
            <a:ext cx="1295400" cy="878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Comp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</a:rPr>
              <a:t>Adds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19600" y="2876291"/>
            <a:ext cx="990600" cy="84058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Arch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</a:rPr>
              <a:t>Adds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0" y="5486400"/>
            <a:ext cx="914400" cy="7334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Produce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0315" y="3563284"/>
            <a:ext cx="666354" cy="4665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CDS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862762" y="4226867"/>
            <a:ext cx="723900" cy="62005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bg1"/>
                </a:solidFill>
              </a:rPr>
              <a:t>Eval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7" name="Curved Connector 16"/>
          <p:cNvCxnSpPr>
            <a:stCxn id="5" idx="5"/>
            <a:endCxn id="6" idx="0"/>
          </p:cNvCxnSpPr>
          <p:nvPr/>
        </p:nvCxnSpPr>
        <p:spPr bwMode="auto">
          <a:xfrm rot="16200000" flipH="1">
            <a:off x="1027138" y="2033787"/>
            <a:ext cx="608627" cy="3529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6"/>
            <a:endCxn id="7" idx="0"/>
          </p:cNvCxnSpPr>
          <p:nvPr/>
        </p:nvCxnSpPr>
        <p:spPr bwMode="auto">
          <a:xfrm>
            <a:off x="2171700" y="2971800"/>
            <a:ext cx="381000" cy="204787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21"/>
          <p:cNvCxnSpPr>
            <a:stCxn id="6" idx="3"/>
            <a:endCxn id="8" idx="2"/>
          </p:cNvCxnSpPr>
          <p:nvPr/>
        </p:nvCxnSpPr>
        <p:spPr bwMode="auto">
          <a:xfrm rot="5400000">
            <a:off x="315641" y="3874992"/>
            <a:ext cx="1302870" cy="143065"/>
          </a:xfrm>
          <a:prstGeom prst="curvedConnector4">
            <a:avLst>
              <a:gd name="adj1" fmla="val 28677"/>
              <a:gd name="adj2" fmla="val 25978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7" idx="5"/>
            <a:endCxn id="9" idx="0"/>
          </p:cNvCxnSpPr>
          <p:nvPr/>
        </p:nvCxnSpPr>
        <p:spPr bwMode="auto">
          <a:xfrm rot="16200000" flipH="1">
            <a:off x="2717558" y="4322983"/>
            <a:ext cx="766452" cy="180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endCxn id="9" idx="1"/>
          </p:cNvCxnSpPr>
          <p:nvPr/>
        </p:nvCxnSpPr>
        <p:spPr bwMode="auto">
          <a:xfrm>
            <a:off x="1703736" y="5019673"/>
            <a:ext cx="1115664" cy="716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urved Connector 32"/>
          <p:cNvCxnSpPr>
            <a:stCxn id="9" idx="2"/>
            <a:endCxn id="13" idx="1"/>
          </p:cNvCxnSpPr>
          <p:nvPr/>
        </p:nvCxnSpPr>
        <p:spPr bwMode="auto">
          <a:xfrm rot="16200000" flipH="1">
            <a:off x="3267074" y="5310186"/>
            <a:ext cx="466727" cy="61912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urved Connector 33"/>
          <p:cNvCxnSpPr>
            <a:stCxn id="9" idx="2"/>
            <a:endCxn id="6" idx="2"/>
          </p:cNvCxnSpPr>
          <p:nvPr/>
        </p:nvCxnSpPr>
        <p:spPr bwMode="auto">
          <a:xfrm rot="5400000" flipH="1">
            <a:off x="810245" y="3005756"/>
            <a:ext cx="2414586" cy="2346675"/>
          </a:xfrm>
          <a:prstGeom prst="curvedConnector4">
            <a:avLst>
              <a:gd name="adj1" fmla="val -9467"/>
              <a:gd name="adj2" fmla="val 12557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urved Connector 37"/>
          <p:cNvCxnSpPr>
            <a:endCxn id="10" idx="2"/>
          </p:cNvCxnSpPr>
          <p:nvPr/>
        </p:nvCxnSpPr>
        <p:spPr bwMode="auto">
          <a:xfrm flipV="1">
            <a:off x="2057400" y="1662591"/>
            <a:ext cx="1904999" cy="10044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10" idx="6"/>
            <a:endCxn id="11" idx="0"/>
          </p:cNvCxnSpPr>
          <p:nvPr/>
        </p:nvCxnSpPr>
        <p:spPr bwMode="auto">
          <a:xfrm>
            <a:off x="5029200" y="1662591"/>
            <a:ext cx="876300" cy="51102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urved Connector 52"/>
          <p:cNvCxnSpPr>
            <a:stCxn id="10" idx="3"/>
            <a:endCxn id="12" idx="2"/>
          </p:cNvCxnSpPr>
          <p:nvPr/>
        </p:nvCxnSpPr>
        <p:spPr bwMode="auto">
          <a:xfrm rot="16200000" flipH="1">
            <a:off x="3575205" y="2452186"/>
            <a:ext cx="1387819" cy="30097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Curved Connector 55"/>
          <p:cNvCxnSpPr>
            <a:stCxn id="11" idx="5"/>
            <a:endCxn id="14" idx="0"/>
          </p:cNvCxnSpPr>
          <p:nvPr/>
        </p:nvCxnSpPr>
        <p:spPr bwMode="auto">
          <a:xfrm rot="5400000">
            <a:off x="6043459" y="3243250"/>
            <a:ext cx="640068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Curved Connector 59"/>
          <p:cNvCxnSpPr>
            <a:stCxn id="12" idx="5"/>
            <a:endCxn id="14" idx="1"/>
          </p:cNvCxnSpPr>
          <p:nvPr/>
        </p:nvCxnSpPr>
        <p:spPr bwMode="auto">
          <a:xfrm rot="16200000" flipH="1">
            <a:off x="5546325" y="3312576"/>
            <a:ext cx="202794" cy="76518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14" idx="2"/>
            <a:endCxn id="15" idx="1"/>
          </p:cNvCxnSpPr>
          <p:nvPr/>
        </p:nvCxnSpPr>
        <p:spPr bwMode="auto">
          <a:xfrm rot="16200000" flipH="1">
            <a:off x="6359603" y="4033737"/>
            <a:ext cx="507048" cy="49927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Curved Connector 99"/>
          <p:cNvCxnSpPr>
            <a:stCxn id="15" idx="3"/>
            <a:endCxn id="10" idx="0"/>
          </p:cNvCxnSpPr>
          <p:nvPr/>
        </p:nvCxnSpPr>
        <p:spPr bwMode="auto">
          <a:xfrm flipH="1" flipV="1">
            <a:off x="4495800" y="1314450"/>
            <a:ext cx="3090862" cy="3222446"/>
          </a:xfrm>
          <a:prstGeom prst="curvedConnector4">
            <a:avLst>
              <a:gd name="adj1" fmla="val -7396"/>
              <a:gd name="adj2" fmla="val 10709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Rectangle 104"/>
          <p:cNvSpPr/>
          <p:nvPr/>
        </p:nvSpPr>
        <p:spPr bwMode="auto">
          <a:xfrm>
            <a:off x="7620000" y="5253036"/>
            <a:ext cx="914400" cy="7334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Produce</a:t>
            </a:r>
          </a:p>
        </p:txBody>
      </p:sp>
      <p:cxnSp>
        <p:nvCxnSpPr>
          <p:cNvPr id="106" name="Curved Connector 105"/>
          <p:cNvCxnSpPr>
            <a:stCxn id="15" idx="2"/>
            <a:endCxn id="105" idx="1"/>
          </p:cNvCxnSpPr>
          <p:nvPr/>
        </p:nvCxnSpPr>
        <p:spPr bwMode="auto">
          <a:xfrm rot="16200000" flipH="1">
            <a:off x="7035944" y="5035692"/>
            <a:ext cx="772825" cy="39528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Rounded Rectangle 112"/>
          <p:cNvSpPr/>
          <p:nvPr/>
        </p:nvSpPr>
        <p:spPr bwMode="auto">
          <a:xfrm rot="19140705">
            <a:off x="1897777" y="4385293"/>
            <a:ext cx="1887175" cy="340191"/>
          </a:xfrm>
          <a:prstGeom prst="roundRect">
            <a:avLst/>
          </a:prstGeom>
          <a:solidFill>
            <a:schemeClr val="accent1">
              <a:alpha val="3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Composition</a:t>
            </a:r>
          </a:p>
        </p:txBody>
      </p:sp>
      <p:sp>
        <p:nvSpPr>
          <p:cNvPr id="114" name="Rounded Rectangle 113"/>
          <p:cNvSpPr/>
          <p:nvPr/>
        </p:nvSpPr>
        <p:spPr bwMode="auto">
          <a:xfrm rot="19140705">
            <a:off x="5795265" y="4008997"/>
            <a:ext cx="1887175" cy="340191"/>
          </a:xfrm>
          <a:prstGeom prst="roundRect">
            <a:avLst/>
          </a:prstGeom>
          <a:solidFill>
            <a:schemeClr val="accent1">
              <a:alpha val="3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223" y="5853112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Single Option, </a:t>
            </a:r>
          </a:p>
          <a:p>
            <a:r>
              <a:rPr lang="en-US" i="1" dirty="0" smtClean="0"/>
              <a:t>Manual Edits</a:t>
            </a:r>
            <a:endParaRPr lang="en-US" i="1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057400" y="1143000"/>
            <a:ext cx="3857624" cy="4710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726784" y="1490473"/>
            <a:ext cx="127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Options</a:t>
            </a:r>
          </a:p>
          <a:p>
            <a:r>
              <a:rPr lang="en-US" i="1" dirty="0" smtClean="0"/>
              <a:t>Retained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68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Architecture/Task Mapping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1647825"/>
            <a:ext cx="1752600" cy="79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CyPhy</a:t>
            </a:r>
            <a:r>
              <a:rPr lang="en-US" sz="2000" dirty="0" smtClean="0">
                <a:solidFill>
                  <a:prstClr val="black"/>
                </a:solidFill>
              </a:rPr>
              <a:t> Model 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Editor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143655"/>
            <a:ext cx="73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MX.CPL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MX.CP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an 4"/>
          <p:cNvSpPr/>
          <p:nvPr/>
        </p:nvSpPr>
        <p:spPr>
          <a:xfrm>
            <a:off x="838200" y="1666875"/>
            <a:ext cx="1600200" cy="84772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prstClr val="black"/>
                </a:solidFill>
              </a:rPr>
              <a:t>AVM </a:t>
            </a:r>
          </a:p>
          <a:p>
            <a:pPr algn="ctr"/>
            <a:r>
              <a:rPr lang="en-US" sz="1800" dirty="0" smtClean="0">
                <a:solidFill>
                  <a:prstClr val="black"/>
                </a:solidFill>
              </a:rPr>
              <a:t>Standards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2438400" y="1981200"/>
            <a:ext cx="1371600" cy="208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6913" y="1232326"/>
            <a:ext cx="709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MX.CLM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MX.VFD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MX.STD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MX.TIF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5638800" y="1986289"/>
            <a:ext cx="1371600" cy="208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1628447"/>
            <a:ext cx="1752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Vehicle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Forge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148277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MX.*VF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4982" y="2746014"/>
            <a:ext cx="1389106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DESERT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(CDS Tool)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1459" y="2513165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MX.DSE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Left-Right Arrow 12"/>
          <p:cNvSpPr/>
          <p:nvPr/>
        </p:nvSpPr>
        <p:spPr>
          <a:xfrm rot="16200000">
            <a:off x="5154937" y="2447794"/>
            <a:ext cx="349270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5874" y="2728149"/>
            <a:ext cx="2180191" cy="522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Master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Interpreter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9585677">
            <a:off x="3743749" y="2530573"/>
            <a:ext cx="498895" cy="164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116" y="2458742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MX.MAS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50627" y="3810000"/>
            <a:ext cx="1389106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Dynamics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Interpreter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1550" y="4352596"/>
            <a:ext cx="78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MX.DYN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7901" y="3790950"/>
            <a:ext cx="914400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CAD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Interp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 rot="16200000">
            <a:off x="4947564" y="347019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5566" y="3790622"/>
            <a:ext cx="87113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FEA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Interp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 rot="16200000">
            <a:off x="6075622" y="345114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 rot="16200000">
            <a:off x="7100044" y="345432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 rot="16200000">
            <a:off x="8228102" y="343527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7306" y="4352597"/>
            <a:ext cx="7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MX.CAD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47015" y="4371975"/>
            <a:ext cx="74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MX.FEA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7143" y="5629273"/>
            <a:ext cx="1389106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Analysis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Job </a:t>
            </a:r>
            <a:r>
              <a:rPr lang="en-US" sz="2000" dirty="0" err="1" smtClean="0">
                <a:solidFill>
                  <a:prstClr val="black"/>
                </a:solidFill>
              </a:rPr>
              <a:t>Mgr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08428" y="3765227"/>
            <a:ext cx="87113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Mob.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Interp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54361" y="3786921"/>
            <a:ext cx="87113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Cyber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Interp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3520" y="3793802"/>
            <a:ext cx="986342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ESMOL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Tools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5116605" y="5767387"/>
            <a:ext cx="1600200" cy="84772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prstClr val="black"/>
                </a:solidFill>
              </a:rPr>
              <a:t>Results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>
            <a:stCxn id="36" idx="2"/>
          </p:cNvCxnSpPr>
          <p:nvPr/>
        </p:nvCxnSpPr>
        <p:spPr>
          <a:xfrm flipH="1">
            <a:off x="6167930" y="5168502"/>
            <a:ext cx="240021" cy="598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47419" y="4768750"/>
            <a:ext cx="1281303" cy="383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Modelica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1700" y="4784525"/>
            <a:ext cx="852501" cy="383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ProE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55972" y="4784525"/>
            <a:ext cx="852501" cy="383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FEA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41330" y="4768749"/>
            <a:ext cx="852501" cy="383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D3D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587377" y="5573101"/>
            <a:ext cx="492094" cy="581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0081" y="4327202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MX.MOB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496" y="6248130"/>
            <a:ext cx="78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MX.JBM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06044" y="3810000"/>
            <a:ext cx="87113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PCC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Interp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5406" y="3810000"/>
            <a:ext cx="87113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PET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Interp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40757" y="4768748"/>
            <a:ext cx="1526443" cy="383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OpenMDAO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464" y="5137514"/>
            <a:ext cx="78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MX.DYN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335552" y="3405217"/>
            <a:ext cx="740863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 rot="16200000">
            <a:off x="3786047" y="347019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Left-Right Arrow 46"/>
          <p:cNvSpPr/>
          <p:nvPr/>
        </p:nvSpPr>
        <p:spPr>
          <a:xfrm rot="16200000">
            <a:off x="2675080" y="347019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Left-Right Arrow 47"/>
          <p:cNvSpPr/>
          <p:nvPr/>
        </p:nvSpPr>
        <p:spPr>
          <a:xfrm rot="16200000">
            <a:off x="1696497" y="3470193"/>
            <a:ext cx="431787" cy="247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89975" y="435259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MX.PCC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10099" y="435259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MX.PET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17069" y="4352596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MX.CYB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209" y="4352596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MX.CYB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5894" y="5147039"/>
            <a:ext cx="797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EXT Tool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9402" y="6037360"/>
            <a:ext cx="786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MX.DTO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7574" y="4768750"/>
            <a:ext cx="1398675" cy="522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Modelica+TrueTime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38800" y="5168502"/>
            <a:ext cx="310269" cy="598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25526" y="5168502"/>
            <a:ext cx="1375884" cy="6952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2"/>
          </p:cNvCxnSpPr>
          <p:nvPr/>
        </p:nvCxnSpPr>
        <p:spPr>
          <a:xfrm flipH="1">
            <a:off x="6629400" y="5168502"/>
            <a:ext cx="852823" cy="6952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716805" y="5137514"/>
            <a:ext cx="1454083" cy="89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5238084" y="1405265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8567581" y="4528749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840738" y="2633171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5461035" y="3558858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948130" y="3541988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4003082" y="3577908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3941611" y="4541149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433538" y="4589196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6501732" y="3609962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6555253" y="4564612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1462191" y="4599777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1274088" y="5453854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1957203" y="3564149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923868" y="3594272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2526005" y="2514600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746599" y="1591036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66623" y="2153641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80545" y="3552571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8637137" y="3552571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7668954" y="4537979"/>
            <a:ext cx="430146" cy="3609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439523" y="5725865"/>
            <a:ext cx="1462730" cy="784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Visualize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Score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6720952" y="6118103"/>
            <a:ext cx="707864" cy="146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6281429" y="6324764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8553592" y="6317227"/>
            <a:ext cx="430146" cy="37154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1587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/>
          <a:lstStyle/>
          <a:p>
            <a:pPr fontAlgn="t"/>
            <a:r>
              <a:rPr lang="en-US" dirty="0" smtClean="0"/>
              <a:t>Key Capabilities Available Now</a:t>
            </a:r>
          </a:p>
          <a:p>
            <a:pPr lvl="1" fontAlgn="t"/>
            <a:r>
              <a:rPr lang="en-US" dirty="0" smtClean="0"/>
              <a:t>Need to Be Tested With C2M2L Components/Environ.</a:t>
            </a:r>
          </a:p>
          <a:p>
            <a:pPr lvl="1" fontAlgn="t"/>
            <a:r>
              <a:rPr lang="en-US" dirty="0" smtClean="0"/>
              <a:t>Need to Be Tested With Seed Designs</a:t>
            </a:r>
          </a:p>
          <a:p>
            <a:pPr lvl="1" fontAlgn="t"/>
            <a:r>
              <a:rPr lang="en-US" dirty="0" smtClean="0"/>
              <a:t>Maturation Needed</a:t>
            </a:r>
          </a:p>
          <a:p>
            <a:pPr fontAlgn="t"/>
            <a:r>
              <a:rPr lang="en-US" dirty="0" smtClean="0"/>
              <a:t>Core Capabilities In Aug for Sept/Oct Beta Tests</a:t>
            </a:r>
          </a:p>
          <a:p>
            <a:pPr lvl="1" fontAlgn="t"/>
            <a:r>
              <a:rPr lang="en-US" dirty="0" smtClean="0"/>
              <a:t>Modeling, Design Space, Dynamics, CAD, </a:t>
            </a:r>
            <a:r>
              <a:rPr lang="en-US" dirty="0" err="1" smtClean="0"/>
              <a:t>Struct</a:t>
            </a:r>
            <a:r>
              <a:rPr lang="en-US" dirty="0" smtClean="0"/>
              <a:t> FEA</a:t>
            </a:r>
          </a:p>
          <a:p>
            <a:pPr fontAlgn="t"/>
            <a:r>
              <a:rPr lang="en-US" dirty="0" smtClean="0"/>
              <a:t>Extended Capabilities in Sept/Oct for Nov Beta</a:t>
            </a:r>
          </a:p>
          <a:p>
            <a:pPr fontAlgn="t"/>
            <a:r>
              <a:rPr lang="en-US" dirty="0" smtClean="0"/>
              <a:t>Small Set Post Nov.</a:t>
            </a:r>
          </a:p>
          <a:p>
            <a:pPr fontAlgn="t"/>
            <a:r>
              <a:rPr lang="en-US" dirty="0" smtClean="0"/>
              <a:t>Plan: </a:t>
            </a:r>
          </a:p>
          <a:p>
            <a:pPr lvl="1" fontAlgn="t"/>
            <a:r>
              <a:rPr lang="en-US" dirty="0" smtClean="0"/>
              <a:t>Maintain Schedule, Test to Greatest Extent</a:t>
            </a:r>
          </a:p>
          <a:p>
            <a:pPr lvl="1" fontAlgn="t"/>
            <a:r>
              <a:rPr lang="en-US" dirty="0" smtClean="0"/>
              <a:t>Flexible Execution</a:t>
            </a:r>
          </a:p>
          <a:p>
            <a:pPr fontAlgn="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/ Beta Testing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581650"/>
            <a:ext cx="1905000" cy="457200"/>
          </a:xfrm>
        </p:spPr>
        <p:txBody>
          <a:bodyPr/>
          <a:lstStyle/>
          <a:p>
            <a:fld id="{148AA57D-7290-43B7-9CE1-2BE8AFF1B70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897590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rot="16200000">
            <a:off x="4171950" y="4019549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Release</a:t>
            </a:r>
          </a:p>
        </p:txBody>
      </p:sp>
      <p:sp>
        <p:nvSpPr>
          <p:cNvPr id="8" name="Right Arrow 7"/>
          <p:cNvSpPr/>
          <p:nvPr/>
        </p:nvSpPr>
        <p:spPr bwMode="auto">
          <a:xfrm rot="16200000">
            <a:off x="4914900" y="4324350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Trial BETA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5257800" y="4705349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BETA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7353300" y="4095750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Go Live Rev</a:t>
            </a:r>
          </a:p>
        </p:txBody>
      </p:sp>
      <p:sp>
        <p:nvSpPr>
          <p:cNvPr id="11" name="Right Arrow 10"/>
          <p:cNvSpPr/>
          <p:nvPr/>
        </p:nvSpPr>
        <p:spPr bwMode="auto">
          <a:xfrm rot="15640342">
            <a:off x="5600700" y="4914900"/>
            <a:ext cx="9906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Dev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Release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919" y="6248400"/>
            <a:ext cx="7361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August Development = Release 0.9,       October Release = 1.0</a:t>
            </a:r>
            <a:endParaRPr 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7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BETA 2 </a:t>
            </a:r>
            <a:r>
              <a:rPr lang="en-US" sz="3200" dirty="0"/>
              <a:t>Development</a:t>
            </a:r>
            <a:r>
              <a:rPr lang="en-US" sz="3200" dirty="0" smtClean="0"/>
              <a:t> Schedule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04278"/>
              </p:ext>
            </p:extLst>
          </p:nvPr>
        </p:nvGraphicFramePr>
        <p:xfrm>
          <a:off x="685800" y="1524000"/>
          <a:ext cx="7620000" cy="504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3860800"/>
                <a:gridCol w="1219200"/>
              </a:tblGrid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Sept 31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feature lockdown + Language feature</a:t>
                      </a:r>
                      <a:r>
                        <a:rPr lang="en-US" baseline="0" dirty="0" smtClean="0"/>
                        <a:t>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Sept 7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1 Language Lockdown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Sept 14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Feature Lockdown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Sept 28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2 Feature Lockdown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Oct 12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Trial BETA 2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Oct 29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r>
                        <a:rPr lang="en-US" baseline="0" dirty="0" smtClean="0"/>
                        <a:t> 2 Release (</a:t>
                      </a: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v1.0 RC)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553200" cy="1066800"/>
          </a:xfrm>
        </p:spPr>
        <p:txBody>
          <a:bodyPr/>
          <a:lstStyle/>
          <a:p>
            <a:r>
              <a:rPr lang="en-US" sz="3200" dirty="0" smtClean="0"/>
              <a:t>META-X CyPhy Vignettes</a:t>
            </a:r>
            <a:br>
              <a:rPr lang="en-US" sz="3200" dirty="0" smtClean="0"/>
            </a:br>
            <a:r>
              <a:rPr lang="en-US" sz="1800" dirty="0">
                <a:solidFill>
                  <a:srgbClr val="92D050"/>
                </a:solidFill>
              </a:rPr>
              <a:t>KEY: [Green] = AUG Tool, Sept </a:t>
            </a:r>
            <a:r>
              <a:rPr lang="en-US" sz="1800" dirty="0" smtClean="0">
                <a:solidFill>
                  <a:srgbClr val="92D050"/>
                </a:solidFill>
              </a:rPr>
              <a:t>Tutorial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FFFF00"/>
                </a:solidFill>
              </a:rPr>
              <a:t>[Yellow] = Aug/Sept w. Dependency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000" dirty="0" smtClean="0"/>
              <a:t>Start a Team and Project</a:t>
            </a:r>
            <a:endParaRPr lang="en-US" sz="2000" dirty="0"/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Creation of Accounts/Team and Projects , Plus</a:t>
            </a:r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Acquisition of Tools and Seed Designs</a:t>
            </a:r>
          </a:p>
          <a:p>
            <a:r>
              <a:rPr lang="en-US" sz="2000" dirty="0" smtClean="0"/>
              <a:t>Design &amp; Analysis</a:t>
            </a:r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Modify </a:t>
            </a:r>
            <a:r>
              <a:rPr lang="en-US" sz="1800" dirty="0">
                <a:solidFill>
                  <a:srgbClr val="92D050"/>
                </a:solidFill>
              </a:rPr>
              <a:t>Design  By Component Addition &amp; </a:t>
            </a:r>
            <a:r>
              <a:rPr lang="en-US" sz="1800" dirty="0" smtClean="0">
                <a:solidFill>
                  <a:srgbClr val="92D050"/>
                </a:solidFill>
              </a:rPr>
              <a:t>Evaluate 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Change Design Structure, Evaluate Metrics/Score- </a:t>
            </a:r>
            <a:r>
              <a:rPr lang="en-US" sz="1800" dirty="0" smtClean="0">
                <a:solidFill>
                  <a:srgbClr val="92D050"/>
                </a:solidFill>
              </a:rPr>
              <a:t>AUG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Full System Evaluation  – AUG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Assembling CAD, Check Physical Properties - OCT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Compute PCC on Design - OCT</a:t>
            </a:r>
          </a:p>
          <a:p>
            <a:pPr lvl="1"/>
            <a:r>
              <a:rPr lang="en-US" sz="1800" dirty="0" smtClean="0">
                <a:solidFill>
                  <a:srgbClr val="00B0F0"/>
                </a:solidFill>
              </a:rPr>
              <a:t>Explore/Optimize Parameters - OCT</a:t>
            </a:r>
          </a:p>
          <a:p>
            <a:pPr lvl="1"/>
            <a:r>
              <a:rPr lang="en-US" sz="1800" dirty="0" smtClean="0">
                <a:solidFill>
                  <a:srgbClr val="00B0F0"/>
                </a:solidFill>
              </a:rPr>
              <a:t>Add Detail to 3D Structures - OCT</a:t>
            </a:r>
            <a:endParaRPr lang="en-US" sz="2000" dirty="0" smtClean="0"/>
          </a:p>
          <a:p>
            <a:pPr lvl="1"/>
            <a:r>
              <a:rPr lang="en-US" sz="1800" dirty="0" smtClean="0">
                <a:solidFill>
                  <a:srgbClr val="00B0F0"/>
                </a:solidFill>
              </a:rPr>
              <a:t>Finite Element Analysis for Hidden Interactions - OCT</a:t>
            </a:r>
          </a:p>
          <a:p>
            <a:r>
              <a:rPr lang="en-US" sz="2000" dirty="0" smtClean="0"/>
              <a:t>Collaboration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Design Reviews and Team Design –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</a:rPr>
              <a:t>ElectroTank</a:t>
            </a:r>
            <a:endParaRPr lang="en-US" sz="1800" dirty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Split / Merge Team for Parallel Design – OCT/DEC</a:t>
            </a:r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324600" cy="838200"/>
          </a:xfrm>
        </p:spPr>
        <p:txBody>
          <a:bodyPr/>
          <a:lstStyle/>
          <a:p>
            <a:r>
              <a:rPr lang="en-US" dirty="0" smtClean="0"/>
              <a:t>Documentation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23889"/>
              </p:ext>
            </p:extLst>
          </p:nvPr>
        </p:nvGraphicFramePr>
        <p:xfrm>
          <a:off x="152399" y="1371592"/>
          <a:ext cx="8915401" cy="4685190"/>
        </p:xfrm>
        <a:graphic>
          <a:graphicData uri="http://schemas.openxmlformats.org/drawingml/2006/table">
            <a:tbl>
              <a:tblPr/>
              <a:tblGrid>
                <a:gridCol w="604237"/>
                <a:gridCol w="909829"/>
                <a:gridCol w="993173"/>
                <a:gridCol w="4843162"/>
                <a:gridCol w="676006"/>
                <a:gridCol w="444497"/>
                <a:gridCol w="444497"/>
              </a:tblGrid>
              <a:tr h="2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 Delivery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Vignette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VF Doc (html)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pdf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1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9/15/2012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Beta-1  (9/28/12)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A Project, Build a Team, Prepare Tools and Initial Design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 RELEASE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System Design By Adding A New Component, Evaluate Changes Impact on KPPs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System Design By Adding Subsystem or Change Architecture, Evaluate Changes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Conceptual Component Development Within System Context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Full System Check - Recompute All KPP's, Evaluate Score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Physical 3D Design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 PCC For Design Point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2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10/15/2012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Beta-2  (10/29/12)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Physical 3D Design (+ NRMM)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RC 1.0 RELEASE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Detailed Mechanical Design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Explore and Optimize Parameters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Parallel Team Design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Review with Project Team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3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12/7/2012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 FINAL (12/21/2012)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"Go-live" Release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060" marR="6060" marT="60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C2M2L TA1 Models</a:t>
            </a:r>
          </a:p>
          <a:p>
            <a:pPr lvl="1"/>
            <a:r>
              <a:rPr lang="en-US" sz="2000" b="1" dirty="0" smtClean="0"/>
              <a:t>Phenomena Specification Mechanism</a:t>
            </a:r>
          </a:p>
          <a:p>
            <a:pPr lvl="1"/>
            <a:r>
              <a:rPr lang="en-US" sz="2000" b="1" dirty="0" err="1" smtClean="0"/>
              <a:t>OpenModelica</a:t>
            </a:r>
            <a:r>
              <a:rPr lang="en-US" sz="2000" b="1" dirty="0" smtClean="0"/>
              <a:t> Compatibility</a:t>
            </a:r>
          </a:p>
          <a:p>
            <a:pPr lvl="2"/>
            <a:r>
              <a:rPr lang="en-US" sz="1800" b="1" dirty="0" smtClean="0"/>
              <a:t>Models and OM are both Moving Targets</a:t>
            </a:r>
          </a:p>
          <a:p>
            <a:pPr lvl="2"/>
            <a:r>
              <a:rPr lang="en-US" sz="1800" b="1" dirty="0" smtClean="0"/>
              <a:t>Component Feature Usage &amp; Composition</a:t>
            </a:r>
          </a:p>
          <a:p>
            <a:r>
              <a:rPr lang="en-US" sz="2400" b="1" dirty="0" smtClean="0"/>
              <a:t>Seed Designs</a:t>
            </a:r>
          </a:p>
          <a:p>
            <a:pPr lvl="1"/>
            <a:r>
              <a:rPr lang="en-US" sz="2000" b="1" dirty="0" smtClean="0"/>
              <a:t>Serial Dependency on Models</a:t>
            </a:r>
          </a:p>
          <a:p>
            <a:r>
              <a:rPr lang="en-US" sz="2400" b="1" dirty="0" smtClean="0"/>
              <a:t>Test Benches</a:t>
            </a:r>
          </a:p>
          <a:p>
            <a:pPr lvl="1"/>
            <a:r>
              <a:rPr lang="en-US" sz="2000" b="1" dirty="0" smtClean="0"/>
              <a:t>Serial Dependency on Seed Designs</a:t>
            </a:r>
          </a:p>
          <a:p>
            <a:pPr lvl="1"/>
            <a:r>
              <a:rPr lang="en-US" sz="2000" b="1" dirty="0" smtClean="0"/>
              <a:t>Alignment </a:t>
            </a:r>
          </a:p>
          <a:p>
            <a:pPr lvl="1"/>
            <a:r>
              <a:rPr lang="en-US" sz="2000" b="1" dirty="0" smtClean="0"/>
              <a:t>Complexity/Execution Time</a:t>
            </a:r>
          </a:p>
          <a:p>
            <a:r>
              <a:rPr lang="en-US" sz="2400" b="1" dirty="0" smtClean="0"/>
              <a:t>Environmental Models</a:t>
            </a:r>
          </a:p>
          <a:p>
            <a:r>
              <a:rPr lang="en-US" sz="2400" b="1" dirty="0" err="1" smtClean="0"/>
              <a:t>OpenModelica</a:t>
            </a:r>
            <a:r>
              <a:rPr lang="en-US" sz="2400" b="1" dirty="0" smtClean="0"/>
              <a:t>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A57D-7290-43B7-9CE1-2BE8AFF1B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Schedule - KPPs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38818"/>
              </p:ext>
            </p:extLst>
          </p:nvPr>
        </p:nvGraphicFramePr>
        <p:xfrm>
          <a:off x="152400" y="1447800"/>
          <a:ext cx="8893308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584"/>
                <a:gridCol w="511773"/>
                <a:gridCol w="582016"/>
                <a:gridCol w="592051"/>
                <a:gridCol w="2920115"/>
                <a:gridCol w="582016"/>
                <a:gridCol w="1354693"/>
                <a:gridCol w="883060"/>
              </a:tblGrid>
              <a:tr h="56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Attribute Title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 Level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 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Priority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Units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Requirement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Drop Date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Troop Capacity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shall carry a reinforced rifle squad of combat equipped marines of no less than: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marines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NATO Mobility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The vehicle (at GVW) shall achieve the NATO Reference Mobility Model (NRMM) requirements as called out below.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Level Road Land 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On a level, hard surfaced road, the vehicle, at GVW, shall attain a speed of no less than: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02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Minimum Sustained Forward Cruising Speed in up to Sea State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GVW, while operating through a mix of head and following seas with a SWH of up to x m (x inches) shall have a sustained minimum average speed of (T: x knots, O: y knots)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knots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02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Well Deck Water Transportation Compatibility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Compatible with all classes of U.S. Navy amphibious ships that possess a well deck and amphibious landing craft. Compatible Length &lt;370 in Width&lt;146.5 in Height&lt;129.5 in 12 vehicles on LSD- 49 class; 14 on LPD-17 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15-Aug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5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TestBench</a:t>
            </a:r>
            <a:r>
              <a:rPr lang="en-US" sz="3200" dirty="0" smtClean="0"/>
              <a:t> Schedule</a:t>
            </a:r>
            <a:br>
              <a:rPr lang="en-US" sz="3200" dirty="0" smtClean="0"/>
            </a:br>
            <a:r>
              <a:rPr lang="en-US" sz="3200" dirty="0" smtClean="0"/>
              <a:t>High Priority, Near Term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23452"/>
              </p:ext>
            </p:extLst>
          </p:nvPr>
        </p:nvGraphicFramePr>
        <p:xfrm>
          <a:off x="762000" y="1219200"/>
          <a:ext cx="7772401" cy="1320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611"/>
                <a:gridCol w="447268"/>
                <a:gridCol w="508659"/>
                <a:gridCol w="517431"/>
                <a:gridCol w="2552065"/>
                <a:gridCol w="508659"/>
                <a:gridCol w="1183948"/>
                <a:gridCol w="771760"/>
              </a:tblGrid>
              <a:tr h="493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Attribute Title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 Level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 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Priority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Units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Requirement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Drop Date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3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Bilge Pump Capacity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 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Bilge 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total bilge pump capacity shall be greater than: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57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Sufficient Cooling During Tractive Effort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 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Thermal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cooling System shall maintain and stabilize component temperatures within manufacturer's specific limits while operating at max ambient temperature for a period of 2 hrs, with the vehicle developing a tractive effort equal to 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TE/GVW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921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Transverse Center of Gravity (TCG) for All Weight Conditions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TCG, from the vehicle Center Line in all weight conditions, shall be no more than (T: 20 cm, O: 10 cm)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Troop Capacity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vehicle shall carry a reinforced rifle squad of combat equipped marines of no less than: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marines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Service Brake  Performance on Grades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With the engine running, the service brakes shall hold the vehicle at GVW on a dry hard surface,  pointing either uphill or downhill on a grade greater than 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Stopping Distance &amp; Drift from Maximum Road 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vehicle, at GVW, shall stop from maximum vehicle forward speed , with drift not exceeding xxm, within a distance of: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6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Like For Like Tow Capability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vehicle with a full tank of fuel, at GVW shall  be capable of towing another like vehicle in its payload category of GVW over flat secondary roads for a distance of: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Water Towing 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vehicle at GVW shall be capable of towing a like vehicle at GVW in sea state xx and through the surf zone onto a beach at speed of: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knots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54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Maximum Tractive Effort on Level Ground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maximum output torque at the sprocket under ambient conditions defined by NATO AEP-5 at xx m altitude in forward and reverse on a level, hard surface road shall be sufficient to generate a tractive effort equal to 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TE/GVW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Operations on Side Slope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 shall be capable of slope operations at a grade of more than: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Speed on 60% Grade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vehicle, at GVW shall be able to ascend/descend,  in both forward and reverse, a xx% grade at: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6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Stopping &amp; Re-starting on Grades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 shall be capable of stopping on a xx% xx-x grade for not less than xx minute, shut the engine off, restart, and then continue to ascend/descend the xx% grade.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NATO Mobility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The vehicle (at GVW) shall achieve the NATO Reference Mobility Model (NRMM) requirements as called out below.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Approach Angle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Approach angle shall be 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Departure Angle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Departure angle, shall be: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Land Range on Level Ground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 shall be capable of operating on a level hard surface road on internally carried fuel, at an average speed of xx kph (xx mph) for a minimum distance  of: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0-20 mph Acceleration on Level Ground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 shall accelerate on a level hard surface from 0 to xx kph (xx mph) in: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Cross Country Land 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For cross-country movement, with the vehicle at GVW, shall be able to attain land speeds of: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Level Road Land 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On a level, hard surfaced road, the vehicle, at GVW, shall attain a speed of no less than: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4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Minimum Reverse Land 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 shall have a reverse speed of no less than: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6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Minimum Sustained Forward Cruising Speed in up to Sea State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at GVW, while operating through a mix of head and following seas with a SWH of up to x m (x inches) shall have a sustained minimum average speed of (T: x knots, O: y knots)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knots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3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Air Transportation Compatibility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shall be air transportable aboard both C-5, C-17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3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Rail Transportation Compatibility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Shall be compatible with, and transportable on, U.S. railway systems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3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Road Transportation Standard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Transportable By highway, rail, air, and sea. Per MIL-STD-1366D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6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Highway Road Transportation Standards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vehicle shall not exceed highway weight and dimensional permit limits when carried as cargo by highway transportation assets of the Army, USMC, NATO, or allied countries.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6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Well Deck Water Transportation Compatibility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Full 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KPP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Compatible with all classes of U.S. Navy amphibious ships that possess a well deck and amphibious landing craft. Compatible Length &lt;370 in Width&lt;146.5 in Height&lt;129.5 in 12 vehicles on LSD- 49 class; 14 on LPD-17 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MPF Water Transportation Compatibility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Full Vehicle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Compatible with all classes MPF ships for MPF shipping with ramps rated to accommodate the weight of the vehicle. Compatible Length &lt;370 in Width&lt;146.5 in Height&lt;129.5 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Vehicle Functionality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15-Aug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9576"/>
      </p:ext>
    </p:extLst>
  </p:cSld>
  <p:clrMapOvr>
    <a:masterClrMapping/>
  </p:clrMapOvr>
</p:sld>
</file>

<file path=ppt/theme/theme1.xml><?xml version="1.0" encoding="utf-8"?>
<a:theme xmlns:a="http://schemas.openxmlformats.org/drawingml/2006/main" name="DARPA Vanderbilt Template">
  <a:themeElements>
    <a:clrScheme name="ISIS Presentation Template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ISIS Presentatio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ISIS Presentation Template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Presentation Template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Presentatio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14988</TotalTime>
  <Words>4312</Words>
  <Application>Microsoft Office PowerPoint</Application>
  <PresentationFormat>On-screen Show (4:3)</PresentationFormat>
  <Paragraphs>1595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DARPA Vanderbilt Template</vt:lpstr>
      <vt:lpstr>1_Office Theme</vt:lpstr>
      <vt:lpstr>2_Office Theme</vt:lpstr>
      <vt:lpstr>META-X VU BETA TEST</vt:lpstr>
      <vt:lpstr>Release / Beta Testing Plan</vt:lpstr>
      <vt:lpstr>BETA 1 Development Schedule </vt:lpstr>
      <vt:lpstr>BETA 2 Development Schedule </vt:lpstr>
      <vt:lpstr>META-X CyPhy Vignettes KEY: [Green] = AUG Tool, Sept Tutorial [Yellow] = Aug/Sept w. Dependency</vt:lpstr>
      <vt:lpstr>Documentation Schedule</vt:lpstr>
      <vt:lpstr>Dependencies</vt:lpstr>
      <vt:lpstr>TestBench Schedule - KPPs</vt:lpstr>
      <vt:lpstr>TestBench Schedule High Priority, Near Term</vt:lpstr>
      <vt:lpstr>Start A Team &amp; Project</vt:lpstr>
      <vt:lpstr>Thread: SV1: Start VF Project</vt:lpstr>
      <vt:lpstr>Thread: SV2 Start VF Project</vt:lpstr>
      <vt:lpstr>Thread: ST1&amp;2 Download/Install Tools</vt:lpstr>
      <vt:lpstr>Thread CD1: Download Designs</vt:lpstr>
      <vt:lpstr>Thread: CC3: Add Components to Project</vt:lpstr>
      <vt:lpstr>Vignette: Modify Design  By Component Addition &amp; Evaluate</vt:lpstr>
      <vt:lpstr>Thread: CD5: Add Components to Design</vt:lpstr>
      <vt:lpstr>Thread: CD5_DS: Add Components to Design Space</vt:lpstr>
      <vt:lpstr>Prune Design Space</vt:lpstr>
      <vt:lpstr>Thread: CT2: Download and Configure Testbench for Dynamic Analysis</vt:lpstr>
      <vt:lpstr>Thread: AD1a: Execute Testbench for Dynamic Analysis</vt:lpstr>
      <vt:lpstr>Thread: AD2a: Visualize Results from Dynamics Testbench</vt:lpstr>
      <vt:lpstr>Vignette: Change Design Structure, Evaluate Metrics/Score</vt:lpstr>
      <vt:lpstr>Thread: CD6_DS: Change Structure in Design Space</vt:lpstr>
      <vt:lpstr>Vignette: Full System Evaluation</vt:lpstr>
      <vt:lpstr>Thread: AP3: Configure &amp; Execute Battery of Tests</vt:lpstr>
      <vt:lpstr>Vignette: Explore/Optimize Parameters</vt:lpstr>
      <vt:lpstr>Thread: AP1: Configure &amp; Execute PET</vt:lpstr>
      <vt:lpstr>Vignette: Optimize Design, Select Best Component</vt:lpstr>
      <vt:lpstr>Vignette: Compute PCC on Design</vt:lpstr>
      <vt:lpstr>Thread: AP2: Configure &amp; Execute PCC</vt:lpstr>
      <vt:lpstr>Vignette: Assemble CAD Check Physical Properties of Design</vt:lpstr>
      <vt:lpstr>Vignette: Add Detail To Mechanical Design</vt:lpstr>
      <vt:lpstr>Design: Flesh Out Details of 3D Design</vt:lpstr>
      <vt:lpstr>Thread CC5: Add CAD to Existing Component</vt:lpstr>
      <vt:lpstr>Design - Point vs. Space</vt:lpstr>
      <vt:lpstr>Architecture/Task Mapping</vt:lpstr>
      <vt:lpstr>Summary</vt:lpstr>
      <vt:lpstr>Release / Beta Testing Plan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Patterns</dc:title>
  <dc:creator>Chris vanBuskirk</dc:creator>
  <cp:lastModifiedBy>jscott</cp:lastModifiedBy>
  <cp:revision>237</cp:revision>
  <dcterms:created xsi:type="dcterms:W3CDTF">2012-03-01T03:29:05Z</dcterms:created>
  <dcterms:modified xsi:type="dcterms:W3CDTF">2012-08-14T23:40:01Z</dcterms:modified>
</cp:coreProperties>
</file>