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2"/>
    <p:sldMasterId id="2147483662" r:id="rId3"/>
  </p:sldMasterIdLst>
  <p:notesMasterIdLst>
    <p:notesMasterId r:id="rId48"/>
  </p:notesMasterIdLst>
  <p:handoutMasterIdLst>
    <p:handoutMasterId r:id="rId49"/>
  </p:handoutMasterIdLst>
  <p:sldIdLst>
    <p:sldId id="256" r:id="rId4"/>
    <p:sldId id="329" r:id="rId5"/>
    <p:sldId id="281" r:id="rId6"/>
    <p:sldId id="283" r:id="rId7"/>
    <p:sldId id="284" r:id="rId8"/>
    <p:sldId id="285" r:id="rId9"/>
    <p:sldId id="286" r:id="rId10"/>
    <p:sldId id="318" r:id="rId11"/>
    <p:sldId id="319" r:id="rId12"/>
    <p:sldId id="325" r:id="rId13"/>
    <p:sldId id="320" r:id="rId14"/>
    <p:sldId id="287" r:id="rId15"/>
    <p:sldId id="289" r:id="rId16"/>
    <p:sldId id="292" r:id="rId17"/>
    <p:sldId id="293" r:id="rId18"/>
    <p:sldId id="326" r:id="rId19"/>
    <p:sldId id="327" r:id="rId20"/>
    <p:sldId id="322" r:id="rId21"/>
    <p:sldId id="291" r:id="rId22"/>
    <p:sldId id="290" r:id="rId23"/>
    <p:sldId id="288" r:id="rId24"/>
    <p:sldId id="294" r:id="rId25"/>
    <p:sldId id="323" r:id="rId26"/>
    <p:sldId id="295" r:id="rId27"/>
    <p:sldId id="297" r:id="rId28"/>
    <p:sldId id="298" r:id="rId29"/>
    <p:sldId id="300" r:id="rId30"/>
    <p:sldId id="324" r:id="rId31"/>
    <p:sldId id="302" r:id="rId32"/>
    <p:sldId id="303" r:id="rId33"/>
    <p:sldId id="304" r:id="rId34"/>
    <p:sldId id="305" r:id="rId35"/>
    <p:sldId id="306" r:id="rId36"/>
    <p:sldId id="328" r:id="rId37"/>
    <p:sldId id="307" r:id="rId38"/>
    <p:sldId id="308" r:id="rId39"/>
    <p:sldId id="309" r:id="rId40"/>
    <p:sldId id="310" r:id="rId41"/>
    <p:sldId id="311" r:id="rId42"/>
    <p:sldId id="312" r:id="rId43"/>
    <p:sldId id="313" r:id="rId44"/>
    <p:sldId id="314" r:id="rId45"/>
    <p:sldId id="280" r:id="rId46"/>
    <p:sldId id="330" r:id="rId4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 userDrawn="1">
          <p15:clr>
            <a:srgbClr val="A4A3A4"/>
          </p15:clr>
        </p15:guide>
        <p15:guide id="3" orient="horz" pos="1056" userDrawn="1">
          <p15:clr>
            <a:srgbClr val="A4A3A4"/>
          </p15:clr>
        </p15:guide>
        <p15:guide id="4" orient="horz" pos="3744" userDrawn="1">
          <p15:clr>
            <a:srgbClr val="A4A3A4"/>
          </p15:clr>
        </p15:guide>
        <p15:guide id="5" pos="5280"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85D8A"/>
    <a:srgbClr val="969696"/>
    <a:srgbClr val="8D0981"/>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89586" autoAdjust="0"/>
  </p:normalViewPr>
  <p:slideViewPr>
    <p:cSldViewPr>
      <p:cViewPr varScale="1">
        <p:scale>
          <a:sx n="77" d="100"/>
          <a:sy n="77" d="100"/>
        </p:scale>
        <p:origin x="1670" y="62"/>
      </p:cViewPr>
      <p:guideLst>
        <p:guide pos="288"/>
        <p:guide orient="horz" pos="1056"/>
        <p:guide orient="horz" pos="3744"/>
        <p:guide pos="52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58" d="100"/>
          <a:sy n="58" d="100"/>
        </p:scale>
        <p:origin x="3274" y="82"/>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A</cx:pt>
          <cx:pt idx="1">B</cx:pt>
          <cx:pt idx="2">C</cx:pt>
          <cx:pt idx="3">D</cx:pt>
        </cx:lvl>
        <cx:lvl ptCount="16">
          <cx:pt idx="0">茎 1</cx:pt>
          <cx:pt idx="1">茎 1</cx:pt>
          <cx:pt idx="2">茎 1</cx:pt>
          <cx:pt idx="3">茎 1</cx:pt>
        </cx:lvl>
        <cx:lvl ptCount="16">
          <cx:pt idx="0">按词频划分</cx:pt>
          <cx:pt idx="1">按词频划分</cx:pt>
          <cx:pt idx="2">按词频划分</cx:pt>
          <cx:pt idx="3">按词频划分</cx:pt>
        </cx:lvl>
      </cx:strDim>
      <cx:numDim type="size">
        <cx:f>Sheet1!$D$2:$D$17</cx:f>
        <cx:lvl ptCount="16" formatCode="G/通用格式">
          <cx:pt idx="0">0.10000000000000001</cx:pt>
          <cx:pt idx="1">0.20000000000000001</cx:pt>
          <cx:pt idx="2">0.29999999999999999</cx:pt>
          <cx:pt idx="3">0.40000000000000002</cx:pt>
        </cx:lvl>
      </cx:numDim>
    </cx:data>
  </cx:chartData>
  <cx:chart>
    <cx:plotArea>
      <cx:plotAreaRegion>
        <cx:series layoutId="treemap" uniqueId="{F24C9D66-557B-45A9-8C28-3B784412A415}">
          <cx:tx>
            <cx:txData>
              <cx:f>Sheet1!$D$1</cx:f>
              <cx:v>系列 1</cx:v>
            </cx:txData>
          </cx:tx>
          <cx:spPr>
            <a:solidFill>
              <a:srgbClr val="92D050"/>
            </a:solidFill>
          </cx:spPr>
          <cx:dataLabels pos="inEnd">
            <cx:visibility seriesName="0" categoryName="1" value="0"/>
          </cx:dataLabels>
          <cx:dataId val="0"/>
          <cx:layoutPr>
            <cx:parentLabelLayout val="overlapping"/>
          </cx:layoutPr>
        </cx:series>
      </cx:plotAreaRegion>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A:0.1284</cx:pt>
          <cx:pt idx="1">B:0.2160</cx:pt>
          <cx:pt idx="2">C:0.2929</cx:pt>
          <cx:pt idx="3">D:0.3627</cx:pt>
        </cx:lvl>
        <cx:lvl ptCount="16">
          <cx:pt idx="0">茎 1</cx:pt>
          <cx:pt idx="1">茎 1</cx:pt>
          <cx:pt idx="2">茎 1</cx:pt>
          <cx:pt idx="3">茎 1</cx:pt>
        </cx:lvl>
        <cx:lvl ptCount="16">
          <cx:pt idx="0">按词频划分</cx:pt>
          <cx:pt idx="1">按词频划分</cx:pt>
          <cx:pt idx="2">按词频划分</cx:pt>
          <cx:pt idx="3">按词频划分</cx:pt>
        </cx:lvl>
      </cx:strDim>
      <cx:numDim type="size">
        <cx:f>Sheet1!$D$2:$D$17</cx:f>
        <cx:lvl ptCount="16" formatCode="G/通用格式">
          <cx:pt idx="0">0.17780000000000001</cx:pt>
          <cx:pt idx="1">0.29899999999999999</cx:pt>
          <cx:pt idx="2">0.40539999999999998</cx:pt>
          <cx:pt idx="3">0.50290000000000001</cx:pt>
        </cx:lvl>
      </cx:numDim>
    </cx:data>
  </cx:chartData>
  <cx:chart>
    <cx:plotArea>
      <cx:plotAreaRegion>
        <cx:series layoutId="treemap" uniqueId="{F24C9D66-557B-45A9-8C28-3B784412A415}">
          <cx:tx>
            <cx:txData>
              <cx:f>Sheet1!$D$1</cx:f>
              <cx:v>系列 1</cx:v>
            </cx:txData>
          </cx:tx>
          <cx:spPr>
            <a:solidFill>
              <a:srgbClr val="00B050"/>
            </a:solidFill>
          </cx:spPr>
          <cx:dataLabels pos="inEnd">
            <cx:visibility seriesName="0" categoryName="1" value="0"/>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5E5AF3A-9ED9-4939-893B-B18017691D64}"/>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227EDFB-6DD6-436F-BDB2-741454F19751}"/>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9DBCCD37-E667-41C1-A458-F44760F3197B}" type="datetimeFigureOut">
              <a:rPr lang="zh-CN" altLang="en-US" smtClean="0"/>
              <a:t>2021/7/21</a:t>
            </a:fld>
            <a:endParaRPr lang="zh-CN" altLang="en-US"/>
          </a:p>
        </p:txBody>
      </p:sp>
      <p:sp>
        <p:nvSpPr>
          <p:cNvPr id="4" name="页脚占位符 3">
            <a:extLst>
              <a:ext uri="{FF2B5EF4-FFF2-40B4-BE49-F238E27FC236}">
                <a16:creationId xmlns:a16="http://schemas.microsoft.com/office/drawing/2014/main" id="{542F5DD2-BD30-4B8C-AD4F-9C35533D02F3}"/>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F3D4C94-F85B-47F1-90B0-3734B24EDD9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BAB4D768-DB48-42E9-A047-25E9785563DD}" type="slidenum">
              <a:rPr lang="zh-CN" altLang="en-US" smtClean="0"/>
              <a:t>‹#›</a:t>
            </a:fld>
            <a:endParaRPr lang="zh-CN" altLang="en-US"/>
          </a:p>
        </p:txBody>
      </p:sp>
    </p:spTree>
    <p:extLst>
      <p:ext uri="{BB962C8B-B14F-4D97-AF65-F5344CB8AC3E}">
        <p14:creationId xmlns:p14="http://schemas.microsoft.com/office/powerpoint/2010/main" val="2889775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29" tIns="49515" rIns="99029" bIns="49515" rtlCol="0" anchor="ctr"/>
          <a:lstStyle/>
          <a:p>
            <a:endParaRPr lang="en-US"/>
          </a:p>
        </p:txBody>
      </p:sp>
      <p:sp>
        <p:nvSpPr>
          <p:cNvPr id="7" name="Slide Number Placeholder 6"/>
          <p:cNvSpPr>
            <a:spLocks noGrp="1"/>
          </p:cNvSpPr>
          <p:nvPr>
            <p:ph type="sldNum" sz="quarter" idx="5"/>
          </p:nvPr>
        </p:nvSpPr>
        <p:spPr>
          <a:xfrm>
            <a:off x="4021294" y="9721107"/>
            <a:ext cx="3076363" cy="511731"/>
          </a:xfrm>
          <a:prstGeom prst="rect">
            <a:avLst/>
          </a:prstGeom>
        </p:spPr>
        <p:txBody>
          <a:bodyPr vert="horz" lIns="99029" tIns="49515" rIns="99029" bIns="49515" rtlCol="0" anchor="b"/>
          <a:lstStyle>
            <a:lvl1pPr algn="r">
              <a:defRPr sz="1300"/>
            </a:lvl1pPr>
          </a:lstStyle>
          <a:p>
            <a:fld id="{888D8C6A-5774-4DE2-8FE5-0E6E8828DF0F}"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3</a:t>
            </a:fld>
            <a:endParaRPr lang="en-US"/>
          </a:p>
        </p:txBody>
      </p:sp>
    </p:spTree>
    <p:extLst>
      <p:ext uri="{BB962C8B-B14F-4D97-AF65-F5344CB8AC3E}">
        <p14:creationId xmlns:p14="http://schemas.microsoft.com/office/powerpoint/2010/main" val="179066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16</a:t>
            </a:fld>
            <a:endParaRPr lang="en-US"/>
          </a:p>
        </p:txBody>
      </p:sp>
    </p:spTree>
    <p:extLst>
      <p:ext uri="{BB962C8B-B14F-4D97-AF65-F5344CB8AC3E}">
        <p14:creationId xmlns:p14="http://schemas.microsoft.com/office/powerpoint/2010/main" val="2094026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17</a:t>
            </a:fld>
            <a:endParaRPr lang="en-US"/>
          </a:p>
        </p:txBody>
      </p:sp>
    </p:spTree>
    <p:extLst>
      <p:ext uri="{BB962C8B-B14F-4D97-AF65-F5344CB8AC3E}">
        <p14:creationId xmlns:p14="http://schemas.microsoft.com/office/powerpoint/2010/main" val="2728183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26</a:t>
            </a:fld>
            <a:endParaRPr lang="en-US"/>
          </a:p>
        </p:txBody>
      </p:sp>
    </p:spTree>
    <p:extLst>
      <p:ext uri="{BB962C8B-B14F-4D97-AF65-F5344CB8AC3E}">
        <p14:creationId xmlns:p14="http://schemas.microsoft.com/office/powerpoint/2010/main" val="246904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r>
              <a:rPr lang="zh-CN" altLang="en-US" dirty="0"/>
              <a:t>这边做的操作，其实就是把输入的各个词向量对应的偏导，扩展成词向量矩阵规模，词向量对应行的元素即为</a:t>
            </a:r>
            <a:r>
              <a:rPr lang="en-US" altLang="zh-CN" dirty="0"/>
              <a:t>l</a:t>
            </a:r>
            <a:r>
              <a:rPr lang="zh-CN" altLang="en-US" dirty="0"/>
              <a:t>关于</a:t>
            </a:r>
            <a:r>
              <a:rPr lang="en-US" altLang="zh-CN" dirty="0" err="1"/>
              <a:t>econtext</a:t>
            </a:r>
            <a:r>
              <a:rPr lang="zh-CN" altLang="en-US" dirty="0"/>
              <a:t>偏导取</a:t>
            </a:r>
            <a:r>
              <a:rPr lang="en-US" altLang="zh-CN" dirty="0"/>
              <a:t>1/2n</a:t>
            </a:r>
            <a:r>
              <a:rPr lang="zh-CN" altLang="en-US" dirty="0"/>
              <a:t>，其他行元素是</a:t>
            </a:r>
            <a:r>
              <a:rPr lang="en-US" altLang="zh-CN" dirty="0"/>
              <a:t>0</a:t>
            </a:r>
            <a:r>
              <a:rPr lang="zh-CN" altLang="en-US" dirty="0"/>
              <a:t>，最后进行累加。</a:t>
            </a:r>
          </a:p>
        </p:txBody>
      </p:sp>
      <p:sp>
        <p:nvSpPr>
          <p:cNvPr id="4" name="灯片编号占位符 3"/>
          <p:cNvSpPr>
            <a:spLocks noGrp="1"/>
          </p:cNvSpPr>
          <p:nvPr>
            <p:ph type="sldNum" sz="quarter" idx="5"/>
          </p:nvPr>
        </p:nvSpPr>
        <p:spPr/>
        <p:txBody>
          <a:bodyPr/>
          <a:lstStyle/>
          <a:p>
            <a:fld id="{888D8C6A-5774-4DE2-8FE5-0E6E8828DF0F}" type="slidenum">
              <a:rPr lang="en-US" smtClean="0"/>
              <a:t>28</a:t>
            </a:fld>
            <a:endParaRPr lang="en-US"/>
          </a:p>
        </p:txBody>
      </p:sp>
    </p:spTree>
    <p:extLst>
      <p:ext uri="{BB962C8B-B14F-4D97-AF65-F5344CB8AC3E}">
        <p14:creationId xmlns:p14="http://schemas.microsoft.com/office/powerpoint/2010/main" val="2553420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33</a:t>
            </a:fld>
            <a:endParaRPr lang="en-US"/>
          </a:p>
        </p:txBody>
      </p:sp>
    </p:spTree>
    <p:extLst>
      <p:ext uri="{BB962C8B-B14F-4D97-AF65-F5344CB8AC3E}">
        <p14:creationId xmlns:p14="http://schemas.microsoft.com/office/powerpoint/2010/main" val="889337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34</a:t>
            </a:fld>
            <a:endParaRPr lang="en-US"/>
          </a:p>
        </p:txBody>
      </p:sp>
    </p:spTree>
    <p:extLst>
      <p:ext uri="{BB962C8B-B14F-4D97-AF65-F5344CB8AC3E}">
        <p14:creationId xmlns:p14="http://schemas.microsoft.com/office/powerpoint/2010/main" val="2064572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35</a:t>
            </a:fld>
            <a:endParaRPr lang="en-US"/>
          </a:p>
        </p:txBody>
      </p:sp>
    </p:spTree>
    <p:extLst>
      <p:ext uri="{BB962C8B-B14F-4D97-AF65-F5344CB8AC3E}">
        <p14:creationId xmlns:p14="http://schemas.microsoft.com/office/powerpoint/2010/main" val="2792375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38</a:t>
            </a:fld>
            <a:endParaRPr lang="en-US"/>
          </a:p>
        </p:txBody>
      </p:sp>
    </p:spTree>
    <p:extLst>
      <p:ext uri="{BB962C8B-B14F-4D97-AF65-F5344CB8AC3E}">
        <p14:creationId xmlns:p14="http://schemas.microsoft.com/office/powerpoint/2010/main" val="220619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39</a:t>
            </a:fld>
            <a:endParaRPr lang="en-US"/>
          </a:p>
        </p:txBody>
      </p:sp>
    </p:spTree>
    <p:extLst>
      <p:ext uri="{BB962C8B-B14F-4D97-AF65-F5344CB8AC3E}">
        <p14:creationId xmlns:p14="http://schemas.microsoft.com/office/powerpoint/2010/main" val="2016736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D8C6A-5774-4DE2-8FE5-0E6E8828DF0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30502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a:p>
        </p:txBody>
      </p:sp>
      <p:sp>
        <p:nvSpPr>
          <p:cNvPr id="4" name="灯片编号占位符 3"/>
          <p:cNvSpPr>
            <a:spLocks noGrp="1"/>
          </p:cNvSpPr>
          <p:nvPr>
            <p:ph type="sldNum" sz="quarter" idx="5"/>
          </p:nvPr>
        </p:nvSpPr>
        <p:spPr/>
        <p:txBody>
          <a:bodyPr/>
          <a:lstStyle/>
          <a:p>
            <a:fld id="{888D8C6A-5774-4DE2-8FE5-0E6E8828DF0F}" type="slidenum">
              <a:rPr lang="en-US" smtClean="0"/>
              <a:t>4</a:t>
            </a:fld>
            <a:endParaRPr lang="en-US"/>
          </a:p>
        </p:txBody>
      </p:sp>
    </p:spTree>
    <p:extLst>
      <p:ext uri="{BB962C8B-B14F-4D97-AF65-F5344CB8AC3E}">
        <p14:creationId xmlns:p14="http://schemas.microsoft.com/office/powerpoint/2010/main" val="2978284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D8C6A-5774-4DE2-8FE5-0E6E8828DF0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7501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5</a:t>
            </a:fld>
            <a:endParaRPr lang="en-US"/>
          </a:p>
        </p:txBody>
      </p:sp>
    </p:spTree>
    <p:extLst>
      <p:ext uri="{BB962C8B-B14F-4D97-AF65-F5344CB8AC3E}">
        <p14:creationId xmlns:p14="http://schemas.microsoft.com/office/powerpoint/2010/main" val="3225606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6</a:t>
            </a:fld>
            <a:endParaRPr lang="en-US"/>
          </a:p>
        </p:txBody>
      </p:sp>
    </p:spTree>
    <p:extLst>
      <p:ext uri="{BB962C8B-B14F-4D97-AF65-F5344CB8AC3E}">
        <p14:creationId xmlns:p14="http://schemas.microsoft.com/office/powerpoint/2010/main" val="384904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9</a:t>
            </a:fld>
            <a:endParaRPr lang="en-US"/>
          </a:p>
        </p:txBody>
      </p:sp>
    </p:spTree>
    <p:extLst>
      <p:ext uri="{BB962C8B-B14F-4D97-AF65-F5344CB8AC3E}">
        <p14:creationId xmlns:p14="http://schemas.microsoft.com/office/powerpoint/2010/main" val="2039319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10</a:t>
            </a:fld>
            <a:endParaRPr lang="en-US"/>
          </a:p>
        </p:txBody>
      </p:sp>
    </p:spTree>
    <p:extLst>
      <p:ext uri="{BB962C8B-B14F-4D97-AF65-F5344CB8AC3E}">
        <p14:creationId xmlns:p14="http://schemas.microsoft.com/office/powerpoint/2010/main" val="1721048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11</a:t>
            </a:fld>
            <a:endParaRPr lang="en-US"/>
          </a:p>
        </p:txBody>
      </p:sp>
    </p:spTree>
    <p:extLst>
      <p:ext uri="{BB962C8B-B14F-4D97-AF65-F5344CB8AC3E}">
        <p14:creationId xmlns:p14="http://schemas.microsoft.com/office/powerpoint/2010/main" val="60338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14</a:t>
            </a:fld>
            <a:endParaRPr lang="en-US"/>
          </a:p>
        </p:txBody>
      </p:sp>
    </p:spTree>
    <p:extLst>
      <p:ext uri="{BB962C8B-B14F-4D97-AF65-F5344CB8AC3E}">
        <p14:creationId xmlns:p14="http://schemas.microsoft.com/office/powerpoint/2010/main" val="3927844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930" y="4861441"/>
            <a:ext cx="5679440" cy="4605576"/>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888D8C6A-5774-4DE2-8FE5-0E6E8828DF0F}" type="slidenum">
              <a:rPr lang="en-US" smtClean="0"/>
              <a:t>15</a:t>
            </a:fld>
            <a:endParaRPr lang="en-US"/>
          </a:p>
        </p:txBody>
      </p:sp>
    </p:spTree>
    <p:extLst>
      <p:ext uri="{BB962C8B-B14F-4D97-AF65-F5344CB8AC3E}">
        <p14:creationId xmlns:p14="http://schemas.microsoft.com/office/powerpoint/2010/main" val="2255181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765175"/>
          </a:xfrm>
          <a:prstGeom prst="rect">
            <a:avLst/>
          </a:prstGeom>
        </p:spPr>
        <p:txBody>
          <a:bodyPr/>
          <a:lstStyle>
            <a:lvl1pPr>
              <a:defRPr sz="4000" b="1">
                <a:solidFill>
                  <a:srgbClr val="7030A0"/>
                </a:solidFill>
              </a:defRPr>
            </a:lvl1pPr>
          </a:lstStyle>
          <a:p>
            <a:endParaRPr lang="en-US" dirty="0"/>
          </a:p>
        </p:txBody>
      </p:sp>
      <p:sp>
        <p:nvSpPr>
          <p:cNvPr id="3" name="Subtitle 2"/>
          <p:cNvSpPr>
            <a:spLocks noGrp="1"/>
          </p:cNvSpPr>
          <p:nvPr>
            <p:ph type="subTitle" idx="1"/>
          </p:nvPr>
        </p:nvSpPr>
        <p:spPr>
          <a:xfrm>
            <a:off x="1371600" y="4035425"/>
            <a:ext cx="6400800" cy="609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
        <p:nvSpPr>
          <p:cNvPr id="8" name="文本框 7"/>
          <p:cNvSpPr txBox="1"/>
          <p:nvPr userDrawn="1"/>
        </p:nvSpPr>
        <p:spPr>
          <a:xfrm>
            <a:off x="228600" y="152400"/>
            <a:ext cx="1475853" cy="584775"/>
          </a:xfrm>
          <a:prstGeom prst="rect">
            <a:avLst/>
          </a:prstGeom>
          <a:noFill/>
        </p:spPr>
        <p:txBody>
          <a:bodyPr wrap="none" rtlCol="0">
            <a:spAutoFit/>
          </a:bodyPr>
          <a:lstStyle/>
          <a:p>
            <a:r>
              <a:rPr lang="en-US" altLang="zh-CN" sz="3200" b="1" dirty="0">
                <a:solidFill>
                  <a:schemeClr val="bg1"/>
                </a:solidFill>
                <a:effectLst/>
              </a:rPr>
              <a:t>NUSTM</a:t>
            </a:r>
            <a:endParaRPr lang="zh-CN" altLang="en-US" sz="3200" b="1" dirty="0">
              <a:solidFill>
                <a:schemeClr val="bg1"/>
              </a:solidFill>
              <a:effectLst/>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
        <p:nvSpPr>
          <p:cNvPr id="6" name="文本框 5">
            <a:extLst>
              <a:ext uri="{FF2B5EF4-FFF2-40B4-BE49-F238E27FC236}">
                <a16:creationId xmlns:a16="http://schemas.microsoft.com/office/drawing/2014/main" id="{A14B6E19-AF67-2141-ACD0-3CDCBB99248F}"/>
              </a:ext>
            </a:extLst>
          </p:cNvPr>
          <p:cNvSpPr txBox="1"/>
          <p:nvPr userDrawn="1"/>
        </p:nvSpPr>
        <p:spPr>
          <a:xfrm>
            <a:off x="7620000" y="6443131"/>
            <a:ext cx="1414549" cy="307777"/>
          </a:xfrm>
          <a:prstGeom prst="rect">
            <a:avLst/>
          </a:prstGeom>
          <a:noFill/>
        </p:spPr>
        <p:txBody>
          <a:bodyPr wrap="square" rtlCol="0">
            <a:spAutoFit/>
          </a:bodyPr>
          <a:lstStyle/>
          <a:p>
            <a:pPr algn="r"/>
            <a:fld id="{703B2AE1-0C35-E84E-A6F4-E1691F71D60B}" type="slidenum">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A87EC7F1-4B14-FC44-A054-CF2C4569F61A}"/>
              </a:ext>
            </a:extLst>
          </p:cNvPr>
          <p:cNvSpPr txBox="1"/>
          <p:nvPr userDrawn="1"/>
        </p:nvSpPr>
        <p:spPr>
          <a:xfrm>
            <a:off x="3028950" y="6443132"/>
            <a:ext cx="3086100" cy="307777"/>
          </a:xfrm>
          <a:prstGeom prst="rect">
            <a:avLst/>
          </a:prstGeom>
          <a:noFill/>
        </p:spPr>
        <p:txBody>
          <a:bodyPr wrap="square" rtlCol="0">
            <a:spAutoFit/>
          </a:bodyPr>
          <a:lstStyle/>
          <a:p>
            <a:pPr algn="ctr"/>
            <a:r>
              <a:rPr kumimoji="1" lang="en-US" altLang="zh-CN" sz="1400" dirty="0">
                <a:solidFill>
                  <a:schemeClr val="tx1">
                    <a:lumMod val="65000"/>
                    <a:lumOff val="35000"/>
                  </a:schemeClr>
                </a:solidFill>
                <a:latin typeface="Calibri" panose="020F0502020204030204" pitchFamily="34" charset="0"/>
                <a:cs typeface="Calibri" panose="020F0502020204030204" pitchFamily="34" charset="0"/>
              </a:rPr>
              <a:t>NUSTM</a:t>
            </a:r>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84996645-DE06-1542-A740-F9FC1B77E228}"/>
              </a:ext>
            </a:extLst>
          </p:cNvPr>
          <p:cNvSpPr txBox="1"/>
          <p:nvPr userDrawn="1"/>
        </p:nvSpPr>
        <p:spPr>
          <a:xfrm>
            <a:off x="109451" y="6443133"/>
            <a:ext cx="1414549" cy="307777"/>
          </a:xfrm>
          <a:prstGeom prst="rect">
            <a:avLst/>
          </a:prstGeom>
          <a:noFill/>
        </p:spPr>
        <p:txBody>
          <a:bodyPr wrap="square" rtlCol="0">
            <a:spAutoFit/>
          </a:bodyPr>
          <a:lstStyle/>
          <a:p>
            <a:fld id="{593B1C52-B15F-C546-B342-16BA88D434A9}" type="datetime1">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2021/7/21</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409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Tree>
    <p:extLst>
      <p:ext uri="{BB962C8B-B14F-4D97-AF65-F5344CB8AC3E}">
        <p14:creationId xmlns:p14="http://schemas.microsoft.com/office/powerpoint/2010/main" val="3133043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59" y="191204"/>
            <a:ext cx="3123841" cy="564306"/>
          </a:xfrm>
          <a:prstGeom prst="rect">
            <a:avLst/>
          </a:prstGeom>
        </p:spPr>
      </p:pic>
      <p:pic>
        <p:nvPicPr>
          <p:cNvPr id="7" name="图片 6">
            <a:extLst>
              <a:ext uri="{FF2B5EF4-FFF2-40B4-BE49-F238E27FC236}">
                <a16:creationId xmlns:a16="http://schemas.microsoft.com/office/drawing/2014/main" id="{DDFDF511-6B5B-C94B-A319-493A4420AE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Tree>
    <p:extLst>
      <p:ext uri="{BB962C8B-B14F-4D97-AF65-F5344CB8AC3E}">
        <p14:creationId xmlns:p14="http://schemas.microsoft.com/office/powerpoint/2010/main" val="317083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
        <p:nvSpPr>
          <p:cNvPr id="14" name="文本框 13">
            <a:extLst>
              <a:ext uri="{FF2B5EF4-FFF2-40B4-BE49-F238E27FC236}">
                <a16:creationId xmlns:a16="http://schemas.microsoft.com/office/drawing/2014/main" id="{C46BBEDD-17BF-0B48-824D-942FC6FF54FB}"/>
              </a:ext>
            </a:extLst>
          </p:cNvPr>
          <p:cNvSpPr txBox="1"/>
          <p:nvPr userDrawn="1"/>
        </p:nvSpPr>
        <p:spPr>
          <a:xfrm>
            <a:off x="7620000" y="6443131"/>
            <a:ext cx="1414549" cy="307777"/>
          </a:xfrm>
          <a:prstGeom prst="rect">
            <a:avLst/>
          </a:prstGeom>
          <a:noFill/>
        </p:spPr>
        <p:txBody>
          <a:bodyPr wrap="square" rtlCol="0">
            <a:spAutoFit/>
          </a:bodyPr>
          <a:lstStyle/>
          <a:p>
            <a:pPr algn="r"/>
            <a:fld id="{703B2AE1-0C35-E84E-A6F4-E1691F71D60B}" type="slidenum">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Tree>
    <p:extLst>
      <p:ext uri="{BB962C8B-B14F-4D97-AF65-F5344CB8AC3E}">
        <p14:creationId xmlns:p14="http://schemas.microsoft.com/office/powerpoint/2010/main" val="384240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59" y="191204"/>
            <a:ext cx="3123841" cy="564306"/>
          </a:xfrm>
          <a:prstGeom prst="rect">
            <a:avLst/>
          </a:prstGeom>
        </p:spPr>
      </p:pic>
      <p:pic>
        <p:nvPicPr>
          <p:cNvPr id="7" name="图片 6">
            <a:extLst>
              <a:ext uri="{FF2B5EF4-FFF2-40B4-BE49-F238E27FC236}">
                <a16:creationId xmlns:a16="http://schemas.microsoft.com/office/drawing/2014/main" id="{DDFDF511-6B5B-C94B-A319-493A4420AE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765175"/>
          </a:xfrm>
          <a:prstGeom prst="rect">
            <a:avLst/>
          </a:prstGeom>
        </p:spPr>
        <p:txBody>
          <a:bodyPr/>
          <a:lstStyle>
            <a:lvl1pPr>
              <a:defRPr sz="4000" b="1">
                <a:solidFill>
                  <a:schemeClr val="accent2">
                    <a:lumMod val="75000"/>
                  </a:schemeClr>
                </a:solidFill>
              </a:defRPr>
            </a:lvl1pPr>
          </a:lstStyle>
          <a:p>
            <a:endParaRPr lang="en-US" dirty="0"/>
          </a:p>
        </p:txBody>
      </p:sp>
      <p:sp>
        <p:nvSpPr>
          <p:cNvPr id="3" name="Subtitle 2"/>
          <p:cNvSpPr>
            <a:spLocks noGrp="1"/>
          </p:cNvSpPr>
          <p:nvPr>
            <p:ph type="subTitle" idx="1"/>
          </p:nvPr>
        </p:nvSpPr>
        <p:spPr>
          <a:xfrm>
            <a:off x="1371600" y="4035425"/>
            <a:ext cx="6400800" cy="609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
        <p:nvSpPr>
          <p:cNvPr id="8" name="文本框 7"/>
          <p:cNvSpPr txBox="1"/>
          <p:nvPr userDrawn="1"/>
        </p:nvSpPr>
        <p:spPr>
          <a:xfrm>
            <a:off x="228600" y="152400"/>
            <a:ext cx="1475853" cy="584775"/>
          </a:xfrm>
          <a:prstGeom prst="rect">
            <a:avLst/>
          </a:prstGeom>
          <a:noFill/>
        </p:spPr>
        <p:txBody>
          <a:bodyPr wrap="none" rtlCol="0">
            <a:spAutoFit/>
          </a:bodyPr>
          <a:lstStyle/>
          <a:p>
            <a:r>
              <a:rPr lang="en-US" altLang="zh-CN" sz="3200" b="1" dirty="0">
                <a:solidFill>
                  <a:schemeClr val="bg1"/>
                </a:solidFill>
                <a:effectLst/>
              </a:rPr>
              <a:t>NUSTM</a:t>
            </a:r>
            <a:endParaRPr lang="zh-CN" altLang="en-US" sz="3200" b="1" dirty="0">
              <a:solidFill>
                <a:schemeClr val="bg1"/>
              </a:solidFill>
              <a:effectLst/>
            </a:endParaRPr>
          </a:p>
        </p:txBody>
      </p:sp>
    </p:spTree>
    <p:extLst>
      <p:ext uri="{BB962C8B-B14F-4D97-AF65-F5344CB8AC3E}">
        <p14:creationId xmlns:p14="http://schemas.microsoft.com/office/powerpoint/2010/main" val="268639222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
        <p:nvSpPr>
          <p:cNvPr id="6" name="文本框 5">
            <a:extLst>
              <a:ext uri="{FF2B5EF4-FFF2-40B4-BE49-F238E27FC236}">
                <a16:creationId xmlns:a16="http://schemas.microsoft.com/office/drawing/2014/main" id="{A481CB21-60A5-B64B-847F-4D21B8AA028A}"/>
              </a:ext>
            </a:extLst>
          </p:cNvPr>
          <p:cNvSpPr txBox="1"/>
          <p:nvPr userDrawn="1"/>
        </p:nvSpPr>
        <p:spPr>
          <a:xfrm>
            <a:off x="7620000" y="6443131"/>
            <a:ext cx="1414549" cy="307777"/>
          </a:xfrm>
          <a:prstGeom prst="rect">
            <a:avLst/>
          </a:prstGeom>
          <a:noFill/>
        </p:spPr>
        <p:txBody>
          <a:bodyPr wrap="square" rtlCol="0">
            <a:spAutoFit/>
          </a:bodyPr>
          <a:lstStyle/>
          <a:p>
            <a:pPr algn="r"/>
            <a:fld id="{703B2AE1-0C35-E84E-A6F4-E1691F71D60B}" type="slidenum">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D3DDFAF7-42F7-8348-AA37-DAEEBCC02E7A}"/>
              </a:ext>
            </a:extLst>
          </p:cNvPr>
          <p:cNvSpPr txBox="1"/>
          <p:nvPr userDrawn="1"/>
        </p:nvSpPr>
        <p:spPr>
          <a:xfrm>
            <a:off x="3028950" y="6443132"/>
            <a:ext cx="3086100" cy="307777"/>
          </a:xfrm>
          <a:prstGeom prst="rect">
            <a:avLst/>
          </a:prstGeom>
          <a:noFill/>
        </p:spPr>
        <p:txBody>
          <a:bodyPr wrap="square" rtlCol="0">
            <a:spAutoFit/>
          </a:bodyPr>
          <a:lstStyle/>
          <a:p>
            <a:pPr algn="ctr"/>
            <a:r>
              <a:rPr kumimoji="1" lang="en-US" altLang="zh-CN" sz="1400" dirty="0">
                <a:solidFill>
                  <a:schemeClr val="tx1">
                    <a:lumMod val="65000"/>
                    <a:lumOff val="35000"/>
                  </a:schemeClr>
                </a:solidFill>
                <a:latin typeface="Calibri" panose="020F0502020204030204" pitchFamily="34" charset="0"/>
                <a:cs typeface="Calibri" panose="020F0502020204030204" pitchFamily="34" charset="0"/>
              </a:rPr>
              <a:t>NUSTM</a:t>
            </a:r>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6B616475-FB3B-3D48-B19E-08463B54007A}"/>
              </a:ext>
            </a:extLst>
          </p:cNvPr>
          <p:cNvSpPr txBox="1"/>
          <p:nvPr userDrawn="1"/>
        </p:nvSpPr>
        <p:spPr>
          <a:xfrm>
            <a:off x="109451" y="6443133"/>
            <a:ext cx="1414549" cy="307777"/>
          </a:xfrm>
          <a:prstGeom prst="rect">
            <a:avLst/>
          </a:prstGeom>
          <a:noFill/>
        </p:spPr>
        <p:txBody>
          <a:bodyPr wrap="square" rtlCol="0">
            <a:spAutoFit/>
          </a:bodyPr>
          <a:lstStyle/>
          <a:p>
            <a:fld id="{593B1C52-B15F-C546-B342-16BA88D434A9}" type="datetime1">
              <a:rPr kumimoji="1" lang="zh-CN" altLang="en-US" sz="1400" smtClean="0">
                <a:solidFill>
                  <a:schemeClr val="tx1">
                    <a:lumMod val="65000"/>
                    <a:lumOff val="35000"/>
                  </a:schemeClr>
                </a:solidFill>
                <a:latin typeface="Calibri" panose="020F0502020204030204" pitchFamily="34" charset="0"/>
                <a:cs typeface="Calibri" panose="020F0502020204030204" pitchFamily="34" charset="0"/>
              </a:rPr>
              <a:t>2021/7/21</a:t>
            </a:fld>
            <a:endParaRPr kumimoji="1" lang="zh-CN" altLang="en-US" sz="14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476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877455"/>
          </a:xfrm>
          <a:prstGeom prst="rect">
            <a:avLst/>
          </a:prstGeom>
        </p:spPr>
        <p:txBody>
          <a:bodyPr anchor="ctr"/>
          <a:lstStyle>
            <a:lvl1pPr>
              <a:defRPr sz="3600" b="1">
                <a:solidFill>
                  <a:schemeClr val="bg1"/>
                </a:solidFill>
              </a:defRPr>
            </a:lvl1pPr>
          </a:lstStyle>
          <a:p>
            <a:endParaRPr lang="en-US" dirty="0"/>
          </a:p>
        </p:txBody>
      </p:sp>
    </p:spTree>
    <p:extLst>
      <p:ext uri="{BB962C8B-B14F-4D97-AF65-F5344CB8AC3E}">
        <p14:creationId xmlns:p14="http://schemas.microsoft.com/office/powerpoint/2010/main" val="46158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59" y="191204"/>
            <a:ext cx="3123841" cy="564306"/>
          </a:xfrm>
          <a:prstGeom prst="rect">
            <a:avLst/>
          </a:prstGeom>
        </p:spPr>
      </p:pic>
      <p:pic>
        <p:nvPicPr>
          <p:cNvPr id="7" name="图片 6">
            <a:extLst>
              <a:ext uri="{FF2B5EF4-FFF2-40B4-BE49-F238E27FC236}">
                <a16:creationId xmlns:a16="http://schemas.microsoft.com/office/drawing/2014/main" id="{DDFDF511-6B5B-C94B-A319-493A4420AE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Tree>
    <p:extLst>
      <p:ext uri="{BB962C8B-B14F-4D97-AF65-F5344CB8AC3E}">
        <p14:creationId xmlns:p14="http://schemas.microsoft.com/office/powerpoint/2010/main" val="47137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765175"/>
          </a:xfrm>
          <a:prstGeom prst="rect">
            <a:avLst/>
          </a:prstGeom>
        </p:spPr>
        <p:txBody>
          <a:bodyPr/>
          <a:lstStyle>
            <a:lvl1pPr>
              <a:defRPr sz="4000" b="1">
                <a:solidFill>
                  <a:srgbClr val="0070C0"/>
                </a:solidFill>
              </a:defRPr>
            </a:lvl1pPr>
          </a:lstStyle>
          <a:p>
            <a:r>
              <a:rPr lang="zh-CN" altLang="en-US" dirty="0"/>
              <a:t>南京</a:t>
            </a:r>
            <a:endParaRPr lang="en-US" dirty="0"/>
          </a:p>
        </p:txBody>
      </p:sp>
      <p:sp>
        <p:nvSpPr>
          <p:cNvPr id="3" name="Subtitle 2"/>
          <p:cNvSpPr>
            <a:spLocks noGrp="1"/>
          </p:cNvSpPr>
          <p:nvPr>
            <p:ph type="subTitle" idx="1"/>
          </p:nvPr>
        </p:nvSpPr>
        <p:spPr>
          <a:xfrm>
            <a:off x="1371600" y="4035425"/>
            <a:ext cx="6400800" cy="609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26260"/>
            <a:ext cx="3943823" cy="1015475"/>
          </a:xfrm>
          <a:prstGeom prst="rect">
            <a:avLst/>
          </a:prstGeom>
        </p:spPr>
      </p:pic>
      <p:sp>
        <p:nvSpPr>
          <p:cNvPr id="8" name="文本框 7"/>
          <p:cNvSpPr txBox="1"/>
          <p:nvPr userDrawn="1"/>
        </p:nvSpPr>
        <p:spPr>
          <a:xfrm>
            <a:off x="228600" y="152400"/>
            <a:ext cx="1475853" cy="584775"/>
          </a:xfrm>
          <a:prstGeom prst="rect">
            <a:avLst/>
          </a:prstGeom>
          <a:noFill/>
        </p:spPr>
        <p:txBody>
          <a:bodyPr wrap="none" rtlCol="0">
            <a:spAutoFit/>
          </a:bodyPr>
          <a:lstStyle/>
          <a:p>
            <a:r>
              <a:rPr lang="en-US" altLang="zh-CN" sz="3200" b="1" dirty="0">
                <a:solidFill>
                  <a:schemeClr val="bg1"/>
                </a:solidFill>
                <a:effectLst/>
              </a:rPr>
              <a:t>NUSTM</a:t>
            </a:r>
            <a:endParaRPr lang="zh-CN" altLang="en-US" sz="3200" b="1" dirty="0">
              <a:solidFill>
                <a:schemeClr val="bg1"/>
              </a:solidFill>
              <a:effectLst/>
            </a:endParaRPr>
          </a:p>
        </p:txBody>
      </p:sp>
    </p:spTree>
    <p:extLst>
      <p:ext uri="{BB962C8B-B14F-4D97-AF65-F5344CB8AC3E}">
        <p14:creationId xmlns:p14="http://schemas.microsoft.com/office/powerpoint/2010/main" val="67382399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84A967-1A6A-7B48-B872-5CCA189B3EC3}"/>
              </a:ext>
            </a:extLst>
          </p:cNvPr>
          <p:cNvSpPr txBox="1"/>
          <p:nvPr userDrawn="1"/>
        </p:nvSpPr>
        <p:spPr>
          <a:xfrm>
            <a:off x="0" y="0"/>
            <a:ext cx="9144000" cy="900545"/>
          </a:xfrm>
          <a:prstGeom prst="rect">
            <a:avLst/>
          </a:prstGeom>
          <a:solidFill>
            <a:srgbClr val="7030A0"/>
          </a:solidFill>
        </p:spPr>
        <p:txBody>
          <a:bodyPr wrap="square" rtlCol="0">
            <a:sp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5" r:id="rId4"/>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84A967-1A6A-7B48-B872-5CCA189B3EC3}"/>
              </a:ext>
            </a:extLst>
          </p:cNvPr>
          <p:cNvSpPr txBox="1"/>
          <p:nvPr userDrawn="1"/>
        </p:nvSpPr>
        <p:spPr>
          <a:xfrm>
            <a:off x="0" y="0"/>
            <a:ext cx="9144000" cy="900545"/>
          </a:xfrm>
          <a:prstGeom prst="rect">
            <a:avLst/>
          </a:prstGeom>
          <a:solidFill>
            <a:schemeClr val="accent2">
              <a:lumMod val="75000"/>
            </a:schemeClr>
          </a:solidFill>
        </p:spPr>
        <p:txBody>
          <a:bodyPr wrap="square" rtlCol="0">
            <a:spAutoFit/>
          </a:bodyPr>
          <a:lstStyle/>
          <a:p>
            <a:endParaRPr lang="zh-CN" altLang="en-US" dirty="0"/>
          </a:p>
        </p:txBody>
      </p:sp>
    </p:spTree>
    <p:extLst>
      <p:ext uri="{BB962C8B-B14F-4D97-AF65-F5344CB8AC3E}">
        <p14:creationId xmlns:p14="http://schemas.microsoft.com/office/powerpoint/2010/main" val="297532874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84A967-1A6A-7B48-B872-5CCA189B3EC3}"/>
              </a:ext>
            </a:extLst>
          </p:cNvPr>
          <p:cNvSpPr txBox="1"/>
          <p:nvPr userDrawn="1"/>
        </p:nvSpPr>
        <p:spPr>
          <a:xfrm>
            <a:off x="0" y="0"/>
            <a:ext cx="9144000" cy="900545"/>
          </a:xfrm>
          <a:prstGeom prst="rect">
            <a:avLst/>
          </a:prstGeom>
          <a:solidFill>
            <a:srgbClr val="0070C0"/>
          </a:solidFill>
        </p:spPr>
        <p:txBody>
          <a:bodyPr wrap="square" rtlCol="0">
            <a:spAutoFit/>
          </a:bodyPr>
          <a:lstStyle/>
          <a:p>
            <a:endParaRPr lang="zh-CN" altLang="en-US" dirty="0"/>
          </a:p>
        </p:txBody>
      </p:sp>
    </p:spTree>
    <p:extLst>
      <p:ext uri="{BB962C8B-B14F-4D97-AF65-F5344CB8AC3E}">
        <p14:creationId xmlns:p14="http://schemas.microsoft.com/office/powerpoint/2010/main" val="411365987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1.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91.png"/><Relationship Id="rId3" Type="http://schemas.openxmlformats.org/officeDocument/2006/relationships/image" Target="../media/image8.emf"/><Relationship Id="rId7" Type="http://schemas.openxmlformats.org/officeDocument/2006/relationships/image" Target="../media/image38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1.png"/><Relationship Id="rId5" Type="http://schemas.openxmlformats.org/officeDocument/2006/relationships/image" Target="../media/image361.png"/><Relationship Id="rId4" Type="http://schemas.openxmlformats.org/officeDocument/2006/relationships/image" Target="../media/image351.png"/><Relationship Id="rId9" Type="http://schemas.openxmlformats.org/officeDocument/2006/relationships/image" Target="../media/image401.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0.png"/><Relationship Id="rId7"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10.png"/><Relationship Id="rId11" Type="http://schemas.openxmlformats.org/officeDocument/2006/relationships/image" Target="../media/image56.png"/><Relationship Id="rId5" Type="http://schemas.openxmlformats.org/officeDocument/2006/relationships/image" Target="../media/image500.png"/><Relationship Id="rId10" Type="http://schemas.openxmlformats.org/officeDocument/2006/relationships/image" Target="../media/image55.png"/><Relationship Id="rId4" Type="http://schemas.openxmlformats.org/officeDocument/2006/relationships/image" Target="../media/image490.png"/><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0.png"/><Relationship Id="rId7"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0.png"/><Relationship Id="rId10" Type="http://schemas.openxmlformats.org/officeDocument/2006/relationships/image" Target="../media/image61.png"/><Relationship Id="rId4" Type="http://schemas.openxmlformats.org/officeDocument/2006/relationships/image" Target="../media/image550.png"/><Relationship Id="rId9" Type="http://schemas.openxmlformats.org/officeDocument/2006/relationships/image" Target="../media/image6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8.png"/><Relationship Id="rId7" Type="http://schemas.openxmlformats.org/officeDocument/2006/relationships/image" Target="../media/image71.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0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3.png"/></Relationships>
</file>

<file path=ppt/slides/_rels/slide23.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1.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90.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9.png"/><Relationship Id="rId5" Type="http://schemas.openxmlformats.org/officeDocument/2006/relationships/image" Target="../media/image85.png"/><Relationship Id="rId10" Type="http://schemas.openxmlformats.org/officeDocument/2006/relationships/image" Target="../media/image88.png"/><Relationship Id="rId4" Type="http://schemas.openxmlformats.org/officeDocument/2006/relationships/image" Target="../media/image81.png"/><Relationship Id="rId9" Type="http://schemas.openxmlformats.org/officeDocument/2006/relationships/image" Target="../media/image87.png"/></Relationships>
</file>

<file path=ppt/slides/_rels/slide28.xml.rels><?xml version="1.0" encoding="UTF-8" standalone="yes"?>
<Relationships xmlns="http://schemas.openxmlformats.org/package/2006/relationships"><Relationship Id="rId8" Type="http://schemas.openxmlformats.org/officeDocument/2006/relationships/image" Target="../media/image720.png"/><Relationship Id="rId3" Type="http://schemas.openxmlformats.org/officeDocument/2006/relationships/image" Target="../media/image870.png"/><Relationship Id="rId7" Type="http://schemas.openxmlformats.org/officeDocument/2006/relationships/image" Target="../media/image901.png"/><Relationship Id="rId12" Type="http://schemas.openxmlformats.org/officeDocument/2006/relationships/image" Target="../media/image83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00.png"/><Relationship Id="rId11" Type="http://schemas.openxmlformats.org/officeDocument/2006/relationships/image" Target="../media/image750.png"/><Relationship Id="rId5" Type="http://schemas.openxmlformats.org/officeDocument/2006/relationships/image" Target="../media/image880.png"/><Relationship Id="rId10" Type="http://schemas.openxmlformats.org/officeDocument/2006/relationships/image" Target="../media/image740.png"/><Relationship Id="rId4" Type="http://schemas.openxmlformats.org/officeDocument/2006/relationships/image" Target="../media/image680.png"/><Relationship Id="rId9" Type="http://schemas.openxmlformats.org/officeDocument/2006/relationships/image" Target="../media/image7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9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5.png"/><Relationship Id="rId3" Type="http://schemas.openxmlformats.org/officeDocument/2006/relationships/image" Target="../media/image770.png"/><Relationship Id="rId7" Type="http://schemas.openxmlformats.org/officeDocument/2006/relationships/image" Target="../media/image921.png"/><Relationship Id="rId12" Type="http://schemas.openxmlformats.org/officeDocument/2006/relationships/image" Target="../media/image94.png"/><Relationship Id="rId2" Type="http://schemas.openxmlformats.org/officeDocument/2006/relationships/notesSlide" Target="../notesSlides/notesSlide14.xml"/><Relationship Id="rId16"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910.png"/><Relationship Id="rId11" Type="http://schemas.openxmlformats.org/officeDocument/2006/relationships/image" Target="../media/image850.png"/><Relationship Id="rId5" Type="http://schemas.openxmlformats.org/officeDocument/2006/relationships/image" Target="../media/image91.png"/><Relationship Id="rId15" Type="http://schemas.openxmlformats.org/officeDocument/2006/relationships/image" Target="../media/image97.png"/><Relationship Id="rId4" Type="http://schemas.openxmlformats.org/officeDocument/2006/relationships/image" Target="../media/image780.png"/><Relationship Id="rId14" Type="http://schemas.openxmlformats.org/officeDocument/2006/relationships/image" Target="../media/image96.png"/></Relationships>
</file>

<file path=ppt/slides/_rels/slide34.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12" Type="http://schemas.openxmlformats.org/officeDocument/2006/relationships/image" Target="../media/image10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0.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240.png"/><Relationship Id="rId4" Type="http://schemas.microsoft.com/office/2014/relationships/chartEx" Target="../charts/chartEx2.xml"/></Relationships>
</file>

<file path=ppt/slides/_rels/slide38.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920.png"/><Relationship Id="rId7" Type="http://schemas.openxmlformats.org/officeDocument/2006/relationships/image" Target="../media/image96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50.png"/><Relationship Id="rId5" Type="http://schemas.openxmlformats.org/officeDocument/2006/relationships/image" Target="../media/image940.png"/><Relationship Id="rId4" Type="http://schemas.openxmlformats.org/officeDocument/2006/relationships/image" Target="../media/image110.png"/></Relationships>
</file>

<file path=ppt/slides/_rels/slide39.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0.png"/><Relationship Id="rId4" Type="http://schemas.openxmlformats.org/officeDocument/2006/relationships/image" Target="../media/image110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image" Target="../media/image1050.png"/><Relationship Id="rId3" Type="http://schemas.openxmlformats.org/officeDocument/2006/relationships/image" Target="../media/image114.png"/><Relationship Id="rId7" Type="http://schemas.openxmlformats.org/officeDocument/2006/relationships/image" Target="../media/image1040.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30.png"/><Relationship Id="rId5" Type="http://schemas.openxmlformats.org/officeDocument/2006/relationships/image" Target="../media/image1020.png"/><Relationship Id="rId4" Type="http://schemas.openxmlformats.org/officeDocument/2006/relationships/image" Target="../media/image115.png"/></Relationships>
</file>

<file path=ppt/slides/_rels/slide42.xml.rels><?xml version="1.0" encoding="UTF-8" standalone="yes"?>
<Relationships xmlns="http://schemas.openxmlformats.org/package/2006/relationships"><Relationship Id="rId3" Type="http://schemas.openxmlformats.org/officeDocument/2006/relationships/image" Target="../media/image1070.png"/><Relationship Id="rId2" Type="http://schemas.openxmlformats.org/officeDocument/2006/relationships/image" Target="../media/image1060.png"/><Relationship Id="rId1" Type="http://schemas.openxmlformats.org/officeDocument/2006/relationships/slideLayout" Target="../slideLayouts/slideLayout2.xml"/><Relationship Id="rId5" Type="http://schemas.openxmlformats.org/officeDocument/2006/relationships/image" Target="../media/image1090.png"/><Relationship Id="rId4" Type="http://schemas.openxmlformats.org/officeDocument/2006/relationships/image" Target="../media/image1080.png"/></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Wusiwei0410/Word_vector_representation"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1.png"/><Relationship Id="rId4" Type="http://schemas.openxmlformats.org/officeDocument/2006/relationships/image" Target="../media/image20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1.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02E793-FBB4-4715-B903-340874B27A82}"/>
              </a:ext>
            </a:extLst>
          </p:cNvPr>
          <p:cNvSpPr txBox="1"/>
          <p:nvPr/>
        </p:nvSpPr>
        <p:spPr>
          <a:xfrm>
            <a:off x="2057400" y="2298412"/>
            <a:ext cx="4698722"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词向量表示学习基础算法</a:t>
            </a:r>
          </a:p>
        </p:txBody>
      </p:sp>
      <p:sp>
        <p:nvSpPr>
          <p:cNvPr id="5" name="文本框 4">
            <a:extLst>
              <a:ext uri="{FF2B5EF4-FFF2-40B4-BE49-F238E27FC236}">
                <a16:creationId xmlns:a16="http://schemas.microsoft.com/office/drawing/2014/main" id="{F9B360AE-69C6-4F6B-9D40-969462E7F91E}"/>
              </a:ext>
            </a:extLst>
          </p:cNvPr>
          <p:cNvSpPr txBox="1"/>
          <p:nvPr/>
        </p:nvSpPr>
        <p:spPr>
          <a:xfrm>
            <a:off x="3633281" y="4267200"/>
            <a:ext cx="1877437"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准硕吴思为</a:t>
            </a:r>
          </a:p>
        </p:txBody>
      </p:sp>
    </p:spTree>
    <p:extLst>
      <p:ext uri="{BB962C8B-B14F-4D97-AF65-F5344CB8AC3E}">
        <p14:creationId xmlns:p14="http://schemas.microsoft.com/office/powerpoint/2010/main" val="3486006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DC758B7-88F3-4BC7-9BE0-D22DAA9CB10E}"/>
                  </a:ext>
                </a:extLst>
              </p:cNvPr>
              <p:cNvSpPr txBox="1"/>
              <p:nvPr/>
            </p:nvSpPr>
            <p:spPr>
              <a:xfrm>
                <a:off x="1600200" y="1143000"/>
                <a:ext cx="5760554" cy="6870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b="1" i="1">
                                  <a:latin typeface="Cambria Math" panose="02040503050406030204" pitchFamily="18" charset="0"/>
                                </a:rPr>
                                <m:t>𝑯</m:t>
                              </m:r>
                            </m:e>
                            <m:sub>
                              <m:r>
                                <a:rPr lang="zh-CN" altLang="en-US" b="0" i="1">
                                  <a:latin typeface="Cambria Math" panose="02040503050406030204" pitchFamily="18" charset="0"/>
                                </a:rPr>
                                <m:t>𝑙</m:t>
                              </m:r>
                              <m:r>
                                <a:rPr lang="zh-CN" altLang="en-US" b="0" i="0">
                                  <a:latin typeface="Cambria Math" panose="02040503050406030204" pitchFamily="18" charset="0"/>
                                </a:rPr>
                                <m:t>,:</m:t>
                              </m:r>
                            </m:sub>
                          </m:sSub>
                        </m:den>
                      </m:f>
                      <m:r>
                        <a:rPr lang="zh-CN" altLang="en-US" b="0"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𝑜𝑛𝑒h𝑜𝑤</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e>
                              </m:d>
                              <m:r>
                                <a:rPr lang="zh-CN" altLang="en-US">
                                  <a:latin typeface="Cambria Math" panose="02040503050406030204" pitchFamily="18" charset="0"/>
                                </a:rPr>
                                <m:t>−</m:t>
                              </m:r>
                              <m:r>
                                <a:rPr lang="zh-CN" altLang="en-US" b="1" i="1">
                                  <a:latin typeface="Cambria Math" panose="02040503050406030204" pitchFamily="18" charset="0"/>
                                </a:rPr>
                                <m:t>𝒑</m:t>
                              </m:r>
                            </m:e>
                          </m:d>
                        </m:e>
                        <m:sup>
                          <m:r>
                            <m:rPr>
                              <m:sty m:val="p"/>
                            </m:rPr>
                            <a:rPr lang="zh-CN" altLang="en-US">
                              <a:latin typeface="Cambria Math" panose="02040503050406030204" pitchFamily="18" charset="0"/>
                            </a:rPr>
                            <m:t>T</m:t>
                          </m:r>
                        </m:sup>
                      </m:sSup>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𝑼</m:t>
                          </m:r>
                        </m:e>
                        <m:sub>
                          <m:r>
                            <a:rPr lang="zh-CN" altLang="en-US" b="0" i="0">
                              <a:latin typeface="Cambria Math" panose="02040503050406030204" pitchFamily="18" charset="0"/>
                            </a:rPr>
                            <m:t>:,</m:t>
                          </m:r>
                          <m:r>
                            <a:rPr lang="zh-CN" altLang="en-US" b="0" i="1">
                              <a:latin typeface="Cambria Math" panose="02040503050406030204" pitchFamily="18" charset="0"/>
                            </a:rPr>
                            <m:t>𝑙</m:t>
                          </m:r>
                        </m:sub>
                      </m:sSub>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h</m:t>
                              </m:r>
                            </m:e>
                            <m:sub>
                              <m:r>
                                <a:rPr lang="zh-CN" altLang="en-US" b="0" i="1">
                                  <a:latin typeface="Cambria Math" panose="02040503050406030204" pitchFamily="18" charset="0"/>
                                </a:rPr>
                                <m:t>𝑙</m:t>
                              </m:r>
                            </m:sub>
                            <m:sup>
                              <m:r>
                                <a:rPr lang="zh-CN" altLang="en-US" b="0" i="0">
                                  <a:latin typeface="Cambria Math" panose="02040503050406030204" pitchFamily="18" charset="0"/>
                                </a:rPr>
                                <m:t>2</m:t>
                              </m:r>
                            </m:sup>
                          </m:sSubSup>
                        </m:e>
                      </m:d>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𝒙</m:t>
                          </m:r>
                        </m:e>
                        <m:sup>
                          <m:r>
                            <m:rPr>
                              <m:sty m:val="p"/>
                            </m:rPr>
                            <a:rPr lang="zh-CN" altLang="en-US" b="0" i="0">
                              <a:latin typeface="Cambria Math" panose="02040503050406030204" pitchFamily="18" charset="0"/>
                            </a:rPr>
                            <m:t>T</m:t>
                          </m:r>
                        </m:sup>
                      </m:sSup>
                    </m:oMath>
                  </m:oMathPara>
                </a14:m>
                <a:endParaRPr lang="zh-CN" altLang="en-US" dirty="0"/>
              </a:p>
            </p:txBody>
          </p:sp>
        </mc:Choice>
        <mc:Fallback xmlns="">
          <p:sp>
            <p:nvSpPr>
              <p:cNvPr id="18" name="文本框 17">
                <a:extLst>
                  <a:ext uri="{FF2B5EF4-FFF2-40B4-BE49-F238E27FC236}">
                    <a16:creationId xmlns:a16="http://schemas.microsoft.com/office/drawing/2014/main" id="{FDC758B7-88F3-4BC7-9BE0-D22DAA9CB10E}"/>
                  </a:ext>
                </a:extLst>
              </p:cNvPr>
              <p:cNvSpPr txBox="1">
                <a:spLocks noRot="1" noChangeAspect="1" noMove="1" noResize="1" noEditPoints="1" noAdjustHandles="1" noChangeArrowheads="1" noChangeShapeType="1" noTextEdit="1"/>
              </p:cNvSpPr>
              <p:nvPr/>
            </p:nvSpPr>
            <p:spPr>
              <a:xfrm>
                <a:off x="1600200" y="1143000"/>
                <a:ext cx="5760554" cy="68704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6CDDE5C-9A96-41C4-B9C1-1C07E9C61AB4}"/>
                  </a:ext>
                </a:extLst>
              </p:cNvPr>
              <p:cNvSpPr txBox="1"/>
              <p:nvPr/>
            </p:nvSpPr>
            <p:spPr>
              <a:xfrm>
                <a:off x="1693917" y="2590800"/>
                <a:ext cx="5622342"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r>
                            <a:rPr lang="zh-CN" altLang="en-US" b="1" i="1">
                              <a:latin typeface="Cambria Math" panose="02040503050406030204" pitchFamily="18" charset="0"/>
                            </a:rPr>
                            <m:t>𝑯</m:t>
                          </m:r>
                        </m:den>
                      </m:f>
                      <m:r>
                        <a:rPr lang="zh-CN" altLang="en-US" b="0" i="0">
                          <a:latin typeface="Cambria Math" panose="02040503050406030204" pitchFamily="18" charset="0"/>
                        </a:rPr>
                        <m:t>=</m:t>
                      </m:r>
                      <m:d>
                        <m:dPr>
                          <m:ctrlPr>
                            <a:rPr lang="zh-CN" altLang="en-US" i="1">
                              <a:latin typeface="Cambria Math" panose="02040503050406030204" pitchFamily="18" charset="0"/>
                            </a:rPr>
                          </m:ctrlPr>
                        </m:dPr>
                        <m:e>
                          <m:r>
                            <a:rPr lang="zh-CN" altLang="en-US">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b="1" i="1">
                                  <a:latin typeface="Cambria Math" panose="02040503050406030204" pitchFamily="18" charset="0"/>
                                </a:rPr>
                                <m:t>𝒉</m:t>
                              </m:r>
                            </m:e>
                            <m:sup>
                              <m:r>
                                <a:rPr lang="zh-CN" altLang="en-US">
                                  <a:latin typeface="Cambria Math" panose="02040503050406030204" pitchFamily="18" charset="0"/>
                                </a:rPr>
                                <m:t>2</m:t>
                              </m:r>
                            </m:sup>
                          </m:sSup>
                        </m:e>
                      </m:d>
                      <m:r>
                        <a:rPr lang="zh-CN" altLang="en-US">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𝑼</m:t>
                          </m:r>
                        </m:e>
                        <m:sup>
                          <m:r>
                            <m:rPr>
                              <m:sty m:val="p"/>
                            </m:rPr>
                            <a:rPr lang="en-US" altLang="zh-CN" b="0" i="0" smtClean="0">
                              <a:latin typeface="Cambria Math" panose="02040503050406030204" pitchFamily="18" charset="0"/>
                            </a:rPr>
                            <m:t>T</m:t>
                          </m:r>
                        </m:sup>
                      </m:sSup>
                      <m:r>
                        <a:rPr lang="zh-CN" altLang="en-US" i="1" smtClean="0">
                          <a:latin typeface="Cambria Math" panose="02040503050406030204" pitchFamily="18" charset="0"/>
                        </a:rPr>
                        <m:t>∙</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𝑜𝑛𝑒h𝑜𝑤</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e>
                          </m:d>
                          <m:r>
                            <a:rPr lang="zh-CN" altLang="en-US">
                              <a:latin typeface="Cambria Math" panose="02040503050406030204" pitchFamily="18" charset="0"/>
                            </a:rPr>
                            <m:t>−</m:t>
                          </m:r>
                          <m:r>
                            <a:rPr lang="zh-CN" altLang="en-US" b="1" i="1">
                              <a:latin typeface="Cambria Math" panose="02040503050406030204" pitchFamily="18" charset="0"/>
                            </a:rPr>
                            <m:t>𝒑</m:t>
                          </m:r>
                        </m:e>
                      </m:d>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𝒙</m:t>
                          </m:r>
                        </m:e>
                        <m:sup>
                          <m:r>
                            <m:rPr>
                              <m:sty m:val="p"/>
                            </m:rPr>
                            <a:rPr lang="zh-CN" altLang="en-US" b="0" i="0">
                              <a:latin typeface="Cambria Math" panose="02040503050406030204" pitchFamily="18" charset="0"/>
                            </a:rPr>
                            <m:t>T</m:t>
                          </m:r>
                        </m:sup>
                      </m:sSup>
                    </m:oMath>
                  </m:oMathPara>
                </a14:m>
                <a:endParaRPr lang="zh-CN" altLang="en-US" dirty="0"/>
              </a:p>
            </p:txBody>
          </p:sp>
        </mc:Choice>
        <mc:Fallback xmlns="">
          <p:sp>
            <p:nvSpPr>
              <p:cNvPr id="21" name="文本框 20">
                <a:extLst>
                  <a:ext uri="{FF2B5EF4-FFF2-40B4-BE49-F238E27FC236}">
                    <a16:creationId xmlns:a16="http://schemas.microsoft.com/office/drawing/2014/main" id="{A6CDDE5C-9A96-41C4-B9C1-1C07E9C61AB4}"/>
                  </a:ext>
                </a:extLst>
              </p:cNvPr>
              <p:cNvSpPr txBox="1">
                <a:spLocks noRot="1" noChangeAspect="1" noMove="1" noResize="1" noEditPoints="1" noAdjustHandles="1" noChangeArrowheads="1" noChangeShapeType="1" noTextEdit="1"/>
              </p:cNvSpPr>
              <p:nvPr/>
            </p:nvSpPr>
            <p:spPr>
              <a:xfrm>
                <a:off x="1693917" y="2590800"/>
                <a:ext cx="5622342" cy="619016"/>
              </a:xfrm>
              <a:prstGeom prst="rect">
                <a:avLst/>
              </a:prstGeom>
              <a:blipFill>
                <a:blip r:embed="rId4"/>
                <a:stretch>
                  <a:fillRect/>
                </a:stretch>
              </a:blipFill>
            </p:spPr>
            <p:txBody>
              <a:bodyPr/>
              <a:lstStyle/>
              <a:p>
                <a:r>
                  <a:rPr lang="zh-CN" altLang="en-US">
                    <a:noFill/>
                  </a:rPr>
                  <a:t> </a:t>
                </a:r>
              </a:p>
            </p:txBody>
          </p:sp>
        </mc:Fallback>
      </mc:AlternateContent>
      <p:sp>
        <p:nvSpPr>
          <p:cNvPr id="22" name="箭头: 右 21">
            <a:extLst>
              <a:ext uri="{FF2B5EF4-FFF2-40B4-BE49-F238E27FC236}">
                <a16:creationId xmlns:a16="http://schemas.microsoft.com/office/drawing/2014/main" id="{1DBB2D13-1BC9-45BE-9A4B-E1EDE48AA4CA}"/>
              </a:ext>
            </a:extLst>
          </p:cNvPr>
          <p:cNvSpPr/>
          <p:nvPr/>
        </p:nvSpPr>
        <p:spPr>
          <a:xfrm>
            <a:off x="481002" y="5944038"/>
            <a:ext cx="1282672" cy="436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5348D01-F2DF-4539-B47F-864482EB7EE5}"/>
                  </a:ext>
                </a:extLst>
              </p:cNvPr>
              <p:cNvSpPr txBox="1"/>
              <p:nvPr/>
            </p:nvSpPr>
            <p:spPr>
              <a:xfrm>
                <a:off x="2210521" y="5943600"/>
                <a:ext cx="4636604"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r>
                            <a:rPr lang="zh-CN" altLang="en-US" b="1" i="1">
                              <a:latin typeface="Cambria Math" panose="02040503050406030204" pitchFamily="18" charset="0"/>
                            </a:rPr>
                            <m:t>𝒅</m:t>
                          </m:r>
                        </m:den>
                      </m:f>
                      <m:r>
                        <a:rPr lang="zh-CN" altLang="en-US" b="0" i="0">
                          <a:latin typeface="Cambria Math" panose="02040503050406030204" pitchFamily="18" charset="0"/>
                        </a:rPr>
                        <m:t>=</m:t>
                      </m:r>
                      <m:d>
                        <m:dPr>
                          <m:ctrlPr>
                            <a:rPr lang="zh-CN" altLang="en-US" i="1">
                              <a:latin typeface="Cambria Math" panose="02040503050406030204" pitchFamily="18" charset="0"/>
                            </a:rPr>
                          </m:ctrlPr>
                        </m:dPr>
                        <m:e>
                          <m:r>
                            <a:rPr lang="zh-CN" altLang="en-US">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b="1" i="1">
                                  <a:latin typeface="Cambria Math" panose="02040503050406030204" pitchFamily="18" charset="0"/>
                                </a:rPr>
                                <m:t>𝒉</m:t>
                              </m:r>
                            </m:e>
                            <m:sup>
                              <m:r>
                                <a:rPr lang="zh-CN" altLang="en-US">
                                  <a:latin typeface="Cambria Math" panose="02040503050406030204" pitchFamily="18" charset="0"/>
                                </a:rPr>
                                <m:t>2</m:t>
                              </m:r>
                            </m:sup>
                          </m:sSup>
                        </m:e>
                      </m:d>
                      <m:r>
                        <a:rPr lang="zh-CN" altLang="en-US">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𝑼</m:t>
                          </m:r>
                        </m:e>
                        <m:sup>
                          <m:r>
                            <m:rPr>
                              <m:sty m:val="p"/>
                            </m:rPr>
                            <a:rPr lang="en-US" altLang="zh-CN">
                              <a:latin typeface="Cambria Math" panose="02040503050406030204" pitchFamily="18" charset="0"/>
                            </a:rPr>
                            <m:t>T</m:t>
                          </m:r>
                        </m:sup>
                      </m:sSup>
                      <m:r>
                        <a:rPr lang="zh-CN" altLang="en-US" i="1">
                          <a:latin typeface="Cambria Math" panose="02040503050406030204" pitchFamily="18" charset="0"/>
                        </a:rPr>
                        <m:t>∙</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𝑜𝑛𝑒h𝑜𝑤</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e>
                          </m:d>
                          <m:r>
                            <a:rPr lang="zh-CN" altLang="en-US">
                              <a:latin typeface="Cambria Math" panose="02040503050406030204" pitchFamily="18" charset="0"/>
                            </a:rPr>
                            <m:t>−</m:t>
                          </m:r>
                          <m:r>
                            <a:rPr lang="zh-CN" altLang="en-US" b="1" i="1">
                              <a:latin typeface="Cambria Math" panose="02040503050406030204" pitchFamily="18" charset="0"/>
                            </a:rPr>
                            <m:t>𝒑</m:t>
                          </m:r>
                        </m:e>
                      </m:d>
                    </m:oMath>
                  </m:oMathPara>
                </a14:m>
                <a:endParaRPr lang="zh-CN" altLang="en-US" dirty="0"/>
              </a:p>
            </p:txBody>
          </p:sp>
        </mc:Choice>
        <mc:Fallback xmlns="">
          <p:sp>
            <p:nvSpPr>
              <p:cNvPr id="26" name="文本框 25">
                <a:extLst>
                  <a:ext uri="{FF2B5EF4-FFF2-40B4-BE49-F238E27FC236}">
                    <a16:creationId xmlns:a16="http://schemas.microsoft.com/office/drawing/2014/main" id="{A5348D01-F2DF-4539-B47F-864482EB7EE5}"/>
                  </a:ext>
                </a:extLst>
              </p:cNvPr>
              <p:cNvSpPr txBox="1">
                <a:spLocks noRot="1" noChangeAspect="1" noMove="1" noResize="1" noEditPoints="1" noAdjustHandles="1" noChangeArrowheads="1" noChangeShapeType="1" noTextEdit="1"/>
              </p:cNvSpPr>
              <p:nvPr/>
            </p:nvSpPr>
            <p:spPr>
              <a:xfrm>
                <a:off x="2210521" y="5943600"/>
                <a:ext cx="4636604" cy="619016"/>
              </a:xfrm>
              <a:prstGeom prst="rect">
                <a:avLst/>
              </a:prstGeom>
              <a:blipFill>
                <a:blip r:embed="rId5"/>
                <a:stretch>
                  <a:fillRect/>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A5E9929-2279-449F-86B8-F7BC5C27C16D}"/>
              </a:ext>
            </a:extLst>
          </p:cNvPr>
          <p:cNvSpPr txBox="1"/>
          <p:nvPr/>
        </p:nvSpPr>
        <p:spPr>
          <a:xfrm>
            <a:off x="379219" y="2133600"/>
            <a:ext cx="2954655" cy="369332"/>
          </a:xfrm>
          <a:prstGeom prst="rect">
            <a:avLst/>
          </a:prstGeom>
          <a:noFill/>
        </p:spPr>
        <p:txBody>
          <a:bodyPr wrap="none" rtlCol="0">
            <a:spAutoFit/>
          </a:bodyPr>
          <a:lstStyle/>
          <a:p>
            <a:r>
              <a:rPr lang="zh-CN" altLang="en-US" dirty="0"/>
              <a:t>可以直接化成对矩阵的求导</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2D35675-EB81-4E61-99A1-4A793104AAB1}"/>
                  </a:ext>
                </a:extLst>
              </p:cNvPr>
              <p:cNvSpPr txBox="1"/>
              <p:nvPr/>
            </p:nvSpPr>
            <p:spPr>
              <a:xfrm>
                <a:off x="2253698" y="3995210"/>
                <a:ext cx="4636604" cy="369332"/>
              </a:xfrm>
              <a:prstGeom prst="rect">
                <a:avLst/>
              </a:prstGeom>
              <a:noFill/>
            </p:spPr>
            <p:txBody>
              <a:bodyPr wrap="square">
                <a:spAutoFit/>
              </a:bodyPr>
              <a:lstStyle/>
              <a:p>
                <a:pPr algn="ct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h</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tanh</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𝐻𝑥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00" dirty="0">
                    <a:effectLst/>
                    <a:latin typeface="Times New Roman" panose="02020603050405020304" pitchFamily="18" charset="0"/>
                    <a:ea typeface="宋体" panose="02010600030101010101" pitchFamily="2" charset="-122"/>
                  </a:rPr>
                  <a:t> </a:t>
                </a:r>
                <a:r>
                  <a:rPr lang="zh-CN" altLang="zh-CN" dirty="0">
                    <a:effectLst/>
                  </a:rPr>
                  <a:t> </a:t>
                </a:r>
                <a:r>
                  <a:rPr lang="en-US" altLang="zh-CN" sz="1800" kern="100" dirty="0">
                    <a:effectLst/>
                    <a:latin typeface="Times New Roman" panose="02020603050405020304" pitchFamily="18" charset="0"/>
                    <a:ea typeface="宋体" panose="02010600030101010101" pitchFamily="2" charset="-122"/>
                  </a:rPr>
                  <a:t> </a:t>
                </a:r>
              </a:p>
            </p:txBody>
          </p:sp>
        </mc:Choice>
        <mc:Fallback xmlns="">
          <p:sp>
            <p:nvSpPr>
              <p:cNvPr id="14" name="文本框 13">
                <a:extLst>
                  <a:ext uri="{FF2B5EF4-FFF2-40B4-BE49-F238E27FC236}">
                    <a16:creationId xmlns:a16="http://schemas.microsoft.com/office/drawing/2014/main" id="{E2D35675-EB81-4E61-99A1-4A793104AAB1}"/>
                  </a:ext>
                </a:extLst>
              </p:cNvPr>
              <p:cNvSpPr txBox="1">
                <a:spLocks noRot="1" noChangeAspect="1" noMove="1" noResize="1" noEditPoints="1" noAdjustHandles="1" noChangeArrowheads="1" noChangeShapeType="1" noTextEdit="1"/>
              </p:cNvSpPr>
              <p:nvPr/>
            </p:nvSpPr>
            <p:spPr>
              <a:xfrm>
                <a:off x="2253698" y="3995210"/>
                <a:ext cx="4636604" cy="369332"/>
              </a:xfrm>
              <a:prstGeom prst="rect">
                <a:avLst/>
              </a:prstGeom>
              <a:blipFill>
                <a:blip r:embed="rId6"/>
                <a:stretch>
                  <a:fillRect b="-13115"/>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9DD2EBD8-55C4-424C-9B3D-7E216334F0CF}"/>
              </a:ext>
            </a:extLst>
          </p:cNvPr>
          <p:cNvSpPr txBox="1"/>
          <p:nvPr/>
        </p:nvSpPr>
        <p:spPr>
          <a:xfrm>
            <a:off x="838200" y="3995210"/>
            <a:ext cx="1107996" cy="369332"/>
          </a:xfrm>
          <a:prstGeom prst="rect">
            <a:avLst/>
          </a:prstGeom>
          <a:noFill/>
        </p:spPr>
        <p:txBody>
          <a:bodyPr wrap="none" rtlCol="0">
            <a:spAutoFit/>
          </a:bodyPr>
          <a:lstStyle/>
          <a:p>
            <a:r>
              <a:rPr lang="zh-CN" altLang="en-US" dirty="0"/>
              <a:t>隐藏层：</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A25F972-F89C-40D3-BC9E-E48C9EF1DFA0}"/>
                  </a:ext>
                </a:extLst>
              </p:cNvPr>
              <p:cNvSpPr txBox="1"/>
              <p:nvPr/>
            </p:nvSpPr>
            <p:spPr>
              <a:xfrm>
                <a:off x="2253698" y="3513824"/>
                <a:ext cx="4636604"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𝑊𝑥</m:t>
                      </m:r>
                      <m:r>
                        <a:rPr lang="en-US" altLang="zh-CN" b="0" i="1" smtClean="0">
                          <a:latin typeface="Cambria Math" panose="02040503050406030204" pitchFamily="18" charset="0"/>
                        </a:rPr>
                        <m:t>+</m:t>
                      </m:r>
                      <m:r>
                        <a:rPr lang="en-US" altLang="zh-CN" b="0" i="1" smtClean="0">
                          <a:latin typeface="Cambria Math" panose="02040503050406030204" pitchFamily="18" charset="0"/>
                        </a:rPr>
                        <m:t>𝑈h</m:t>
                      </m:r>
                    </m:oMath>
                  </m:oMathPara>
                </a14:m>
                <a:endParaRPr lang="en-US" altLang="zh-CN" dirty="0"/>
              </a:p>
            </p:txBody>
          </p:sp>
        </mc:Choice>
        <mc:Fallback xmlns="">
          <p:sp>
            <p:nvSpPr>
              <p:cNvPr id="17" name="文本框 16">
                <a:extLst>
                  <a:ext uri="{FF2B5EF4-FFF2-40B4-BE49-F238E27FC236}">
                    <a16:creationId xmlns:a16="http://schemas.microsoft.com/office/drawing/2014/main" id="{8A25F972-F89C-40D3-BC9E-E48C9EF1DFA0}"/>
                  </a:ext>
                </a:extLst>
              </p:cNvPr>
              <p:cNvSpPr txBox="1">
                <a:spLocks noRot="1" noChangeAspect="1" noMove="1" noResize="1" noEditPoints="1" noAdjustHandles="1" noChangeArrowheads="1" noChangeShapeType="1" noTextEdit="1"/>
              </p:cNvSpPr>
              <p:nvPr/>
            </p:nvSpPr>
            <p:spPr>
              <a:xfrm>
                <a:off x="2253698" y="3513824"/>
                <a:ext cx="4636604" cy="369332"/>
              </a:xfrm>
              <a:prstGeom prst="rect">
                <a:avLst/>
              </a:prstGeom>
              <a:blipFill>
                <a:blip r:embed="rId7"/>
                <a:stretch>
                  <a:fillRect b="-6557"/>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8E1823A8-6BCB-4BC5-9810-A75ED9BA8BBF}"/>
              </a:ext>
            </a:extLst>
          </p:cNvPr>
          <p:cNvSpPr txBox="1"/>
          <p:nvPr/>
        </p:nvSpPr>
        <p:spPr>
          <a:xfrm>
            <a:off x="874643" y="3569851"/>
            <a:ext cx="1107996" cy="369332"/>
          </a:xfrm>
          <a:prstGeom prst="rect">
            <a:avLst/>
          </a:prstGeom>
          <a:noFill/>
        </p:spPr>
        <p:txBody>
          <a:bodyPr wrap="none" rtlCol="0">
            <a:spAutoFit/>
          </a:bodyPr>
          <a:lstStyle/>
          <a:p>
            <a:r>
              <a:rPr lang="zh-CN" altLang="en-US" dirty="0"/>
              <a:t>输出层：</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AF72AA5-0015-42A6-BA0F-50369198183E}"/>
                  </a:ext>
                </a:extLst>
              </p:cNvPr>
              <p:cNvSpPr txBox="1"/>
              <p:nvPr/>
            </p:nvSpPr>
            <p:spPr>
              <a:xfrm>
                <a:off x="1902405" y="4228843"/>
                <a:ext cx="4636604" cy="20157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𝑙</m:t>
                              </m:r>
                            </m:sub>
                          </m:sSub>
                        </m:den>
                      </m:f>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sup>
                        <m:e>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den>
                          </m:f>
                        </m:e>
                      </m:nary>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𝑙</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𝑙</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𝑙</m:t>
                              </m:r>
                            </m:sub>
                          </m:sSub>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𝑙</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𝑙</m:t>
                              </m:r>
                            </m:sub>
                          </m:sSub>
                        </m:den>
                      </m:f>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rPr>
                        <m:t>=</m:t>
                      </m:r>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𝑗</m:t>
                          </m:r>
                        </m:sub>
                        <m:sup>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𝑉</m:t>
                          </m:r>
                          <m:r>
                            <a:rPr lang="en-US" altLang="zh-CN" sz="1800" i="1" kern="100">
                              <a:effectLst/>
                              <a:latin typeface="Cambria Math" panose="02040503050406030204" pitchFamily="18" charset="0"/>
                              <a:ea typeface="宋体" panose="02010600030101010101" pitchFamily="2" charset="-122"/>
                            </a:rPr>
                            <m:t>|</m:t>
                          </m:r>
                        </m:sup>
                        <m:e>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1</m:t>
                                  </m:r>
                                </m:e>
                                <m:sub>
                                  <m:d>
                                    <m:dPr>
                                      <m:begChr m:val="{"/>
                                      <m:endChr m:val="}"/>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𝑗</m:t>
                                          </m:r>
                                        </m:sub>
                                      </m:sSub>
                                    </m:e>
                                  </m:d>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𝑝</m:t>
                                  </m:r>
                                </m:e>
                                <m:sub>
                                  <m:r>
                                    <a:rPr lang="en-US" altLang="zh-CN" sz="1800" i="1" kern="100">
                                      <a:effectLst/>
                                      <a:latin typeface="Cambria Math" panose="02040503050406030204" pitchFamily="18" charset="0"/>
                                      <a:ea typeface="宋体" panose="02010600030101010101" pitchFamily="2" charset="-122"/>
                                    </a:rPr>
                                    <m:t>𝑗</m:t>
                                  </m:r>
                                </m:sub>
                              </m:sSub>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𝑈</m:t>
                              </m:r>
                            </m:e>
                            <m:sub>
                              <m:r>
                                <a:rPr lang="en-US" altLang="zh-CN" sz="1800" i="1" kern="100">
                                  <a:effectLst/>
                                  <a:latin typeface="Cambria Math" panose="02040503050406030204" pitchFamily="18" charset="0"/>
                                  <a:ea typeface="宋体" panose="02010600030101010101" pitchFamily="2" charset="-122"/>
                                </a:rPr>
                                <m:t>𝑗</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𝑙</m:t>
                              </m:r>
                            </m:sub>
                          </m:sSub>
                          <m:r>
                            <a:rPr lang="en-US" altLang="zh-CN" sz="1800" i="1" kern="100">
                              <a:effectLst/>
                              <a:latin typeface="Cambria Math" panose="02040503050406030204" pitchFamily="18" charset="0"/>
                              <a:ea typeface="宋体" panose="02010600030101010101" pitchFamily="2" charset="-122"/>
                            </a:rPr>
                            <m:t>∙(1−</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h</m:t>
                              </m:r>
                            </m:e>
                            <m:sub>
                              <m:r>
                                <a:rPr lang="en-US" altLang="zh-CN" sz="1800" i="1" kern="100">
                                  <a:effectLst/>
                                  <a:latin typeface="Cambria Math" panose="02040503050406030204" pitchFamily="18" charset="0"/>
                                  <a:ea typeface="宋体" panose="02010600030101010101" pitchFamily="2" charset="-122"/>
                                </a:rPr>
                                <m:t>𝑙</m:t>
                              </m:r>
                            </m:sub>
                            <m:sup>
                              <m:r>
                                <a:rPr lang="en-US" altLang="zh-CN" sz="1800" i="1" kern="100">
                                  <a:effectLst/>
                                  <a:latin typeface="Cambria Math" panose="02040503050406030204" pitchFamily="18" charset="0"/>
                                  <a:ea typeface="宋体" panose="02010600030101010101" pitchFamily="2" charset="-122"/>
                                </a:rPr>
                                <m:t>2</m:t>
                              </m:r>
                            </m:sup>
                          </m:sSubSup>
                          <m:r>
                            <a:rPr lang="en-US" altLang="zh-CN" sz="1800" i="1" kern="100">
                              <a:effectLst/>
                              <a:latin typeface="Cambria Math" panose="02040503050406030204" pitchFamily="18" charset="0"/>
                              <a:ea typeface="宋体" panose="02010600030101010101" pitchFamily="2" charset="-122"/>
                            </a:rPr>
                            <m:t>)</m:t>
                          </m:r>
                        </m:e>
                      </m:nary>
                    </m:oMath>
                  </m:oMathPara>
                </a14:m>
                <a:endParaRPr lang="zh-CN" altLang="zh-CN" sz="1800" kern="100" dirty="0">
                  <a:effectLst/>
                  <a:latin typeface="Times New Roman" panose="02020603050405020304" pitchFamily="18" charset="0"/>
                  <a:ea typeface="宋体" panose="02010600030101010101" pitchFamily="2" charset="-122"/>
                </a:endParaRPr>
              </a:p>
              <a:p>
                <a:endParaRPr lang="zh-CN" altLang="zh-CN" dirty="0"/>
              </a:p>
            </p:txBody>
          </p:sp>
        </mc:Choice>
        <mc:Fallback xmlns="">
          <p:sp>
            <p:nvSpPr>
              <p:cNvPr id="20" name="文本框 19">
                <a:extLst>
                  <a:ext uri="{FF2B5EF4-FFF2-40B4-BE49-F238E27FC236}">
                    <a16:creationId xmlns:a16="http://schemas.microsoft.com/office/drawing/2014/main" id="{9AF72AA5-0015-42A6-BA0F-50369198183E}"/>
                  </a:ext>
                </a:extLst>
              </p:cNvPr>
              <p:cNvSpPr txBox="1">
                <a:spLocks noRot="1" noChangeAspect="1" noMove="1" noResize="1" noEditPoints="1" noAdjustHandles="1" noChangeArrowheads="1" noChangeShapeType="1" noTextEdit="1"/>
              </p:cNvSpPr>
              <p:nvPr/>
            </p:nvSpPr>
            <p:spPr>
              <a:xfrm>
                <a:off x="1902405" y="4228843"/>
                <a:ext cx="4636604" cy="2015745"/>
              </a:xfrm>
              <a:prstGeom prst="rect">
                <a:avLst/>
              </a:prstGeom>
              <a:blipFill>
                <a:blip r:embed="rId8"/>
                <a:stretch>
                  <a:fillRect/>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36DFEBD9-FA12-4510-94C7-EE1A3FE75F7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4712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0F23CB-70C7-446E-A9A4-91B510AB9487}"/>
              </a:ext>
            </a:extLst>
          </p:cNvPr>
          <p:cNvSpPr txBox="1"/>
          <p:nvPr/>
        </p:nvSpPr>
        <p:spPr>
          <a:xfrm>
            <a:off x="609600" y="1940604"/>
            <a:ext cx="7924800" cy="64633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最后，是关于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的求导。因为输出层和隐藏层都有</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的直接输入，也导致了</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的求导较为复杂</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4CC3E32-665C-4E0D-AADE-39B9F543142A}"/>
                  </a:ext>
                </a:extLst>
              </p:cNvPr>
              <p:cNvSpPr txBox="1"/>
              <p:nvPr/>
            </p:nvSpPr>
            <p:spPr>
              <a:xfrm>
                <a:off x="1455580" y="3520661"/>
                <a:ext cx="6497706"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den>
                      </m:f>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𝑉</m:t>
                              </m:r>
                            </m:e>
                          </m:d>
                        </m:sup>
                        <m:e>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0">
                                      <a:latin typeface="Cambria Math" panose="02040503050406030204" pitchFamily="18" charset="0"/>
                                    </a:rPr>
                                    <m:t>1</m:t>
                                  </m:r>
                                </m:e>
                                <m:sub>
                                  <m:d>
                                    <m:dPr>
                                      <m:begChr m:val="{"/>
                                      <m:endChr m:val="}"/>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𝑗</m:t>
                                      </m:r>
                                    </m:e>
                                  </m:d>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𝑗</m:t>
                                  </m:r>
                                </m:sub>
                              </m:sSub>
                            </m:e>
                          </m:d>
                          <m:r>
                            <a:rPr lang="zh-CN" altLang="en-US" i="0">
                              <a:latin typeface="Cambria Math" panose="02040503050406030204" pitchFamily="18" charset="0"/>
                            </a:rPr>
                            <m:t>∙</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𝑖</m:t>
                                  </m:r>
                                </m:sub>
                              </m:sSub>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𝑙</m:t>
                                  </m:r>
                                  <m:r>
                                    <a:rPr lang="zh-CN" altLang="en-US" i="0">
                                      <a:latin typeface="Cambria Math" panose="02040503050406030204" pitchFamily="18" charset="0"/>
                                    </a:rPr>
                                    <m:t>=1</m:t>
                                  </m:r>
                                </m:sub>
                                <m:sup>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h</m:t>
                                      </m:r>
                                    </m:e>
                                  </m:d>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𝑈</m:t>
                                      </m:r>
                                    </m:e>
                                    <m:sub>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𝑙</m:t>
                                      </m:r>
                                    </m:sub>
                                  </m:sSub>
                                  <m:r>
                                    <a:rPr lang="zh-CN" altLang="en-US" i="0">
                                      <a:latin typeface="Cambria Math" panose="02040503050406030204" pitchFamily="18" charset="0"/>
                                    </a:rPr>
                                    <m:t>∙</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h</m:t>
                                          </m:r>
                                        </m:e>
                                        <m:sub>
                                          <m:r>
                                            <a:rPr lang="zh-CN" altLang="en-US" i="1">
                                              <a:latin typeface="Cambria Math" panose="02040503050406030204" pitchFamily="18" charset="0"/>
                                            </a:rPr>
                                            <m:t>𝑙</m:t>
                                          </m:r>
                                        </m:sub>
                                        <m:sup>
                                          <m:r>
                                            <a:rPr lang="zh-CN" altLang="en-US" i="0">
                                              <a:latin typeface="Cambria Math" panose="02040503050406030204" pitchFamily="18" charset="0"/>
                                            </a:rPr>
                                            <m:t>2</m:t>
                                          </m:r>
                                        </m:sup>
                                      </m:sSubSup>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𝑙</m:t>
                                      </m:r>
                                      <m:r>
                                        <a:rPr lang="zh-CN" altLang="en-US" i="0">
                                          <a:latin typeface="Cambria Math" panose="02040503050406030204" pitchFamily="18" charset="0"/>
                                        </a:rPr>
                                        <m:t>,</m:t>
                                      </m:r>
                                      <m:r>
                                        <a:rPr lang="zh-CN" altLang="en-US" i="1">
                                          <a:latin typeface="Cambria Math" panose="02040503050406030204" pitchFamily="18" charset="0"/>
                                        </a:rPr>
                                        <m:t>𝑖</m:t>
                                      </m:r>
                                    </m:sub>
                                  </m:sSub>
                                </m:e>
                              </m:nary>
                            </m:e>
                          </m:d>
                        </m:e>
                      </m:nary>
                    </m:oMath>
                  </m:oMathPara>
                </a14:m>
                <a:endParaRPr lang="zh-CN" altLang="en-US" dirty="0"/>
              </a:p>
            </p:txBody>
          </p:sp>
        </mc:Choice>
        <mc:Fallback xmlns="">
          <p:sp>
            <p:nvSpPr>
              <p:cNvPr id="5" name="文本框 4">
                <a:extLst>
                  <a:ext uri="{FF2B5EF4-FFF2-40B4-BE49-F238E27FC236}">
                    <a16:creationId xmlns:a16="http://schemas.microsoft.com/office/drawing/2014/main" id="{34CC3E32-665C-4E0D-AADE-39B9F543142A}"/>
                  </a:ext>
                </a:extLst>
              </p:cNvPr>
              <p:cNvSpPr txBox="1">
                <a:spLocks noRot="1" noChangeAspect="1" noMove="1" noResize="1" noEditPoints="1" noAdjustHandles="1" noChangeArrowheads="1" noChangeShapeType="1" noTextEdit="1"/>
              </p:cNvSpPr>
              <p:nvPr/>
            </p:nvSpPr>
            <p:spPr>
              <a:xfrm>
                <a:off x="1455580" y="3520661"/>
                <a:ext cx="6497706" cy="98405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48AD162-2107-4F59-B8B8-955E187D1DDE}"/>
                  </a:ext>
                </a:extLst>
              </p:cNvPr>
              <p:cNvSpPr txBox="1"/>
              <p:nvPr/>
            </p:nvSpPr>
            <p:spPr>
              <a:xfrm>
                <a:off x="1569880" y="6260965"/>
                <a:ext cx="6269106"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r>
                            <a:rPr lang="en-US" altLang="zh-CN" b="1" i="1">
                              <a:latin typeface="Cambria Math" panose="02040503050406030204" pitchFamily="18" charset="0"/>
                            </a:rPr>
                            <m:t>𝒙</m:t>
                          </m:r>
                        </m:den>
                      </m:f>
                      <m:r>
                        <a:rPr lang="en-US" altLang="zh-CN">
                          <a:latin typeface="Cambria Math" panose="02040503050406030204" pitchFamily="18" charset="0"/>
                        </a:rPr>
                        <m:t>=</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b="1" i="1">
                                  <a:latin typeface="Cambria Math" panose="02040503050406030204" pitchFamily="18" charset="0"/>
                                </a:rPr>
                                <m:t>𝑯</m:t>
                              </m:r>
                            </m:e>
                            <m:sup>
                              <m:r>
                                <m:rPr>
                                  <m:sty m:val="p"/>
                                </m:rPr>
                                <a:rPr lang="en-US" altLang="zh-CN">
                                  <a:latin typeface="Cambria Math" panose="02040503050406030204" pitchFamily="18" charset="0"/>
                                </a:rPr>
                                <m:t>T</m:t>
                              </m:r>
                            </m:sup>
                          </m:sSup>
                          <m:r>
                            <a:rPr lang="en-US" altLang="zh-CN" i="1">
                              <a:latin typeface="Cambria Math" panose="02040503050406030204" pitchFamily="18" charset="0"/>
                            </a:rPr>
                            <m:t>∙</m:t>
                          </m:r>
                          <m:d>
                            <m:dPr>
                              <m:ctrlPr>
                                <a:rPr lang="zh-CN" altLang="zh-CN" b="1" i="1">
                                  <a:latin typeface="Cambria Math" panose="02040503050406030204" pitchFamily="18" charset="0"/>
                                </a:rPr>
                              </m:ctrlPr>
                            </m:dPr>
                            <m:e>
                              <m:r>
                                <a:rPr lang="en-US" altLang="zh-CN" b="1" i="1">
                                  <a:latin typeface="Cambria Math" panose="02040503050406030204" pitchFamily="18" charset="0"/>
                                </a:rPr>
                                <m:t>𝟏</m:t>
                              </m:r>
                              <m:r>
                                <a:rPr lang="en-US" altLang="zh-CN" b="1" i="1">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𝒉</m:t>
                                  </m:r>
                                </m:e>
                                <m:sup>
                                  <m:r>
                                    <a:rPr lang="en-US" altLang="zh-CN" b="1" i="1">
                                      <a:latin typeface="Cambria Math" panose="02040503050406030204" pitchFamily="18" charset="0"/>
                                    </a:rPr>
                                    <m:t>𝟐</m:t>
                                  </m:r>
                                </m:sup>
                              </m:sSup>
                            </m:e>
                          </m:d>
                          <m:r>
                            <a:rPr lang="en-US" altLang="zh-CN" b="1" i="1">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𝑼</m:t>
                              </m:r>
                            </m:e>
                            <m:sup>
                              <m:r>
                                <a:rPr lang="en-US" altLang="zh-CN" b="1" i="1">
                                  <a:latin typeface="Cambria Math" panose="02040503050406030204" pitchFamily="18" charset="0"/>
                                </a:rPr>
                                <m:t>𝑻</m:t>
                              </m:r>
                            </m:sup>
                          </m:sSup>
                          <m:r>
                            <a:rPr lang="en-US" altLang="zh-CN">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𝑾</m:t>
                              </m:r>
                            </m:e>
                            <m:sup>
                              <m:r>
                                <m:rPr>
                                  <m:sty m:val="p"/>
                                </m:rPr>
                                <a:rPr lang="en-US" altLang="zh-CN">
                                  <a:latin typeface="Cambria Math" panose="02040503050406030204" pitchFamily="18" charset="0"/>
                                </a:rPr>
                                <m:t>T</m:t>
                              </m:r>
                            </m:sup>
                          </m:sSup>
                        </m:e>
                      </m:d>
                      <m:r>
                        <a:rPr lang="en-US" altLang="zh-CN" i="1">
                          <a:latin typeface="Cambria Math" panose="02040503050406030204" pitchFamily="18" charset="0"/>
                        </a:rPr>
                        <m:t>∙</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onehot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r>
                            <a:rPr lang="en-US" altLang="zh-CN" b="1" i="1">
                              <a:latin typeface="Cambria Math" panose="02040503050406030204" pitchFamily="18" charset="0"/>
                            </a:rPr>
                            <m:t>𝒑</m:t>
                          </m:r>
                        </m:e>
                      </m:d>
                    </m:oMath>
                  </m:oMathPara>
                </a14:m>
                <a:endParaRPr lang="zh-CN" altLang="zh-CN" dirty="0"/>
              </a:p>
            </p:txBody>
          </p:sp>
        </mc:Choice>
        <mc:Fallback xmlns="">
          <p:sp>
            <p:nvSpPr>
              <p:cNvPr id="10" name="文本框 9">
                <a:extLst>
                  <a:ext uri="{FF2B5EF4-FFF2-40B4-BE49-F238E27FC236}">
                    <a16:creationId xmlns:a16="http://schemas.microsoft.com/office/drawing/2014/main" id="{248AD162-2107-4F59-B8B8-955E187D1DDE}"/>
                  </a:ext>
                </a:extLst>
              </p:cNvPr>
              <p:cNvSpPr txBox="1">
                <a:spLocks noRot="1" noChangeAspect="1" noMove="1" noResize="1" noEditPoints="1" noAdjustHandles="1" noChangeArrowheads="1" noChangeShapeType="1" noTextEdit="1"/>
              </p:cNvSpPr>
              <p:nvPr/>
            </p:nvSpPr>
            <p:spPr>
              <a:xfrm>
                <a:off x="1569880" y="6260965"/>
                <a:ext cx="6269106" cy="619016"/>
              </a:xfrm>
              <a:prstGeom prst="rect">
                <a:avLst/>
              </a:prstGeom>
              <a:blipFill>
                <a:blip r:embed="rId4"/>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EC073D94-6826-447A-8170-475DEBE21BA2}"/>
              </a:ext>
            </a:extLst>
          </p:cNvPr>
          <p:cNvSpPr txBox="1"/>
          <p:nvPr/>
        </p:nvSpPr>
        <p:spPr>
          <a:xfrm>
            <a:off x="819475" y="5891633"/>
            <a:ext cx="2031325" cy="369332"/>
          </a:xfrm>
          <a:prstGeom prst="rect">
            <a:avLst/>
          </a:prstGeom>
          <a:noFill/>
        </p:spPr>
        <p:txBody>
          <a:bodyPr wrap="none" rtlCol="0">
            <a:spAutoFit/>
          </a:bodyPr>
          <a:lstStyle/>
          <a:p>
            <a:r>
              <a:rPr lang="zh-CN" altLang="en-US" dirty="0"/>
              <a:t>推成向量形式如下</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802AD8E-C808-4C49-ABD3-4388DBFB3BF4}"/>
                  </a:ext>
                </a:extLst>
              </p:cNvPr>
              <p:cNvSpPr txBox="1"/>
              <p:nvPr/>
            </p:nvSpPr>
            <p:spPr>
              <a:xfrm>
                <a:off x="2253698" y="1402412"/>
                <a:ext cx="4636604" cy="369332"/>
              </a:xfrm>
              <a:prstGeom prst="rect">
                <a:avLst/>
              </a:prstGeom>
              <a:noFill/>
            </p:spPr>
            <p:txBody>
              <a:bodyPr wrap="square">
                <a:spAutoFit/>
              </a:bodyPr>
              <a:lstStyle/>
              <a:p>
                <a:pPr algn="ct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h</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tanh</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𝐻𝑥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00" dirty="0">
                    <a:effectLst/>
                    <a:latin typeface="Times New Roman" panose="02020603050405020304" pitchFamily="18" charset="0"/>
                    <a:ea typeface="宋体" panose="02010600030101010101" pitchFamily="2" charset="-122"/>
                  </a:rPr>
                  <a:t> </a:t>
                </a:r>
                <a:r>
                  <a:rPr lang="zh-CN" altLang="zh-CN" dirty="0">
                    <a:effectLst/>
                  </a:rPr>
                  <a:t> </a:t>
                </a:r>
                <a:r>
                  <a:rPr lang="en-US" altLang="zh-CN" sz="1800" kern="100" dirty="0">
                    <a:effectLst/>
                    <a:latin typeface="Times New Roman" panose="02020603050405020304" pitchFamily="18" charset="0"/>
                    <a:ea typeface="宋体" panose="02010600030101010101" pitchFamily="2" charset="-122"/>
                  </a:rPr>
                  <a:t> </a:t>
                </a:r>
              </a:p>
            </p:txBody>
          </p:sp>
        </mc:Choice>
        <mc:Fallback xmlns="">
          <p:sp>
            <p:nvSpPr>
              <p:cNvPr id="6" name="文本框 5">
                <a:extLst>
                  <a:ext uri="{FF2B5EF4-FFF2-40B4-BE49-F238E27FC236}">
                    <a16:creationId xmlns:a16="http://schemas.microsoft.com/office/drawing/2014/main" id="{8802AD8E-C808-4C49-ABD3-4388DBFB3BF4}"/>
                  </a:ext>
                </a:extLst>
              </p:cNvPr>
              <p:cNvSpPr txBox="1">
                <a:spLocks noRot="1" noChangeAspect="1" noMove="1" noResize="1" noEditPoints="1" noAdjustHandles="1" noChangeArrowheads="1" noChangeShapeType="1" noTextEdit="1"/>
              </p:cNvSpPr>
              <p:nvPr/>
            </p:nvSpPr>
            <p:spPr>
              <a:xfrm>
                <a:off x="2253698" y="1402412"/>
                <a:ext cx="4636604" cy="369332"/>
              </a:xfrm>
              <a:prstGeom prst="rect">
                <a:avLst/>
              </a:prstGeom>
              <a:blipFill>
                <a:blip r:embed="rId5"/>
                <a:stretch>
                  <a:fillRect b="-13115"/>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82D7A66C-71E7-49EE-931E-3E3A04FEB508}"/>
              </a:ext>
            </a:extLst>
          </p:cNvPr>
          <p:cNvSpPr txBox="1"/>
          <p:nvPr/>
        </p:nvSpPr>
        <p:spPr>
          <a:xfrm>
            <a:off x="838200" y="1402412"/>
            <a:ext cx="1107996" cy="369332"/>
          </a:xfrm>
          <a:prstGeom prst="rect">
            <a:avLst/>
          </a:prstGeom>
          <a:noFill/>
        </p:spPr>
        <p:txBody>
          <a:bodyPr wrap="none" rtlCol="0">
            <a:spAutoFit/>
          </a:bodyPr>
          <a:lstStyle/>
          <a:p>
            <a:r>
              <a:rPr lang="zh-CN" altLang="en-US" dirty="0"/>
              <a:t>隐藏层：</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BF37F03-B7E8-4CA0-B790-93F05E0A869F}"/>
                  </a:ext>
                </a:extLst>
              </p:cNvPr>
              <p:cNvSpPr txBox="1"/>
              <p:nvPr/>
            </p:nvSpPr>
            <p:spPr>
              <a:xfrm>
                <a:off x="2253698" y="921026"/>
                <a:ext cx="4636604"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𝑊𝑥</m:t>
                      </m:r>
                      <m:r>
                        <a:rPr lang="en-US" altLang="zh-CN" b="0" i="1" smtClean="0">
                          <a:latin typeface="Cambria Math" panose="02040503050406030204" pitchFamily="18" charset="0"/>
                        </a:rPr>
                        <m:t>+</m:t>
                      </m:r>
                      <m:r>
                        <a:rPr lang="en-US" altLang="zh-CN" b="0" i="1" smtClean="0">
                          <a:latin typeface="Cambria Math" panose="02040503050406030204" pitchFamily="18" charset="0"/>
                        </a:rPr>
                        <m:t>𝑈h</m:t>
                      </m:r>
                    </m:oMath>
                  </m:oMathPara>
                </a14:m>
                <a:endParaRPr lang="en-US" altLang="zh-CN" dirty="0"/>
              </a:p>
            </p:txBody>
          </p:sp>
        </mc:Choice>
        <mc:Fallback xmlns="">
          <p:sp>
            <p:nvSpPr>
              <p:cNvPr id="8" name="文本框 7">
                <a:extLst>
                  <a:ext uri="{FF2B5EF4-FFF2-40B4-BE49-F238E27FC236}">
                    <a16:creationId xmlns:a16="http://schemas.microsoft.com/office/drawing/2014/main" id="{5BF37F03-B7E8-4CA0-B790-93F05E0A869F}"/>
                  </a:ext>
                </a:extLst>
              </p:cNvPr>
              <p:cNvSpPr txBox="1">
                <a:spLocks noRot="1" noChangeAspect="1" noMove="1" noResize="1" noEditPoints="1" noAdjustHandles="1" noChangeArrowheads="1" noChangeShapeType="1" noTextEdit="1"/>
              </p:cNvSpPr>
              <p:nvPr/>
            </p:nvSpPr>
            <p:spPr>
              <a:xfrm>
                <a:off x="2253698" y="921026"/>
                <a:ext cx="4636604" cy="369332"/>
              </a:xfrm>
              <a:prstGeom prst="rect">
                <a:avLst/>
              </a:prstGeom>
              <a:blipFill>
                <a:blip r:embed="rId6"/>
                <a:stretch>
                  <a:fillRect b="-655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CBEDA2A-52EA-4926-8CBE-5BF01C223866}"/>
              </a:ext>
            </a:extLst>
          </p:cNvPr>
          <p:cNvSpPr txBox="1"/>
          <p:nvPr/>
        </p:nvSpPr>
        <p:spPr>
          <a:xfrm>
            <a:off x="874643" y="977053"/>
            <a:ext cx="1107996" cy="369332"/>
          </a:xfrm>
          <a:prstGeom prst="rect">
            <a:avLst/>
          </a:prstGeom>
          <a:noFill/>
        </p:spPr>
        <p:txBody>
          <a:bodyPr wrap="none" rtlCol="0">
            <a:spAutoFit/>
          </a:bodyPr>
          <a:lstStyle/>
          <a:p>
            <a:r>
              <a:rPr lang="zh-CN" altLang="en-US" dirty="0"/>
              <a:t>输出层：</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BC6427C-DBF8-49FE-9E3F-F24E08227B52}"/>
                  </a:ext>
                </a:extLst>
              </p:cNvPr>
              <p:cNvSpPr txBox="1"/>
              <p:nvPr/>
            </p:nvSpPr>
            <p:spPr>
              <a:xfrm>
                <a:off x="2630452" y="4359034"/>
                <a:ext cx="4636604" cy="9135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i="1" smtClean="0">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𝑙</m:t>
                              </m:r>
                            </m:sub>
                          </m:sSub>
                        </m:den>
                      </m:f>
                      <m:r>
                        <a:rPr lang="en-US" altLang="zh-CN" i="1" kern="100">
                          <a:latin typeface="Cambria Math" panose="02040503050406030204" pitchFamily="18" charset="0"/>
                        </a:rPr>
                        <m:t>=</m:t>
                      </m:r>
                      <m:nary>
                        <m:naryPr>
                          <m:chr m:val="∑"/>
                          <m:limLoc m:val="undOvr"/>
                          <m:ctrlPr>
                            <a:rPr lang="zh-CN" altLang="zh-CN" i="1" kern="100">
                              <a:latin typeface="Cambria Math" panose="02040503050406030204" pitchFamily="18" charset="0"/>
                              <a:ea typeface="Cambria Math" panose="02040503050406030204" pitchFamily="18" charset="0"/>
                            </a:rPr>
                          </m:ctrlPr>
                        </m:naryPr>
                        <m:sub>
                          <m:r>
                            <a:rPr lang="en-US" altLang="zh-CN" i="1" kern="100">
                              <a:latin typeface="Cambria Math" panose="02040503050406030204" pitchFamily="18" charset="0"/>
                            </a:rPr>
                            <m:t>𝑗</m:t>
                          </m:r>
                        </m:sub>
                        <m:sup>
                          <m:r>
                            <a:rPr lang="en-US" altLang="zh-CN" i="1" kern="100">
                              <a:latin typeface="Cambria Math" panose="02040503050406030204" pitchFamily="18" charset="0"/>
                            </a:rPr>
                            <m:t>|</m:t>
                          </m:r>
                          <m:r>
                            <a:rPr lang="en-US" altLang="zh-CN" i="1" kern="100">
                              <a:latin typeface="Cambria Math" panose="02040503050406030204" pitchFamily="18" charset="0"/>
                            </a:rPr>
                            <m:t>𝑉</m:t>
                          </m:r>
                          <m:r>
                            <a:rPr lang="en-US" altLang="zh-CN" i="1" kern="100">
                              <a:latin typeface="Cambria Math" panose="02040503050406030204" pitchFamily="18" charset="0"/>
                            </a:rPr>
                            <m:t>|</m:t>
                          </m:r>
                        </m:sup>
                        <m:e>
                          <m:d>
                            <m:dPr>
                              <m:ctrlPr>
                                <a:rPr lang="zh-CN" altLang="zh-CN" i="1" kern="100">
                                  <a:latin typeface="Cambria Math" panose="02040503050406030204" pitchFamily="18" charset="0"/>
                                  <a:ea typeface="Cambria Math" panose="02040503050406030204" pitchFamily="18" charset="0"/>
                                </a:rPr>
                              </m:ctrlPr>
                            </m:dPr>
                            <m:e>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1</m:t>
                                  </m:r>
                                </m:e>
                                <m:sub>
                                  <m:d>
                                    <m:dPr>
                                      <m:begChr m:val="{"/>
                                      <m:endChr m:val="}"/>
                                      <m:ctrlPr>
                                        <a:rPr lang="zh-CN" altLang="zh-CN" i="1" kern="100">
                                          <a:latin typeface="Cambria Math" panose="02040503050406030204" pitchFamily="18" charset="0"/>
                                          <a:ea typeface="Cambria Math" panose="02040503050406030204" pitchFamily="18" charset="0"/>
                                        </a:rPr>
                                      </m:ctrlPr>
                                    </m:dPr>
                                    <m:e>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𝑤</m:t>
                                          </m:r>
                                        </m:e>
                                        <m:sub>
                                          <m:r>
                                            <a:rPr lang="en-US" altLang="zh-CN" i="1" kern="100">
                                              <a:latin typeface="Cambria Math" panose="02040503050406030204" pitchFamily="18" charset="0"/>
                                            </a:rPr>
                                            <m:t>𝑡</m:t>
                                          </m:r>
                                          <m:r>
                                            <a:rPr lang="en-US" altLang="zh-CN" i="1" kern="100">
                                              <a:latin typeface="Cambria Math" panose="02040503050406030204" pitchFamily="18" charset="0"/>
                                            </a:rPr>
                                            <m:t>==</m:t>
                                          </m:r>
                                          <m:r>
                                            <a:rPr lang="en-US" altLang="zh-CN" i="1" kern="100">
                                              <a:latin typeface="Cambria Math" panose="02040503050406030204" pitchFamily="18" charset="0"/>
                                            </a:rPr>
                                            <m:t>𝑗</m:t>
                                          </m:r>
                                        </m:sub>
                                      </m:sSub>
                                    </m:e>
                                  </m:d>
                                </m:sub>
                              </m:sSub>
                              <m:r>
                                <a:rPr lang="en-US" altLang="zh-CN" i="1" kern="100">
                                  <a:latin typeface="Cambria Math" panose="02040503050406030204" pitchFamily="18" charset="0"/>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𝑝</m:t>
                                  </m:r>
                                </m:e>
                                <m:sub>
                                  <m:r>
                                    <a:rPr lang="en-US" altLang="zh-CN" i="1" kern="100">
                                      <a:latin typeface="Cambria Math" panose="02040503050406030204" pitchFamily="18" charset="0"/>
                                    </a:rPr>
                                    <m:t>𝑗</m:t>
                                  </m:r>
                                </m:sub>
                              </m:sSub>
                            </m:e>
                          </m:d>
                          <m:r>
                            <a:rPr lang="en-US" altLang="zh-CN" i="1" kern="100">
                              <a:latin typeface="Cambria Math" panose="02040503050406030204" pitchFamily="18" charset="0"/>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𝑈</m:t>
                              </m:r>
                            </m:e>
                            <m:sub>
                              <m:r>
                                <a:rPr lang="en-US" altLang="zh-CN" i="1" kern="100">
                                  <a:latin typeface="Cambria Math" panose="02040503050406030204" pitchFamily="18" charset="0"/>
                                </a:rPr>
                                <m:t>𝑗</m:t>
                              </m:r>
                              <m:r>
                                <a:rPr lang="en-US" altLang="zh-CN" i="1" kern="100">
                                  <a:latin typeface="Cambria Math" panose="02040503050406030204" pitchFamily="18" charset="0"/>
                                </a:rPr>
                                <m:t>,</m:t>
                              </m:r>
                              <m:r>
                                <a:rPr lang="en-US" altLang="zh-CN" i="1" kern="100">
                                  <a:latin typeface="Cambria Math" panose="02040503050406030204" pitchFamily="18" charset="0"/>
                                </a:rPr>
                                <m:t>𝑙</m:t>
                              </m:r>
                            </m:sub>
                          </m:sSub>
                          <m:r>
                            <a:rPr lang="en-US" altLang="zh-CN" i="1" kern="100">
                              <a:latin typeface="Cambria Math" panose="02040503050406030204" pitchFamily="18" charset="0"/>
                            </a:rPr>
                            <m:t>∙(1−</m:t>
                          </m:r>
                          <m:sSubSup>
                            <m:sSubSupPr>
                              <m:ctrlPr>
                                <a:rPr lang="zh-CN" altLang="zh-CN" i="1" kern="100">
                                  <a:latin typeface="Cambria Math" panose="02040503050406030204" pitchFamily="18" charset="0"/>
                                  <a:ea typeface="Cambria Math" panose="02040503050406030204" pitchFamily="18" charset="0"/>
                                </a:rPr>
                              </m:ctrlPr>
                            </m:sSubSupPr>
                            <m:e>
                              <m:r>
                                <a:rPr lang="en-US" altLang="zh-CN" i="1" kern="100">
                                  <a:latin typeface="Cambria Math" panose="02040503050406030204" pitchFamily="18" charset="0"/>
                                </a:rPr>
                                <m:t>h</m:t>
                              </m:r>
                            </m:e>
                            <m:sub>
                              <m:r>
                                <a:rPr lang="en-US" altLang="zh-CN" i="1" kern="100">
                                  <a:latin typeface="Cambria Math" panose="02040503050406030204" pitchFamily="18" charset="0"/>
                                </a:rPr>
                                <m:t>𝑙</m:t>
                              </m:r>
                            </m:sub>
                            <m:sup>
                              <m:r>
                                <a:rPr lang="en-US" altLang="zh-CN" i="1" kern="100">
                                  <a:latin typeface="Cambria Math" panose="02040503050406030204" pitchFamily="18" charset="0"/>
                                </a:rPr>
                                <m:t>2</m:t>
                              </m:r>
                            </m:sup>
                          </m:sSubSup>
                          <m:r>
                            <a:rPr lang="en-US" altLang="zh-CN" i="1" kern="100">
                              <a:latin typeface="Cambria Math" panose="02040503050406030204" pitchFamily="18" charset="0"/>
                            </a:rPr>
                            <m:t>)</m:t>
                          </m:r>
                        </m:e>
                      </m:nary>
                    </m:oMath>
                  </m:oMathPara>
                </a14:m>
                <a:endParaRPr lang="en-US" altLang="zh-CN" dirty="0"/>
              </a:p>
            </p:txBody>
          </p:sp>
        </mc:Choice>
        <mc:Fallback xmlns="">
          <p:sp>
            <p:nvSpPr>
              <p:cNvPr id="12" name="文本框 11">
                <a:extLst>
                  <a:ext uri="{FF2B5EF4-FFF2-40B4-BE49-F238E27FC236}">
                    <a16:creationId xmlns:a16="http://schemas.microsoft.com/office/drawing/2014/main" id="{EBC6427C-DBF8-49FE-9E3F-F24E08227B52}"/>
                  </a:ext>
                </a:extLst>
              </p:cNvPr>
              <p:cNvSpPr txBox="1">
                <a:spLocks noRot="1" noChangeAspect="1" noMove="1" noResize="1" noEditPoints="1" noAdjustHandles="1" noChangeArrowheads="1" noChangeShapeType="1" noTextEdit="1"/>
              </p:cNvSpPr>
              <p:nvPr/>
            </p:nvSpPr>
            <p:spPr>
              <a:xfrm>
                <a:off x="2630452" y="4359034"/>
                <a:ext cx="4636604" cy="91358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D2353F2-18A6-479A-8F3B-94BB5DD72593}"/>
                  </a:ext>
                </a:extLst>
              </p:cNvPr>
              <p:cNvSpPr txBox="1"/>
              <p:nvPr/>
            </p:nvSpPr>
            <p:spPr>
              <a:xfrm>
                <a:off x="920432" y="4682933"/>
                <a:ext cx="1710020" cy="369332"/>
              </a:xfrm>
              <a:prstGeom prst="rect">
                <a:avLst/>
              </a:prstGeom>
              <a:noFill/>
            </p:spPr>
            <p:txBody>
              <a:bodyPr wrap="none" rtlCol="0">
                <a:spAutoFit/>
              </a:bodyPr>
              <a:lstStyle/>
              <a:p>
                <a:r>
                  <a:rPr lang="zh-CN" altLang="en-US" dirty="0"/>
                  <a:t>结合对</a:t>
                </a:r>
                <a14:m>
                  <m:oMath xmlns:m="http://schemas.openxmlformats.org/officeDocument/2006/math">
                    <m:r>
                      <a:rPr lang="en-US" altLang="zh-CN" b="0" i="1" smtClean="0">
                        <a:latin typeface="Cambria Math" panose="02040503050406030204" pitchFamily="18" charset="0"/>
                      </a:rPr>
                      <m:t>𝑑</m:t>
                    </m:r>
                  </m:oMath>
                </a14:m>
                <a:r>
                  <a:rPr lang="zh-CN" altLang="en-US" dirty="0"/>
                  <a:t>的求导</a:t>
                </a:r>
              </a:p>
            </p:txBody>
          </p:sp>
        </mc:Choice>
        <mc:Fallback xmlns="">
          <p:sp>
            <p:nvSpPr>
              <p:cNvPr id="13" name="文本框 12">
                <a:extLst>
                  <a:ext uri="{FF2B5EF4-FFF2-40B4-BE49-F238E27FC236}">
                    <a16:creationId xmlns:a16="http://schemas.microsoft.com/office/drawing/2014/main" id="{5D2353F2-18A6-479A-8F3B-94BB5DD72593}"/>
                  </a:ext>
                </a:extLst>
              </p:cNvPr>
              <p:cNvSpPr txBox="1">
                <a:spLocks noRot="1" noChangeAspect="1" noMove="1" noResize="1" noEditPoints="1" noAdjustHandles="1" noChangeArrowheads="1" noChangeShapeType="1" noTextEdit="1"/>
              </p:cNvSpPr>
              <p:nvPr/>
            </p:nvSpPr>
            <p:spPr>
              <a:xfrm>
                <a:off x="920432" y="4682933"/>
                <a:ext cx="1710020" cy="369332"/>
              </a:xfrm>
              <a:prstGeom prst="rect">
                <a:avLst/>
              </a:prstGeom>
              <a:blipFill>
                <a:blip r:embed="rId8"/>
                <a:stretch>
                  <a:fillRect l="-3203" t="-13115" r="-2847"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C6749B4-285F-4334-97AE-AB7D71BAE6C9}"/>
                  </a:ext>
                </a:extLst>
              </p:cNvPr>
              <p:cNvSpPr txBox="1"/>
              <p:nvPr/>
            </p:nvSpPr>
            <p:spPr>
              <a:xfrm>
                <a:off x="920432" y="2607078"/>
                <a:ext cx="6497706"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den>
                      </m:f>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a:latin typeface="Cambria Math" panose="02040503050406030204" pitchFamily="18" charset="0"/>
                            </a:rPr>
                            <m:t>=1</m:t>
                          </m:r>
                        </m:sub>
                        <m:sup>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𝑉</m:t>
                              </m:r>
                            </m:e>
                          </m:d>
                        </m:sup>
                        <m:e>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den>
                          </m:f>
                          <m:r>
                            <a:rPr lang="zh-CN" altLang="en-US">
                              <a:latin typeface="Cambria Math" panose="02040503050406030204" pitchFamily="18" charset="0"/>
                            </a:rPr>
                            <m:t>∙</m:t>
                          </m:r>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nary>
                                    <m:naryPr>
                                      <m:chr m:val="∑"/>
                                      <m:limLoc m:val="undOvr"/>
                                      <m:ctrlPr>
                                        <a:rPr lang="zh-CN" altLang="en-US" i="1">
                                          <a:latin typeface="Cambria Math" panose="02040503050406030204" pitchFamily="18" charset="0"/>
                                        </a:rPr>
                                      </m:ctrlPr>
                                    </m:naryPr>
                                    <m:sub>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𝑖</m:t>
                                          </m:r>
                                        </m:e>
                                        <m:sup>
                                          <m:r>
                                            <a:rPr lang="zh-CN" altLang="en-US">
                                              <a:latin typeface="Cambria Math" panose="02040503050406030204" pitchFamily="18" charset="0"/>
                                            </a:rPr>
                                            <m:t>′</m:t>
                                          </m:r>
                                        </m:sup>
                                      </m:sSup>
                                      <m:r>
                                        <a:rPr lang="zh-CN" altLang="en-US">
                                          <a:latin typeface="Cambria Math" panose="02040503050406030204" pitchFamily="18" charset="0"/>
                                        </a:rPr>
                                        <m:t>=1</m:t>
                                      </m:r>
                                    </m:sub>
                                    <m:sup>
                                      <m:d>
                                        <m:dPr>
                                          <m:ctrlPr>
                                            <a:rPr lang="zh-CN" altLang="en-US" i="1">
                                              <a:latin typeface="Cambria Math" panose="02040503050406030204" pitchFamily="18" charset="0"/>
                                            </a:rPr>
                                          </m:ctrlPr>
                                        </m:dPr>
                                        <m:e>
                                          <m:r>
                                            <a:rPr lang="zh-CN" altLang="en-US" i="1">
                                              <a:latin typeface="Cambria Math" panose="02040503050406030204" pitchFamily="18" charset="0"/>
                                            </a:rPr>
                                            <m:t>𝑛</m:t>
                                          </m:r>
                                          <m:r>
                                            <a:rPr lang="zh-CN" altLang="en-US">
                                              <a:latin typeface="Cambria Math" panose="02040503050406030204" pitchFamily="18" charset="0"/>
                                            </a:rPr>
                                            <m:t>−1</m:t>
                                          </m:r>
                                        </m:e>
                                      </m:d>
                                      <m:r>
                                        <a:rPr lang="zh-CN" altLang="en-US" i="1">
                                          <a:latin typeface="Cambria Math" panose="02040503050406030204" pitchFamily="18" charset="0"/>
                                        </a:rPr>
                                        <m:t>𝑚</m:t>
                                      </m:r>
                                    </m:sup>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𝑗</m:t>
                                          </m:r>
                                          <m:r>
                                            <a:rPr lang="zh-CN" altLang="en-US">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𝑖</m:t>
                                              </m:r>
                                            </m:e>
                                            <m:sup>
                                              <m:r>
                                                <a:rPr lang="zh-CN" altLang="en-US">
                                                  <a:latin typeface="Cambria Math" panose="02040503050406030204" pitchFamily="18" charset="0"/>
                                                </a:rPr>
                                                <m:t>′</m:t>
                                              </m:r>
                                            </m:sup>
                                          </m:sSup>
                                        </m:sub>
                                      </m:sSub>
                                    </m:e>
                                  </m:nary>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𝑖</m:t>
                                          </m:r>
                                        </m:e>
                                        <m:sup>
                                          <m:r>
                                            <a:rPr lang="zh-CN" altLang="en-US">
                                              <a:latin typeface="Cambria Math" panose="02040503050406030204" pitchFamily="18" charset="0"/>
                                            </a:rPr>
                                            <m:t>′</m:t>
                                          </m:r>
                                        </m:sup>
                                      </m:sSup>
                                    </m:sub>
                                  </m:sSub>
                                </m:num>
                                <m:den>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den>
                              </m:f>
                              <m:r>
                                <a:rPr lang="zh-CN" altLang="en-US">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𝑙</m:t>
                                  </m:r>
                                  <m:r>
                                    <a:rPr lang="zh-CN" altLang="en-US">
                                      <a:latin typeface="Cambria Math" panose="02040503050406030204" pitchFamily="18" charset="0"/>
                                    </a:rPr>
                                    <m:t>=1</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h</m:t>
                                      </m:r>
                                    </m:e>
                                  </m:d>
                                </m:sup>
                                <m:e>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num>
                                        <m:den>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𝑙</m:t>
                                              </m:r>
                                            </m:sub>
                                          </m:sSub>
                                        </m:den>
                                      </m:f>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𝑙</m:t>
                                              </m:r>
                                            </m:sub>
                                          </m:sSub>
                                        </m:num>
                                        <m:den>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𝑙</m:t>
                                              </m:r>
                                            </m:sub>
                                          </m:sSub>
                                        </m:den>
                                      </m:f>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𝑙</m:t>
                                              </m:r>
                                            </m:sub>
                                          </m:sSub>
                                        </m:num>
                                        <m:den>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den>
                                      </m:f>
                                    </m:e>
                                  </m:d>
                                </m:e>
                              </m:nary>
                            </m:e>
                          </m:d>
                        </m:e>
                      </m:nary>
                    </m:oMath>
                  </m:oMathPara>
                </a14:m>
                <a:endParaRPr lang="zh-CN" altLang="en-US" dirty="0"/>
              </a:p>
            </p:txBody>
          </p:sp>
        </mc:Choice>
        <mc:Fallback xmlns="">
          <p:sp>
            <p:nvSpPr>
              <p:cNvPr id="21" name="文本框 20">
                <a:extLst>
                  <a:ext uri="{FF2B5EF4-FFF2-40B4-BE49-F238E27FC236}">
                    <a16:creationId xmlns:a16="http://schemas.microsoft.com/office/drawing/2014/main" id="{BC6749B4-285F-4334-97AE-AB7D71BAE6C9}"/>
                  </a:ext>
                </a:extLst>
              </p:cNvPr>
              <p:cNvSpPr txBox="1">
                <a:spLocks noRot="1" noChangeAspect="1" noMove="1" noResize="1" noEditPoints="1" noAdjustHandles="1" noChangeArrowheads="1" noChangeShapeType="1" noTextEdit="1"/>
              </p:cNvSpPr>
              <p:nvPr/>
            </p:nvSpPr>
            <p:spPr>
              <a:xfrm>
                <a:off x="920432" y="2607078"/>
                <a:ext cx="6497706" cy="984052"/>
              </a:xfrm>
              <a:prstGeom prst="rect">
                <a:avLst/>
              </a:prstGeom>
              <a:blipFill>
                <a:blip r:embed="rId9"/>
                <a:stretch>
                  <a:fillRect/>
                </a:stretch>
              </a:blipFill>
            </p:spPr>
            <p:txBody>
              <a:bodyPr/>
              <a:lstStyle/>
              <a:p>
                <a:r>
                  <a:rPr lang="zh-CN" altLang="en-US">
                    <a:noFill/>
                  </a:rPr>
                  <a:t> </a:t>
                </a:r>
              </a:p>
            </p:txBody>
          </p:sp>
        </mc:Fallback>
      </mc:AlternateContent>
      <p:sp>
        <p:nvSpPr>
          <p:cNvPr id="31" name="标题 30">
            <a:extLst>
              <a:ext uri="{FF2B5EF4-FFF2-40B4-BE49-F238E27FC236}">
                <a16:creationId xmlns:a16="http://schemas.microsoft.com/office/drawing/2014/main" id="{064545D3-74B0-4002-854B-FD77484A7117}"/>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00FC53B-2164-4F3B-BE30-07AC6838267A}"/>
                  </a:ext>
                </a:extLst>
              </p:cNvPr>
              <p:cNvSpPr txBox="1"/>
              <p:nvPr/>
            </p:nvSpPr>
            <p:spPr>
              <a:xfrm>
                <a:off x="3856241" y="5347382"/>
                <a:ext cx="2031325" cy="920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𝑙</m:t>
                          </m:r>
                          <m:r>
                            <a:rPr lang="zh-CN" altLang="en-US">
                              <a:latin typeface="Cambria Math" panose="02040503050406030204" pitchFamily="18" charset="0"/>
                            </a:rPr>
                            <m:t>=1</m:t>
                          </m:r>
                        </m:sub>
                        <m:sup>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h</m:t>
                              </m:r>
                            </m:e>
                          </m:d>
                        </m:sup>
                        <m:e>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𝐿</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𝑙</m:t>
                                  </m:r>
                                </m:sub>
                              </m:sSub>
                            </m:den>
                          </m:f>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𝑙</m:t>
                              </m:r>
                              <m:r>
                                <a:rPr lang="zh-CN" altLang="en-US">
                                  <a:latin typeface="Cambria Math" panose="02040503050406030204" pitchFamily="18" charset="0"/>
                                </a:rPr>
                                <m:t>,</m:t>
                              </m:r>
                              <m:r>
                                <a:rPr lang="zh-CN" altLang="en-US" i="1">
                                  <a:latin typeface="Cambria Math" panose="02040503050406030204" pitchFamily="18" charset="0"/>
                                </a:rPr>
                                <m:t>𝑖</m:t>
                              </m:r>
                            </m:sub>
                          </m:sSub>
                        </m:e>
                      </m:nary>
                    </m:oMath>
                  </m:oMathPara>
                </a14:m>
                <a:endParaRPr lang="zh-CN" altLang="en-US" dirty="0"/>
              </a:p>
            </p:txBody>
          </p:sp>
        </mc:Choice>
        <mc:Fallback xmlns="">
          <p:sp>
            <p:nvSpPr>
              <p:cNvPr id="15" name="文本框 14">
                <a:extLst>
                  <a:ext uri="{FF2B5EF4-FFF2-40B4-BE49-F238E27FC236}">
                    <a16:creationId xmlns:a16="http://schemas.microsoft.com/office/drawing/2014/main" id="{600FC53B-2164-4F3B-BE30-07AC6838267A}"/>
                  </a:ext>
                </a:extLst>
              </p:cNvPr>
              <p:cNvSpPr txBox="1">
                <a:spLocks noRot="1" noChangeAspect="1" noMove="1" noResize="1" noEditPoints="1" noAdjustHandles="1" noChangeArrowheads="1" noChangeShapeType="1" noTextEdit="1"/>
              </p:cNvSpPr>
              <p:nvPr/>
            </p:nvSpPr>
            <p:spPr>
              <a:xfrm>
                <a:off x="3856241" y="5347382"/>
                <a:ext cx="2031325" cy="920380"/>
              </a:xfrm>
              <a:prstGeom prst="rect">
                <a:avLst/>
              </a:prstGeom>
              <a:blipFill>
                <a:blip r:embed="rId10"/>
                <a:stretch>
                  <a:fillRect/>
                </a:stretch>
              </a:blipFill>
            </p:spPr>
            <p:txBody>
              <a:bodyPr/>
              <a:lstStyle/>
              <a:p>
                <a:r>
                  <a:rPr lang="zh-CN" altLang="en-US">
                    <a:noFill/>
                  </a:rPr>
                  <a:t> </a:t>
                </a:r>
              </a:p>
            </p:txBody>
          </p:sp>
        </mc:Fallback>
      </mc:AlternateContent>
      <p:cxnSp>
        <p:nvCxnSpPr>
          <p:cNvPr id="20" name="连接符: 曲线 19">
            <a:extLst>
              <a:ext uri="{FF2B5EF4-FFF2-40B4-BE49-F238E27FC236}">
                <a16:creationId xmlns:a16="http://schemas.microsoft.com/office/drawing/2014/main" id="{015E2968-D863-4EAA-A9B9-61B57E7AB3A3}"/>
              </a:ext>
            </a:extLst>
          </p:cNvPr>
          <p:cNvCxnSpPr>
            <a:cxnSpLocks/>
          </p:cNvCxnSpPr>
          <p:nvPr/>
        </p:nvCxnSpPr>
        <p:spPr>
          <a:xfrm rot="5400000" flipH="1" flipV="1">
            <a:off x="5556416" y="4437649"/>
            <a:ext cx="1460168" cy="1447800"/>
          </a:xfrm>
          <a:prstGeom prst="curvedConnector3">
            <a:avLst>
              <a:gd name="adj1" fmla="val 146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C25CEB0-5564-47D4-A374-B05D8EC48E66}"/>
              </a:ext>
            </a:extLst>
          </p:cNvPr>
          <p:cNvCxnSpPr/>
          <p:nvPr/>
        </p:nvCxnSpPr>
        <p:spPr>
          <a:xfrm>
            <a:off x="5257800" y="4431465"/>
            <a:ext cx="25811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657F343-7317-4F69-B1A7-9306CA461425}"/>
              </a:ext>
            </a:extLst>
          </p:cNvPr>
          <p:cNvCxnSpPr/>
          <p:nvPr/>
        </p:nvCxnSpPr>
        <p:spPr>
          <a:xfrm>
            <a:off x="2850800" y="4359034"/>
            <a:ext cx="13184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94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6425D6-3AA5-4F1E-9AFB-B3D86EE97FAF}"/>
              </a:ext>
            </a:extLst>
          </p:cNvPr>
          <p:cNvSpPr txBox="1"/>
          <p:nvPr/>
        </p:nvSpPr>
        <p:spPr>
          <a:xfrm>
            <a:off x="2667000" y="3136612"/>
            <a:ext cx="4067139"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Log-Bilinear</a:t>
            </a:r>
            <a:r>
              <a:rPr lang="zh-CN" altLang="en-US" sz="3200" b="1" dirty="0">
                <a:latin typeface="Times New Roman" panose="02020603050405020304" pitchFamily="18" charset="0"/>
                <a:cs typeface="Times New Roman" panose="02020603050405020304" pitchFamily="18" charset="0"/>
              </a:rPr>
              <a:t>语言模型</a:t>
            </a:r>
          </a:p>
        </p:txBody>
      </p:sp>
    </p:spTree>
    <p:extLst>
      <p:ext uri="{BB962C8B-B14F-4D97-AF65-F5344CB8AC3E}">
        <p14:creationId xmlns:p14="http://schemas.microsoft.com/office/powerpoint/2010/main" val="210286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EB06D2-8238-4F3C-BAC9-ACA070ABE546}"/>
              </a:ext>
            </a:extLst>
          </p:cNvPr>
          <p:cNvSpPr txBox="1"/>
          <p:nvPr/>
        </p:nvSpPr>
        <p:spPr>
          <a:xfrm>
            <a:off x="533400" y="1676400"/>
            <a:ext cx="79248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去除了隐藏层的激活函数</a:t>
            </a:r>
            <a:endParaRPr lang="en-US" altLang="zh-CN" dirty="0"/>
          </a:p>
          <a:p>
            <a:pPr marL="285750" indent="-285750">
              <a:buFont typeface="Arial" panose="020B0604020202020204" pitchFamily="34" charset="0"/>
              <a:buChar char="•"/>
            </a:pPr>
            <a:r>
              <a:rPr lang="zh-CN" altLang="en-US" dirty="0"/>
              <a:t>用词向量矩阵代替隐藏层向输出层变换的权重矩阵，为此将隐层的维度限制为词向量的长度</a:t>
            </a:r>
            <a:endParaRPr lang="en-US" altLang="zh-CN" dirty="0"/>
          </a:p>
        </p:txBody>
      </p:sp>
      <p:sp>
        <p:nvSpPr>
          <p:cNvPr id="3" name="文本框 2">
            <a:extLst>
              <a:ext uri="{FF2B5EF4-FFF2-40B4-BE49-F238E27FC236}">
                <a16:creationId xmlns:a16="http://schemas.microsoft.com/office/drawing/2014/main" id="{F9F3E12F-DC0F-454C-BE22-6B9A0AB85A1D}"/>
              </a:ext>
            </a:extLst>
          </p:cNvPr>
          <p:cNvSpPr txBox="1"/>
          <p:nvPr/>
        </p:nvSpPr>
        <p:spPr>
          <a:xfrm>
            <a:off x="2019300" y="1066800"/>
            <a:ext cx="4953000" cy="369332"/>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目的：在</a:t>
            </a:r>
            <a:r>
              <a:rPr lang="en-US" altLang="zh-CN" b="1" dirty="0">
                <a:latin typeface="Times New Roman" panose="02020603050405020304" pitchFamily="18" charset="0"/>
                <a:cs typeface="Times New Roman" panose="02020603050405020304" pitchFamily="18" charset="0"/>
              </a:rPr>
              <a:t>NNLM</a:t>
            </a:r>
            <a:r>
              <a:rPr lang="zh-CN" altLang="en-US" b="1" dirty="0">
                <a:latin typeface="Times New Roman" panose="02020603050405020304" pitchFamily="18" charset="0"/>
                <a:cs typeface="Times New Roman" panose="02020603050405020304" pitchFamily="18" charset="0"/>
              </a:rPr>
              <a:t>模型的基础上减少计算量</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57782D-5335-40A8-80A4-8FD5C5B8B4D5}"/>
                  </a:ext>
                </a:extLst>
              </p:cNvPr>
              <p:cNvSpPr txBox="1"/>
              <p:nvPr/>
            </p:nvSpPr>
            <p:spPr>
              <a:xfrm>
                <a:off x="443948" y="5410200"/>
                <a:ext cx="8077200"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Log-Bilinear</a:t>
                </a:r>
                <a:r>
                  <a:rPr lang="zh-CN" altLang="en-US" sz="1600" b="1" dirty="0">
                    <a:latin typeface="Times New Roman" panose="02020603050405020304" pitchFamily="18" charset="0"/>
                    <a:cs typeface="Times New Roman" panose="02020603050405020304" pitchFamily="18" charset="0"/>
                  </a:rPr>
                  <a:t>语言模型没有对词向量进行拼接，而是直接输入。窗口中每一个词向量都对对应一个矩阵</a:t>
                </a:r>
                <a14:m>
                  <m:oMath xmlns:m="http://schemas.openxmlformats.org/officeDocument/2006/math">
                    <m:sSub>
                      <m:sSubPr>
                        <m:ctrlPr>
                          <a:rPr lang="en-US" altLang="zh-CN" sz="1600" b="1" i="1" smtClean="0">
                            <a:latin typeface="Cambria Math" panose="02040503050406030204" pitchFamily="18" charset="0"/>
                            <a:cs typeface="Times New Roman" panose="02020603050405020304" pitchFamily="18" charset="0"/>
                          </a:rPr>
                        </m:ctrlPr>
                      </m:sSubPr>
                      <m:e>
                        <m:r>
                          <a:rPr lang="en-US" altLang="zh-CN" sz="1600" b="1" i="1" smtClean="0">
                            <a:latin typeface="Cambria Math" panose="02040503050406030204" pitchFamily="18" charset="0"/>
                            <a:cs typeface="Times New Roman" panose="02020603050405020304" pitchFamily="18" charset="0"/>
                          </a:rPr>
                          <m:t>𝑪</m:t>
                        </m:r>
                      </m:e>
                      <m:sub>
                        <m:r>
                          <a:rPr lang="en-US" altLang="zh-CN" sz="1600" b="1" i="1" smtClean="0">
                            <a:latin typeface="Cambria Math" panose="02040503050406030204" pitchFamily="18" charset="0"/>
                            <a:cs typeface="Times New Roman" panose="02020603050405020304" pitchFamily="18" charset="0"/>
                          </a:rPr>
                          <m:t>𝒊</m:t>
                        </m:r>
                      </m:sub>
                    </m:sSub>
                    <m:r>
                      <a:rPr lang="zh-CN" altLang="en-US" sz="1600" b="1" i="1">
                        <a:latin typeface="Cambria Math" panose="02040503050406030204" pitchFamily="18" charset="0"/>
                        <a:cs typeface="Times New Roman" panose="02020603050405020304" pitchFamily="18" charset="0"/>
                      </a:rPr>
                      <m:t>，</m:t>
                    </m:r>
                  </m:oMath>
                </a14:m>
                <a:r>
                  <a:rPr lang="zh-CN" altLang="en-US" sz="1600" b="1" dirty="0">
                    <a:latin typeface="Times New Roman" panose="02020603050405020304" pitchFamily="18" charset="0"/>
                    <a:cs typeface="Times New Roman" panose="02020603050405020304" pitchFamily="18" charset="0"/>
                  </a:rPr>
                  <a:t>进行线性变换，映射到隐藏层。最后再隐藏层上对各个词向量映射的结果进行求和。</a:t>
                </a:r>
                <a:endParaRPr lang="en-US" altLang="zh-C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600" b="1" dirty="0">
                    <a:latin typeface="Times New Roman" panose="02020603050405020304" pitchFamily="18" charset="0"/>
                    <a:cs typeface="Times New Roman" panose="02020603050405020304" pitchFamily="18" charset="0"/>
                  </a:rPr>
                  <a:t>这一步结果可以简化。将词向量如</a:t>
                </a:r>
                <a:r>
                  <a:rPr lang="en-US" altLang="zh-CN" sz="1600" b="1" dirty="0">
                    <a:latin typeface="Times New Roman" panose="02020603050405020304" pitchFamily="18" charset="0"/>
                    <a:cs typeface="Times New Roman" panose="02020603050405020304" pitchFamily="18" charset="0"/>
                  </a:rPr>
                  <a:t>NNLM</a:t>
                </a:r>
                <a:r>
                  <a:rPr lang="zh-CN" altLang="en-US" sz="1600" b="1" dirty="0">
                    <a:latin typeface="Times New Roman" panose="02020603050405020304" pitchFamily="18" charset="0"/>
                    <a:cs typeface="Times New Roman" panose="02020603050405020304" pitchFamily="18" charset="0"/>
                  </a:rPr>
                  <a:t>模型一样进行拼接，并将</a:t>
                </a:r>
                <a14:m>
                  <m:oMath xmlns:m="http://schemas.openxmlformats.org/officeDocument/2006/math">
                    <m:sSub>
                      <m:sSubPr>
                        <m:ctrlPr>
                          <a:rPr lang="en-US" altLang="zh-CN" sz="1600" b="1" i="1" smtClean="0">
                            <a:latin typeface="Cambria Math" panose="02040503050406030204" pitchFamily="18" charset="0"/>
                            <a:cs typeface="Times New Roman" panose="02020603050405020304" pitchFamily="18" charset="0"/>
                          </a:rPr>
                        </m:ctrlPr>
                      </m:sSubPr>
                      <m:e>
                        <m:r>
                          <a:rPr lang="en-US" altLang="zh-CN" sz="1600" b="1" i="1" smtClean="0">
                            <a:latin typeface="Cambria Math" panose="02040503050406030204" pitchFamily="18" charset="0"/>
                            <a:cs typeface="Times New Roman" panose="02020603050405020304" pitchFamily="18" charset="0"/>
                          </a:rPr>
                          <m:t>𝑪</m:t>
                        </m:r>
                      </m:e>
                      <m:sub>
                        <m:r>
                          <a:rPr lang="en-US" altLang="zh-CN" sz="1600" b="1" i="1" smtClean="0">
                            <a:latin typeface="Cambria Math" panose="02040503050406030204" pitchFamily="18" charset="0"/>
                            <a:cs typeface="Times New Roman" panose="02020603050405020304" pitchFamily="18" charset="0"/>
                          </a:rPr>
                          <m:t>𝒊</m:t>
                        </m:r>
                      </m:sub>
                    </m:sSub>
                  </m:oMath>
                </a14:m>
                <a:r>
                  <a:rPr lang="zh-CN" altLang="en-US" sz="1600" b="1" dirty="0">
                    <a:latin typeface="Times New Roman" panose="02020603050405020304" pitchFamily="18" charset="0"/>
                    <a:cs typeface="Times New Roman" panose="02020603050405020304" pitchFamily="18" charset="0"/>
                  </a:rPr>
                  <a:t>矩阵拼接成一个整体的</a:t>
                </a:r>
                <a14:m>
                  <m:oMath xmlns:m="http://schemas.openxmlformats.org/officeDocument/2006/math">
                    <m:r>
                      <a:rPr lang="en-US" altLang="zh-CN" sz="1600" b="1" i="1" smtClean="0">
                        <a:latin typeface="Cambria Math" panose="02040503050406030204" pitchFamily="18" charset="0"/>
                        <a:cs typeface="Times New Roman" panose="02020603050405020304" pitchFamily="18" charset="0"/>
                      </a:rPr>
                      <m:t>𝑪</m:t>
                    </m:r>
                  </m:oMath>
                </a14:m>
                <a:r>
                  <a:rPr lang="zh-CN" altLang="en-US" sz="1600" b="1" dirty="0">
                    <a:latin typeface="Times New Roman" panose="02020603050405020304" pitchFamily="18" charset="0"/>
                    <a:cs typeface="Times New Roman" panose="02020603050405020304" pitchFamily="18" charset="0"/>
                  </a:rPr>
                  <a:t>矩阵进行线性变换隐射到隐藏层，结果是一致的</a:t>
                </a:r>
              </a:p>
            </p:txBody>
          </p:sp>
        </mc:Choice>
        <mc:Fallback xmlns="">
          <p:sp>
            <p:nvSpPr>
              <p:cNvPr id="4" name="文本框 3">
                <a:extLst>
                  <a:ext uri="{FF2B5EF4-FFF2-40B4-BE49-F238E27FC236}">
                    <a16:creationId xmlns:a16="http://schemas.microsoft.com/office/drawing/2014/main" id="{8E57782D-5335-40A8-80A4-8FD5C5B8B4D5}"/>
                  </a:ext>
                </a:extLst>
              </p:cNvPr>
              <p:cNvSpPr txBox="1">
                <a:spLocks noRot="1" noChangeAspect="1" noMove="1" noResize="1" noEditPoints="1" noAdjustHandles="1" noChangeArrowheads="1" noChangeShapeType="1" noTextEdit="1"/>
              </p:cNvSpPr>
              <p:nvPr/>
            </p:nvSpPr>
            <p:spPr>
              <a:xfrm>
                <a:off x="443948" y="5410200"/>
                <a:ext cx="8077200" cy="1323439"/>
              </a:xfrm>
              <a:prstGeom prst="rect">
                <a:avLst/>
              </a:prstGeom>
              <a:blipFill>
                <a:blip r:embed="rId2"/>
                <a:stretch>
                  <a:fillRect l="-302" t="-1843" r="-75" b="-4147"/>
                </a:stretch>
              </a:blipFill>
            </p:spPr>
            <p:txBody>
              <a:bodyPr/>
              <a:lstStyle/>
              <a:p>
                <a:r>
                  <a:rPr lang="zh-CN" altLang="en-US">
                    <a:noFill/>
                  </a:rPr>
                  <a:t> </a:t>
                </a:r>
              </a:p>
            </p:txBody>
          </p:sp>
        </mc:Fallback>
      </mc:AlternateContent>
      <p:pic>
        <p:nvPicPr>
          <p:cNvPr id="5" name="Picture 2">
            <a:extLst>
              <a:ext uri="{FF2B5EF4-FFF2-40B4-BE49-F238E27FC236}">
                <a16:creationId xmlns:a16="http://schemas.microsoft.com/office/drawing/2014/main" id="{24C14435-845E-4E81-8696-D6EE85774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514430"/>
            <a:ext cx="4264303" cy="291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a:extLst>
              <a:ext uri="{FF2B5EF4-FFF2-40B4-BE49-F238E27FC236}">
                <a16:creationId xmlns:a16="http://schemas.microsoft.com/office/drawing/2014/main" id="{9F1EC157-431E-49B1-A964-51A52F383189}"/>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61946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D77667E-26A3-4444-80A5-AB5CF0101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1" y="1705248"/>
            <a:ext cx="4264303" cy="370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AA75C4F-E9D3-42CE-8E33-2A15EE2E6D89}"/>
                  </a:ext>
                </a:extLst>
              </p:cNvPr>
              <p:cNvSpPr txBox="1"/>
              <p:nvPr/>
            </p:nvSpPr>
            <p:spPr>
              <a:xfrm>
                <a:off x="4810125" y="4724400"/>
                <a:ext cx="3602935" cy="414281"/>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重新定义输入</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𝑹</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𝑹</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sub>
                        </m:sSub>
                      </m:e>
                    </m:d>
                  </m:oMath>
                </a14:m>
                <a:endParaRPr lang="zh-CN" altLang="en-US" dirty="0"/>
              </a:p>
            </p:txBody>
          </p:sp>
        </mc:Choice>
        <mc:Fallback xmlns="">
          <p:sp>
            <p:nvSpPr>
              <p:cNvPr id="9" name="文本框 8">
                <a:extLst>
                  <a:ext uri="{FF2B5EF4-FFF2-40B4-BE49-F238E27FC236}">
                    <a16:creationId xmlns:a16="http://schemas.microsoft.com/office/drawing/2014/main" id="{7AA75C4F-E9D3-42CE-8E33-2A15EE2E6D89}"/>
                  </a:ext>
                </a:extLst>
              </p:cNvPr>
              <p:cNvSpPr txBox="1">
                <a:spLocks noRot="1" noChangeAspect="1" noMove="1" noResize="1" noEditPoints="1" noAdjustHandles="1" noChangeArrowheads="1" noChangeShapeType="1" noTextEdit="1"/>
              </p:cNvSpPr>
              <p:nvPr/>
            </p:nvSpPr>
            <p:spPr>
              <a:xfrm>
                <a:off x="4810125" y="4724400"/>
                <a:ext cx="3602935" cy="414281"/>
              </a:xfrm>
              <a:prstGeom prst="rect">
                <a:avLst/>
              </a:prstGeom>
              <a:blipFill>
                <a:blip r:embed="rId4"/>
                <a:stretch>
                  <a:fillRect l="-1354" t="-7353"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A82DB14-995A-4381-AA1D-99C5EA6FA793}"/>
                  </a:ext>
                </a:extLst>
              </p:cNvPr>
              <p:cNvSpPr txBox="1"/>
              <p:nvPr/>
            </p:nvSpPr>
            <p:spPr>
              <a:xfrm>
                <a:off x="4572000" y="4074885"/>
                <a:ext cx="3907735"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重新定义权重矩阵</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𝑪</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𝑪</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  </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𝑪</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𝒏</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dirty="0"/>
              </a:p>
            </p:txBody>
          </p:sp>
        </mc:Choice>
        <mc:Fallback xmlns="">
          <p:sp>
            <p:nvSpPr>
              <p:cNvPr id="10" name="文本框 9">
                <a:extLst>
                  <a:ext uri="{FF2B5EF4-FFF2-40B4-BE49-F238E27FC236}">
                    <a16:creationId xmlns:a16="http://schemas.microsoft.com/office/drawing/2014/main" id="{9A82DB14-995A-4381-AA1D-99C5EA6FA793}"/>
                  </a:ext>
                </a:extLst>
              </p:cNvPr>
              <p:cNvSpPr txBox="1">
                <a:spLocks noRot="1" noChangeAspect="1" noMove="1" noResize="1" noEditPoints="1" noAdjustHandles="1" noChangeArrowheads="1" noChangeShapeType="1" noTextEdit="1"/>
              </p:cNvSpPr>
              <p:nvPr/>
            </p:nvSpPr>
            <p:spPr>
              <a:xfrm>
                <a:off x="4572000" y="4074885"/>
                <a:ext cx="3907735" cy="369332"/>
              </a:xfrm>
              <a:prstGeom prst="rect">
                <a:avLst/>
              </a:prstGeom>
              <a:blipFill>
                <a:blip r:embed="rId5"/>
                <a:stretch>
                  <a:fillRect l="-1248" t="-13115"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EBA3CAC-F4AB-4F9B-8206-0C011601C2B5}"/>
                  </a:ext>
                </a:extLst>
              </p:cNvPr>
              <p:cNvSpPr txBox="1"/>
              <p:nvPr/>
            </p:nvSpPr>
            <p:spPr>
              <a:xfrm>
                <a:off x="4555435" y="3210036"/>
                <a:ext cx="35267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宋体" panose="02010600030101010101" pitchFamily="2" charset="-122"/>
                        </a:rPr>
                        <m:t>𝒉</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𝑪</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𝒙</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𝜷</m:t>
                      </m:r>
                    </m:oMath>
                  </m:oMathPara>
                </a14:m>
                <a:endParaRPr lang="zh-CN" altLang="en-US" dirty="0"/>
              </a:p>
            </p:txBody>
          </p:sp>
        </mc:Choice>
        <mc:Fallback xmlns="">
          <p:sp>
            <p:nvSpPr>
              <p:cNvPr id="13" name="文本框 12">
                <a:extLst>
                  <a:ext uri="{FF2B5EF4-FFF2-40B4-BE49-F238E27FC236}">
                    <a16:creationId xmlns:a16="http://schemas.microsoft.com/office/drawing/2014/main" id="{AEBA3CAC-F4AB-4F9B-8206-0C011601C2B5}"/>
                  </a:ext>
                </a:extLst>
              </p:cNvPr>
              <p:cNvSpPr txBox="1">
                <a:spLocks noRot="1" noChangeAspect="1" noMove="1" noResize="1" noEditPoints="1" noAdjustHandles="1" noChangeArrowheads="1" noChangeShapeType="1" noTextEdit="1"/>
              </p:cNvSpPr>
              <p:nvPr/>
            </p:nvSpPr>
            <p:spPr>
              <a:xfrm>
                <a:off x="4555435" y="3210036"/>
                <a:ext cx="3526735" cy="369332"/>
              </a:xfrm>
              <a:prstGeom prst="rect">
                <a:avLst/>
              </a:prstGeom>
              <a:blipFill>
                <a:blip r:embed="rId6"/>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9EA1563-64D2-453F-8627-0324CD422997}"/>
                  </a:ext>
                </a:extLst>
              </p:cNvPr>
              <p:cNvSpPr txBox="1"/>
              <p:nvPr/>
            </p:nvSpPr>
            <p:spPr>
              <a:xfrm>
                <a:off x="4555435" y="2345187"/>
                <a:ext cx="33743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宋体" panose="02010600030101010101" pitchFamily="2" charset="-122"/>
                        </a:rPr>
                        <m:t>𝒚</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𝑹</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𝒉</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𝜸</m:t>
                      </m:r>
                    </m:oMath>
                  </m:oMathPara>
                </a14:m>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14" name="文本框 13">
                <a:extLst>
                  <a:ext uri="{FF2B5EF4-FFF2-40B4-BE49-F238E27FC236}">
                    <a16:creationId xmlns:a16="http://schemas.microsoft.com/office/drawing/2014/main" id="{D9EA1563-64D2-453F-8627-0324CD422997}"/>
                  </a:ext>
                </a:extLst>
              </p:cNvPr>
              <p:cNvSpPr txBox="1">
                <a:spLocks noRot="1" noChangeAspect="1" noMove="1" noResize="1" noEditPoints="1" noAdjustHandles="1" noChangeArrowheads="1" noChangeShapeType="1" noTextEdit="1"/>
              </p:cNvSpPr>
              <p:nvPr/>
            </p:nvSpPr>
            <p:spPr>
              <a:xfrm>
                <a:off x="4555435" y="2345187"/>
                <a:ext cx="3374335" cy="369332"/>
              </a:xfrm>
              <a:prstGeom prst="rect">
                <a:avLst/>
              </a:prstGeom>
              <a:blipFill>
                <a:blip r:embed="rId7"/>
                <a:stretch>
                  <a:fillRect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9DB566B-9A72-439A-B7D8-918E86B2CF92}"/>
                  </a:ext>
                </a:extLst>
              </p:cNvPr>
              <p:cNvSpPr txBox="1"/>
              <p:nvPr/>
            </p:nvSpPr>
            <p:spPr>
              <a:xfrm>
                <a:off x="4061792" y="1318988"/>
                <a:ext cx="3983935" cy="7526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𝐶𝑜𝑛𝑡𝑒𝑥𝑡</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exp</m:t>
                              </m:r>
                            </m:fName>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e>
                          </m:func>
                        </m:num>
                        <m:den>
                          <m:nary>
                            <m:naryPr>
                              <m:chr m:val="∑"/>
                              <m:limLoc m:val="undOvr"/>
                              <m:ctrlPr>
                                <a:rPr lang="zh-CN" altLang="zh-CN" i="1">
                                  <a:effectLst/>
                                  <a:latin typeface="Cambria Math" panose="02040503050406030204" pitchFamily="18" charset="0"/>
                                  <a:ea typeface="Cambria Math" panose="02040503050406030204" pitchFamily="18" charset="0"/>
                                </a:rPr>
                              </m:ctrlPr>
                            </m:naryPr>
                            <m:sub>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e>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exp</m:t>
                                  </m:r>
                                </m:fName>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sub>
                                  </m:sSub>
                                </m:e>
                              </m:func>
                            </m:e>
                          </m:nary>
                        </m:den>
                      </m:f>
                    </m:oMath>
                  </m:oMathPara>
                </a14:m>
                <a:endParaRPr lang="zh-CN" altLang="en-US" dirty="0"/>
              </a:p>
            </p:txBody>
          </p:sp>
        </mc:Choice>
        <mc:Fallback xmlns="">
          <p:sp>
            <p:nvSpPr>
              <p:cNvPr id="16" name="文本框 15">
                <a:extLst>
                  <a:ext uri="{FF2B5EF4-FFF2-40B4-BE49-F238E27FC236}">
                    <a16:creationId xmlns:a16="http://schemas.microsoft.com/office/drawing/2014/main" id="{F9DB566B-9A72-439A-B7D8-918E86B2CF92}"/>
                  </a:ext>
                </a:extLst>
              </p:cNvPr>
              <p:cNvSpPr txBox="1">
                <a:spLocks noRot="1" noChangeAspect="1" noMove="1" noResize="1" noEditPoints="1" noAdjustHandles="1" noChangeArrowheads="1" noChangeShapeType="1" noTextEdit="1"/>
              </p:cNvSpPr>
              <p:nvPr/>
            </p:nvSpPr>
            <p:spPr>
              <a:xfrm>
                <a:off x="4061792" y="1318988"/>
                <a:ext cx="3983935" cy="75264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C30375E-294A-4647-AD3D-141F063499E7}"/>
                  </a:ext>
                </a:extLst>
              </p:cNvPr>
              <p:cNvSpPr txBox="1"/>
              <p:nvPr/>
            </p:nvSpPr>
            <p:spPr>
              <a:xfrm>
                <a:off x="843170" y="5692396"/>
                <a:ext cx="7424530" cy="1040093"/>
              </a:xfrm>
              <a:prstGeom prst="rect">
                <a:avLst/>
              </a:prstGeom>
              <a:noFill/>
            </p:spPr>
            <p:txBody>
              <a:bodyPr wrap="square">
                <a:spAutoFit/>
              </a:bodyPr>
              <a:lstStyle/>
              <a:p>
                <a:r>
                  <a:rPr lang="zh-CN" altLang="en-US" dirty="0"/>
                  <a:t>同样以下一个单词出现概率最大为目标建立损失函数：</a:t>
                </a:r>
                <a:endParaRPr lang="en-US" altLang="zh-CN" dirty="0"/>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rPr>
                        <m:t>𝐿𝑜𝑠𝑠</m:t>
                      </m:r>
                      <m:r>
                        <a:rPr lang="en-US" altLang="zh-CN" sz="1800" i="1" kern="100" smtClean="0">
                          <a:effectLst/>
                          <a:latin typeface="Cambria Math" panose="02040503050406030204" pitchFamily="18" charset="0"/>
                          <a:ea typeface="宋体" panose="02010600030101010101" pitchFamily="2" charset="-122"/>
                        </a:rPr>
                        <m:t>(</m:t>
                      </m:r>
                      <m:r>
                        <a:rPr lang="en-US" altLang="zh-CN" sz="1800" i="1" kern="100" smtClean="0">
                          <a:effectLst/>
                          <a:latin typeface="Cambria Math" panose="02040503050406030204" pitchFamily="18" charset="0"/>
                          <a:ea typeface="宋体" panose="02010600030101010101" pitchFamily="2" charset="-122"/>
                        </a:rPr>
                        <m:t>𝜃</m:t>
                      </m:r>
                      <m:r>
                        <a:rPr lang="en-US" altLang="zh-CN" sz="1800" i="1" kern="100" smtClean="0">
                          <a:effectLst/>
                          <a:latin typeface="Cambria Math" panose="02040503050406030204" pitchFamily="18" charset="0"/>
                          <a:ea typeface="宋体" panose="02010600030101010101" pitchFamily="2" charset="-122"/>
                        </a:rPr>
                        <m:t>)=</m:t>
                      </m:r>
                      <m:nary>
                        <m:naryPr>
                          <m:chr m:val="∑"/>
                          <m:limLoc m:val="undOvr"/>
                          <m:subHide m:val="on"/>
                          <m:supHide m:val="on"/>
                          <m:ctrlPr>
                            <a:rPr lang="zh-CN" altLang="zh-CN" sz="1800" i="1" kern="100">
                              <a:effectLst/>
                              <a:latin typeface="Cambria Math" panose="02040503050406030204" pitchFamily="18" charset="0"/>
                              <a:ea typeface="Cambria Math" panose="02040503050406030204" pitchFamily="18" charset="0"/>
                            </a:rPr>
                          </m:ctrlPr>
                        </m:naryPr>
                        <m:sub/>
                        <m:sup/>
                        <m:e>
                          <m:func>
                            <m:funcPr>
                              <m:ctrlPr>
                                <a:rPr lang="zh-CN" altLang="zh-CN" sz="1800" i="1" kern="100">
                                  <a:effectLst/>
                                  <a:latin typeface="Cambria Math" panose="02040503050406030204" pitchFamily="18" charset="0"/>
                                  <a:ea typeface="Cambria Math" panose="02040503050406030204" pitchFamily="18" charset="0"/>
                                </a:rPr>
                              </m:ctrlPr>
                            </m:funcPr>
                            <m:fName>
                              <m:r>
                                <m:rPr>
                                  <m:sty m:val="p"/>
                                </m:rPr>
                                <a:rPr lang="en-US" altLang="zh-CN" sz="1800" kern="100">
                                  <a:effectLst/>
                                  <a:latin typeface="Cambria Math" panose="02040503050406030204" pitchFamily="18" charset="0"/>
                                  <a:ea typeface="宋体" panose="02010600030101010101" pitchFamily="2" charset="-122"/>
                                </a:rPr>
                                <m:t>log</m:t>
                              </m:r>
                            </m:fName>
                            <m:e>
                              <m:r>
                                <a:rPr lang="en-US" altLang="zh-CN" sz="1800" i="1" kern="100">
                                  <a:effectLst/>
                                  <a:latin typeface="Cambria Math" panose="02040503050406030204" pitchFamily="18" charset="0"/>
                                  <a:ea typeface="宋体" panose="02010600030101010101" pitchFamily="2" charset="-122"/>
                                </a:rPr>
                                <m:t>𝑝</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𝑤</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𝐶𝑜𝑛𝑡𝑒𝑥𝑡</m:t>
                              </m:r>
                              <m:r>
                                <a:rPr lang="en-US" altLang="zh-CN" sz="1800" i="1" kern="100">
                                  <a:effectLst/>
                                  <a:latin typeface="Cambria Math" panose="02040503050406030204" pitchFamily="18" charset="0"/>
                                  <a:ea typeface="宋体" panose="02010600030101010101" pitchFamily="2" charset="-122"/>
                                </a:rPr>
                                <m:t>)</m:t>
                              </m:r>
                            </m:e>
                          </m:func>
                        </m:e>
                      </m:nary>
                    </m:oMath>
                  </m:oMathPara>
                </a14:m>
                <a:endParaRPr lang="zh-CN" altLang="en-US" dirty="0"/>
              </a:p>
            </p:txBody>
          </p:sp>
        </mc:Choice>
        <mc:Fallback xmlns="">
          <p:sp>
            <p:nvSpPr>
              <p:cNvPr id="19" name="文本框 18">
                <a:extLst>
                  <a:ext uri="{FF2B5EF4-FFF2-40B4-BE49-F238E27FC236}">
                    <a16:creationId xmlns:a16="http://schemas.microsoft.com/office/drawing/2014/main" id="{6C30375E-294A-4647-AD3D-141F063499E7}"/>
                  </a:ext>
                </a:extLst>
              </p:cNvPr>
              <p:cNvSpPr txBox="1">
                <a:spLocks noRot="1" noChangeAspect="1" noMove="1" noResize="1" noEditPoints="1" noAdjustHandles="1" noChangeArrowheads="1" noChangeShapeType="1" noTextEdit="1"/>
              </p:cNvSpPr>
              <p:nvPr/>
            </p:nvSpPr>
            <p:spPr>
              <a:xfrm>
                <a:off x="843170" y="5692396"/>
                <a:ext cx="7424530" cy="1040093"/>
              </a:xfrm>
              <a:prstGeom prst="rect">
                <a:avLst/>
              </a:prstGeom>
              <a:blipFill>
                <a:blip r:embed="rId9"/>
                <a:stretch>
                  <a:fillRect l="-657" t="-5294"/>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FF6B046C-F50D-4D2A-8C64-DE09C32336F7}"/>
              </a:ext>
            </a:extLst>
          </p:cNvPr>
          <p:cNvSpPr txBox="1"/>
          <p:nvPr/>
        </p:nvSpPr>
        <p:spPr>
          <a:xfrm>
            <a:off x="1111525" y="1101899"/>
            <a:ext cx="2526196" cy="646331"/>
          </a:xfrm>
          <a:prstGeom prst="rect">
            <a:avLst/>
          </a:prstGeom>
          <a:noFill/>
        </p:spPr>
        <p:txBody>
          <a:bodyPr wrap="square" rtlCol="0">
            <a:spAutoFit/>
          </a:bodyPr>
          <a:lstStyle/>
          <a:p>
            <a:r>
              <a:rPr lang="en-US" altLang="zh-CN" sz="1800" b="1" dirty="0">
                <a:latin typeface="Times New Roman" panose="02020603050405020304" pitchFamily="18" charset="0"/>
                <a:cs typeface="Times New Roman" panose="02020603050405020304" pitchFamily="18" charset="0"/>
              </a:rPr>
              <a:t>Log-Bilinear</a:t>
            </a:r>
            <a:r>
              <a:rPr lang="zh-CN" altLang="en-US" sz="1800" b="1" dirty="0">
                <a:latin typeface="Times New Roman" panose="02020603050405020304" pitchFamily="18" charset="0"/>
                <a:cs typeface="Times New Roman" panose="02020603050405020304" pitchFamily="18" charset="0"/>
              </a:rPr>
              <a:t>语言模型</a:t>
            </a:r>
          </a:p>
          <a:p>
            <a:endParaRPr lang="zh-CN" altLang="en-US" dirty="0"/>
          </a:p>
        </p:txBody>
      </p:sp>
      <p:sp>
        <p:nvSpPr>
          <p:cNvPr id="3" name="标题 2">
            <a:extLst>
              <a:ext uri="{FF2B5EF4-FFF2-40B4-BE49-F238E27FC236}">
                <a16:creationId xmlns:a16="http://schemas.microsoft.com/office/drawing/2014/main" id="{5D22370D-F061-4924-B4E9-C1B29FA92A4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3821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B673621-32CF-43B9-9FD1-D74FD6D8756B}"/>
                  </a:ext>
                </a:extLst>
              </p:cNvPr>
              <p:cNvSpPr txBox="1"/>
              <p:nvPr/>
            </p:nvSpPr>
            <p:spPr>
              <a:xfrm>
                <a:off x="2361982" y="1921324"/>
                <a:ext cx="4636604" cy="666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r>
                            <a:rPr lang="zh-CN" altLang="en-US" b="1" i="1">
                              <a:latin typeface="Cambria Math" panose="02040503050406030204" pitchFamily="18" charset="0"/>
                            </a:rPr>
                            <m:t>𝒚</m:t>
                          </m:r>
                        </m:den>
                      </m:f>
                      <m:r>
                        <a:rPr lang="zh-CN" altLang="en-US" b="0" i="0">
                          <a:latin typeface="Cambria Math" panose="02040503050406030204" pitchFamily="18" charset="0"/>
                        </a:rPr>
                        <m:t>=</m:t>
                      </m:r>
                      <m:r>
                        <m:rPr>
                          <m:sty m:val="p"/>
                        </m:rPr>
                        <a:rPr lang="zh-CN" altLang="en-US" b="0" i="0">
                          <a:latin typeface="Cambria Math" panose="02040503050406030204" pitchFamily="18" charset="0"/>
                        </a:rPr>
                        <m:t>onehot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𝑛</m:t>
                              </m:r>
                            </m:sub>
                          </m:sSub>
                        </m:e>
                      </m:d>
                      <m:r>
                        <a:rPr lang="zh-CN" altLang="en-US" b="0" i="0">
                          <a:latin typeface="Cambria Math" panose="02040503050406030204" pitchFamily="18" charset="0"/>
                        </a:rPr>
                        <m:t>−</m:t>
                      </m:r>
                      <m:r>
                        <a:rPr lang="zh-CN" altLang="en-US" b="1" i="1">
                          <a:latin typeface="Cambria Math" panose="02040503050406030204" pitchFamily="18" charset="0"/>
                        </a:rPr>
                        <m:t>𝒑</m:t>
                      </m:r>
                    </m:oMath>
                  </m:oMathPara>
                </a14:m>
                <a:endParaRPr lang="zh-CN" altLang="en-US" dirty="0"/>
              </a:p>
            </p:txBody>
          </p:sp>
        </mc:Choice>
        <mc:Fallback xmlns="">
          <p:sp>
            <p:nvSpPr>
              <p:cNvPr id="3" name="文本框 2">
                <a:extLst>
                  <a:ext uri="{FF2B5EF4-FFF2-40B4-BE49-F238E27FC236}">
                    <a16:creationId xmlns:a16="http://schemas.microsoft.com/office/drawing/2014/main" id="{5B673621-32CF-43B9-9FD1-D74FD6D8756B}"/>
                  </a:ext>
                </a:extLst>
              </p:cNvPr>
              <p:cNvSpPr txBox="1">
                <a:spLocks noRot="1" noChangeAspect="1" noMove="1" noResize="1" noEditPoints="1" noAdjustHandles="1" noChangeArrowheads="1" noChangeShapeType="1" noTextEdit="1"/>
              </p:cNvSpPr>
              <p:nvPr/>
            </p:nvSpPr>
            <p:spPr>
              <a:xfrm>
                <a:off x="2361982" y="1921324"/>
                <a:ext cx="4636604" cy="66646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D598AB8-94FD-4646-8E46-47C7F4CE99F1}"/>
                  </a:ext>
                </a:extLst>
              </p:cNvPr>
              <p:cNvSpPr txBox="1"/>
              <p:nvPr/>
            </p:nvSpPr>
            <p:spPr>
              <a:xfrm>
                <a:off x="2454965" y="2648046"/>
                <a:ext cx="4636604" cy="6624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r>
                            <a:rPr lang="zh-CN" altLang="en-US" b="1" i="1">
                              <a:latin typeface="Cambria Math" panose="02040503050406030204" pitchFamily="18" charset="0"/>
                            </a:rPr>
                            <m:t>𝜸</m:t>
                          </m:r>
                        </m:den>
                      </m:f>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d>
                            <m:dPr>
                              <m:ctrlPr>
                                <a:rPr lang="zh-CN" altLang="en-US" b="0" i="1">
                                  <a:solidFill>
                                    <a:srgbClr val="836967"/>
                                  </a:solidFill>
                                  <a:latin typeface="Cambria Math" panose="02040503050406030204" pitchFamily="18" charset="0"/>
                                </a:rPr>
                              </m:ctrlPr>
                            </m:dPr>
                            <m:e>
                              <m:r>
                                <m:rPr>
                                  <m:sty m:val="p"/>
                                </m:rPr>
                                <a:rPr lang="zh-CN" altLang="en-US" b="0" i="0">
                                  <a:latin typeface="Cambria Math" panose="02040503050406030204" pitchFamily="18" charset="0"/>
                                </a:rPr>
                                <m:t>onehot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𝑛</m:t>
                                      </m:r>
                                    </m:sub>
                                  </m:sSub>
                                </m:e>
                              </m:d>
                              <m:r>
                                <a:rPr lang="zh-CN" altLang="en-US" b="0" i="0">
                                  <a:latin typeface="Cambria Math" panose="02040503050406030204" pitchFamily="18" charset="0"/>
                                </a:rPr>
                                <m:t>−</m:t>
                              </m:r>
                              <m:r>
                                <a:rPr lang="zh-CN" altLang="en-US" b="1" i="1">
                                  <a:latin typeface="Cambria Math" panose="02040503050406030204" pitchFamily="18" charset="0"/>
                                </a:rPr>
                                <m:t>𝒑</m:t>
                              </m:r>
                            </m:e>
                          </m:d>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r>
                        <a:rPr lang="zh-CN" altLang="en-US" b="1" i="1">
                          <a:latin typeface="Cambria Math" panose="02040503050406030204" pitchFamily="18" charset="0"/>
                        </a:rPr>
                        <m:t>𝑰</m:t>
                      </m:r>
                    </m:oMath>
                  </m:oMathPara>
                </a14:m>
                <a:endParaRPr lang="zh-CN" altLang="en-US" dirty="0"/>
              </a:p>
            </p:txBody>
          </p:sp>
        </mc:Choice>
        <mc:Fallback xmlns="">
          <p:sp>
            <p:nvSpPr>
              <p:cNvPr id="7" name="文本框 6">
                <a:extLst>
                  <a:ext uri="{FF2B5EF4-FFF2-40B4-BE49-F238E27FC236}">
                    <a16:creationId xmlns:a16="http://schemas.microsoft.com/office/drawing/2014/main" id="{2D598AB8-94FD-4646-8E46-47C7F4CE99F1}"/>
                  </a:ext>
                </a:extLst>
              </p:cNvPr>
              <p:cNvSpPr txBox="1">
                <a:spLocks noRot="1" noChangeAspect="1" noMove="1" noResize="1" noEditPoints="1" noAdjustHandles="1" noChangeArrowheads="1" noChangeShapeType="1" noTextEdit="1"/>
              </p:cNvSpPr>
              <p:nvPr/>
            </p:nvSpPr>
            <p:spPr>
              <a:xfrm>
                <a:off x="2454965" y="2648046"/>
                <a:ext cx="4636604" cy="66242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3C284CA-26F9-45FF-B668-F69D7F2D730F}"/>
                  </a:ext>
                </a:extLst>
              </p:cNvPr>
              <p:cNvSpPr txBox="1"/>
              <p:nvPr/>
            </p:nvSpPr>
            <p:spPr>
              <a:xfrm>
                <a:off x="2438400" y="1491734"/>
                <a:ext cx="463660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宋体" panose="02010600030101010101" pitchFamily="2" charset="-122"/>
                        </a:rPr>
                        <m:t>𝒚</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𝑹</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𝒉</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𝜸</m:t>
                      </m:r>
                    </m:oMath>
                  </m:oMathPara>
                </a14:m>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F3C284CA-26F9-45FF-B668-F69D7F2D730F}"/>
                  </a:ext>
                </a:extLst>
              </p:cNvPr>
              <p:cNvSpPr txBox="1">
                <a:spLocks noRot="1" noChangeAspect="1" noMove="1" noResize="1" noEditPoints="1" noAdjustHandles="1" noChangeArrowheads="1" noChangeShapeType="1" noTextEdit="1"/>
              </p:cNvSpPr>
              <p:nvPr/>
            </p:nvSpPr>
            <p:spPr>
              <a:xfrm>
                <a:off x="2438400" y="1491734"/>
                <a:ext cx="4636604" cy="369332"/>
              </a:xfrm>
              <a:prstGeom prst="rect">
                <a:avLst/>
              </a:prstGeom>
              <a:blipFill>
                <a:blip r:embed="rId5"/>
                <a:stretch>
                  <a:fillRect b="-833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A4884AFE-EC68-4C83-BFD4-7E56E9DEF7B0}"/>
              </a:ext>
            </a:extLst>
          </p:cNvPr>
          <p:cNvSpPr txBox="1"/>
          <p:nvPr/>
        </p:nvSpPr>
        <p:spPr>
          <a:xfrm>
            <a:off x="870502" y="1491734"/>
            <a:ext cx="1107996" cy="369332"/>
          </a:xfrm>
          <a:prstGeom prst="rect">
            <a:avLst/>
          </a:prstGeom>
          <a:noFill/>
        </p:spPr>
        <p:txBody>
          <a:bodyPr wrap="none" rtlCol="0">
            <a:spAutoFit/>
          </a:bodyPr>
          <a:lstStyle/>
          <a:p>
            <a:r>
              <a:rPr lang="zh-CN" altLang="en-US" dirty="0"/>
              <a:t>输出层：</a:t>
            </a:r>
          </a:p>
        </p:txBody>
      </p:sp>
      <p:sp>
        <p:nvSpPr>
          <p:cNvPr id="11" name="文本框 10">
            <a:extLst>
              <a:ext uri="{FF2B5EF4-FFF2-40B4-BE49-F238E27FC236}">
                <a16:creationId xmlns:a16="http://schemas.microsoft.com/office/drawing/2014/main" id="{6F44D1E9-1D4A-4A5F-9447-B01E5B53EA1C}"/>
              </a:ext>
            </a:extLst>
          </p:cNvPr>
          <p:cNvSpPr txBox="1"/>
          <p:nvPr/>
        </p:nvSpPr>
        <p:spPr>
          <a:xfrm>
            <a:off x="870502" y="3374276"/>
            <a:ext cx="1107996" cy="369332"/>
          </a:xfrm>
          <a:prstGeom prst="rect">
            <a:avLst/>
          </a:prstGeom>
          <a:noFill/>
        </p:spPr>
        <p:txBody>
          <a:bodyPr wrap="none" rtlCol="0">
            <a:spAutoFit/>
          </a:bodyPr>
          <a:lstStyle/>
          <a:p>
            <a:r>
              <a:rPr lang="zh-CN" altLang="en-US" dirty="0"/>
              <a:t>隐藏层：</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597805D-69BC-4823-9D18-9321079A585F}"/>
                  </a:ext>
                </a:extLst>
              </p:cNvPr>
              <p:cNvSpPr txBox="1"/>
              <p:nvPr/>
            </p:nvSpPr>
            <p:spPr>
              <a:xfrm>
                <a:off x="2438400" y="3415224"/>
                <a:ext cx="463660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宋体" panose="02010600030101010101" pitchFamily="2" charset="-122"/>
                        </a:rPr>
                        <m:t>𝒉</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𝑪</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𝒙</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𝜷</m:t>
                      </m:r>
                    </m:oMath>
                  </m:oMathPara>
                </a14:m>
                <a:endParaRPr lang="zh-CN" altLang="en-US" dirty="0"/>
              </a:p>
            </p:txBody>
          </p:sp>
        </mc:Choice>
        <mc:Fallback xmlns="">
          <p:sp>
            <p:nvSpPr>
              <p:cNvPr id="13" name="文本框 12">
                <a:extLst>
                  <a:ext uri="{FF2B5EF4-FFF2-40B4-BE49-F238E27FC236}">
                    <a16:creationId xmlns:a16="http://schemas.microsoft.com/office/drawing/2014/main" id="{7597805D-69BC-4823-9D18-9321079A585F}"/>
                  </a:ext>
                </a:extLst>
              </p:cNvPr>
              <p:cNvSpPr txBox="1">
                <a:spLocks noRot="1" noChangeAspect="1" noMove="1" noResize="1" noEditPoints="1" noAdjustHandles="1" noChangeArrowheads="1" noChangeShapeType="1" noTextEdit="1"/>
              </p:cNvSpPr>
              <p:nvPr/>
            </p:nvSpPr>
            <p:spPr>
              <a:xfrm>
                <a:off x="2438400" y="3415224"/>
                <a:ext cx="4636604" cy="369332"/>
              </a:xfrm>
              <a:prstGeom prst="rect">
                <a:avLst/>
              </a:prstGeom>
              <a:blipFill>
                <a:blip r:embed="rId6"/>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9B5C4CF-AC09-4F9D-817F-83150F176312}"/>
                  </a:ext>
                </a:extLst>
              </p:cNvPr>
              <p:cNvSpPr txBox="1"/>
              <p:nvPr/>
            </p:nvSpPr>
            <p:spPr>
              <a:xfrm>
                <a:off x="2425301" y="3873593"/>
                <a:ext cx="4636604" cy="666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r>
                            <a:rPr lang="zh-CN" altLang="en-US" b="1" i="1">
                              <a:latin typeface="Cambria Math" panose="02040503050406030204" pitchFamily="18" charset="0"/>
                            </a:rPr>
                            <m:t>𝜷</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𝑙</m:t>
                          </m:r>
                        </m:num>
                        <m:den>
                          <m:r>
                            <a:rPr lang="zh-CN" altLang="en-US" b="0" i="0">
                              <a:latin typeface="Cambria Math" panose="02040503050406030204" pitchFamily="18" charset="0"/>
                            </a:rPr>
                            <m:t>𝜕</m:t>
                          </m:r>
                          <m:r>
                            <a:rPr lang="zh-CN" altLang="en-US" b="1" i="1">
                              <a:latin typeface="Cambria Math" panose="02040503050406030204" pitchFamily="18" charset="0"/>
                            </a:rPr>
                            <m:t>𝒚</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𝒚</m:t>
                          </m:r>
                        </m:num>
                        <m:den>
                          <m:r>
                            <a:rPr lang="zh-CN" altLang="en-US" b="0" i="0">
                              <a:latin typeface="Cambria Math" panose="02040503050406030204" pitchFamily="18" charset="0"/>
                            </a:rPr>
                            <m:t>𝜕</m:t>
                          </m:r>
                          <m:r>
                            <a:rPr lang="zh-CN" altLang="en-US" b="1" i="1">
                              <a:latin typeface="Cambria Math" panose="02040503050406030204" pitchFamily="18" charset="0"/>
                            </a:rPr>
                            <m:t>𝜷</m:t>
                          </m:r>
                        </m:den>
                      </m:f>
                    </m:oMath>
                  </m:oMathPara>
                </a14:m>
                <a:endParaRPr lang="zh-CN" altLang="en-US" dirty="0"/>
              </a:p>
            </p:txBody>
          </p:sp>
        </mc:Choice>
        <mc:Fallback xmlns="">
          <p:sp>
            <p:nvSpPr>
              <p:cNvPr id="19" name="文本框 18">
                <a:extLst>
                  <a:ext uri="{FF2B5EF4-FFF2-40B4-BE49-F238E27FC236}">
                    <a16:creationId xmlns:a16="http://schemas.microsoft.com/office/drawing/2014/main" id="{A9B5C4CF-AC09-4F9D-817F-83150F176312}"/>
                  </a:ext>
                </a:extLst>
              </p:cNvPr>
              <p:cNvSpPr txBox="1">
                <a:spLocks noRot="1" noChangeAspect="1" noMove="1" noResize="1" noEditPoints="1" noAdjustHandles="1" noChangeArrowheads="1" noChangeShapeType="1" noTextEdit="1"/>
              </p:cNvSpPr>
              <p:nvPr/>
            </p:nvSpPr>
            <p:spPr>
              <a:xfrm>
                <a:off x="2425301" y="3873593"/>
                <a:ext cx="4636604" cy="66646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253F32B-0370-4519-A730-B8EAC030DA2C}"/>
                  </a:ext>
                </a:extLst>
              </p:cNvPr>
              <p:cNvSpPr txBox="1"/>
              <p:nvPr/>
            </p:nvSpPr>
            <p:spPr>
              <a:xfrm>
                <a:off x="3079300" y="4617459"/>
                <a:ext cx="3200400" cy="6659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b="1" i="1">
                              <a:latin typeface="Cambria Math" panose="02040503050406030204" pitchFamily="18" charset="0"/>
                            </a:rPr>
                            <m:t>𝒚</m:t>
                          </m:r>
                        </m:num>
                        <m:den>
                          <m:r>
                            <a:rPr lang="zh-CN" altLang="en-US" b="0" i="0">
                              <a:latin typeface="Cambria Math" panose="02040503050406030204" pitchFamily="18" charset="0"/>
                            </a:rPr>
                            <m:t>𝜕</m:t>
                          </m:r>
                          <m:r>
                            <a:rPr lang="zh-CN" altLang="en-US" b="1" i="1">
                              <a:latin typeface="Cambria Math" panose="02040503050406030204" pitchFamily="18" charset="0"/>
                            </a:rPr>
                            <m:t>𝜷</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𝒚</m:t>
                          </m:r>
                        </m:num>
                        <m:den>
                          <m:r>
                            <a:rPr lang="zh-CN" altLang="en-US" b="0" i="0">
                              <a:latin typeface="Cambria Math" panose="02040503050406030204" pitchFamily="18" charset="0"/>
                            </a:rPr>
                            <m:t>𝜕</m:t>
                          </m:r>
                          <m:r>
                            <a:rPr lang="zh-CN" altLang="en-US" b="1" i="1">
                              <a:latin typeface="Cambria Math" panose="02040503050406030204" pitchFamily="18" charset="0"/>
                            </a:rPr>
                            <m:t>𝒉</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𝒉</m:t>
                          </m:r>
                        </m:num>
                        <m:den>
                          <m:r>
                            <a:rPr lang="zh-CN" altLang="en-US" b="0" i="0">
                              <a:latin typeface="Cambria Math" panose="02040503050406030204" pitchFamily="18" charset="0"/>
                            </a:rPr>
                            <m:t>𝜕</m:t>
                          </m:r>
                          <m:r>
                            <a:rPr lang="zh-CN" altLang="en-US" b="1" i="1">
                              <a:latin typeface="Cambria Math" panose="02040503050406030204" pitchFamily="18" charset="0"/>
                            </a:rPr>
                            <m:t>𝜷</m:t>
                          </m:r>
                        </m:den>
                      </m:f>
                      <m:r>
                        <a:rPr lang="en-US" altLang="zh-CN" i="1">
                          <a:latin typeface="Cambria Math" panose="02040503050406030204" pitchFamily="18" charset="0"/>
                        </a:rPr>
                        <m:t>=</m:t>
                      </m:r>
                      <m:r>
                        <a:rPr lang="en-US" altLang="zh-CN" b="1" i="1">
                          <a:latin typeface="Cambria Math" panose="02040503050406030204" pitchFamily="18" charset="0"/>
                        </a:rPr>
                        <m:t>𝑹</m:t>
                      </m:r>
                      <m:r>
                        <a:rPr lang="en-US" altLang="zh-CN" b="1" i="1">
                          <a:latin typeface="Cambria Math" panose="02040503050406030204" pitchFamily="18" charset="0"/>
                        </a:rPr>
                        <m:t>∙</m:t>
                      </m:r>
                      <m:r>
                        <a:rPr lang="en-US" altLang="zh-CN" b="1" i="1">
                          <a:latin typeface="Cambria Math" panose="02040503050406030204" pitchFamily="18" charset="0"/>
                        </a:rPr>
                        <m:t>𝑰</m:t>
                      </m:r>
                      <m:r>
                        <a:rPr lang="en-US" altLang="zh-CN" b="1" i="1">
                          <a:latin typeface="Cambria Math" panose="02040503050406030204" pitchFamily="18" charset="0"/>
                        </a:rPr>
                        <m:t>=</m:t>
                      </m:r>
                      <m:r>
                        <a:rPr lang="en-US" altLang="zh-CN" b="1" i="1" smtClean="0">
                          <a:latin typeface="Cambria Math" panose="02040503050406030204" pitchFamily="18" charset="0"/>
                        </a:rPr>
                        <m:t>𝑹</m:t>
                      </m:r>
                    </m:oMath>
                  </m:oMathPara>
                </a14:m>
                <a:endParaRPr lang="zh-CN" altLang="zh-CN" dirty="0"/>
              </a:p>
            </p:txBody>
          </p:sp>
        </mc:Choice>
        <mc:Fallback xmlns="">
          <p:sp>
            <p:nvSpPr>
              <p:cNvPr id="22" name="文本框 21">
                <a:extLst>
                  <a:ext uri="{FF2B5EF4-FFF2-40B4-BE49-F238E27FC236}">
                    <a16:creationId xmlns:a16="http://schemas.microsoft.com/office/drawing/2014/main" id="{9253F32B-0370-4519-A730-B8EAC030DA2C}"/>
                  </a:ext>
                </a:extLst>
              </p:cNvPr>
              <p:cNvSpPr txBox="1">
                <a:spLocks noRot="1" noChangeAspect="1" noMove="1" noResize="1" noEditPoints="1" noAdjustHandles="1" noChangeArrowheads="1" noChangeShapeType="1" noTextEdit="1"/>
              </p:cNvSpPr>
              <p:nvPr/>
            </p:nvSpPr>
            <p:spPr>
              <a:xfrm>
                <a:off x="3079300" y="4617459"/>
                <a:ext cx="3200400" cy="66595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E9F8385-5BB2-448A-B4EF-984F3160DA8E}"/>
                  </a:ext>
                </a:extLst>
              </p:cNvPr>
              <p:cNvSpPr txBox="1"/>
              <p:nvPr/>
            </p:nvSpPr>
            <p:spPr>
              <a:xfrm>
                <a:off x="2458976" y="5459034"/>
                <a:ext cx="4638172" cy="6659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a:latin typeface="Cambria Math" panose="02040503050406030204" pitchFamily="18" charset="0"/>
                            </a:rPr>
                            <m:t>𝜕</m:t>
                          </m:r>
                          <m:r>
                            <a:rPr lang="zh-CN" altLang="en-US" b="1" i="1">
                              <a:latin typeface="Cambria Math" panose="02040503050406030204" pitchFamily="18" charset="0"/>
                            </a:rPr>
                            <m:t>𝜷</m:t>
                          </m:r>
                        </m:den>
                      </m:f>
                      <m:r>
                        <a:rPr lang="zh-CN" altLang="en-US">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𝑹</m:t>
                          </m:r>
                        </m:e>
                        <m:sup>
                          <m:r>
                            <m:rPr>
                              <m:sty m:val="p"/>
                            </m:rPr>
                            <a:rPr lang="en-US" altLang="zh-CN" b="0" i="0" smtClean="0">
                              <a:latin typeface="Cambria Math" panose="02040503050406030204" pitchFamily="18" charset="0"/>
                            </a:rPr>
                            <m:t>T</m:t>
                          </m:r>
                        </m:sup>
                      </m:sSup>
                      <m:r>
                        <a:rPr lang="zh-CN" altLang="en-US" b="0" i="0">
                          <a:latin typeface="Cambria Math" panose="02040503050406030204" pitchFamily="18" charset="0"/>
                        </a:rPr>
                        <m:t>∙</m:t>
                      </m:r>
                      <m:d>
                        <m:dPr>
                          <m:ctrlPr>
                            <a:rPr lang="zh-CN" altLang="en-US" i="1">
                              <a:solidFill>
                                <a:srgbClr val="836967"/>
                              </a:solidFill>
                              <a:latin typeface="Cambria Math" panose="02040503050406030204" pitchFamily="18" charset="0"/>
                            </a:rPr>
                          </m:ctrlPr>
                        </m:dPr>
                        <m:e>
                          <m:r>
                            <m:rPr>
                              <m:sty m:val="p"/>
                            </m:rPr>
                            <a:rPr lang="zh-CN" altLang="en-US">
                              <a:latin typeface="Cambria Math" panose="02040503050406030204" pitchFamily="18" charset="0"/>
                            </a:rPr>
                            <m:t>onehot</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𝑛</m:t>
                                  </m:r>
                                </m:sub>
                              </m:sSub>
                            </m:e>
                          </m:d>
                          <m:r>
                            <a:rPr lang="zh-CN" altLang="en-US">
                              <a:latin typeface="Cambria Math" panose="02040503050406030204" pitchFamily="18" charset="0"/>
                            </a:rPr>
                            <m:t>−</m:t>
                          </m:r>
                          <m:r>
                            <a:rPr lang="zh-CN" altLang="en-US" b="1" i="1">
                              <a:latin typeface="Cambria Math" panose="02040503050406030204" pitchFamily="18" charset="0"/>
                            </a:rPr>
                            <m:t>𝒑</m:t>
                          </m:r>
                        </m:e>
                      </m:d>
                    </m:oMath>
                  </m:oMathPara>
                </a14:m>
                <a:endParaRPr lang="zh-CN" altLang="en-US" dirty="0"/>
              </a:p>
            </p:txBody>
          </p:sp>
        </mc:Choice>
        <mc:Fallback xmlns="">
          <p:sp>
            <p:nvSpPr>
              <p:cNvPr id="16" name="文本框 15">
                <a:extLst>
                  <a:ext uri="{FF2B5EF4-FFF2-40B4-BE49-F238E27FC236}">
                    <a16:creationId xmlns:a16="http://schemas.microsoft.com/office/drawing/2014/main" id="{BE9F8385-5BB2-448A-B4EF-984F3160DA8E}"/>
                  </a:ext>
                </a:extLst>
              </p:cNvPr>
              <p:cNvSpPr txBox="1">
                <a:spLocks noRot="1" noChangeAspect="1" noMove="1" noResize="1" noEditPoints="1" noAdjustHandles="1" noChangeArrowheads="1" noChangeShapeType="1" noTextEdit="1"/>
              </p:cNvSpPr>
              <p:nvPr/>
            </p:nvSpPr>
            <p:spPr>
              <a:xfrm>
                <a:off x="2458976" y="5459034"/>
                <a:ext cx="4638172" cy="665952"/>
              </a:xfrm>
              <a:prstGeom prst="rect">
                <a:avLst/>
              </a:prstGeom>
              <a:blipFill>
                <a:blip r:embed="rId9"/>
                <a:stretch>
                  <a:fillRect/>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42383BDF-9E80-4A7C-A9D4-C03EB03F1E59}"/>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08449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DABC2567-AF87-4B68-8A33-F97DDD607F4D}"/>
                  </a:ext>
                </a:extLst>
              </p:cNvPr>
              <p:cNvSpPr txBox="1"/>
              <p:nvPr/>
            </p:nvSpPr>
            <p:spPr>
              <a:xfrm>
                <a:off x="2177456" y="4470120"/>
                <a:ext cx="4638172" cy="9264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r>
                            <a:rPr lang="zh-CN" altLang="en-US" b="1" i="1">
                              <a:latin typeface="Cambria Math" panose="02040503050406030204" pitchFamily="18" charset="0"/>
                            </a:rPr>
                            <m:t>𝑪</m:t>
                          </m:r>
                        </m:den>
                      </m:f>
                      <m:r>
                        <a:rPr lang="zh-CN" altLang="en-US" b="0" i="0">
                          <a:latin typeface="Cambria Math" panose="02040503050406030204" pitchFamily="18" charset="0"/>
                        </a:rPr>
                        <m:t>=</m:t>
                      </m:r>
                      <m:nary>
                        <m:naryPr>
                          <m:chr m:val="∑"/>
                          <m:limLoc m:val="undOvr"/>
                          <m:ctrlPr>
                            <a:rPr lang="zh-CN" altLang="en-US" b="0" i="1">
                              <a:latin typeface="Cambria Math" panose="02040503050406030204" pitchFamily="18" charset="0"/>
                            </a:rPr>
                          </m:ctrlPr>
                        </m:naryPr>
                        <m:sub>
                          <m:r>
                            <a:rPr lang="zh-CN" altLang="en-US" b="0" i="1">
                              <a:latin typeface="Cambria Math" panose="02040503050406030204" pitchFamily="18" charset="0"/>
                            </a:rPr>
                            <m:t>𝑗</m:t>
                          </m:r>
                          <m:r>
                            <a:rPr lang="zh-CN" altLang="en-US" b="0" i="0">
                              <a:latin typeface="Cambria Math" panose="02040503050406030204" pitchFamily="18" charset="0"/>
                            </a:rPr>
                            <m:t>=1</m:t>
                          </m:r>
                        </m:sub>
                        <m:sup>
                          <m:d>
                            <m:dPr>
                              <m:begChr m:val="|"/>
                              <m:endChr m:val="|"/>
                              <m:ctrlPr>
                                <a:rPr lang="zh-CN" altLang="en-US" b="0" i="1">
                                  <a:latin typeface="Cambria Math" panose="02040503050406030204" pitchFamily="18" charset="0"/>
                                </a:rPr>
                              </m:ctrlPr>
                            </m:dPr>
                            <m:e>
                              <m:r>
                                <a:rPr lang="zh-CN" altLang="en-US" b="0" i="1">
                                  <a:latin typeface="Cambria Math" panose="02040503050406030204" pitchFamily="18" charset="0"/>
                                </a:rPr>
                                <m:t>𝑉</m:t>
                              </m:r>
                            </m:e>
                          </m:d>
                        </m:sup>
                        <m:e>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𝑙</m:t>
                              </m:r>
                            </m:num>
                            <m:den>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𝑦</m:t>
                                  </m:r>
                                </m:e>
                                <m:sub>
                                  <m:r>
                                    <a:rPr lang="zh-CN" altLang="en-US" b="0" i="1">
                                      <a:latin typeface="Cambria Math" panose="02040503050406030204" pitchFamily="18" charset="0"/>
                                    </a:rPr>
                                    <m:t>𝑗</m:t>
                                  </m:r>
                                </m:sub>
                              </m:sSub>
                            </m:den>
                          </m:f>
                          <m:r>
                            <a:rPr lang="zh-CN" altLang="en-US" b="0" i="0">
                              <a:latin typeface="Cambria Math" panose="02040503050406030204" pitchFamily="18" charset="0"/>
                            </a:rPr>
                            <m:t>∙</m:t>
                          </m:r>
                          <m:nary>
                            <m:naryPr>
                              <m:chr m:val="∑"/>
                              <m:limLoc m:val="undOvr"/>
                              <m:ctrlPr>
                                <a:rPr lang="zh-CN" altLang="en-US" b="0" i="1">
                                  <a:latin typeface="Cambria Math" panose="02040503050406030204" pitchFamily="18" charset="0"/>
                                </a:rPr>
                              </m:ctrlPr>
                            </m:naryPr>
                            <m:sub>
                              <m:r>
                                <a:rPr lang="zh-CN" altLang="en-US" b="0" i="1">
                                  <a:latin typeface="Cambria Math" panose="02040503050406030204" pitchFamily="18" charset="0"/>
                                </a:rPr>
                                <m:t>𝑙</m:t>
                              </m:r>
                              <m:r>
                                <a:rPr lang="zh-CN" altLang="en-US" b="0" i="0">
                                  <a:latin typeface="Cambria Math" panose="02040503050406030204" pitchFamily="18" charset="0"/>
                                </a:rPr>
                                <m:t>=1</m:t>
                              </m:r>
                            </m:sub>
                            <m:sup>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𝑁</m:t>
                                  </m:r>
                                </m:e>
                                <m:sub>
                                  <m:r>
                                    <a:rPr lang="zh-CN" altLang="en-US" b="0" i="1">
                                      <a:latin typeface="Cambria Math" panose="02040503050406030204" pitchFamily="18" charset="0"/>
                                    </a:rPr>
                                    <m:t>𝑓</m:t>
                                  </m:r>
                                </m:sub>
                              </m:sSub>
                            </m:sup>
                            <m:e>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𝑦</m:t>
                                      </m:r>
                                    </m:e>
                                    <m:sub>
                                      <m:r>
                                        <a:rPr lang="zh-CN" altLang="en-US" b="0" i="1">
                                          <a:latin typeface="Cambria Math" panose="02040503050406030204" pitchFamily="18" charset="0"/>
                                        </a:rPr>
                                        <m:t>𝑗</m:t>
                                      </m:r>
                                    </m:sub>
                                  </m:sSub>
                                </m:num>
                                <m:den>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h</m:t>
                                      </m:r>
                                    </m:e>
                                    <m:sub>
                                      <m:r>
                                        <a:rPr lang="zh-CN" altLang="en-US" b="0" i="1">
                                          <a:latin typeface="Cambria Math" panose="02040503050406030204" pitchFamily="18" charset="0"/>
                                        </a:rPr>
                                        <m:t>𝑙</m:t>
                                      </m:r>
                                    </m:sub>
                                  </m:sSub>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h</m:t>
                                      </m:r>
                                    </m:e>
                                    <m:sub>
                                      <m:r>
                                        <a:rPr lang="zh-CN" altLang="en-US" b="0" i="1">
                                          <a:latin typeface="Cambria Math" panose="02040503050406030204" pitchFamily="18" charset="0"/>
                                        </a:rPr>
                                        <m:t>𝑙</m:t>
                                      </m:r>
                                    </m:sub>
                                  </m:sSub>
                                </m:num>
                                <m:den>
                                  <m:r>
                                    <a:rPr lang="zh-CN" altLang="en-US" b="0" i="0">
                                      <a:latin typeface="Cambria Math" panose="02040503050406030204" pitchFamily="18" charset="0"/>
                                    </a:rPr>
                                    <m:t>𝜕</m:t>
                                  </m:r>
                                  <m:r>
                                    <a:rPr lang="zh-CN" altLang="en-US" b="1" i="1">
                                      <a:latin typeface="Cambria Math" panose="02040503050406030204" pitchFamily="18" charset="0"/>
                                    </a:rPr>
                                    <m:t>𝑪</m:t>
                                  </m:r>
                                </m:den>
                              </m:f>
                            </m:e>
                          </m:nary>
                        </m:e>
                      </m:nary>
                    </m:oMath>
                  </m:oMathPara>
                </a14:m>
                <a:endParaRPr lang="zh-CN" altLang="en-US" dirty="0"/>
              </a:p>
            </p:txBody>
          </p:sp>
        </mc:Choice>
        <mc:Fallback xmlns="">
          <p:sp>
            <p:nvSpPr>
              <p:cNvPr id="35" name="文本框 34">
                <a:extLst>
                  <a:ext uri="{FF2B5EF4-FFF2-40B4-BE49-F238E27FC236}">
                    <a16:creationId xmlns:a16="http://schemas.microsoft.com/office/drawing/2014/main" id="{DABC2567-AF87-4B68-8A33-F97DDD607F4D}"/>
                  </a:ext>
                </a:extLst>
              </p:cNvPr>
              <p:cNvSpPr txBox="1">
                <a:spLocks noRot="1" noChangeAspect="1" noMove="1" noResize="1" noEditPoints="1" noAdjustHandles="1" noChangeArrowheads="1" noChangeShapeType="1" noTextEdit="1"/>
              </p:cNvSpPr>
              <p:nvPr/>
            </p:nvSpPr>
            <p:spPr>
              <a:xfrm>
                <a:off x="2177456" y="4470120"/>
                <a:ext cx="4638172" cy="92647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5F73929-728E-45D6-8D27-6EB60BD170D4}"/>
                  </a:ext>
                </a:extLst>
              </p:cNvPr>
              <p:cNvSpPr txBox="1"/>
              <p:nvPr/>
            </p:nvSpPr>
            <p:spPr>
              <a:xfrm>
                <a:off x="2319917" y="6344951"/>
                <a:ext cx="4638172"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𝑹</m:t>
                          </m:r>
                        </m:e>
                        <m:sup>
                          <m:r>
                            <m:rPr>
                              <m:sty m:val="p"/>
                            </m:rPr>
                            <a:rPr lang="en-US" altLang="zh-CN">
                              <a:latin typeface="Cambria Math" panose="02040503050406030204" pitchFamily="18" charset="0"/>
                            </a:rPr>
                            <m:t>T</m:t>
                          </m:r>
                        </m:sup>
                      </m:sSup>
                      <m:r>
                        <a:rPr lang="en-US" altLang="zh-CN" b="1" i="1">
                          <a:latin typeface="Cambria Math" panose="02040503050406030204" pitchFamily="18" charset="0"/>
                        </a:rPr>
                        <m:t>∙</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onehot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r>
                            <a:rPr lang="en-US" altLang="zh-CN" b="1" i="1">
                              <a:latin typeface="Cambria Math" panose="02040503050406030204" pitchFamily="18" charset="0"/>
                            </a:rPr>
                            <m:t>𝒑</m:t>
                          </m:r>
                        </m:e>
                      </m:d>
                      <m:r>
                        <a:rPr lang="en-US" altLang="zh-CN" b="1" i="1">
                          <a:latin typeface="Cambria Math" panose="02040503050406030204" pitchFamily="18" charset="0"/>
                        </a:rPr>
                        <m:t>∙</m:t>
                      </m:r>
                      <m:r>
                        <a:rPr lang="en-US" altLang="zh-CN" b="1" i="1" smtClean="0">
                          <a:latin typeface="Cambria Math" panose="02040503050406030204" pitchFamily="18" charset="0"/>
                        </a:rPr>
                        <m:t> </m:t>
                      </m:r>
                      <m:r>
                        <a:rPr lang="en-US" altLang="zh-CN" b="1" i="1" smtClean="0">
                          <a:latin typeface="Cambria Math" panose="02040503050406030204" pitchFamily="18" charset="0"/>
                        </a:rPr>
                        <m:t>𝒙</m:t>
                      </m:r>
                    </m:oMath>
                  </m:oMathPara>
                </a14:m>
                <a:endParaRPr lang="zh-CN" altLang="en-US" dirty="0"/>
              </a:p>
            </p:txBody>
          </p:sp>
        </mc:Choice>
        <mc:Fallback xmlns="">
          <p:sp>
            <p:nvSpPr>
              <p:cNvPr id="39" name="文本框 38">
                <a:extLst>
                  <a:ext uri="{FF2B5EF4-FFF2-40B4-BE49-F238E27FC236}">
                    <a16:creationId xmlns:a16="http://schemas.microsoft.com/office/drawing/2014/main" id="{45F73929-728E-45D6-8D27-6EB60BD170D4}"/>
                  </a:ext>
                </a:extLst>
              </p:cNvPr>
              <p:cNvSpPr txBox="1">
                <a:spLocks noRot="1" noChangeAspect="1" noMove="1" noResize="1" noEditPoints="1" noAdjustHandles="1" noChangeArrowheads="1" noChangeShapeType="1" noTextEdit="1"/>
              </p:cNvSpPr>
              <p:nvPr/>
            </p:nvSpPr>
            <p:spPr>
              <a:xfrm>
                <a:off x="2319917" y="6344951"/>
                <a:ext cx="4638172" cy="374270"/>
              </a:xfrm>
              <a:prstGeom prst="rect">
                <a:avLst/>
              </a:prstGeom>
              <a:blipFill>
                <a:blip r:embed="rId4"/>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59A42C1-5284-4618-A6CC-8F3919228DF6}"/>
                  </a:ext>
                </a:extLst>
              </p:cNvPr>
              <p:cNvSpPr txBox="1"/>
              <p:nvPr/>
            </p:nvSpPr>
            <p:spPr>
              <a:xfrm>
                <a:off x="482600" y="2443672"/>
                <a:ext cx="1686552" cy="391646"/>
              </a:xfrm>
              <a:prstGeom prst="rect">
                <a:avLst/>
              </a:prstGeom>
              <a:noFill/>
            </p:spPr>
            <p:txBody>
              <a:bodyPr wrap="none" rtlCol="0">
                <a:spAutoFit/>
              </a:bodyPr>
              <a:lstStyle/>
              <a:p>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关于</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𝑪</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的偏导</a:t>
                </a:r>
                <a:endParaRPr lang="zh-CN" altLang="en-US" dirty="0"/>
              </a:p>
            </p:txBody>
          </p:sp>
        </mc:Choice>
        <mc:Fallback xmlns="">
          <p:sp>
            <p:nvSpPr>
              <p:cNvPr id="2" name="文本框 1">
                <a:extLst>
                  <a:ext uri="{FF2B5EF4-FFF2-40B4-BE49-F238E27FC236}">
                    <a16:creationId xmlns:a16="http://schemas.microsoft.com/office/drawing/2014/main" id="{D59A42C1-5284-4618-A6CC-8F3919228DF6}"/>
                  </a:ext>
                </a:extLst>
              </p:cNvPr>
              <p:cNvSpPr txBox="1">
                <a:spLocks noRot="1" noChangeAspect="1" noMove="1" noResize="1" noEditPoints="1" noAdjustHandles="1" noChangeArrowheads="1" noChangeShapeType="1" noTextEdit="1"/>
              </p:cNvSpPr>
              <p:nvPr/>
            </p:nvSpPr>
            <p:spPr>
              <a:xfrm>
                <a:off x="482600" y="2443672"/>
                <a:ext cx="1686552" cy="391646"/>
              </a:xfrm>
              <a:prstGeom prst="rect">
                <a:avLst/>
              </a:prstGeom>
              <a:blipFill>
                <a:blip r:embed="rId5"/>
                <a:stretch>
                  <a:fillRect t="-14063" r="-2888" b="-14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CB8CF95-24CD-4426-B065-C8CCC7220743}"/>
                  </a:ext>
                </a:extLst>
              </p:cNvPr>
              <p:cNvSpPr txBox="1"/>
              <p:nvPr/>
            </p:nvSpPr>
            <p:spPr>
              <a:xfrm>
                <a:off x="3445510" y="2057400"/>
                <a:ext cx="2252980" cy="8951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num>
                        <m:den>
                          <m:r>
                            <a:rPr lang="zh-CN" altLang="en-US" i="0">
                              <a:latin typeface="Cambria Math" panose="02040503050406030204" pitchFamily="18" charset="0"/>
                            </a:rPr>
                            <m:t>𝜕</m:t>
                          </m:r>
                          <m:r>
                            <a:rPr lang="zh-CN" altLang="en-US" b="1" i="1">
                              <a:latin typeface="Cambria Math" panose="02040503050406030204" pitchFamily="18" charset="0"/>
                            </a:rPr>
                            <m:t>𝑪</m:t>
                          </m:r>
                        </m:den>
                      </m:f>
                      <m:r>
                        <a:rPr lang="zh-CN" altLang="en-US" b="0" i="0">
                          <a:latin typeface="Cambria Math" panose="02040503050406030204" pitchFamily="18" charset="0"/>
                        </a:rPr>
                        <m:t>=</m:t>
                      </m:r>
                      <m:nary>
                        <m:naryPr>
                          <m:chr m:val="∑"/>
                          <m:limLoc m:val="undOvr"/>
                          <m:ctrlPr>
                            <a:rPr lang="zh-CN" altLang="en-US" b="0" i="1">
                              <a:latin typeface="Cambria Math" panose="02040503050406030204" pitchFamily="18" charset="0"/>
                            </a:rPr>
                          </m:ctrlPr>
                        </m:naryPr>
                        <m:sub>
                          <m:r>
                            <a:rPr lang="zh-CN" altLang="en-US" b="0" i="1">
                              <a:latin typeface="Cambria Math" panose="02040503050406030204" pitchFamily="18" charset="0"/>
                            </a:rPr>
                            <m:t>𝑙</m:t>
                          </m:r>
                          <m:r>
                            <a:rPr lang="zh-CN" altLang="en-US" b="0" i="0">
                              <a:latin typeface="Cambria Math" panose="02040503050406030204" pitchFamily="18" charset="0"/>
                            </a:rPr>
                            <m:t>=1</m:t>
                          </m:r>
                        </m:sub>
                        <m:sup>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𝑁</m:t>
                              </m:r>
                            </m:e>
                            <m:sub>
                              <m:r>
                                <a:rPr lang="zh-CN" altLang="en-US" b="0" i="1">
                                  <a:latin typeface="Cambria Math" panose="02040503050406030204" pitchFamily="18" charset="0"/>
                                </a:rPr>
                                <m:t>𝑓</m:t>
                              </m:r>
                            </m:sub>
                          </m:sSub>
                        </m:sup>
                        <m:e>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𝑦</m:t>
                                  </m:r>
                                </m:e>
                                <m:sub>
                                  <m:r>
                                    <a:rPr lang="zh-CN" altLang="en-US" b="0" i="1">
                                      <a:latin typeface="Cambria Math" panose="02040503050406030204" pitchFamily="18" charset="0"/>
                                    </a:rPr>
                                    <m:t>𝑗</m:t>
                                  </m:r>
                                </m:sub>
                              </m:sSub>
                            </m:num>
                            <m:den>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h</m:t>
                                  </m:r>
                                </m:e>
                                <m:sub>
                                  <m:r>
                                    <a:rPr lang="zh-CN" altLang="en-US" b="0" i="1">
                                      <a:latin typeface="Cambria Math" panose="02040503050406030204" pitchFamily="18" charset="0"/>
                                    </a:rPr>
                                    <m:t>𝑙</m:t>
                                  </m:r>
                                </m:sub>
                              </m:sSub>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h</m:t>
                                  </m:r>
                                </m:e>
                                <m:sub>
                                  <m:r>
                                    <a:rPr lang="zh-CN" altLang="en-US" b="0" i="1">
                                      <a:latin typeface="Cambria Math" panose="02040503050406030204" pitchFamily="18" charset="0"/>
                                    </a:rPr>
                                    <m:t>𝑙</m:t>
                                  </m:r>
                                </m:sub>
                              </m:sSub>
                            </m:num>
                            <m:den>
                              <m:r>
                                <a:rPr lang="zh-CN" altLang="en-US" b="0" i="0">
                                  <a:latin typeface="Cambria Math" panose="02040503050406030204" pitchFamily="18" charset="0"/>
                                </a:rPr>
                                <m:t>𝜕</m:t>
                              </m:r>
                              <m:r>
                                <a:rPr lang="zh-CN" altLang="en-US" b="1" i="1">
                                  <a:latin typeface="Cambria Math" panose="02040503050406030204" pitchFamily="18" charset="0"/>
                                </a:rPr>
                                <m:t>𝑪</m:t>
                              </m:r>
                            </m:den>
                          </m:f>
                        </m:e>
                      </m:nary>
                    </m:oMath>
                  </m:oMathPara>
                </a14:m>
                <a:endParaRPr lang="zh-CN" altLang="en-US" dirty="0"/>
              </a:p>
            </p:txBody>
          </p:sp>
        </mc:Choice>
        <mc:Fallback xmlns="">
          <p:sp>
            <p:nvSpPr>
              <p:cNvPr id="17" name="文本框 16">
                <a:extLst>
                  <a:ext uri="{FF2B5EF4-FFF2-40B4-BE49-F238E27FC236}">
                    <a16:creationId xmlns:a16="http://schemas.microsoft.com/office/drawing/2014/main" id="{CCB8CF95-24CD-4426-B065-C8CCC7220743}"/>
                  </a:ext>
                </a:extLst>
              </p:cNvPr>
              <p:cNvSpPr txBox="1">
                <a:spLocks noRot="1" noChangeAspect="1" noMove="1" noResize="1" noEditPoints="1" noAdjustHandles="1" noChangeArrowheads="1" noChangeShapeType="1" noTextEdit="1"/>
              </p:cNvSpPr>
              <p:nvPr/>
            </p:nvSpPr>
            <p:spPr>
              <a:xfrm>
                <a:off x="3445510" y="2057400"/>
                <a:ext cx="2252980" cy="89511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75D0101-719B-470E-A71F-C850D700C7C3}"/>
                  </a:ext>
                </a:extLst>
              </p:cNvPr>
              <p:cNvSpPr txBox="1"/>
              <p:nvPr/>
            </p:nvSpPr>
            <p:spPr>
              <a:xfrm>
                <a:off x="2164204" y="3093060"/>
                <a:ext cx="4638040" cy="8951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𝑙</m:t>
                          </m:r>
                          <m:r>
                            <a:rPr lang="zh-CN" altLang="en-US" i="0">
                              <a:latin typeface="Cambria Math" panose="02040503050406030204" pitchFamily="18" charset="0"/>
                            </a:rPr>
                            <m:t>=1</m:t>
                          </m:r>
                        </m:sub>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𝑓</m:t>
                              </m:r>
                            </m:sub>
                          </m:sSub>
                        </m:sup>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𝑙</m:t>
                                  </m:r>
                                </m:sub>
                              </m:sSub>
                            </m:den>
                          </m:f>
                          <m:r>
                            <a:rPr lang="zh-CN" altLang="en-US" i="0">
                              <a:latin typeface="Cambria Math" panose="02040503050406030204" pitchFamily="18" charset="0"/>
                            </a:rPr>
                            <m:t>∙</m:t>
                          </m:r>
                          <m:r>
                            <m:rPr>
                              <m:sty m:val="p"/>
                            </m:rPr>
                            <a:rPr lang="zh-CN" altLang="en-US" i="0">
                              <a:latin typeface="Cambria Math" panose="02040503050406030204" pitchFamily="18" charset="0"/>
                            </a:rPr>
                            <m:t>onehot</m:t>
                          </m:r>
                          <m:d>
                            <m:dPr>
                              <m:ctrlPr>
                                <a:rPr lang="zh-CN" altLang="en-US" i="1">
                                  <a:latin typeface="Cambria Math" panose="02040503050406030204" pitchFamily="18" charset="0"/>
                                </a:rPr>
                              </m:ctrlPr>
                            </m:dPr>
                            <m:e>
                              <m:r>
                                <a:rPr lang="en-US" altLang="zh-CN" b="0" i="1" smtClean="0">
                                  <a:latin typeface="Cambria Math" panose="02040503050406030204" pitchFamily="18" charset="0"/>
                                </a:rPr>
                                <m:t>𝑙</m:t>
                              </m:r>
                            </m:e>
                          </m:d>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𝑇</m:t>
                              </m:r>
                            </m:sup>
                          </m:sSup>
                        </m:e>
                      </m:nary>
                    </m:oMath>
                  </m:oMathPara>
                </a14:m>
                <a:endParaRPr lang="zh-CN" altLang="en-US" dirty="0"/>
              </a:p>
            </p:txBody>
          </p:sp>
        </mc:Choice>
        <mc:Fallback xmlns="">
          <p:sp>
            <p:nvSpPr>
              <p:cNvPr id="21" name="文本框 20">
                <a:extLst>
                  <a:ext uri="{FF2B5EF4-FFF2-40B4-BE49-F238E27FC236}">
                    <a16:creationId xmlns:a16="http://schemas.microsoft.com/office/drawing/2014/main" id="{875D0101-719B-470E-A71F-C850D700C7C3}"/>
                  </a:ext>
                </a:extLst>
              </p:cNvPr>
              <p:cNvSpPr txBox="1">
                <a:spLocks noRot="1" noChangeAspect="1" noMove="1" noResize="1" noEditPoints="1" noAdjustHandles="1" noChangeArrowheads="1" noChangeShapeType="1" noTextEdit="1"/>
              </p:cNvSpPr>
              <p:nvPr/>
            </p:nvSpPr>
            <p:spPr>
              <a:xfrm>
                <a:off x="2164204" y="3093060"/>
                <a:ext cx="4638040" cy="89511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ED59E28-E7E9-4026-BDDA-CB96BAAC91C6}"/>
                  </a:ext>
                </a:extLst>
              </p:cNvPr>
              <p:cNvSpPr txBox="1"/>
              <p:nvPr/>
            </p:nvSpPr>
            <p:spPr>
              <a:xfrm>
                <a:off x="1524000" y="4018963"/>
                <a:ext cx="4638040" cy="4203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sSub>
                            <m:sSubPr>
                              <m:ctrlPr>
                                <a:rPr lang="zh-CN" altLang="en-US" i="1">
                                  <a:solidFill>
                                    <a:srgbClr val="836967"/>
                                  </a:solidFill>
                                  <a:latin typeface="Cambria Math" panose="02040503050406030204" pitchFamily="18" charset="0"/>
                                </a:rPr>
                              </m:ctrlPr>
                            </m:sSubPr>
                            <m:e>
                              <m:r>
                                <a:rPr lang="zh-CN" altLang="en-US" b="1" i="1">
                                  <a:latin typeface="Cambria Math" panose="02040503050406030204" pitchFamily="18" charset="0"/>
                                </a:rPr>
                                <m:t>𝑹</m:t>
                              </m:r>
                            </m:e>
                            <m:sub>
                              <m:r>
                                <a:rPr lang="zh-CN" altLang="en-US" b="0" i="1">
                                  <a:latin typeface="Cambria Math" panose="02040503050406030204" pitchFamily="18" charset="0"/>
                                </a:rPr>
                                <m:t>𝑗</m:t>
                              </m:r>
                              <m:r>
                                <a:rPr lang="zh-CN" altLang="en-US" b="0" i="0">
                                  <a:latin typeface="Cambria Math" panose="02040503050406030204" pitchFamily="18" charset="0"/>
                                </a:rPr>
                                <m:t>,:</m:t>
                              </m:r>
                            </m:sub>
                          </m:sSub>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sSup>
                        <m:sSupPr>
                          <m:ctrlPr>
                            <a:rPr lang="zh-CN" altLang="en-US"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𝑇</m:t>
                          </m:r>
                        </m:sup>
                      </m:sSup>
                    </m:oMath>
                  </m:oMathPara>
                </a14:m>
                <a:endParaRPr lang="zh-CN" altLang="en-US" dirty="0"/>
              </a:p>
            </p:txBody>
          </p:sp>
        </mc:Choice>
        <mc:Fallback xmlns="">
          <p:sp>
            <p:nvSpPr>
              <p:cNvPr id="24" name="文本框 23">
                <a:extLst>
                  <a:ext uri="{FF2B5EF4-FFF2-40B4-BE49-F238E27FC236}">
                    <a16:creationId xmlns:a16="http://schemas.microsoft.com/office/drawing/2014/main" id="{0ED59E28-E7E9-4026-BDDA-CB96BAAC91C6}"/>
                  </a:ext>
                </a:extLst>
              </p:cNvPr>
              <p:cNvSpPr txBox="1">
                <a:spLocks noRot="1" noChangeAspect="1" noMove="1" noResize="1" noEditPoints="1" noAdjustHandles="1" noChangeArrowheads="1" noChangeShapeType="1" noTextEdit="1"/>
              </p:cNvSpPr>
              <p:nvPr/>
            </p:nvSpPr>
            <p:spPr>
              <a:xfrm>
                <a:off x="1524000" y="4018963"/>
                <a:ext cx="4638040" cy="420371"/>
              </a:xfrm>
              <a:prstGeom prst="rect">
                <a:avLst/>
              </a:prstGeom>
              <a:blipFill>
                <a:blip r:embed="rId8"/>
                <a:stretch>
                  <a:fillRect b="-7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6C270E6-713E-4B6C-9652-2969DD82B4DE}"/>
                  </a:ext>
                </a:extLst>
              </p:cNvPr>
              <p:cNvSpPr txBox="1"/>
              <p:nvPr/>
            </p:nvSpPr>
            <p:spPr>
              <a:xfrm>
                <a:off x="2253698" y="1134247"/>
                <a:ext cx="463660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宋体" panose="02010600030101010101" pitchFamily="2" charset="-122"/>
                        </a:rPr>
                        <m:t>𝒚</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𝑹</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𝒉</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𝜸</m:t>
                      </m:r>
                    </m:oMath>
                  </m:oMathPara>
                </a14:m>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96C270E6-713E-4B6C-9652-2969DD82B4DE}"/>
                  </a:ext>
                </a:extLst>
              </p:cNvPr>
              <p:cNvSpPr txBox="1">
                <a:spLocks noRot="1" noChangeAspect="1" noMove="1" noResize="1" noEditPoints="1" noAdjustHandles="1" noChangeArrowheads="1" noChangeShapeType="1" noTextEdit="1"/>
              </p:cNvSpPr>
              <p:nvPr/>
            </p:nvSpPr>
            <p:spPr>
              <a:xfrm>
                <a:off x="2253698" y="1134247"/>
                <a:ext cx="4636604" cy="369332"/>
              </a:xfrm>
              <a:prstGeom prst="rect">
                <a:avLst/>
              </a:prstGeom>
              <a:blipFill>
                <a:blip r:embed="rId9"/>
                <a:stretch>
                  <a:fillRect b="-819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AB4874E0-317C-42BA-B348-5511E8889D73}"/>
              </a:ext>
            </a:extLst>
          </p:cNvPr>
          <p:cNvSpPr txBox="1"/>
          <p:nvPr/>
        </p:nvSpPr>
        <p:spPr>
          <a:xfrm>
            <a:off x="685800" y="1134247"/>
            <a:ext cx="1107996" cy="369332"/>
          </a:xfrm>
          <a:prstGeom prst="rect">
            <a:avLst/>
          </a:prstGeom>
          <a:noFill/>
        </p:spPr>
        <p:txBody>
          <a:bodyPr wrap="none" rtlCol="0">
            <a:spAutoFit/>
          </a:bodyPr>
          <a:lstStyle/>
          <a:p>
            <a:r>
              <a:rPr lang="zh-CN" altLang="en-US" dirty="0"/>
              <a:t>输出层：</a:t>
            </a:r>
          </a:p>
        </p:txBody>
      </p:sp>
      <p:sp>
        <p:nvSpPr>
          <p:cNvPr id="10" name="文本框 9">
            <a:extLst>
              <a:ext uri="{FF2B5EF4-FFF2-40B4-BE49-F238E27FC236}">
                <a16:creationId xmlns:a16="http://schemas.microsoft.com/office/drawing/2014/main" id="{8DF7D8A2-7924-4405-956B-C6A095972C4C}"/>
              </a:ext>
            </a:extLst>
          </p:cNvPr>
          <p:cNvSpPr txBox="1"/>
          <p:nvPr/>
        </p:nvSpPr>
        <p:spPr>
          <a:xfrm>
            <a:off x="685800" y="1515931"/>
            <a:ext cx="1107996" cy="369332"/>
          </a:xfrm>
          <a:prstGeom prst="rect">
            <a:avLst/>
          </a:prstGeom>
          <a:noFill/>
        </p:spPr>
        <p:txBody>
          <a:bodyPr wrap="none" rtlCol="0">
            <a:spAutoFit/>
          </a:bodyPr>
          <a:lstStyle/>
          <a:p>
            <a:r>
              <a:rPr lang="zh-CN" altLang="en-US" dirty="0"/>
              <a:t>隐藏层：</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22E8587-6BF1-456C-A0A8-CA37084D6AA7}"/>
                  </a:ext>
                </a:extLst>
              </p:cNvPr>
              <p:cNvSpPr txBox="1"/>
              <p:nvPr/>
            </p:nvSpPr>
            <p:spPr>
              <a:xfrm>
                <a:off x="2253698" y="1556879"/>
                <a:ext cx="463660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宋体" panose="02010600030101010101" pitchFamily="2" charset="-122"/>
                        </a:rPr>
                        <m:t>𝒉</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𝑪</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𝒙</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𝜷</m:t>
                      </m:r>
                    </m:oMath>
                  </m:oMathPara>
                </a14:m>
                <a:endParaRPr lang="zh-CN" altLang="en-US" dirty="0"/>
              </a:p>
            </p:txBody>
          </p:sp>
        </mc:Choice>
        <mc:Fallback xmlns="">
          <p:sp>
            <p:nvSpPr>
              <p:cNvPr id="11" name="文本框 10">
                <a:extLst>
                  <a:ext uri="{FF2B5EF4-FFF2-40B4-BE49-F238E27FC236}">
                    <a16:creationId xmlns:a16="http://schemas.microsoft.com/office/drawing/2014/main" id="{A22E8587-6BF1-456C-A0A8-CA37084D6AA7}"/>
                  </a:ext>
                </a:extLst>
              </p:cNvPr>
              <p:cNvSpPr txBox="1">
                <a:spLocks noRot="1" noChangeAspect="1" noMove="1" noResize="1" noEditPoints="1" noAdjustHandles="1" noChangeArrowheads="1" noChangeShapeType="1" noTextEdit="1"/>
              </p:cNvSpPr>
              <p:nvPr/>
            </p:nvSpPr>
            <p:spPr>
              <a:xfrm>
                <a:off x="2253698" y="1556879"/>
                <a:ext cx="4636604" cy="369332"/>
              </a:xfrm>
              <a:prstGeom prst="rect">
                <a:avLst/>
              </a:prstGeom>
              <a:blipFill>
                <a:blip r:embed="rId10"/>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555CDB5-2B56-440D-86C1-006D9B3845D0}"/>
                  </a:ext>
                </a:extLst>
              </p:cNvPr>
              <p:cNvSpPr txBox="1"/>
              <p:nvPr/>
            </p:nvSpPr>
            <p:spPr>
              <a:xfrm>
                <a:off x="2057400" y="5396592"/>
                <a:ext cx="4636604" cy="9264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0" smtClean="0">
                          <a:latin typeface="Cambria Math" panose="02040503050406030204" pitchFamily="18" charset="0"/>
                        </a:rPr>
                        <m:t>=</m:t>
                      </m:r>
                      <m:nary>
                        <m:naryPr>
                          <m:chr m:val="∑"/>
                          <m:limLoc m:val="undOvr"/>
                          <m:ctrlPr>
                            <a:rPr lang="zh-CN" altLang="en-US" b="0" i="1">
                              <a:latin typeface="Cambria Math" panose="02040503050406030204" pitchFamily="18" charset="0"/>
                            </a:rPr>
                          </m:ctrlPr>
                        </m:naryPr>
                        <m:sub>
                          <m:r>
                            <a:rPr lang="zh-CN" altLang="en-US" b="0" i="1">
                              <a:latin typeface="Cambria Math" panose="02040503050406030204" pitchFamily="18" charset="0"/>
                            </a:rPr>
                            <m:t>𝑗</m:t>
                          </m:r>
                          <m:r>
                            <a:rPr lang="zh-CN" altLang="en-US" b="0" i="0">
                              <a:latin typeface="Cambria Math" panose="02040503050406030204" pitchFamily="18" charset="0"/>
                            </a:rPr>
                            <m:t>=1</m:t>
                          </m:r>
                        </m:sub>
                        <m:sup>
                          <m:d>
                            <m:dPr>
                              <m:begChr m:val="|"/>
                              <m:endChr m:val="|"/>
                              <m:ctrlPr>
                                <a:rPr lang="zh-CN" altLang="en-US" b="0" i="1">
                                  <a:latin typeface="Cambria Math" panose="02040503050406030204" pitchFamily="18" charset="0"/>
                                </a:rPr>
                              </m:ctrlPr>
                            </m:dPr>
                            <m:e>
                              <m:r>
                                <a:rPr lang="zh-CN" altLang="en-US" b="0" i="1">
                                  <a:latin typeface="Cambria Math" panose="02040503050406030204" pitchFamily="18" charset="0"/>
                                </a:rPr>
                                <m:t>𝑉</m:t>
                              </m:r>
                            </m:e>
                          </m:d>
                        </m:sup>
                        <m:e>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𝑙</m:t>
                              </m:r>
                            </m:num>
                            <m:den>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𝑦</m:t>
                                  </m:r>
                                </m:e>
                                <m:sub>
                                  <m:r>
                                    <a:rPr lang="zh-CN" altLang="en-US" b="0" i="1">
                                      <a:latin typeface="Cambria Math" panose="02040503050406030204" pitchFamily="18" charset="0"/>
                                    </a:rPr>
                                    <m:t>𝑗</m:t>
                                  </m:r>
                                </m:sub>
                              </m:sSub>
                            </m:den>
                          </m:f>
                          <m:r>
                            <a:rPr lang="zh-CN" altLang="en-US" b="0"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sSub>
                                <m:sSubPr>
                                  <m:ctrlPr>
                                    <a:rPr lang="zh-CN" altLang="en-US" i="1">
                                      <a:solidFill>
                                        <a:srgbClr val="836967"/>
                                      </a:solidFill>
                                      <a:latin typeface="Cambria Math" panose="02040503050406030204" pitchFamily="18" charset="0"/>
                                    </a:rPr>
                                  </m:ctrlPr>
                                </m:sSubPr>
                                <m:e>
                                  <m:r>
                                    <a:rPr lang="zh-CN" altLang="en-US" b="1" i="1">
                                      <a:latin typeface="Cambria Math" panose="02040503050406030204" pitchFamily="18" charset="0"/>
                                    </a:rPr>
                                    <m:t>𝑹</m:t>
                                  </m:r>
                                </m:e>
                                <m:sub>
                                  <m:r>
                                    <a:rPr lang="zh-CN" altLang="en-US" i="1">
                                      <a:latin typeface="Cambria Math" panose="02040503050406030204" pitchFamily="18" charset="0"/>
                                    </a:rPr>
                                    <m:t>𝑗</m:t>
                                  </m:r>
                                  <m:r>
                                    <a:rPr lang="zh-CN" altLang="en-US">
                                      <a:latin typeface="Cambria Math" panose="02040503050406030204" pitchFamily="18" charset="0"/>
                                    </a:rPr>
                                    <m:t>,:</m:t>
                                  </m:r>
                                </m:sub>
                              </m:sSub>
                            </m:e>
                            <m:sup>
                              <m:r>
                                <m:rPr>
                                  <m:sty m:val="p"/>
                                </m:rPr>
                                <a:rPr lang="zh-CN" altLang="en-US">
                                  <a:latin typeface="Cambria Math" panose="02040503050406030204" pitchFamily="18" charset="0"/>
                                </a:rPr>
                                <m:t>T</m:t>
                              </m:r>
                            </m:sup>
                          </m:sSup>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𝑇</m:t>
                              </m:r>
                            </m:sup>
                          </m:sSup>
                        </m:e>
                      </m:nary>
                    </m:oMath>
                  </m:oMathPara>
                </a14:m>
                <a:endParaRPr lang="zh-CN" altLang="en-US" dirty="0"/>
              </a:p>
            </p:txBody>
          </p:sp>
        </mc:Choice>
        <mc:Fallback xmlns="">
          <p:sp>
            <p:nvSpPr>
              <p:cNvPr id="14" name="文本框 13">
                <a:extLst>
                  <a:ext uri="{FF2B5EF4-FFF2-40B4-BE49-F238E27FC236}">
                    <a16:creationId xmlns:a16="http://schemas.microsoft.com/office/drawing/2014/main" id="{5555CDB5-2B56-440D-86C1-006D9B3845D0}"/>
                  </a:ext>
                </a:extLst>
              </p:cNvPr>
              <p:cNvSpPr txBox="1">
                <a:spLocks noRot="1" noChangeAspect="1" noMove="1" noResize="1" noEditPoints="1" noAdjustHandles="1" noChangeArrowheads="1" noChangeShapeType="1" noTextEdit="1"/>
              </p:cNvSpPr>
              <p:nvPr/>
            </p:nvSpPr>
            <p:spPr>
              <a:xfrm>
                <a:off x="2057400" y="5396592"/>
                <a:ext cx="4636604" cy="926472"/>
              </a:xfrm>
              <a:prstGeom prst="rect">
                <a:avLst/>
              </a:prstGeom>
              <a:blipFill>
                <a:blip r:embed="rId11"/>
                <a:stretch>
                  <a:fillRect/>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8C966D32-8AA3-4EEC-9781-CEAC854DE73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03175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BF2280F-6065-47AE-8A95-EC543DC1A22F}"/>
                  </a:ext>
                </a:extLst>
              </p:cNvPr>
              <p:cNvSpPr txBox="1"/>
              <p:nvPr/>
            </p:nvSpPr>
            <p:spPr>
              <a:xfrm>
                <a:off x="914400" y="1219200"/>
                <a:ext cx="3570529" cy="369332"/>
              </a:xfrm>
              <a:prstGeom prst="rect">
                <a:avLst/>
              </a:prstGeom>
              <a:noFill/>
            </p:spPr>
            <p:txBody>
              <a:bodyPr wrap="none" rtlCol="0">
                <a:spAutoFit/>
              </a:bodyPr>
              <a:lstStyle/>
              <a:p>
                <a:r>
                  <a:rPr lang="zh-CN" altLang="en-US" dirty="0"/>
                  <a:t>最后就是关于词向量矩阵</a:t>
                </a:r>
                <a14:m>
                  <m:oMath xmlns:m="http://schemas.openxmlformats.org/officeDocument/2006/math">
                    <m:r>
                      <a:rPr lang="en-US" altLang="zh-CN" b="0" i="1" smtClean="0">
                        <a:latin typeface="Cambria Math" panose="02040503050406030204" pitchFamily="18" charset="0"/>
                      </a:rPr>
                      <m:t>𝑅</m:t>
                    </m:r>
                  </m:oMath>
                </a14:m>
                <a:r>
                  <a:rPr lang="zh-CN" altLang="en-US" dirty="0"/>
                  <a:t>的求导</a:t>
                </a:r>
              </a:p>
            </p:txBody>
          </p:sp>
        </mc:Choice>
        <mc:Fallback xmlns="">
          <p:sp>
            <p:nvSpPr>
              <p:cNvPr id="3" name="文本框 2">
                <a:extLst>
                  <a:ext uri="{FF2B5EF4-FFF2-40B4-BE49-F238E27FC236}">
                    <a16:creationId xmlns:a16="http://schemas.microsoft.com/office/drawing/2014/main" id="{ABF2280F-6065-47AE-8A95-EC543DC1A22F}"/>
                  </a:ext>
                </a:extLst>
              </p:cNvPr>
              <p:cNvSpPr txBox="1">
                <a:spLocks noRot="1" noChangeAspect="1" noMove="1" noResize="1" noEditPoints="1" noAdjustHandles="1" noChangeArrowheads="1" noChangeShapeType="1" noTextEdit="1"/>
              </p:cNvSpPr>
              <p:nvPr/>
            </p:nvSpPr>
            <p:spPr>
              <a:xfrm>
                <a:off x="914400" y="1219200"/>
                <a:ext cx="3570529" cy="369332"/>
              </a:xfrm>
              <a:prstGeom prst="rect">
                <a:avLst/>
              </a:prstGeom>
              <a:blipFill>
                <a:blip r:embed="rId3"/>
                <a:stretch>
                  <a:fillRect l="-1365" t="-13115" r="-853"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C126E78-9E08-4983-9F9B-C88ED189D040}"/>
                  </a:ext>
                </a:extLst>
              </p:cNvPr>
              <p:cNvSpPr txBox="1"/>
              <p:nvPr/>
            </p:nvSpPr>
            <p:spPr>
              <a:xfrm>
                <a:off x="609600" y="2749513"/>
                <a:ext cx="7924800" cy="376193"/>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由于变量复用的问题，为使表述更加清楚，中令</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𝒚</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b="1" i="1">
                            <a:effectLst/>
                            <a:latin typeface="Cambria Math" panose="02040503050406030204" pitchFamily="18" charset="0"/>
                            <a:ea typeface="Cambria Math" panose="02040503050406030204" pitchFamily="18" charset="0"/>
                          </a:rPr>
                        </m:ctrlPr>
                      </m:acc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𝑹</m:t>
                        </m:r>
                      </m:e>
                    </m:acc>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𝒉</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𝜸</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acc>
                      <m:accPr>
                        <m:chr m:val="̃"/>
                        <m:ctrlPr>
                          <a:rPr lang="zh-CN" altLang="zh-CN" b="1" i="1">
                            <a:effectLst/>
                            <a:latin typeface="Cambria Math" panose="02040503050406030204" pitchFamily="18" charset="0"/>
                            <a:ea typeface="Cambria Math" panose="02040503050406030204" pitchFamily="18" charset="0"/>
                          </a:rPr>
                        </m:ctrlPr>
                      </m:acc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𝑹</m:t>
                        </m:r>
                      </m:e>
                    </m:acc>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𝑹</m:t>
                    </m:r>
                  </m:oMath>
                </a14:m>
                <a:endParaRPr lang="zh-CN" altLang="en-US" dirty="0"/>
              </a:p>
            </p:txBody>
          </p:sp>
        </mc:Choice>
        <mc:Fallback xmlns="">
          <p:sp>
            <p:nvSpPr>
              <p:cNvPr id="11" name="文本框 10">
                <a:extLst>
                  <a:ext uri="{FF2B5EF4-FFF2-40B4-BE49-F238E27FC236}">
                    <a16:creationId xmlns:a16="http://schemas.microsoft.com/office/drawing/2014/main" id="{DC126E78-9E08-4983-9F9B-C88ED189D040}"/>
                  </a:ext>
                </a:extLst>
              </p:cNvPr>
              <p:cNvSpPr txBox="1">
                <a:spLocks noRot="1" noChangeAspect="1" noMove="1" noResize="1" noEditPoints="1" noAdjustHandles="1" noChangeArrowheads="1" noChangeShapeType="1" noTextEdit="1"/>
              </p:cNvSpPr>
              <p:nvPr/>
            </p:nvSpPr>
            <p:spPr>
              <a:xfrm>
                <a:off x="609600" y="2749513"/>
                <a:ext cx="7924800" cy="376193"/>
              </a:xfrm>
              <a:prstGeom prst="rect">
                <a:avLst/>
              </a:prstGeom>
              <a:blipFill>
                <a:blip r:embed="rId4"/>
                <a:stretch>
                  <a:fillRect l="-615" t="-11290" b="-193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F05EDA8-580C-4945-9FBB-54E67C6AE19E}"/>
                  </a:ext>
                </a:extLst>
              </p:cNvPr>
              <p:cNvSpPr txBox="1"/>
              <p:nvPr/>
            </p:nvSpPr>
            <p:spPr>
              <a:xfrm>
                <a:off x="2971800" y="2236706"/>
                <a:ext cx="35267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宋体" panose="02010600030101010101" pitchFamily="2" charset="-122"/>
                        </a:rPr>
                        <m:t>𝒉</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𝑪</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𝒙</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𝜷</m:t>
                      </m:r>
                    </m:oMath>
                  </m:oMathPara>
                </a14:m>
                <a:endParaRPr lang="zh-CN" altLang="en-US" dirty="0"/>
              </a:p>
            </p:txBody>
          </p:sp>
        </mc:Choice>
        <mc:Fallback xmlns="">
          <p:sp>
            <p:nvSpPr>
              <p:cNvPr id="12" name="文本框 11">
                <a:extLst>
                  <a:ext uri="{FF2B5EF4-FFF2-40B4-BE49-F238E27FC236}">
                    <a16:creationId xmlns:a16="http://schemas.microsoft.com/office/drawing/2014/main" id="{CF05EDA8-580C-4945-9FBB-54E67C6AE19E}"/>
                  </a:ext>
                </a:extLst>
              </p:cNvPr>
              <p:cNvSpPr txBox="1">
                <a:spLocks noRot="1" noChangeAspect="1" noMove="1" noResize="1" noEditPoints="1" noAdjustHandles="1" noChangeArrowheads="1" noChangeShapeType="1" noTextEdit="1"/>
              </p:cNvSpPr>
              <p:nvPr/>
            </p:nvSpPr>
            <p:spPr>
              <a:xfrm>
                <a:off x="2971800" y="2236706"/>
                <a:ext cx="3526735" cy="369332"/>
              </a:xfrm>
              <a:prstGeom prst="rect">
                <a:avLst/>
              </a:prstGeom>
              <a:blipFill>
                <a:blip r:embed="rId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9E2970B-41DC-47FB-AD4E-F609426FA654}"/>
                  </a:ext>
                </a:extLst>
              </p:cNvPr>
              <p:cNvSpPr txBox="1"/>
              <p:nvPr/>
            </p:nvSpPr>
            <p:spPr>
              <a:xfrm>
                <a:off x="3047999" y="1727953"/>
                <a:ext cx="33743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宋体" panose="02010600030101010101" pitchFamily="2" charset="-122"/>
                        </a:rPr>
                        <m:t>𝒚</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𝑹</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𝒉</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𝜸</m:t>
                      </m:r>
                    </m:oMath>
                  </m:oMathPara>
                </a14:m>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13" name="文本框 12">
                <a:extLst>
                  <a:ext uri="{FF2B5EF4-FFF2-40B4-BE49-F238E27FC236}">
                    <a16:creationId xmlns:a16="http://schemas.microsoft.com/office/drawing/2014/main" id="{99E2970B-41DC-47FB-AD4E-F609426FA654}"/>
                  </a:ext>
                </a:extLst>
              </p:cNvPr>
              <p:cNvSpPr txBox="1">
                <a:spLocks noRot="1" noChangeAspect="1" noMove="1" noResize="1" noEditPoints="1" noAdjustHandles="1" noChangeArrowheads="1" noChangeShapeType="1" noTextEdit="1"/>
              </p:cNvSpPr>
              <p:nvPr/>
            </p:nvSpPr>
            <p:spPr>
              <a:xfrm>
                <a:off x="3047999" y="1727953"/>
                <a:ext cx="3374335" cy="369332"/>
              </a:xfrm>
              <a:prstGeom prst="rect">
                <a:avLst/>
              </a:prstGeom>
              <a:blipFill>
                <a:blip r:embed="rId6"/>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D8259EE-343F-45C0-B91D-C929C2FD561C}"/>
                  </a:ext>
                </a:extLst>
              </p:cNvPr>
              <p:cNvSpPr txBox="1"/>
              <p:nvPr/>
            </p:nvSpPr>
            <p:spPr>
              <a:xfrm>
                <a:off x="609600" y="3429000"/>
                <a:ext cx="1567180" cy="369332"/>
              </a:xfrm>
              <a:prstGeom prst="rect">
                <a:avLst/>
              </a:prstGeom>
              <a:noFill/>
            </p:spPr>
            <p:txBody>
              <a:bodyPr wrap="square">
                <a:spAutoFit/>
              </a:bodyPr>
              <a:lstStyle/>
              <a:p>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𝑙</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关于</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𝑹</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的偏导</a:t>
                </a:r>
                <a:endParaRPr lang="zh-CN" altLang="en-US" dirty="0"/>
              </a:p>
            </p:txBody>
          </p:sp>
        </mc:Choice>
        <mc:Fallback xmlns="">
          <p:sp>
            <p:nvSpPr>
              <p:cNvPr id="15" name="文本框 14">
                <a:extLst>
                  <a:ext uri="{FF2B5EF4-FFF2-40B4-BE49-F238E27FC236}">
                    <a16:creationId xmlns:a16="http://schemas.microsoft.com/office/drawing/2014/main" id="{6D8259EE-343F-45C0-B91D-C929C2FD561C}"/>
                  </a:ext>
                </a:extLst>
              </p:cNvPr>
              <p:cNvSpPr txBox="1">
                <a:spLocks noRot="1" noChangeAspect="1" noMove="1" noResize="1" noEditPoints="1" noAdjustHandles="1" noChangeArrowheads="1" noChangeShapeType="1" noTextEdit="1"/>
              </p:cNvSpPr>
              <p:nvPr/>
            </p:nvSpPr>
            <p:spPr>
              <a:xfrm>
                <a:off x="609600" y="3429000"/>
                <a:ext cx="1567180" cy="369332"/>
              </a:xfrm>
              <a:prstGeom prst="rect">
                <a:avLst/>
              </a:prstGeom>
              <a:blipFill>
                <a:blip r:embed="rId7"/>
                <a:stretch>
                  <a:fillRect t="-15000" r="-3113"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894CE1F-BC90-4B2B-9229-0B72E4E03790}"/>
                  </a:ext>
                </a:extLst>
              </p:cNvPr>
              <p:cNvSpPr txBox="1"/>
              <p:nvPr/>
            </p:nvSpPr>
            <p:spPr>
              <a:xfrm>
                <a:off x="2252980" y="3274503"/>
                <a:ext cx="4638040" cy="7280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r>
                            <a:rPr lang="zh-CN" altLang="en-US" b="1" i="1">
                              <a:latin typeface="Cambria Math" panose="02040503050406030204" pitchFamily="18" charset="0"/>
                            </a:rPr>
                            <m:t>𝑹</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𝑙</m:t>
                          </m:r>
                        </m:num>
                        <m:den>
                          <m:r>
                            <a:rPr lang="zh-CN" altLang="en-US" b="0" i="0">
                              <a:latin typeface="Cambria Math" panose="02040503050406030204" pitchFamily="18" charset="0"/>
                            </a:rPr>
                            <m:t>𝜕</m:t>
                          </m:r>
                          <m:r>
                            <a:rPr lang="zh-CN" altLang="en-US" b="1" i="1">
                              <a:latin typeface="Cambria Math" panose="02040503050406030204" pitchFamily="18" charset="0"/>
                            </a:rPr>
                            <m:t>𝒚</m:t>
                          </m:r>
                        </m:den>
                      </m:f>
                      <m:r>
                        <a:rPr lang="zh-CN" altLang="en-US" b="0" i="0">
                          <a:latin typeface="Cambria Math" panose="02040503050406030204" pitchFamily="18" charset="0"/>
                        </a:rPr>
                        <m:t>∙</m:t>
                      </m:r>
                      <m:d>
                        <m:dPr>
                          <m:ctrlPr>
                            <a:rPr lang="zh-CN" altLang="en-US" b="0" i="1">
                              <a:solidFill>
                                <a:srgbClr val="836967"/>
                              </a:solidFill>
                              <a:latin typeface="Cambria Math" panose="02040503050406030204" pitchFamily="18" charset="0"/>
                            </a:rPr>
                          </m:ctrlPr>
                        </m:dPr>
                        <m:e>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𝒚</m:t>
                              </m:r>
                            </m:num>
                            <m:den>
                              <m:r>
                                <a:rPr lang="zh-CN" altLang="en-US" b="0" i="0">
                                  <a:latin typeface="Cambria Math" panose="02040503050406030204" pitchFamily="18" charset="0"/>
                                </a:rPr>
                                <m:t>𝜕</m:t>
                              </m:r>
                              <m:acc>
                                <m:accPr>
                                  <m:chr m:val="̃"/>
                                  <m:ctrlPr>
                                    <a:rPr lang="zh-CN" altLang="en-US" b="0" i="1">
                                      <a:solidFill>
                                        <a:srgbClr val="836967"/>
                                      </a:solidFill>
                                      <a:latin typeface="Cambria Math" panose="02040503050406030204" pitchFamily="18" charset="0"/>
                                    </a:rPr>
                                  </m:ctrlPr>
                                </m:accPr>
                                <m:e>
                                  <m:r>
                                    <a:rPr lang="zh-CN" altLang="en-US" b="1" i="1">
                                      <a:latin typeface="Cambria Math" panose="02040503050406030204" pitchFamily="18" charset="0"/>
                                    </a:rPr>
                                    <m:t>𝑹</m:t>
                                  </m:r>
                                </m:e>
                              </m:acc>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acc>
                                <m:accPr>
                                  <m:chr m:val="̃"/>
                                  <m:ctrlPr>
                                    <a:rPr lang="zh-CN" altLang="en-US" b="0" i="1">
                                      <a:solidFill>
                                        <a:srgbClr val="836967"/>
                                      </a:solidFill>
                                      <a:latin typeface="Cambria Math" panose="02040503050406030204" pitchFamily="18" charset="0"/>
                                    </a:rPr>
                                  </m:ctrlPr>
                                </m:accPr>
                                <m:e>
                                  <m:r>
                                    <a:rPr lang="zh-CN" altLang="en-US" b="1" i="1">
                                      <a:latin typeface="Cambria Math" panose="02040503050406030204" pitchFamily="18" charset="0"/>
                                    </a:rPr>
                                    <m:t>𝑹</m:t>
                                  </m:r>
                                </m:e>
                              </m:acc>
                            </m:num>
                            <m:den>
                              <m:r>
                                <a:rPr lang="zh-CN" altLang="en-US" b="0" i="0">
                                  <a:latin typeface="Cambria Math" panose="02040503050406030204" pitchFamily="18" charset="0"/>
                                </a:rPr>
                                <m:t>𝜕</m:t>
                              </m:r>
                              <m:r>
                                <a:rPr lang="zh-CN" altLang="en-US" b="1" i="1">
                                  <a:latin typeface="Cambria Math" panose="02040503050406030204" pitchFamily="18" charset="0"/>
                                </a:rPr>
                                <m:t>𝑹</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𝒚</m:t>
                              </m:r>
                            </m:num>
                            <m:den>
                              <m:r>
                                <a:rPr lang="zh-CN" altLang="en-US" b="0" i="0">
                                  <a:latin typeface="Cambria Math" panose="02040503050406030204" pitchFamily="18" charset="0"/>
                                </a:rPr>
                                <m:t>𝜕</m:t>
                              </m:r>
                              <m:r>
                                <a:rPr lang="zh-CN" altLang="en-US" b="1" i="1">
                                  <a:latin typeface="Cambria Math" panose="02040503050406030204" pitchFamily="18" charset="0"/>
                                </a:rPr>
                                <m:t>𝒉</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𝒉</m:t>
                              </m:r>
                            </m:num>
                            <m:den>
                              <m:r>
                                <a:rPr lang="zh-CN" altLang="en-US" b="0" i="0">
                                  <a:latin typeface="Cambria Math" panose="02040503050406030204" pitchFamily="18" charset="0"/>
                                </a:rPr>
                                <m:t>𝜕</m:t>
                              </m:r>
                              <m:r>
                                <a:rPr lang="zh-CN" altLang="en-US" b="1" i="1">
                                  <a:latin typeface="Cambria Math" panose="02040503050406030204" pitchFamily="18" charset="0"/>
                                </a:rPr>
                                <m:t>𝑹</m:t>
                              </m:r>
                            </m:den>
                          </m:f>
                        </m:e>
                      </m:d>
                    </m:oMath>
                  </m:oMathPara>
                </a14:m>
                <a:endParaRPr lang="zh-CN" altLang="en-US" dirty="0"/>
              </a:p>
            </p:txBody>
          </p:sp>
        </mc:Choice>
        <mc:Fallback xmlns="">
          <p:sp>
            <p:nvSpPr>
              <p:cNvPr id="19" name="文本框 18">
                <a:extLst>
                  <a:ext uri="{FF2B5EF4-FFF2-40B4-BE49-F238E27FC236}">
                    <a16:creationId xmlns:a16="http://schemas.microsoft.com/office/drawing/2014/main" id="{A894CE1F-BC90-4B2B-9229-0B72E4E03790}"/>
                  </a:ext>
                </a:extLst>
              </p:cNvPr>
              <p:cNvSpPr txBox="1">
                <a:spLocks noRot="1" noChangeAspect="1" noMove="1" noResize="1" noEditPoints="1" noAdjustHandles="1" noChangeArrowheads="1" noChangeShapeType="1" noTextEdit="1"/>
              </p:cNvSpPr>
              <p:nvPr/>
            </p:nvSpPr>
            <p:spPr>
              <a:xfrm>
                <a:off x="2252980" y="3274503"/>
                <a:ext cx="4638040" cy="7280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026A26A-5C91-4A69-BB70-8B2F1B36A5B2}"/>
                  </a:ext>
                </a:extLst>
              </p:cNvPr>
              <p:cNvSpPr txBox="1"/>
              <p:nvPr/>
            </p:nvSpPr>
            <p:spPr>
              <a:xfrm>
                <a:off x="2252980" y="3953455"/>
                <a:ext cx="4638040" cy="666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d>
                        <m:dPr>
                          <m:ctrlPr>
                            <a:rPr lang="zh-CN" altLang="en-US" i="1">
                              <a:solidFill>
                                <a:srgbClr val="836967"/>
                              </a:solidFill>
                              <a:latin typeface="Cambria Math" panose="02040503050406030204" pitchFamily="18" charset="0"/>
                            </a:rPr>
                          </m:ctrlPr>
                        </m:dPr>
                        <m:e>
                          <m:r>
                            <m:rPr>
                              <m:sty m:val="p"/>
                            </m:rPr>
                            <a:rPr lang="zh-CN" altLang="en-US">
                              <a:latin typeface="Cambria Math" panose="02040503050406030204" pitchFamily="18" charset="0"/>
                            </a:rPr>
                            <m:t>onehot</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𝑛</m:t>
                                  </m:r>
                                </m:sub>
                              </m:sSub>
                            </m:e>
                          </m:d>
                          <m:r>
                            <a:rPr lang="zh-CN" altLang="en-US">
                              <a:latin typeface="Cambria Math" panose="02040503050406030204" pitchFamily="18" charset="0"/>
                            </a:rPr>
                            <m:t>−</m:t>
                          </m:r>
                          <m:r>
                            <a:rPr lang="zh-CN" altLang="en-US" b="1" i="1">
                              <a:latin typeface="Cambria Math" panose="02040503050406030204" pitchFamily="18" charset="0"/>
                            </a:rPr>
                            <m:t>𝒑</m:t>
                          </m:r>
                        </m:e>
                      </m:d>
                      <m:r>
                        <a:rPr lang="zh-CN" altLang="en-US">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b="1" i="1">
                              <a:latin typeface="Cambria Math" panose="02040503050406030204" pitchFamily="18" charset="0"/>
                            </a:rPr>
                            <m:t>𝒉</m:t>
                          </m:r>
                        </m:e>
                        <m:sup>
                          <m:r>
                            <a:rPr lang="zh-CN" altLang="en-US" b="1" i="1">
                              <a:latin typeface="Cambria Math" panose="02040503050406030204" pitchFamily="18" charset="0"/>
                            </a:rPr>
                            <m:t>𝑻</m:t>
                          </m:r>
                        </m:sup>
                      </m:sSup>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𝑙</m:t>
                          </m:r>
                        </m:num>
                        <m:den>
                          <m:r>
                            <a:rPr lang="zh-CN" altLang="en-US" b="0" i="0">
                              <a:latin typeface="Cambria Math" panose="02040503050406030204" pitchFamily="18" charset="0"/>
                            </a:rPr>
                            <m:t>𝜕</m:t>
                          </m:r>
                          <m:r>
                            <a:rPr lang="zh-CN" altLang="en-US" b="1" i="1">
                              <a:latin typeface="Cambria Math" panose="02040503050406030204" pitchFamily="18" charset="0"/>
                            </a:rPr>
                            <m:t>𝒚</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𝒚</m:t>
                          </m:r>
                        </m:num>
                        <m:den>
                          <m:r>
                            <a:rPr lang="zh-CN" altLang="en-US" b="0" i="0">
                              <a:latin typeface="Cambria Math" panose="02040503050406030204" pitchFamily="18" charset="0"/>
                            </a:rPr>
                            <m:t>𝜕</m:t>
                          </m:r>
                          <m:r>
                            <a:rPr lang="zh-CN" altLang="en-US" b="1" i="1">
                              <a:latin typeface="Cambria Math" panose="02040503050406030204" pitchFamily="18" charset="0"/>
                            </a:rPr>
                            <m:t>𝒉</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𝒉</m:t>
                          </m:r>
                        </m:num>
                        <m:den>
                          <m:r>
                            <a:rPr lang="zh-CN" altLang="en-US" b="0" i="0">
                              <a:latin typeface="Cambria Math" panose="02040503050406030204" pitchFamily="18" charset="0"/>
                            </a:rPr>
                            <m:t>𝜕</m:t>
                          </m:r>
                          <m:r>
                            <a:rPr lang="zh-CN" altLang="en-US" b="1" i="1">
                              <a:latin typeface="Cambria Math" panose="02040503050406030204" pitchFamily="18" charset="0"/>
                            </a:rPr>
                            <m:t>𝑹</m:t>
                          </m:r>
                        </m:den>
                      </m:f>
                    </m:oMath>
                  </m:oMathPara>
                </a14:m>
                <a:endParaRPr lang="zh-CN" altLang="en-US" dirty="0"/>
              </a:p>
            </p:txBody>
          </p:sp>
        </mc:Choice>
        <mc:Fallback xmlns="">
          <p:sp>
            <p:nvSpPr>
              <p:cNvPr id="22" name="文本框 21">
                <a:extLst>
                  <a:ext uri="{FF2B5EF4-FFF2-40B4-BE49-F238E27FC236}">
                    <a16:creationId xmlns:a16="http://schemas.microsoft.com/office/drawing/2014/main" id="{4026A26A-5C91-4A69-BB70-8B2F1B36A5B2}"/>
                  </a:ext>
                </a:extLst>
              </p:cNvPr>
              <p:cNvSpPr txBox="1">
                <a:spLocks noRot="1" noChangeAspect="1" noMove="1" noResize="1" noEditPoints="1" noAdjustHandles="1" noChangeArrowheads="1" noChangeShapeType="1" noTextEdit="1"/>
              </p:cNvSpPr>
              <p:nvPr/>
            </p:nvSpPr>
            <p:spPr>
              <a:xfrm>
                <a:off x="2252980" y="3953455"/>
                <a:ext cx="4638040" cy="66646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885766C-B661-40CC-BAA6-DFAB9D521A56}"/>
                  </a:ext>
                </a:extLst>
              </p:cNvPr>
              <p:cNvSpPr txBox="1"/>
              <p:nvPr/>
            </p:nvSpPr>
            <p:spPr>
              <a:xfrm>
                <a:off x="457200" y="4769089"/>
                <a:ext cx="7904480" cy="808683"/>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令</a:t>
                </a:r>
                <a14:m>
                  <m:oMath xmlns:m="http://schemas.openxmlformats.org/officeDocument/2006/math">
                    <m:acc>
                      <m:accPr>
                        <m:chr m:val="̃"/>
                        <m:ctrlPr>
                          <a:rPr lang="zh-CN" altLang="zh-CN" b="1" i="1">
                            <a:effectLst/>
                            <a:latin typeface="Cambria Math" panose="02040503050406030204" pitchFamily="18" charset="0"/>
                            <a:ea typeface="Cambria Math" panose="02040503050406030204" pitchFamily="18" charset="0"/>
                          </a:rPr>
                        </m:ctrlPr>
                      </m:acc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acc>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ℝ</m:t>
                        </m:r>
                      </m:e>
                      <m:sup>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sub>
                        </m:sSub>
                      </m:sup>
                    </m:sSup>
                  </m:oMath>
                </a14:m>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acc>
                      <m:accPr>
                        <m:chr m:val="̃"/>
                        <m:ctrlPr>
                          <a:rPr lang="zh-CN" altLang="zh-CN" b="1" i="1">
                            <a:effectLst/>
                            <a:latin typeface="Cambria Math" panose="02040503050406030204" pitchFamily="18" charset="0"/>
                            <a:ea typeface="Cambria Math" panose="02040503050406030204" pitchFamily="18" charset="0"/>
                          </a:rPr>
                        </m:ctrlPr>
                      </m:acc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acc>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b="1" i="1">
                            <a:effectLst/>
                            <a:latin typeface="Cambria Math" panose="02040503050406030204" pitchFamily="18" charset="0"/>
                            <a:ea typeface="Cambria Math" panose="02040503050406030204" pitchFamily="18" charset="0"/>
                          </a:rPr>
                        </m:ctrlPr>
                      </m:fPr>
                      <m:num>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num>
                      <m:den>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𝒚</m:t>
                        </m:r>
                      </m:den>
                    </m:f>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b="1" i="1">
                            <a:effectLst/>
                            <a:latin typeface="Cambria Math" panose="02040503050406030204" pitchFamily="18" charset="0"/>
                            <a:ea typeface="Cambria Math" panose="02040503050406030204" pitchFamily="18" charset="0"/>
                          </a:rPr>
                        </m:ctrlPr>
                      </m:fPr>
                      <m:num>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𝒚</m:t>
                        </m:r>
                      </m:num>
                      <m:den>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𝒉</m:t>
                        </m:r>
                      </m:den>
                    </m:f>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b="1" i="1">
                            <a:effectLst/>
                            <a:latin typeface="Cambria Math" panose="02040503050406030204" pitchFamily="18" charset="0"/>
                            <a:ea typeface="Cambria Math" panose="02040503050406030204" pitchFamily="18" charset="0"/>
                          </a:rPr>
                        </m:ctrlPr>
                      </m:fPr>
                      <m:num>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𝒉</m:t>
                        </m:r>
                      </m:num>
                      <m:den>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den>
                    </m:f>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d>
                          <m:dPr>
                            <m:ctrlPr>
                              <a:rPr lang="zh-CN" altLang="zh-CN" i="1">
                                <a:effectLst/>
                                <a:latin typeface="Cambria Math" panose="02040503050406030204" pitchFamily="18" charset="0"/>
                                <a:ea typeface="Cambria Math" panose="02040503050406030204" pitchFamily="18" charset="0"/>
                              </a:rPr>
                            </m:ctrlPr>
                          </m:d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onehot</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𝒑</m:t>
                            </m:r>
                          </m:e>
                        </m:d>
                      </m:e>
                      <m:sup>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sup>
                    </m:sSup>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𝑹</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𝑪</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b="1" i="1">
                            <a:effectLst/>
                            <a:highlight>
                              <a:srgbClr val="FFFF00"/>
                            </a:highlight>
                            <a:latin typeface="Cambria Math" panose="02040503050406030204" pitchFamily="18" charset="0"/>
                            <a:ea typeface="Cambria Math" panose="02040503050406030204" pitchFamily="18" charset="0"/>
                          </a:rPr>
                        </m:ctrlPr>
                      </m:sSubPr>
                      <m:e>
                        <m:acc>
                          <m:accPr>
                            <m:chr m:val="̃"/>
                            <m:ctrlPr>
                              <a:rPr lang="zh-CN" altLang="zh-CN" b="1" i="1">
                                <a:effectLst/>
                                <a:highlight>
                                  <a:srgbClr val="FFFF00"/>
                                </a:highlight>
                                <a:latin typeface="Cambria Math" panose="02040503050406030204" pitchFamily="18" charset="0"/>
                                <a:ea typeface="Cambria Math" panose="02040503050406030204" pitchFamily="18" charset="0"/>
                              </a:rPr>
                            </m:ctrlPr>
                          </m:accPr>
                          <m:e>
                            <m:r>
                              <a:rPr lang="en-US" altLang="zh-CN" sz="1800" b="1" i="1" kern="100">
                                <a:effectLst/>
                                <a:highlight>
                                  <a:srgbClr val="FFFF00"/>
                                </a:highlight>
                                <a:latin typeface="Cambria Math" panose="02040503050406030204" pitchFamily="18" charset="0"/>
                                <a:ea typeface="宋体" panose="02010600030101010101" pitchFamily="2" charset="-122"/>
                                <a:cs typeface="Times New Roman" panose="02020603050405020304" pitchFamily="18" charset="0"/>
                              </a:rPr>
                              <m:t>𝒙</m:t>
                            </m:r>
                          </m:e>
                        </m:acc>
                      </m:e>
                      <m:sub>
                        <m:sSub>
                          <m:sSubPr>
                            <m:ctrlPr>
                              <a:rPr lang="zh-CN" altLang="zh-CN" i="1">
                                <a:effectLst/>
                                <a:highlight>
                                  <a:srgbClr val="FFFF00"/>
                                </a:highlight>
                                <a:latin typeface="Cambria Math" panose="02040503050406030204" pitchFamily="18" charset="0"/>
                                <a:ea typeface="Cambria Math" panose="02040503050406030204" pitchFamily="18" charset="0"/>
                              </a:rPr>
                            </m:ctrlPr>
                          </m:sSubPr>
                          <m:e>
                            <m:r>
                              <a:rPr lang="en-US" altLang="zh-CN" sz="1800" i="1" kern="100">
                                <a:effectLst/>
                                <a:highlight>
                                  <a:srgbClr val="FFFF00"/>
                                </a:highligh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highlight>
                                  <a:srgbClr val="FFFF00"/>
                                </a:highlight>
                                <a:latin typeface="Cambria Math" panose="02040503050406030204" pitchFamily="18" charset="0"/>
                                <a:ea typeface="宋体" panose="02010600030101010101" pitchFamily="2" charset="-122"/>
                                <a:cs typeface="Times New Roman" panose="02020603050405020304" pitchFamily="18" charset="0"/>
                              </a:rPr>
                              <m:t>𝑖</m:t>
                            </m:r>
                          </m:sub>
                        </m:sSub>
                      </m:sub>
                    </m:sSub>
                  </m:oMath>
                </a14:m>
                <a:r>
                  <a:rPr lang="zh-CN" altLang="zh-CN" sz="1800" kern="1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为</a:t>
                </a:r>
                <a14:m>
                  <m:oMath xmlns:m="http://schemas.openxmlformats.org/officeDocument/2006/math">
                    <m:r>
                      <a:rPr lang="en-US" altLang="zh-CN" sz="1800" b="1" i="1" kern="100">
                        <a:effectLst/>
                        <a:highlight>
                          <a:srgbClr val="FFFF00"/>
                        </a:highlight>
                        <a:latin typeface="Cambria Math" panose="02040503050406030204" pitchFamily="18" charset="0"/>
                        <a:ea typeface="宋体" panose="02010600030101010101" pitchFamily="2" charset="-122"/>
                        <a:cs typeface="Times New Roman" panose="02020603050405020304" pitchFamily="18" charset="0"/>
                      </a:rPr>
                      <m:t>𝒙</m:t>
                    </m:r>
                  </m:oMath>
                </a14:m>
                <a:r>
                  <a:rPr lang="zh-CN" altLang="zh-CN" sz="1800" kern="1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中单词</a:t>
                </a:r>
                <a14:m>
                  <m:oMath xmlns:m="http://schemas.openxmlformats.org/officeDocument/2006/math">
                    <m:sSub>
                      <m:sSubPr>
                        <m:ctrlPr>
                          <a:rPr lang="zh-CN" altLang="zh-CN" i="1">
                            <a:effectLst/>
                            <a:highlight>
                              <a:srgbClr val="FFFF00"/>
                            </a:highlight>
                            <a:latin typeface="Cambria Math" panose="02040503050406030204" pitchFamily="18" charset="0"/>
                            <a:ea typeface="Cambria Math" panose="02040503050406030204" pitchFamily="18" charset="0"/>
                          </a:rPr>
                        </m:ctrlPr>
                      </m:sSubPr>
                      <m:e>
                        <m:r>
                          <a:rPr lang="en-US" altLang="zh-CN" sz="1800" i="1" kern="100">
                            <a:effectLst/>
                            <a:highlight>
                              <a:srgbClr val="FFFF00"/>
                            </a:highligh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highlight>
                              <a:srgbClr val="FFFF00"/>
                            </a:highligh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sz="1800" kern="1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词向量位置在</a:t>
                </a:r>
                <a14:m>
                  <m:oMath xmlns:m="http://schemas.openxmlformats.org/officeDocument/2006/math">
                    <m:acc>
                      <m:accPr>
                        <m:chr m:val="̃"/>
                        <m:ctrlPr>
                          <a:rPr lang="zh-CN" altLang="zh-CN" b="1" i="1">
                            <a:effectLst/>
                            <a:highlight>
                              <a:srgbClr val="FFFF00"/>
                            </a:highlight>
                            <a:latin typeface="Cambria Math" panose="02040503050406030204" pitchFamily="18" charset="0"/>
                            <a:ea typeface="Cambria Math" panose="02040503050406030204" pitchFamily="18" charset="0"/>
                          </a:rPr>
                        </m:ctrlPr>
                      </m:accPr>
                      <m:e>
                        <m:r>
                          <a:rPr lang="en-US" altLang="zh-CN" sz="1800" b="1" i="1" kern="100">
                            <a:effectLst/>
                            <a:highlight>
                              <a:srgbClr val="FFFF00"/>
                            </a:highlight>
                            <a:latin typeface="Cambria Math" panose="02040503050406030204" pitchFamily="18" charset="0"/>
                            <a:ea typeface="宋体" panose="02010600030101010101" pitchFamily="2" charset="-122"/>
                            <a:cs typeface="Times New Roman" panose="02020603050405020304" pitchFamily="18" charset="0"/>
                          </a:rPr>
                          <m:t>𝒙</m:t>
                        </m:r>
                      </m:e>
                    </m:acc>
                  </m:oMath>
                </a14:m>
                <a:r>
                  <a:rPr lang="zh-CN" altLang="zh-CN" sz="1800" kern="1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中对应的元素组成的向量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。则可以推出</a:t>
                </a:r>
                <a:endParaRPr lang="zh-CN" altLang="en-US" dirty="0"/>
              </a:p>
            </p:txBody>
          </p:sp>
        </mc:Choice>
        <mc:Fallback xmlns="">
          <p:sp>
            <p:nvSpPr>
              <p:cNvPr id="25" name="文本框 24">
                <a:extLst>
                  <a:ext uri="{FF2B5EF4-FFF2-40B4-BE49-F238E27FC236}">
                    <a16:creationId xmlns:a16="http://schemas.microsoft.com/office/drawing/2014/main" id="{D885766C-B661-40CC-BAA6-DFAB9D521A56}"/>
                  </a:ext>
                </a:extLst>
              </p:cNvPr>
              <p:cNvSpPr txBox="1">
                <a:spLocks noRot="1" noChangeAspect="1" noMove="1" noResize="1" noEditPoints="1" noAdjustHandles="1" noChangeArrowheads="1" noChangeShapeType="1" noTextEdit="1"/>
              </p:cNvSpPr>
              <p:nvPr/>
            </p:nvSpPr>
            <p:spPr>
              <a:xfrm>
                <a:off x="457200" y="4769089"/>
                <a:ext cx="7904480" cy="808683"/>
              </a:xfrm>
              <a:prstGeom prst="rect">
                <a:avLst/>
              </a:prstGeom>
              <a:blipFill>
                <a:blip r:embed="rId10"/>
                <a:stretch>
                  <a:fillRect l="-617" b="-82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DBB6667-EE6D-45BB-8155-215446026F39}"/>
                  </a:ext>
                </a:extLst>
              </p:cNvPr>
              <p:cNvSpPr txBox="1"/>
              <p:nvPr/>
            </p:nvSpPr>
            <p:spPr>
              <a:xfrm>
                <a:off x="1189327" y="5726942"/>
                <a:ext cx="6765345" cy="8951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r>
                            <a:rPr lang="zh-CN" altLang="en-US" b="1" i="1">
                              <a:latin typeface="Cambria Math" panose="02040503050406030204" pitchFamily="18" charset="0"/>
                            </a:rPr>
                            <m:t>𝑹</m:t>
                          </m:r>
                        </m:den>
                      </m:f>
                      <m:r>
                        <a:rPr lang="zh-CN" altLang="en-US" b="0" i="0">
                          <a:latin typeface="Cambria Math" panose="02040503050406030204" pitchFamily="18" charset="0"/>
                        </a:rPr>
                        <m:t>=</m:t>
                      </m:r>
                      <m:d>
                        <m:dPr>
                          <m:ctrlPr>
                            <a:rPr lang="zh-CN" altLang="en-US" b="0" i="1">
                              <a:solidFill>
                                <a:srgbClr val="836967"/>
                              </a:solidFill>
                              <a:latin typeface="Cambria Math" panose="02040503050406030204" pitchFamily="18" charset="0"/>
                            </a:rPr>
                          </m:ctrlPr>
                        </m:dPr>
                        <m:e>
                          <m:r>
                            <m:rPr>
                              <m:sty m:val="p"/>
                            </m:rPr>
                            <a:rPr lang="zh-CN" altLang="en-US" b="0" i="0">
                              <a:latin typeface="Cambria Math" panose="02040503050406030204" pitchFamily="18" charset="0"/>
                            </a:rPr>
                            <m:t>onehot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𝑛</m:t>
                                  </m:r>
                                </m:sub>
                              </m:sSub>
                            </m:e>
                          </m:d>
                          <m:r>
                            <a:rPr lang="zh-CN" altLang="en-US" b="0" i="0">
                              <a:latin typeface="Cambria Math" panose="02040503050406030204" pitchFamily="18" charset="0"/>
                            </a:rPr>
                            <m:t>−</m:t>
                          </m:r>
                          <m:r>
                            <a:rPr lang="zh-CN" altLang="en-US" b="1" i="1">
                              <a:latin typeface="Cambria Math" panose="02040503050406030204" pitchFamily="18" charset="0"/>
                            </a:rPr>
                            <m:t>𝒑</m:t>
                          </m:r>
                        </m:e>
                      </m:d>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𝒉</m:t>
                          </m:r>
                        </m:e>
                        <m:sup>
                          <m:r>
                            <a:rPr lang="zh-CN" altLang="en-US" b="1" i="1">
                              <a:latin typeface="Cambria Math" panose="02040503050406030204" pitchFamily="18" charset="0"/>
                            </a:rPr>
                            <m:t>𝑻</m:t>
                          </m:r>
                        </m:sup>
                      </m:sSup>
                      <m:r>
                        <a:rPr lang="zh-CN" altLang="en-US" b="0" i="0">
                          <a:latin typeface="Cambria Math" panose="02040503050406030204" pitchFamily="18" charset="0"/>
                        </a:rPr>
                        <m:t>+</m:t>
                      </m:r>
                      <m:nary>
                        <m:naryPr>
                          <m:chr m:val="∑"/>
                          <m:limLoc m:val="undOvr"/>
                          <m:ctrlPr>
                            <a:rPr lang="zh-CN" altLang="en-US" b="0" i="1">
                              <a:latin typeface="Cambria Math" panose="02040503050406030204" pitchFamily="18" charset="0"/>
                            </a:rPr>
                          </m:ctrlPr>
                        </m:naryPr>
                        <m:sub>
                          <m:r>
                            <a:rPr lang="zh-CN" altLang="en-US" b="0" i="1">
                              <a:latin typeface="Cambria Math" panose="02040503050406030204" pitchFamily="18" charset="0"/>
                            </a:rPr>
                            <m:t>𝑖</m:t>
                          </m:r>
                          <m:r>
                            <a:rPr lang="zh-CN" altLang="en-US" b="0" i="0">
                              <a:latin typeface="Cambria Math" panose="02040503050406030204" pitchFamily="18" charset="0"/>
                            </a:rPr>
                            <m:t>=1</m:t>
                          </m:r>
                        </m:sub>
                        <m:sup>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𝑁</m:t>
                              </m:r>
                            </m:e>
                            <m:sub>
                              <m:r>
                                <a:rPr lang="zh-CN" altLang="en-US" b="0" i="1">
                                  <a:latin typeface="Cambria Math" panose="02040503050406030204" pitchFamily="18" charset="0"/>
                                </a:rPr>
                                <m:t>𝑓</m:t>
                              </m:r>
                            </m:sub>
                          </m:sSub>
                        </m:sup>
                        <m:e>
                          <m:r>
                            <m:rPr>
                              <m:sty m:val="p"/>
                            </m:rPr>
                            <a:rPr lang="zh-CN" altLang="en-US" b="0" i="0">
                              <a:latin typeface="Cambria Math" panose="02040503050406030204" pitchFamily="18" charset="0"/>
                            </a:rPr>
                            <m:t>onehot</m:t>
                          </m:r>
                          <m:d>
                            <m:dPr>
                              <m:ctrlPr>
                                <a:rPr lang="zh-CN" altLang="en-US" b="0" i="1">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𝑖</m:t>
                                  </m:r>
                                </m:sub>
                              </m:sSub>
                            </m:e>
                          </m:d>
                        </m:e>
                      </m:nary>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acc>
                            <m:accPr>
                              <m:chr m:val="̃"/>
                              <m:ctrlPr>
                                <a:rPr lang="zh-CN" altLang="en-US" b="0" i="1">
                                  <a:solidFill>
                                    <a:srgbClr val="836967"/>
                                  </a:solidFill>
                                  <a:latin typeface="Cambria Math" panose="02040503050406030204" pitchFamily="18" charset="0"/>
                                </a:rPr>
                              </m:ctrlPr>
                            </m:accPr>
                            <m:e>
                              <m:r>
                                <a:rPr lang="zh-CN" altLang="en-US" b="1" i="1">
                                  <a:latin typeface="Cambria Math" panose="02040503050406030204" pitchFamily="18" charset="0"/>
                                </a:rPr>
                                <m:t>𝒙</m:t>
                              </m:r>
                            </m:e>
                          </m:acc>
                        </m:e>
                        <m:sub>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𝑖</m:t>
                              </m:r>
                            </m:sub>
                          </m:sSub>
                        </m:sub>
                      </m:sSub>
                    </m:oMath>
                  </m:oMathPara>
                </a14:m>
                <a:endParaRPr lang="zh-CN" altLang="en-US" dirty="0"/>
              </a:p>
            </p:txBody>
          </p:sp>
        </mc:Choice>
        <mc:Fallback xmlns="">
          <p:sp>
            <p:nvSpPr>
              <p:cNvPr id="28" name="文本框 27">
                <a:extLst>
                  <a:ext uri="{FF2B5EF4-FFF2-40B4-BE49-F238E27FC236}">
                    <a16:creationId xmlns:a16="http://schemas.microsoft.com/office/drawing/2014/main" id="{5DBB6667-EE6D-45BB-8155-215446026F39}"/>
                  </a:ext>
                </a:extLst>
              </p:cNvPr>
              <p:cNvSpPr txBox="1">
                <a:spLocks noRot="1" noChangeAspect="1" noMove="1" noResize="1" noEditPoints="1" noAdjustHandles="1" noChangeArrowheads="1" noChangeShapeType="1" noTextEdit="1"/>
              </p:cNvSpPr>
              <p:nvPr/>
            </p:nvSpPr>
            <p:spPr>
              <a:xfrm>
                <a:off x="1189327" y="5726942"/>
                <a:ext cx="6765345" cy="895181"/>
              </a:xfrm>
              <a:prstGeom prst="rect">
                <a:avLst/>
              </a:prstGeom>
              <a:blipFill>
                <a:blip r:embed="rId11"/>
                <a:stretch>
                  <a:fillRect/>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E9ED8ED7-6A37-4650-8115-ABC0FA7AF49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09501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B2245E-1289-48CE-89EC-F469ECAF53C9}"/>
              </a:ext>
            </a:extLst>
          </p:cNvPr>
          <p:cNvSpPr txBox="1"/>
          <p:nvPr/>
        </p:nvSpPr>
        <p:spPr>
          <a:xfrm>
            <a:off x="3429000" y="3136612"/>
            <a:ext cx="2056973"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C&amp;W</a:t>
            </a:r>
            <a:r>
              <a:rPr lang="zh-CN" altLang="en-US" sz="3200" b="1" dirty="0">
                <a:latin typeface="Times New Roman" panose="02020603050405020304" pitchFamily="18" charset="0"/>
                <a:cs typeface="Times New Roman" panose="02020603050405020304" pitchFamily="18" charset="0"/>
              </a:rPr>
              <a:t>模型</a:t>
            </a:r>
          </a:p>
        </p:txBody>
      </p:sp>
    </p:spTree>
    <p:extLst>
      <p:ext uri="{BB962C8B-B14F-4D97-AF65-F5344CB8AC3E}">
        <p14:creationId xmlns:p14="http://schemas.microsoft.com/office/powerpoint/2010/main" val="882075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480E724-35CF-4393-B46E-2D51485D8AC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7043" y="1688068"/>
            <a:ext cx="5867400" cy="3352800"/>
          </a:xfrm>
          <a:prstGeom prst="rect">
            <a:avLst/>
          </a:prstGeom>
          <a:noFill/>
          <a:ln>
            <a:noFill/>
          </a:ln>
        </p:spPr>
      </p:pic>
      <p:sp>
        <p:nvSpPr>
          <p:cNvPr id="3" name="文本框 2">
            <a:extLst>
              <a:ext uri="{FF2B5EF4-FFF2-40B4-BE49-F238E27FC236}">
                <a16:creationId xmlns:a16="http://schemas.microsoft.com/office/drawing/2014/main" id="{466EB076-E5F5-41B8-8FE3-78D5409B2BD4}"/>
              </a:ext>
            </a:extLst>
          </p:cNvPr>
          <p:cNvSpPr txBox="1"/>
          <p:nvPr/>
        </p:nvSpPr>
        <p:spPr>
          <a:xfrm>
            <a:off x="2979256" y="1219200"/>
            <a:ext cx="3185487" cy="369332"/>
          </a:xfrm>
          <a:prstGeom prst="rect">
            <a:avLst/>
          </a:prstGeom>
          <a:noFill/>
        </p:spPr>
        <p:txBody>
          <a:bodyPr wrap="none" rtlCol="0">
            <a:spAutoFit/>
          </a:bodyPr>
          <a:lstStyle/>
          <a:p>
            <a:r>
              <a:rPr lang="zh-CN" altLang="en-US" b="1" dirty="0"/>
              <a:t>目的：通过上下文预测中心词</a:t>
            </a:r>
          </a:p>
        </p:txBody>
      </p:sp>
      <p:sp>
        <p:nvSpPr>
          <p:cNvPr id="5" name="文本框 4">
            <a:extLst>
              <a:ext uri="{FF2B5EF4-FFF2-40B4-BE49-F238E27FC236}">
                <a16:creationId xmlns:a16="http://schemas.microsoft.com/office/drawing/2014/main" id="{5B04691B-2529-45AF-8804-BD14E80601F6}"/>
              </a:ext>
            </a:extLst>
          </p:cNvPr>
          <p:cNvSpPr txBox="1"/>
          <p:nvPr/>
        </p:nvSpPr>
        <p:spPr>
          <a:xfrm>
            <a:off x="762000" y="5334000"/>
            <a:ext cx="76200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考虑到</a:t>
            </a:r>
            <a:r>
              <a:rPr lang="en-US" altLang="zh-CN" dirty="0" err="1"/>
              <a:t>softmax</a:t>
            </a:r>
            <a:r>
              <a:rPr lang="zh-CN" altLang="en-US" dirty="0"/>
              <a:t>在每次迭代的时候都需要计算整个词典中单词的出现概率，输出层取消了</a:t>
            </a:r>
            <a:r>
              <a:rPr lang="en-US" altLang="zh-CN" dirty="0" err="1"/>
              <a:t>softmax</a:t>
            </a:r>
            <a:r>
              <a:rPr lang="zh-CN" altLang="en-US" dirty="0"/>
              <a:t>层，改用了负样本采样进行加速。</a:t>
            </a:r>
            <a:endParaRPr lang="en-US" altLang="zh-CN" dirty="0"/>
          </a:p>
          <a:p>
            <a:pPr marL="285750" indent="-285750">
              <a:buFont typeface="Arial" panose="020B0604020202020204" pitchFamily="34" charset="0"/>
              <a:buChar char="•"/>
            </a:pPr>
            <a:r>
              <a:rPr lang="zh-CN" altLang="en-US" dirty="0"/>
              <a:t>目标：以正样本得分比负样本得分高为目标，建立损失函数</a:t>
            </a:r>
          </a:p>
        </p:txBody>
      </p:sp>
      <p:sp>
        <p:nvSpPr>
          <p:cNvPr id="6" name="标题 5">
            <a:extLst>
              <a:ext uri="{FF2B5EF4-FFF2-40B4-BE49-F238E27FC236}">
                <a16:creationId xmlns:a16="http://schemas.microsoft.com/office/drawing/2014/main" id="{67416A5A-C0AF-4E69-AB31-E5541E420328}"/>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03923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4D3746-B67D-4851-A349-E4EF851FFE9B}"/>
              </a:ext>
            </a:extLst>
          </p:cNvPr>
          <p:cNvSpPr txBox="1"/>
          <p:nvPr/>
        </p:nvSpPr>
        <p:spPr>
          <a:xfrm>
            <a:off x="3543300" y="3136612"/>
            <a:ext cx="2057400" cy="584775"/>
          </a:xfrm>
          <a:prstGeom prst="rect">
            <a:avLst/>
          </a:prstGeom>
          <a:noFill/>
        </p:spPr>
        <p:txBody>
          <a:bodyPr wrap="square">
            <a:spAutoFit/>
          </a:bodyPr>
          <a:lstStyle/>
          <a:p>
            <a:r>
              <a:rPr lang="zh-CN" altLang="en-US" sz="3200" dirty="0">
                <a:latin typeface="华光大黑_CNKI" panose="02000500000000000000" pitchFamily="2" charset="-122"/>
                <a:ea typeface="华光大黑_CNKI" panose="02000500000000000000" pitchFamily="2" charset="-122"/>
              </a:rPr>
              <a:t>独热表示</a:t>
            </a:r>
          </a:p>
        </p:txBody>
      </p:sp>
    </p:spTree>
    <p:extLst>
      <p:ext uri="{BB962C8B-B14F-4D97-AF65-F5344CB8AC3E}">
        <p14:creationId xmlns:p14="http://schemas.microsoft.com/office/powerpoint/2010/main" val="2393421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A344348-15BA-4CB5-BB36-8D3429787C46}"/>
                  </a:ext>
                </a:extLst>
              </p:cNvPr>
              <p:cNvSpPr txBox="1"/>
              <p:nvPr/>
            </p:nvSpPr>
            <p:spPr>
              <a:xfrm>
                <a:off x="694623" y="3105834"/>
                <a:ext cx="7634036" cy="646331"/>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输出层：</a:t>
                </a:r>
                <a:r>
                  <a:rPr lang="zh-CN" altLang="en-US" dirty="0">
                    <a:latin typeface="Times New Roman" panose="02020603050405020304" pitchFamily="18" charset="0"/>
                    <a:cs typeface="Times New Roman" panose="02020603050405020304" pitchFamily="18" charset="0"/>
                  </a:rPr>
                  <a:t>因为是计算序列得分，因此取消了</a:t>
                </a:r>
                <a:r>
                  <a:rPr lang="en-US" altLang="zh-CN" dirty="0" err="1">
                    <a:latin typeface="Times New Roman" panose="02020603050405020304" pitchFamily="18" charset="0"/>
                    <a:cs typeface="Times New Roman" panose="02020603050405020304" pitchFamily="18" charset="0"/>
                  </a:rPr>
                  <a:t>softmax</a:t>
                </a:r>
                <a:r>
                  <a:rPr lang="zh-CN" altLang="en-US" dirty="0">
                    <a:latin typeface="Times New Roman" panose="02020603050405020304" pitchFamily="18" charset="0"/>
                    <a:cs typeface="Times New Roman" panose="02020603050405020304" pitchFamily="18" charset="0"/>
                  </a:rPr>
                  <a:t>层。通过向量</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𝑈</m:t>
                    </m:r>
                  </m:oMath>
                </a14:m>
                <a:r>
                  <a:rPr lang="zh-CN" altLang="en-US" dirty="0">
                    <a:latin typeface="Times New Roman" panose="02020603050405020304" pitchFamily="18" charset="0"/>
                    <a:cs typeface="Times New Roman" panose="02020603050405020304" pitchFamily="18" charset="0"/>
                  </a:rPr>
                  <a:t>线性变换的得分当做输出。</a:t>
                </a:r>
                <a:endParaRPr lang="zh-CN" altLang="en-US" b="1"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6A344348-15BA-4CB5-BB36-8D3429787C46}"/>
                  </a:ext>
                </a:extLst>
              </p:cNvPr>
              <p:cNvSpPr txBox="1">
                <a:spLocks noRot="1" noChangeAspect="1" noMove="1" noResize="1" noEditPoints="1" noAdjustHandles="1" noChangeArrowheads="1" noChangeShapeType="1" noTextEdit="1"/>
              </p:cNvSpPr>
              <p:nvPr/>
            </p:nvSpPr>
            <p:spPr>
              <a:xfrm>
                <a:off x="694623" y="3105834"/>
                <a:ext cx="7634036" cy="646331"/>
              </a:xfrm>
              <a:prstGeom prst="rect">
                <a:avLst/>
              </a:prstGeom>
              <a:blipFill>
                <a:blip r:embed="rId2"/>
                <a:stretch>
                  <a:fillRect l="-719" t="-6542" b="-11215"/>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354B4DF9-5271-438D-9436-167A755FA1A7}"/>
              </a:ext>
            </a:extLst>
          </p:cNvPr>
          <p:cNvSpPr txBox="1"/>
          <p:nvPr/>
        </p:nvSpPr>
        <p:spPr>
          <a:xfrm>
            <a:off x="656522" y="1354042"/>
            <a:ext cx="7672137" cy="64633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与之前的神经网络模型不同，</a:t>
            </a:r>
            <a:r>
              <a:rPr lang="en-US" altLang="zh-CN" dirty="0">
                <a:latin typeface="Times New Roman" panose="02020603050405020304" pitchFamily="18" charset="0"/>
                <a:cs typeface="Times New Roman" panose="02020603050405020304" pitchFamily="18" charset="0"/>
              </a:rPr>
              <a:t>C&amp;W</a:t>
            </a:r>
            <a:r>
              <a:rPr lang="zh-CN" altLang="en-US" dirty="0">
                <a:latin typeface="Times New Roman" panose="02020603050405020304" pitchFamily="18" charset="0"/>
                <a:cs typeface="Times New Roman" panose="02020603050405020304" pitchFamily="18" charset="0"/>
              </a:rPr>
              <a:t>考虑了后文对前文的影响，以</a:t>
            </a:r>
            <a:r>
              <a:rPr lang="zh-CN" altLang="en-US" b="1" dirty="0">
                <a:solidFill>
                  <a:srgbClr val="92D050"/>
                </a:solidFill>
                <a:latin typeface="Times New Roman" panose="02020603050405020304" pitchFamily="18" charset="0"/>
                <a:cs typeface="Times New Roman" panose="02020603050405020304" pitchFamily="18" charset="0"/>
              </a:rPr>
              <a:t>预测窗口中心词</a:t>
            </a:r>
            <a:r>
              <a:rPr lang="zh-CN" altLang="en-US" dirty="0">
                <a:latin typeface="Times New Roman" panose="02020603050405020304" pitchFamily="18" charset="0"/>
                <a:cs typeface="Times New Roman" panose="02020603050405020304" pitchFamily="18" charset="0"/>
              </a:rPr>
              <a:t>来建立目标。模型直接</a:t>
            </a:r>
            <a:r>
              <a:rPr lang="zh-CN" altLang="en-US" b="1" dirty="0">
                <a:solidFill>
                  <a:srgbClr val="00B0F0"/>
                </a:solidFill>
                <a:latin typeface="Times New Roman" panose="02020603050405020304" pitchFamily="18" charset="0"/>
                <a:cs typeface="Times New Roman" panose="02020603050405020304" pitchFamily="18" charset="0"/>
              </a:rPr>
              <a:t>对序列进行评分</a:t>
            </a:r>
            <a:r>
              <a:rPr lang="zh-CN" altLang="en-US" dirty="0">
                <a:latin typeface="Times New Roman" panose="02020603050405020304" pitchFamily="18" charset="0"/>
                <a:cs typeface="Times New Roman" panose="02020603050405020304" pitchFamily="18" charset="0"/>
              </a:rPr>
              <a:t>，而不是估计中心词的概率。</a:t>
            </a:r>
          </a:p>
        </p:txBody>
      </p:sp>
      <p:sp>
        <p:nvSpPr>
          <p:cNvPr id="11" name="文本框 10">
            <a:extLst>
              <a:ext uri="{FF2B5EF4-FFF2-40B4-BE49-F238E27FC236}">
                <a16:creationId xmlns:a16="http://schemas.microsoft.com/office/drawing/2014/main" id="{711BA503-B8D5-451B-97D0-9E47E9F7BF87}"/>
              </a:ext>
            </a:extLst>
          </p:cNvPr>
          <p:cNvSpPr txBox="1"/>
          <p:nvPr/>
        </p:nvSpPr>
        <p:spPr>
          <a:xfrm>
            <a:off x="694623" y="2251184"/>
            <a:ext cx="7634036" cy="646331"/>
          </a:xfrm>
          <a:prstGeom prst="rect">
            <a:avLst/>
          </a:prstGeom>
          <a:noFill/>
        </p:spPr>
        <p:txBody>
          <a:bodyPr wrap="square" rtlCol="0">
            <a:spAutoFit/>
          </a:bodyPr>
          <a:lstStyle/>
          <a:p>
            <a:r>
              <a:rPr lang="zh-CN" altLang="en-US" b="1" dirty="0"/>
              <a:t>序列得分：</a:t>
            </a:r>
            <a:r>
              <a:rPr lang="zh-CN" altLang="en-US" dirty="0"/>
              <a:t>通过变换不同中心词，与窗口的上下文组成新的序列，输入到模型中得到序列得分。得分越高说明该词更适合填入该窗口当中心词。</a:t>
            </a:r>
            <a:endParaRPr lang="zh-CN" altLang="en-US" b="1" dirty="0"/>
          </a:p>
        </p:txBody>
      </p:sp>
      <p:sp>
        <p:nvSpPr>
          <p:cNvPr id="13" name="文本框 12">
            <a:extLst>
              <a:ext uri="{FF2B5EF4-FFF2-40B4-BE49-F238E27FC236}">
                <a16:creationId xmlns:a16="http://schemas.microsoft.com/office/drawing/2014/main" id="{B318D928-0674-42B5-B77C-5CF39E2F7516}"/>
              </a:ext>
            </a:extLst>
          </p:cNvPr>
          <p:cNvSpPr txBox="1"/>
          <p:nvPr/>
        </p:nvSpPr>
        <p:spPr>
          <a:xfrm>
            <a:off x="714943" y="5341798"/>
            <a:ext cx="7634036" cy="92333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负采样：</a:t>
            </a:r>
            <a:r>
              <a:rPr lang="zh-CN" altLang="en-US" dirty="0">
                <a:latin typeface="Times New Roman" panose="02020603050405020304" pitchFamily="18" charset="0"/>
                <a:cs typeface="Times New Roman" panose="02020603050405020304" pitchFamily="18" charset="0"/>
              </a:rPr>
              <a:t>将正确窗口中心词当做正样本，再随机选取一个不同的词当做负样本。为了预测正确，每个窗口的正样本组成的序列应该比负样本组成序列的得分高，</a:t>
            </a:r>
            <a:r>
              <a:rPr lang="en-US" altLang="zh-CN" dirty="0">
                <a:latin typeface="Times New Roman" panose="02020603050405020304" pitchFamily="18" charset="0"/>
                <a:cs typeface="Times New Roman" panose="02020603050405020304" pitchFamily="18" charset="0"/>
              </a:rPr>
              <a:t>C&amp;W</a:t>
            </a:r>
            <a:r>
              <a:rPr lang="zh-CN" altLang="en-US" dirty="0">
                <a:latin typeface="Times New Roman" panose="02020603050405020304" pitchFamily="18" charset="0"/>
                <a:cs typeface="Times New Roman" panose="02020603050405020304" pitchFamily="18" charset="0"/>
              </a:rPr>
              <a:t>模型以此为目标建立损失函数。</a:t>
            </a:r>
            <a:endParaRPr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95F2151-6833-4F34-9B1A-FCE4AB9CCB52}"/>
                  </a:ext>
                </a:extLst>
              </p:cNvPr>
              <p:cNvSpPr txBox="1"/>
              <p:nvPr/>
            </p:nvSpPr>
            <p:spPr>
              <a:xfrm>
                <a:off x="717484" y="3954515"/>
                <a:ext cx="7634036" cy="1253613"/>
              </a:xfrm>
              <a:prstGeom prst="rect">
                <a:avLst/>
              </a:prstGeom>
              <a:noFill/>
            </p:spPr>
            <p:txBody>
              <a:bodyPr wrap="square" rtlCol="0">
                <a:spAutoFit/>
              </a:bodyPr>
              <a:lstStyle/>
              <a:p>
                <a:r>
                  <a:rPr lang="zh-CN" altLang="en-US" b="1" dirty="0"/>
                  <a:t>隐藏层：</a:t>
                </a:r>
                <a:r>
                  <a:rPr lang="zh-CN" altLang="en-US" dirty="0"/>
                  <a:t>将激活函数换为</a:t>
                </a:r>
                <a14:m>
                  <m:oMath xmlns:m="http://schemas.openxmlformats.org/officeDocument/2006/math">
                    <m:r>
                      <m:rPr>
                        <m:sty m:val="p"/>
                      </m:rPr>
                      <a:rPr lang="en-US" altLang="zh-CN" b="0" i="0" smtClean="0">
                        <a:latin typeface="Cambria Math" panose="02040503050406030204" pitchFamily="18" charset="0"/>
                      </a:rPr>
                      <m:t>HardTanh</m:t>
                    </m:r>
                  </m:oMath>
                </a14:m>
                <a:r>
                  <a:rPr lang="en-US" altLang="zh-CN" b="1" dirty="0"/>
                  <a:t>:</a:t>
                </a:r>
              </a:p>
              <a:p>
                <a:pPr/>
                <a14:m>
                  <m:oMathPara xmlns:m="http://schemas.openxmlformats.org/officeDocument/2006/math">
                    <m:oMathParaPr>
                      <m:jc m:val="center"/>
                    </m:oMathParaPr>
                    <m:oMath xmlns:m="http://schemas.openxmlformats.org/officeDocument/2006/math">
                      <m:r>
                        <m:rPr>
                          <m:sty m:val="p"/>
                        </m:rPr>
                        <a:rPr lang="en-US" altLang="zh-CN" sz="1800" kern="100" smtClean="0">
                          <a:effectLst/>
                          <a:latin typeface="Cambria Math" panose="02040503050406030204" pitchFamily="18" charset="0"/>
                          <a:ea typeface="宋体" panose="02010600030101010101" pitchFamily="2" charset="-122"/>
                          <a:cs typeface="Times New Roman" panose="02020603050405020304" pitchFamily="18" charset="0"/>
                        </a:rPr>
                        <m:t>HardTanh</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rPr>
                          </m:ctrlPr>
                        </m:dPr>
                        <m:e>
                          <m:m>
                            <m:mPr>
                              <m:plcHide m:val="on"/>
                              <m:mcs>
                                <m:mc>
                                  <m:mcPr>
                                    <m:count m:val="3"/>
                                    <m:mcJc m:val="center"/>
                                  </m:mcPr>
                                </m:mc>
                              </m:mcs>
                              <m:ctrlPr>
                                <a:rPr lang="zh-CN" altLang="zh-CN" i="1">
                                  <a:effectLst/>
                                  <a:latin typeface="Cambria Math" panose="02040503050406030204" pitchFamily="18" charset="0"/>
                                  <a:ea typeface="Cambria Math" panose="02040503050406030204" pitchFamily="18" charset="0"/>
                                </a:rPr>
                              </m:ctrlPr>
                            </m:mPr>
                            <m: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e>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if</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&lt;−1</m:t>
                                </m:r>
                              </m:e>
                            </m:mr>
                            <m: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if</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e>
                            </m:mr>
                            <m: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e>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if</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&gt;1</m:t>
                                </m:r>
                              </m:e>
                            </m:mr>
                          </m:m>
                        </m:e>
                      </m:d>
                    </m:oMath>
                  </m:oMathPara>
                </a14:m>
                <a:endParaRPr lang="zh-CN" altLang="en-US" b="1" dirty="0"/>
              </a:p>
            </p:txBody>
          </p:sp>
        </mc:Choice>
        <mc:Fallback xmlns="">
          <p:sp>
            <p:nvSpPr>
              <p:cNvPr id="14" name="文本框 13">
                <a:extLst>
                  <a:ext uri="{FF2B5EF4-FFF2-40B4-BE49-F238E27FC236}">
                    <a16:creationId xmlns:a16="http://schemas.microsoft.com/office/drawing/2014/main" id="{F95F2151-6833-4F34-9B1A-FCE4AB9CCB52}"/>
                  </a:ext>
                </a:extLst>
              </p:cNvPr>
              <p:cNvSpPr txBox="1">
                <a:spLocks noRot="1" noChangeAspect="1" noMove="1" noResize="1" noEditPoints="1" noAdjustHandles="1" noChangeArrowheads="1" noChangeShapeType="1" noTextEdit="1"/>
              </p:cNvSpPr>
              <p:nvPr/>
            </p:nvSpPr>
            <p:spPr>
              <a:xfrm>
                <a:off x="717484" y="3954515"/>
                <a:ext cx="7634036" cy="1253613"/>
              </a:xfrm>
              <a:prstGeom prst="rect">
                <a:avLst/>
              </a:prstGeom>
              <a:blipFill>
                <a:blip r:embed="rId3"/>
                <a:stretch>
                  <a:fillRect l="-719" t="-4390"/>
                </a:stretch>
              </a:blipFill>
            </p:spPr>
            <p:txBody>
              <a:bodyPr/>
              <a:lstStyle/>
              <a:p>
                <a:r>
                  <a:rPr lang="zh-CN" altLang="en-US">
                    <a:noFill/>
                  </a:rPr>
                  <a:t> </a:t>
                </a:r>
              </a:p>
            </p:txBody>
          </p:sp>
        </mc:Fallback>
      </mc:AlternateContent>
      <p:sp>
        <p:nvSpPr>
          <p:cNvPr id="5" name="标题 4">
            <a:extLst>
              <a:ext uri="{FF2B5EF4-FFF2-40B4-BE49-F238E27FC236}">
                <a16:creationId xmlns:a16="http://schemas.microsoft.com/office/drawing/2014/main" id="{E06EC52E-DB4F-46B6-88E5-01C0E216D6BD}"/>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68888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20D9E7F-46A1-4B51-96FB-B592DFAEA17B}"/>
                  </a:ext>
                </a:extLst>
              </p:cNvPr>
              <p:cNvSpPr txBox="1"/>
              <p:nvPr/>
            </p:nvSpPr>
            <p:spPr>
              <a:xfrm>
                <a:off x="4572000" y="1781007"/>
                <a:ext cx="4724400" cy="149592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按照</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组成序列中的</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词序</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拼接为向量表示</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ℝ</m:t>
                        </m:r>
                      </m:e>
                      <m:sup>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sSup>
                  </m:oMath>
                </a14:m>
                <a:endParaRPr lang="en-US" altLang="zh-CN" dirty="0"/>
              </a:p>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等线" panose="02010600030101010101" pitchFamily="2" charset="-122"/>
                          <a:cs typeface="Times New Roman" panose="02020603050405020304" pitchFamily="18" charset="0"/>
                        </a:rPr>
                        <m:t>𝒍</m:t>
                      </m:r>
                      <m:r>
                        <a:rPr lang="en-US" altLang="zh-CN" sz="1800" b="1"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kern="100" smtClean="0">
                          <a:effectLst/>
                          <a:latin typeface="Cambria Math" panose="02040503050406030204" pitchFamily="18" charset="0"/>
                          <a:ea typeface="等线" panose="02010600030101010101" pitchFamily="2" charset="-122"/>
                          <a:cs typeface="Times New Roman" panose="02020603050405020304" pitchFamily="18" charset="0"/>
                        </a:rPr>
                        <m:t>𝑾</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𝒙</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𝒃</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h</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HardTanh</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𝒍</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𝑼</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𝒉</m:t>
                      </m:r>
                    </m:oMath>
                  </m:oMathPara>
                </a14:m>
                <a:endParaRPr lang="zh-CN" altLang="en-US" dirty="0"/>
              </a:p>
            </p:txBody>
          </p:sp>
        </mc:Choice>
        <mc:Fallback xmlns="">
          <p:sp>
            <p:nvSpPr>
              <p:cNvPr id="4" name="文本框 3">
                <a:extLst>
                  <a:ext uri="{FF2B5EF4-FFF2-40B4-BE49-F238E27FC236}">
                    <a16:creationId xmlns:a16="http://schemas.microsoft.com/office/drawing/2014/main" id="{220D9E7F-46A1-4B51-96FB-B592DFAEA17B}"/>
                  </a:ext>
                </a:extLst>
              </p:cNvPr>
              <p:cNvSpPr txBox="1">
                <a:spLocks noRot="1" noChangeAspect="1" noMove="1" noResize="1" noEditPoints="1" noAdjustHandles="1" noChangeArrowheads="1" noChangeShapeType="1" noTextEdit="1"/>
              </p:cNvSpPr>
              <p:nvPr/>
            </p:nvSpPr>
            <p:spPr>
              <a:xfrm>
                <a:off x="4572000" y="1781007"/>
                <a:ext cx="4724400" cy="1495922"/>
              </a:xfrm>
              <a:prstGeom prst="rect">
                <a:avLst/>
              </a:prstGeom>
              <a:blipFill>
                <a:blip r:embed="rId2"/>
                <a:stretch>
                  <a:fillRect l="-1032" t="-2846"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01CE92E-EA3E-4CD7-98B1-46DF9C11A8BF}"/>
                  </a:ext>
                </a:extLst>
              </p:cNvPr>
              <p:cNvSpPr txBox="1"/>
              <p:nvPr/>
            </p:nvSpPr>
            <p:spPr>
              <a:xfrm>
                <a:off x="4648200" y="3310275"/>
                <a:ext cx="4495800" cy="1628331"/>
              </a:xfrm>
              <a:prstGeom prst="rect">
                <a:avLst/>
              </a:prstGeom>
              <a:noFill/>
            </p:spPr>
            <p:txBody>
              <a:bodyPr wrap="square" rtlCol="0">
                <a:spAutoFit/>
              </a:bodyPr>
              <a:lstStyle/>
              <a:p>
                <a:r>
                  <a:rPr lang="zh-CN" altLang="en-US" dirty="0"/>
                  <a:t>设正样本为</a:t>
                </a:r>
                <a14:m>
                  <m:oMath xmlns:m="http://schemas.openxmlformats.org/officeDocument/2006/math">
                    <m:r>
                      <a:rPr lang="en-US" altLang="zh-CN" b="0" i="1" smtClean="0">
                        <a:latin typeface="Cambria Math" panose="02040503050406030204" pitchFamily="18" charset="0"/>
                      </a:rPr>
                      <m:t>𝑥</m:t>
                    </m:r>
                    <m:r>
                      <a:rPr lang="zh-CN" altLang="en-US" i="1">
                        <a:latin typeface="Cambria Math" panose="02040503050406030204" pitchFamily="18" charset="0"/>
                      </a:rPr>
                      <m:t>，</m:t>
                    </m:r>
                  </m:oMath>
                </a14:m>
                <a:r>
                  <a:rPr lang="zh-CN" altLang="en-US" dirty="0"/>
                  <a:t>随机构造的负样本为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oMath>
                </a14:m>
                <a:r>
                  <a:rPr lang="zh-CN" altLang="en-US" dirty="0"/>
                  <a:t> 。</a:t>
                </a:r>
                <a:r>
                  <a:rPr lang="zh-CN" altLang="zh-CN" dirty="0"/>
                  <a:t>为了实现模型预测的正样本的得分比负样本得分至少大于</a:t>
                </a:r>
                <a:r>
                  <a:rPr lang="en-US" altLang="zh-CN" dirty="0"/>
                  <a:t>1</a:t>
                </a:r>
                <a:r>
                  <a:rPr lang="zh-CN" altLang="en-US" dirty="0"/>
                  <a:t>，定义损失函数如下：</a:t>
                </a:r>
                <a:endParaRPr lang="en-US" altLang="zh-CN" dirty="0"/>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𝑙𝑜𝑠𝑠</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sub>
                        <m:sup/>
                        <m:e>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𝐷</m:t>
                              </m:r>
                            </m:sub>
                            <m:sup/>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max</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nary>
                        </m:e>
                      </m:nary>
                    </m:oMath>
                  </m:oMathPara>
                </a14:m>
                <a:endParaRPr lang="zh-CN" altLang="en-US" dirty="0"/>
              </a:p>
            </p:txBody>
          </p:sp>
        </mc:Choice>
        <mc:Fallback xmlns="">
          <p:sp>
            <p:nvSpPr>
              <p:cNvPr id="10" name="文本框 9">
                <a:extLst>
                  <a:ext uri="{FF2B5EF4-FFF2-40B4-BE49-F238E27FC236}">
                    <a16:creationId xmlns:a16="http://schemas.microsoft.com/office/drawing/2014/main" id="{701CE92E-EA3E-4CD7-98B1-46DF9C11A8BF}"/>
                  </a:ext>
                </a:extLst>
              </p:cNvPr>
              <p:cNvSpPr txBox="1">
                <a:spLocks noRot="1" noChangeAspect="1" noMove="1" noResize="1" noEditPoints="1" noAdjustHandles="1" noChangeArrowheads="1" noChangeShapeType="1" noTextEdit="1"/>
              </p:cNvSpPr>
              <p:nvPr/>
            </p:nvSpPr>
            <p:spPr>
              <a:xfrm>
                <a:off x="4648200" y="3310275"/>
                <a:ext cx="4495800" cy="1628331"/>
              </a:xfrm>
              <a:prstGeom prst="rect">
                <a:avLst/>
              </a:prstGeom>
              <a:blipFill>
                <a:blip r:embed="rId3"/>
                <a:stretch>
                  <a:fillRect l="-1221" t="-2996" r="-2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8FEA9F0-C3F6-4BA9-9FE7-23BA6B45333F}"/>
                  </a:ext>
                </a:extLst>
              </p:cNvPr>
              <p:cNvSpPr txBox="1"/>
              <p:nvPr/>
            </p:nvSpPr>
            <p:spPr>
              <a:xfrm>
                <a:off x="914400" y="5486400"/>
                <a:ext cx="7620000" cy="646331"/>
              </a:xfrm>
              <a:prstGeom prst="rect">
                <a:avLst/>
              </a:prstGeom>
              <a:noFill/>
            </p:spPr>
            <p:txBody>
              <a:bodyPr wrap="square" rtlCol="0">
                <a:spAutoFit/>
              </a:bodyPr>
              <a:lstStyle/>
              <a:p>
                <a:r>
                  <a:rPr lang="zh-CN" altLang="en-US" dirty="0"/>
                  <a:t>当前窗口中损失函数如下：</a:t>
                </a:r>
                <a:endParaRPr lang="en-US" altLang="zh-CN" dirty="0"/>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𝑚𝑎𝑥</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dirty="0"/>
              </a:p>
            </p:txBody>
          </p:sp>
        </mc:Choice>
        <mc:Fallback xmlns="">
          <p:sp>
            <p:nvSpPr>
              <p:cNvPr id="13" name="文本框 12">
                <a:extLst>
                  <a:ext uri="{FF2B5EF4-FFF2-40B4-BE49-F238E27FC236}">
                    <a16:creationId xmlns:a16="http://schemas.microsoft.com/office/drawing/2014/main" id="{78FEA9F0-C3F6-4BA9-9FE7-23BA6B45333F}"/>
                  </a:ext>
                </a:extLst>
              </p:cNvPr>
              <p:cNvSpPr txBox="1">
                <a:spLocks noRot="1" noChangeAspect="1" noMove="1" noResize="1" noEditPoints="1" noAdjustHandles="1" noChangeArrowheads="1" noChangeShapeType="1" noTextEdit="1"/>
              </p:cNvSpPr>
              <p:nvPr/>
            </p:nvSpPr>
            <p:spPr>
              <a:xfrm>
                <a:off x="914400" y="5486400"/>
                <a:ext cx="7620000" cy="646331"/>
              </a:xfrm>
              <a:prstGeom prst="rect">
                <a:avLst/>
              </a:prstGeom>
              <a:blipFill>
                <a:blip r:embed="rId4"/>
                <a:stretch>
                  <a:fillRect l="-640" t="-7547" b="-660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D55FE8C-5E08-4E55-A159-AE5E5F4F304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781007"/>
            <a:ext cx="4572000" cy="3352800"/>
          </a:xfrm>
          <a:prstGeom prst="rect">
            <a:avLst/>
          </a:prstGeom>
          <a:noFill/>
          <a:ln>
            <a:noFill/>
          </a:ln>
        </p:spPr>
      </p:pic>
      <p:sp>
        <p:nvSpPr>
          <p:cNvPr id="3" name="标题 2">
            <a:extLst>
              <a:ext uri="{FF2B5EF4-FFF2-40B4-BE49-F238E27FC236}">
                <a16:creationId xmlns:a16="http://schemas.microsoft.com/office/drawing/2014/main" id="{AFC66900-F365-4C39-AF19-B8444A186AB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94496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D46D81-E8E7-49E9-8384-29474F0D71DA}"/>
              </a:ext>
            </a:extLst>
          </p:cNvPr>
          <p:cNvSpPr txBox="1"/>
          <p:nvPr/>
        </p:nvSpPr>
        <p:spPr>
          <a:xfrm>
            <a:off x="914400" y="989272"/>
            <a:ext cx="1107996" cy="369332"/>
          </a:xfrm>
          <a:prstGeom prst="rect">
            <a:avLst/>
          </a:prstGeom>
          <a:noFill/>
        </p:spPr>
        <p:txBody>
          <a:bodyPr wrap="none" rtlCol="0">
            <a:spAutoFit/>
          </a:bodyPr>
          <a:lstStyle/>
          <a:p>
            <a:r>
              <a:rPr lang="zh-CN" altLang="en-US" dirty="0"/>
              <a:t>输出层：</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43ACB69-D701-4B93-9F06-051E4388559A}"/>
                  </a:ext>
                </a:extLst>
              </p:cNvPr>
              <p:cNvSpPr txBox="1"/>
              <p:nvPr/>
            </p:nvSpPr>
            <p:spPr>
              <a:xfrm>
                <a:off x="2362200" y="989272"/>
                <a:ext cx="46381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𝑼</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𝒉</m:t>
                      </m:r>
                    </m:oMath>
                  </m:oMathPara>
                </a14:m>
                <a:endParaRPr lang="zh-CN" altLang="en-US" dirty="0"/>
              </a:p>
            </p:txBody>
          </p:sp>
        </mc:Choice>
        <mc:Fallback xmlns="">
          <p:sp>
            <p:nvSpPr>
              <p:cNvPr id="4" name="文本框 3">
                <a:extLst>
                  <a:ext uri="{FF2B5EF4-FFF2-40B4-BE49-F238E27FC236}">
                    <a16:creationId xmlns:a16="http://schemas.microsoft.com/office/drawing/2014/main" id="{743ACB69-D701-4B93-9F06-051E4388559A}"/>
                  </a:ext>
                </a:extLst>
              </p:cNvPr>
              <p:cNvSpPr txBox="1">
                <a:spLocks noRot="1" noChangeAspect="1" noMove="1" noResize="1" noEditPoints="1" noAdjustHandles="1" noChangeArrowheads="1" noChangeShapeType="1" noTextEdit="1"/>
              </p:cNvSpPr>
              <p:nvPr/>
            </p:nvSpPr>
            <p:spPr>
              <a:xfrm>
                <a:off x="2362200" y="989272"/>
                <a:ext cx="4638172" cy="369332"/>
              </a:xfrm>
              <a:prstGeom prst="rect">
                <a:avLst/>
              </a:prstGeom>
              <a:blipFill>
                <a:blip r:embed="rId2"/>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F4EC937-E065-40D1-8774-0A7B91507E00}"/>
                  </a:ext>
                </a:extLst>
              </p:cNvPr>
              <p:cNvSpPr txBox="1"/>
              <p:nvPr/>
            </p:nvSpPr>
            <p:spPr>
              <a:xfrm>
                <a:off x="2329070" y="2525642"/>
                <a:ext cx="4638172" cy="633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r>
                            <a:rPr lang="zh-CN" altLang="en-US" b="1" i="1">
                              <a:latin typeface="Cambria Math" panose="02040503050406030204" pitchFamily="18" charset="0"/>
                            </a:rPr>
                            <m:t>𝑼</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𝑓</m:t>
                          </m:r>
                          <m:d>
                            <m:dPr>
                              <m:ctrlPr>
                                <a:rPr lang="zh-CN" altLang="en-US" b="0" i="1">
                                  <a:latin typeface="Cambria Math" panose="02040503050406030204" pitchFamily="18" charset="0"/>
                                </a:rPr>
                              </m:ctrlPr>
                            </m:dPr>
                            <m:e>
                              <m:r>
                                <a:rPr lang="zh-CN" altLang="en-US" b="1" i="1">
                                  <a:latin typeface="Cambria Math" panose="02040503050406030204" pitchFamily="18" charset="0"/>
                                </a:rPr>
                                <m:t>𝒙</m:t>
                              </m:r>
                              <m:r>
                                <a:rPr lang="zh-CN" altLang="en-US" b="0" i="0">
                                  <a:latin typeface="Cambria Math" panose="02040503050406030204" pitchFamily="18" charset="0"/>
                                </a:rPr>
                                <m:t>′</m:t>
                              </m:r>
                            </m:e>
                          </m:d>
                        </m:num>
                        <m:den>
                          <m:r>
                            <a:rPr lang="zh-CN" altLang="en-US" b="0" i="0">
                              <a:latin typeface="Cambria Math" panose="02040503050406030204" pitchFamily="18" charset="0"/>
                            </a:rPr>
                            <m:t>𝜕</m:t>
                          </m:r>
                          <m:r>
                            <a:rPr lang="zh-CN" altLang="en-US" b="1" i="1">
                              <a:latin typeface="Cambria Math" panose="02040503050406030204" pitchFamily="18" charset="0"/>
                            </a:rPr>
                            <m:t>𝑼</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𝑓</m:t>
                          </m:r>
                          <m:d>
                            <m:dPr>
                              <m:ctrlPr>
                                <a:rPr lang="zh-CN" altLang="en-US" b="0" i="1">
                                  <a:latin typeface="Cambria Math" panose="02040503050406030204" pitchFamily="18" charset="0"/>
                                </a:rPr>
                              </m:ctrlPr>
                            </m:dPr>
                            <m:e>
                              <m:r>
                                <a:rPr lang="zh-CN" altLang="en-US" b="1" i="1">
                                  <a:latin typeface="Cambria Math" panose="02040503050406030204" pitchFamily="18" charset="0"/>
                                </a:rPr>
                                <m:t>𝒙</m:t>
                              </m:r>
                            </m:e>
                          </m:d>
                        </m:num>
                        <m:den>
                          <m:r>
                            <a:rPr lang="zh-CN" altLang="en-US" b="0" i="0">
                              <a:latin typeface="Cambria Math" panose="02040503050406030204" pitchFamily="18" charset="0"/>
                            </a:rPr>
                            <m:t>𝜕</m:t>
                          </m:r>
                          <m:r>
                            <a:rPr lang="zh-CN" altLang="en-US" b="1" i="1">
                              <a:latin typeface="Cambria Math" panose="02040503050406030204" pitchFamily="18" charset="0"/>
                            </a:rPr>
                            <m:t>𝑼</m:t>
                          </m:r>
                        </m:den>
                      </m:f>
                      <m:r>
                        <a:rPr lang="en-US" altLang="zh-CN" i="1">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𝒉</m:t>
                          </m:r>
                        </m:e>
                        <m:sup>
                          <m:r>
                            <a:rPr lang="en-US" altLang="zh-CN" i="1">
                              <a:latin typeface="Cambria Math" panose="02040503050406030204" pitchFamily="18" charset="0"/>
                            </a:rPr>
                            <m:t>′</m:t>
                          </m:r>
                        </m:sup>
                      </m:sSup>
                      <m:r>
                        <a:rPr lang="en-US" altLang="zh-CN" b="1" i="1">
                          <a:latin typeface="Cambria Math" panose="02040503050406030204" pitchFamily="18" charset="0"/>
                        </a:rPr>
                        <m:t>−</m:t>
                      </m:r>
                      <m:r>
                        <a:rPr lang="en-US" altLang="zh-CN" b="1" i="1">
                          <a:latin typeface="Cambria Math" panose="02040503050406030204" pitchFamily="18" charset="0"/>
                        </a:rPr>
                        <m:t>𝒉</m:t>
                      </m:r>
                    </m:oMath>
                  </m:oMathPara>
                </a14:m>
                <a:endParaRPr lang="zh-CN" altLang="en-US" dirty="0"/>
              </a:p>
            </p:txBody>
          </p:sp>
        </mc:Choice>
        <mc:Fallback xmlns="">
          <p:sp>
            <p:nvSpPr>
              <p:cNvPr id="6" name="文本框 5">
                <a:extLst>
                  <a:ext uri="{FF2B5EF4-FFF2-40B4-BE49-F238E27FC236}">
                    <a16:creationId xmlns:a16="http://schemas.microsoft.com/office/drawing/2014/main" id="{BF4EC937-E065-40D1-8774-0A7B91507E00}"/>
                  </a:ext>
                </a:extLst>
              </p:cNvPr>
              <p:cNvSpPr txBox="1">
                <a:spLocks noRot="1" noChangeAspect="1" noMove="1" noResize="1" noEditPoints="1" noAdjustHandles="1" noChangeArrowheads="1" noChangeShapeType="1" noTextEdit="1"/>
              </p:cNvSpPr>
              <p:nvPr/>
            </p:nvSpPr>
            <p:spPr>
              <a:xfrm>
                <a:off x="2329070" y="2525642"/>
                <a:ext cx="4638172" cy="633828"/>
              </a:xfrm>
              <a:prstGeom prst="rect">
                <a:avLst/>
              </a:prstGeom>
              <a:blipFill>
                <a:blip r:embed="rId3"/>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7743AA-C390-4016-8BF7-E4A949153D39}"/>
              </a:ext>
            </a:extLst>
          </p:cNvPr>
          <p:cNvSpPr txBox="1"/>
          <p:nvPr/>
        </p:nvSpPr>
        <p:spPr>
          <a:xfrm>
            <a:off x="944392" y="1775148"/>
            <a:ext cx="1107996" cy="369332"/>
          </a:xfrm>
          <a:prstGeom prst="rect">
            <a:avLst/>
          </a:prstGeom>
          <a:noFill/>
        </p:spPr>
        <p:txBody>
          <a:bodyPr wrap="none" rtlCol="0">
            <a:spAutoFit/>
          </a:bodyPr>
          <a:lstStyle/>
          <a:p>
            <a:r>
              <a:rPr lang="zh-CN" altLang="en-US" dirty="0"/>
              <a:t>隐藏层：</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DAE3BB6-652A-4944-B4FD-8E30E430881D}"/>
                  </a:ext>
                </a:extLst>
              </p:cNvPr>
              <p:cNvSpPr txBox="1"/>
              <p:nvPr/>
            </p:nvSpPr>
            <p:spPr>
              <a:xfrm>
                <a:off x="2482082" y="1500159"/>
                <a:ext cx="46381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kern="100">
                          <a:latin typeface="Cambria Math" panose="02040503050406030204" pitchFamily="18" charset="0"/>
                          <a:cs typeface="Times New Roman" panose="02020603050405020304" pitchFamily="18" charset="0"/>
                        </a:rPr>
                        <m:t>𝒉</m:t>
                      </m:r>
                      <m:r>
                        <a:rPr lang="en-US" altLang="zh-CN" i="1"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HardTanh</m:t>
                      </m:r>
                      <m:r>
                        <a:rPr lang="en-US" altLang="zh-CN" kern="100">
                          <a:latin typeface="Cambria Math" panose="02040503050406030204" pitchFamily="18" charset="0"/>
                          <a:cs typeface="Times New Roman" panose="02020603050405020304" pitchFamily="18" charset="0"/>
                        </a:rPr>
                        <m:t>(</m:t>
                      </m:r>
                      <m:r>
                        <a:rPr lang="en-US" altLang="zh-CN" b="1" i="1" kern="100">
                          <a:latin typeface="Cambria Math" panose="02040503050406030204" pitchFamily="18" charset="0"/>
                          <a:cs typeface="Times New Roman" panose="02020603050405020304" pitchFamily="18" charset="0"/>
                        </a:rPr>
                        <m:t>𝑾</m:t>
                      </m:r>
                      <m:r>
                        <a:rPr lang="en-US" altLang="zh-CN" i="1" kern="100">
                          <a:latin typeface="Cambria Math" panose="02040503050406030204" pitchFamily="18" charset="0"/>
                          <a:cs typeface="Times New Roman" panose="02020603050405020304" pitchFamily="18" charset="0"/>
                        </a:rPr>
                        <m:t>∙</m:t>
                      </m:r>
                      <m:r>
                        <a:rPr lang="en-US" altLang="zh-CN" b="1" i="1" kern="100">
                          <a:latin typeface="Cambria Math" panose="02040503050406030204" pitchFamily="18" charset="0"/>
                          <a:cs typeface="Times New Roman" panose="02020603050405020304" pitchFamily="18" charset="0"/>
                        </a:rPr>
                        <m:t>𝒙</m:t>
                      </m:r>
                      <m:r>
                        <a:rPr lang="en-US" altLang="zh-CN" i="1" kern="100">
                          <a:latin typeface="Cambria Math" panose="02040503050406030204" pitchFamily="18" charset="0"/>
                          <a:cs typeface="Times New Roman" panose="02020603050405020304" pitchFamily="18" charset="0"/>
                        </a:rPr>
                        <m:t>+</m:t>
                      </m:r>
                      <m:r>
                        <a:rPr lang="en-US" altLang="zh-CN" b="1" i="1" kern="100">
                          <a:latin typeface="Cambria Math" panose="02040503050406030204" pitchFamily="18" charset="0"/>
                          <a:cs typeface="Times New Roman" panose="02020603050405020304" pitchFamily="18" charset="0"/>
                        </a:rPr>
                        <m:t>𝒃</m:t>
                      </m:r>
                      <m:r>
                        <a:rPr lang="en-US" altLang="zh-CN" i="1" kern="100">
                          <a:latin typeface="Cambria Math" panose="02040503050406030204" pitchFamily="18" charset="0"/>
                          <a:cs typeface="Times New Roman" panose="02020603050405020304" pitchFamily="18" charset="0"/>
                        </a:rPr>
                        <m:t>)</m:t>
                      </m:r>
                    </m:oMath>
                  </m:oMathPara>
                </a14:m>
                <a:endParaRPr lang="en-US" altLang="zh-CN" dirty="0"/>
              </a:p>
            </p:txBody>
          </p:sp>
        </mc:Choice>
        <mc:Fallback xmlns="">
          <p:sp>
            <p:nvSpPr>
              <p:cNvPr id="10" name="文本框 9">
                <a:extLst>
                  <a:ext uri="{FF2B5EF4-FFF2-40B4-BE49-F238E27FC236}">
                    <a16:creationId xmlns:a16="http://schemas.microsoft.com/office/drawing/2014/main" id="{CDAE3BB6-652A-4944-B4FD-8E30E430881D}"/>
                  </a:ext>
                </a:extLst>
              </p:cNvPr>
              <p:cNvSpPr txBox="1">
                <a:spLocks noRot="1" noChangeAspect="1" noMove="1" noResize="1" noEditPoints="1" noAdjustHandles="1" noChangeArrowheads="1" noChangeShapeType="1" noTextEdit="1"/>
              </p:cNvSpPr>
              <p:nvPr/>
            </p:nvSpPr>
            <p:spPr>
              <a:xfrm>
                <a:off x="2482082" y="1500159"/>
                <a:ext cx="4638172" cy="369332"/>
              </a:xfrm>
              <a:prstGeom prst="rect">
                <a:avLst/>
              </a:prstGeom>
              <a:blipFill>
                <a:blip r:embed="rId4"/>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C3E1165-7151-457B-9BD8-50F0CE663D62}"/>
                  </a:ext>
                </a:extLst>
              </p:cNvPr>
              <p:cNvSpPr txBox="1"/>
              <p:nvPr/>
            </p:nvSpPr>
            <p:spPr>
              <a:xfrm>
                <a:off x="886598" y="3338366"/>
                <a:ext cx="7370802" cy="7089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r>
                            <a:rPr lang="zh-CN" altLang="en-US" b="1" i="1">
                              <a:latin typeface="Cambria Math" panose="02040503050406030204" pitchFamily="18" charset="0"/>
                            </a:rPr>
                            <m:t>𝒃</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𝐿</m:t>
                          </m:r>
                        </m:num>
                        <m:den>
                          <m:r>
                            <a:rPr lang="zh-CN" altLang="en-US" b="0" i="0">
                              <a:latin typeface="Cambria Math" panose="02040503050406030204" pitchFamily="18" charset="0"/>
                            </a:rPr>
                            <m:t>𝜕</m:t>
                          </m:r>
                          <m:r>
                            <a:rPr lang="zh-CN" altLang="en-US" b="0" i="1">
                              <a:latin typeface="Cambria Math" panose="02040503050406030204" pitchFamily="18" charset="0"/>
                            </a:rPr>
                            <m:t>𝑓</m:t>
                          </m:r>
                          <m:d>
                            <m:dPr>
                              <m:ctrlPr>
                                <a:rPr lang="zh-CN" altLang="en-US" b="0" i="1">
                                  <a:latin typeface="Cambria Math" panose="02040503050406030204" pitchFamily="18" charset="0"/>
                                </a:rPr>
                              </m:ctrlPr>
                            </m:dPr>
                            <m:e>
                              <m:r>
                                <a:rPr lang="zh-CN" altLang="en-US" b="1" i="1">
                                  <a:latin typeface="Cambria Math" panose="02040503050406030204" pitchFamily="18" charset="0"/>
                                </a:rPr>
                                <m:t>𝒙</m:t>
                              </m:r>
                            </m:e>
                          </m:d>
                        </m:den>
                      </m:f>
                      <m:r>
                        <a:rPr lang="zh-CN" altLang="en-US" b="0"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1">
                                  <a:latin typeface="Cambria Math" panose="02040503050406030204" pitchFamily="18" charset="0"/>
                                </a:rPr>
                                <m:t>𝒙</m:t>
                              </m:r>
                            </m:e>
                          </m:d>
                        </m:num>
                        <m:den>
                          <m:r>
                            <a:rPr lang="zh-CN" altLang="en-US">
                              <a:latin typeface="Cambria Math" panose="02040503050406030204" pitchFamily="18" charset="0"/>
                            </a:rPr>
                            <m:t>𝜕</m:t>
                          </m:r>
                          <m:r>
                            <a:rPr lang="en-US" altLang="zh-CN" b="1" i="1" smtClean="0">
                              <a:latin typeface="Cambria Math" panose="02040503050406030204" pitchFamily="18" charset="0"/>
                            </a:rPr>
                            <m:t>𝒉</m:t>
                          </m:r>
                        </m:den>
                      </m:f>
                      <m:r>
                        <a:rPr lang="zh-CN" altLang="en-US" i="1" smtClean="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en-US" altLang="zh-CN" b="1" i="1">
                              <a:latin typeface="Cambria Math" panose="02040503050406030204" pitchFamily="18" charset="0"/>
                            </a:rPr>
                            <m:t>𝒉</m:t>
                          </m:r>
                        </m:num>
                        <m:den>
                          <m:r>
                            <a:rPr lang="zh-CN" altLang="en-US">
                              <a:latin typeface="Cambria Math" panose="02040503050406030204" pitchFamily="18" charset="0"/>
                            </a:rPr>
                            <m:t>𝜕</m:t>
                          </m:r>
                          <m:r>
                            <a:rPr lang="en-US" altLang="zh-CN" b="1" i="1" smtClean="0">
                              <a:latin typeface="Cambria Math" panose="02040503050406030204" pitchFamily="18" charset="0"/>
                            </a:rPr>
                            <m:t>𝒍</m:t>
                          </m:r>
                        </m:den>
                      </m:f>
                      <m:r>
                        <a:rPr lang="en-US" altLang="zh-CN" b="1" i="1" smtClean="0">
                          <a:latin typeface="Cambria Math" panose="02040503050406030204" pitchFamily="18" charset="0"/>
                          <a:ea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en-US" altLang="zh-CN" b="1" i="1" smtClean="0">
                              <a:latin typeface="Cambria Math" panose="02040503050406030204" pitchFamily="18" charset="0"/>
                            </a:rPr>
                            <m:t>𝒍</m:t>
                          </m:r>
                        </m:num>
                        <m:den>
                          <m:r>
                            <a:rPr lang="zh-CN" altLang="en-US">
                              <a:latin typeface="Cambria Math" panose="02040503050406030204" pitchFamily="18" charset="0"/>
                            </a:rPr>
                            <m:t>𝜕</m:t>
                          </m:r>
                          <m:r>
                            <a:rPr lang="en-US" altLang="zh-CN" b="1" i="1" smtClean="0">
                              <a:latin typeface="Cambria Math" panose="02040503050406030204" pitchFamily="18" charset="0"/>
                            </a:rPr>
                            <m:t>𝒃</m:t>
                          </m:r>
                        </m:den>
                      </m:f>
                      <m:r>
                        <a:rPr lang="zh-CN" altLang="en-US" b="0" i="0">
                          <a:latin typeface="Cambria Math" panose="02040503050406030204" pitchFamily="18" charset="0"/>
                        </a:rPr>
                        <m:t>+</m:t>
                      </m:r>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1">
                                  <a:latin typeface="Cambria Math" panose="02040503050406030204" pitchFamily="18" charset="0"/>
                                </a:rPr>
                                <m:t>𝒙</m:t>
                              </m:r>
                              <m:r>
                                <a:rPr lang="zh-CN" altLang="en-US">
                                  <a:latin typeface="Cambria Math" panose="02040503050406030204" pitchFamily="18" charset="0"/>
                                </a:rPr>
                                <m:t>′</m:t>
                              </m:r>
                            </m:e>
                          </m:d>
                        </m:den>
                      </m:f>
                      <m:r>
                        <a:rPr lang="zh-CN" altLang="en-US">
                          <a:latin typeface="Cambria Math" panose="02040503050406030204" pitchFamily="18" charset="0"/>
                        </a:rPr>
                        <m:t>⋅</m:t>
                      </m:r>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1">
                                  <a:latin typeface="Cambria Math" panose="02040503050406030204" pitchFamily="18" charset="0"/>
                                </a:rPr>
                                <m:t>𝒙</m:t>
                              </m:r>
                              <m:r>
                                <a:rPr lang="zh-CN" altLang="en-US">
                                  <a:latin typeface="Cambria Math" panose="02040503050406030204" pitchFamily="18" charset="0"/>
                                </a:rPr>
                                <m:t>′</m:t>
                              </m:r>
                            </m:e>
                          </m:d>
                        </m:num>
                        <m:den>
                          <m:r>
                            <a:rPr lang="zh-CN" altLang="en-US">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𝒉</m:t>
                              </m:r>
                            </m:e>
                            <m:sup>
                              <m:r>
                                <a:rPr lang="en-US" altLang="zh-CN" i="1">
                                  <a:latin typeface="Cambria Math" panose="02040503050406030204" pitchFamily="18" charset="0"/>
                                </a:rPr>
                                <m:t>′</m:t>
                              </m:r>
                            </m:sup>
                          </m:sSup>
                        </m:den>
                      </m:f>
                      <m:r>
                        <a:rPr lang="zh-CN" altLang="en-US" i="1">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𝒉</m:t>
                              </m:r>
                            </m:e>
                            <m:sup>
                              <m:r>
                                <a:rPr lang="en-US" altLang="zh-CN" i="1">
                                  <a:latin typeface="Cambria Math" panose="02040503050406030204" pitchFamily="18" charset="0"/>
                                </a:rPr>
                                <m:t>′</m:t>
                              </m:r>
                            </m:sup>
                          </m:sSup>
                        </m:num>
                        <m:den>
                          <m:r>
                            <a:rPr lang="zh-CN" altLang="en-US">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𝒍</m:t>
                              </m:r>
                            </m:e>
                            <m:sup>
                              <m:r>
                                <a:rPr lang="en-US" altLang="zh-CN" b="0" i="1" smtClean="0">
                                  <a:latin typeface="Cambria Math" panose="02040503050406030204" pitchFamily="18" charset="0"/>
                                </a:rPr>
                                <m:t>′</m:t>
                              </m:r>
                            </m:sup>
                          </m:sSup>
                        </m:den>
                      </m:f>
                      <m:r>
                        <a:rPr lang="en-US" altLang="zh-CN" b="1" i="1">
                          <a:latin typeface="Cambria Math" panose="02040503050406030204" pitchFamily="18" charset="0"/>
                          <a:ea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𝒍</m:t>
                              </m:r>
                            </m:e>
                            <m:sup>
                              <m:r>
                                <a:rPr lang="en-US" altLang="zh-CN" i="1">
                                  <a:latin typeface="Cambria Math" panose="02040503050406030204" pitchFamily="18" charset="0"/>
                                </a:rPr>
                                <m:t>′</m:t>
                              </m:r>
                            </m:sup>
                          </m:sSup>
                        </m:num>
                        <m:den>
                          <m:r>
                            <a:rPr lang="zh-CN" altLang="en-US">
                              <a:latin typeface="Cambria Math" panose="02040503050406030204" pitchFamily="18" charset="0"/>
                            </a:rPr>
                            <m:t>𝜕</m:t>
                          </m:r>
                          <m:r>
                            <a:rPr lang="en-US" altLang="zh-CN" b="1" i="1">
                              <a:latin typeface="Cambria Math" panose="02040503050406030204" pitchFamily="18" charset="0"/>
                            </a:rPr>
                            <m:t>𝒃</m:t>
                          </m:r>
                        </m:den>
                      </m:f>
                    </m:oMath>
                  </m:oMathPara>
                </a14:m>
                <a:endParaRPr lang="zh-CN" altLang="en-US" dirty="0"/>
              </a:p>
            </p:txBody>
          </p:sp>
        </mc:Choice>
        <mc:Fallback xmlns="">
          <p:sp>
            <p:nvSpPr>
              <p:cNvPr id="13" name="文本框 12">
                <a:extLst>
                  <a:ext uri="{FF2B5EF4-FFF2-40B4-BE49-F238E27FC236}">
                    <a16:creationId xmlns:a16="http://schemas.microsoft.com/office/drawing/2014/main" id="{FC3E1165-7151-457B-9BD8-50F0CE663D62}"/>
                  </a:ext>
                </a:extLst>
              </p:cNvPr>
              <p:cNvSpPr txBox="1">
                <a:spLocks noRot="1" noChangeAspect="1" noMove="1" noResize="1" noEditPoints="1" noAdjustHandles="1" noChangeArrowheads="1" noChangeShapeType="1" noTextEdit="1"/>
              </p:cNvSpPr>
              <p:nvPr/>
            </p:nvSpPr>
            <p:spPr>
              <a:xfrm>
                <a:off x="886598" y="3338366"/>
                <a:ext cx="7370802" cy="70897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C5B552E-7769-405A-BF65-12F9B4BF028A}"/>
                  </a:ext>
                </a:extLst>
              </p:cNvPr>
              <p:cNvSpPr txBox="1"/>
              <p:nvPr/>
            </p:nvSpPr>
            <p:spPr>
              <a:xfrm>
                <a:off x="2065968" y="4115951"/>
                <a:ext cx="4638172" cy="474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r>
                        <a:rPr lang="zh-CN" altLang="en-US" b="1" i="1">
                          <a:latin typeface="Cambria Math" panose="02040503050406030204" pitchFamily="18" charset="0"/>
                        </a:rPr>
                        <m:t>𝑼</m:t>
                      </m:r>
                      <m:r>
                        <a:rPr lang="zh-CN" altLang="en-US" b="0" i="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0" i="0">
                              <a:latin typeface="Cambria Math" panose="02040503050406030204" pitchFamily="18" charset="0"/>
                            </a:rPr>
                            <m:t>1</m:t>
                          </m:r>
                        </m:e>
                        <m:sub>
                          <m:d>
                            <m:dPr>
                              <m:begChr m:val="{"/>
                              <m:endChr m:val="}"/>
                              <m:ctrlPr>
                                <a:rPr lang="zh-CN" altLang="en-US" b="0" i="1">
                                  <a:solidFill>
                                    <a:srgbClr val="836967"/>
                                  </a:solidFill>
                                  <a:latin typeface="Cambria Math" panose="02040503050406030204" pitchFamily="18" charset="0"/>
                                </a:rPr>
                              </m:ctrlPr>
                            </m:dPr>
                            <m:e>
                              <m:r>
                                <a:rPr lang="zh-CN" altLang="en-US" b="0" i="0">
                                  <a:latin typeface="Cambria Math" panose="02040503050406030204" pitchFamily="18" charset="0"/>
                                </a:rPr>
                                <m:t>−1&lt;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𝒍</m:t>
                                  </m:r>
                                </m:e>
                                <m:sup>
                                  <m:r>
                                    <a:rPr lang="zh-CN" altLang="en-US" b="0" i="0">
                                      <a:latin typeface="Cambria Math" panose="02040503050406030204" pitchFamily="18" charset="0"/>
                                    </a:rPr>
                                    <m:t>′</m:t>
                                  </m:r>
                                </m:sup>
                              </m:sSup>
                              <m:r>
                                <a:rPr lang="zh-CN" altLang="en-US" b="0" i="0">
                                  <a:latin typeface="Cambria Math" panose="02040503050406030204" pitchFamily="18" charset="0"/>
                                </a:rPr>
                                <m:t>&lt;1</m:t>
                              </m:r>
                            </m:e>
                          </m:d>
                        </m:sub>
                        <m:sup>
                          <m:r>
                            <m:rPr>
                              <m:sty m:val="p"/>
                            </m:rPr>
                            <a:rPr lang="zh-CN" altLang="en-US" b="0" i="0">
                              <a:latin typeface="Cambria Math" panose="02040503050406030204" pitchFamily="18" charset="0"/>
                            </a:rPr>
                            <m:t>T</m:t>
                          </m:r>
                        </m:sup>
                      </m:sSubSup>
                      <m:r>
                        <a:rPr lang="zh-CN" altLang="en-US" b="0" i="0">
                          <a:latin typeface="Cambria Math" panose="02040503050406030204" pitchFamily="18" charset="0"/>
                        </a:rPr>
                        <m:t>− </m:t>
                      </m:r>
                      <m:r>
                        <a:rPr lang="zh-CN" altLang="en-US" b="1" i="1">
                          <a:latin typeface="Cambria Math" panose="02040503050406030204" pitchFamily="18" charset="0"/>
                        </a:rPr>
                        <m:t>𝑼</m:t>
                      </m:r>
                      <m:r>
                        <a:rPr lang="zh-CN" altLang="en-US" b="0" i="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0" i="0">
                              <a:latin typeface="Cambria Math" panose="02040503050406030204" pitchFamily="18" charset="0"/>
                            </a:rPr>
                            <m:t>1</m:t>
                          </m:r>
                        </m:e>
                        <m:sub>
                          <m:d>
                            <m:dPr>
                              <m:begChr m:val="{"/>
                              <m:endChr m:val="}"/>
                              <m:ctrlPr>
                                <a:rPr lang="zh-CN" altLang="en-US" b="0" i="1">
                                  <a:solidFill>
                                    <a:srgbClr val="836967"/>
                                  </a:solidFill>
                                  <a:latin typeface="Cambria Math" panose="02040503050406030204" pitchFamily="18" charset="0"/>
                                </a:rPr>
                              </m:ctrlPr>
                            </m:dPr>
                            <m:e>
                              <m:r>
                                <a:rPr lang="zh-CN" altLang="en-US" b="0" i="0">
                                  <a:latin typeface="Cambria Math" panose="02040503050406030204" pitchFamily="18" charset="0"/>
                                </a:rPr>
                                <m:t>−1&lt;</m:t>
                              </m:r>
                              <m:r>
                                <a:rPr lang="zh-CN" altLang="en-US" b="1" i="1">
                                  <a:latin typeface="Cambria Math" panose="02040503050406030204" pitchFamily="18" charset="0"/>
                                </a:rPr>
                                <m:t>𝒍</m:t>
                              </m:r>
                              <m:r>
                                <a:rPr lang="zh-CN" altLang="en-US" b="0" i="0">
                                  <a:latin typeface="Cambria Math" panose="02040503050406030204" pitchFamily="18" charset="0"/>
                                </a:rPr>
                                <m:t>&lt;1</m:t>
                              </m:r>
                            </m:e>
                          </m:d>
                        </m:sub>
                        <m:sup>
                          <m:r>
                            <m:rPr>
                              <m:sty m:val="p"/>
                            </m:rPr>
                            <a:rPr lang="zh-CN" altLang="en-US" b="0" i="0">
                              <a:latin typeface="Cambria Math" panose="02040503050406030204" pitchFamily="18" charset="0"/>
                            </a:rPr>
                            <m:t>T</m:t>
                          </m:r>
                        </m:sup>
                      </m:sSubSup>
                    </m:oMath>
                  </m:oMathPara>
                </a14:m>
                <a:endParaRPr lang="zh-CN" altLang="en-US" dirty="0"/>
              </a:p>
            </p:txBody>
          </p:sp>
        </mc:Choice>
        <mc:Fallback xmlns="">
          <p:sp>
            <p:nvSpPr>
              <p:cNvPr id="16" name="文本框 15">
                <a:extLst>
                  <a:ext uri="{FF2B5EF4-FFF2-40B4-BE49-F238E27FC236}">
                    <a16:creationId xmlns:a16="http://schemas.microsoft.com/office/drawing/2014/main" id="{4C5B552E-7769-405A-BF65-12F9B4BF028A}"/>
                  </a:ext>
                </a:extLst>
              </p:cNvPr>
              <p:cNvSpPr txBox="1">
                <a:spLocks noRot="1" noChangeAspect="1" noMove="1" noResize="1" noEditPoints="1" noAdjustHandles="1" noChangeArrowheads="1" noChangeShapeType="1" noTextEdit="1"/>
              </p:cNvSpPr>
              <p:nvPr/>
            </p:nvSpPr>
            <p:spPr>
              <a:xfrm>
                <a:off x="2065968" y="4115951"/>
                <a:ext cx="4638172" cy="4748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9F30BBB-6BF7-4FBD-BF5B-1710E3C6DCD3}"/>
                  </a:ext>
                </a:extLst>
              </p:cNvPr>
              <p:cNvSpPr txBox="1"/>
              <p:nvPr/>
            </p:nvSpPr>
            <p:spPr>
              <a:xfrm>
                <a:off x="1861886" y="4806608"/>
                <a:ext cx="5638800" cy="6823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r>
                            <a:rPr lang="zh-CN" altLang="en-US" b="1" i="1">
                              <a:latin typeface="Cambria Math" panose="02040503050406030204" pitchFamily="18" charset="0"/>
                            </a:rPr>
                            <m:t>𝑾</m:t>
                          </m:r>
                        </m:den>
                      </m:f>
                      <m:r>
                        <a:rPr lang="zh-CN" altLang="en-US" b="0"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1">
                                  <a:latin typeface="Cambria Math" panose="02040503050406030204" pitchFamily="18" charset="0"/>
                                </a:rPr>
                                <m:t>𝒙</m:t>
                              </m:r>
                            </m:e>
                          </m:d>
                        </m:den>
                      </m:f>
                      <m:r>
                        <a:rPr lang="zh-CN" altLang="en-US">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1">
                                  <a:latin typeface="Cambria Math" panose="02040503050406030204" pitchFamily="18" charset="0"/>
                                </a:rPr>
                                <m:t>𝒙</m:t>
                              </m:r>
                            </m:e>
                          </m:d>
                        </m:num>
                        <m:den>
                          <m:r>
                            <a:rPr lang="zh-CN" altLang="en-US">
                              <a:latin typeface="Cambria Math" panose="02040503050406030204" pitchFamily="18" charset="0"/>
                            </a:rPr>
                            <m:t>𝜕</m:t>
                          </m:r>
                          <m:r>
                            <a:rPr lang="en-US" altLang="zh-CN" b="1" i="1" smtClean="0">
                              <a:latin typeface="Cambria Math" panose="02040503050406030204" pitchFamily="18" charset="0"/>
                            </a:rPr>
                            <m:t>𝒉</m:t>
                          </m:r>
                        </m:den>
                      </m:f>
                      <m:r>
                        <a:rPr lang="zh-CN" altLang="en-US" i="1">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en-US" altLang="zh-CN" b="1" i="1">
                              <a:latin typeface="Cambria Math" panose="02040503050406030204" pitchFamily="18" charset="0"/>
                            </a:rPr>
                            <m:t>𝒉</m:t>
                          </m:r>
                        </m:num>
                        <m:den>
                          <m:r>
                            <a:rPr lang="zh-CN" altLang="en-US">
                              <a:latin typeface="Cambria Math" panose="02040503050406030204" pitchFamily="18" charset="0"/>
                            </a:rPr>
                            <m:t>𝜕</m:t>
                          </m:r>
                          <m:r>
                            <a:rPr lang="en-US" altLang="zh-CN" b="1" i="1" smtClean="0">
                              <a:latin typeface="Cambria Math" panose="02040503050406030204" pitchFamily="18" charset="0"/>
                            </a:rPr>
                            <m:t>𝑾</m:t>
                          </m:r>
                        </m:den>
                      </m:f>
                      <m:r>
                        <a:rPr lang="zh-CN" altLang="en-US">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1">
                                  <a:latin typeface="Cambria Math" panose="02040503050406030204" pitchFamily="18" charset="0"/>
                                </a:rPr>
                                <m:t>𝒙</m:t>
                              </m:r>
                              <m:r>
                                <a:rPr lang="zh-CN" altLang="en-US">
                                  <a:latin typeface="Cambria Math" panose="02040503050406030204" pitchFamily="18" charset="0"/>
                                </a:rPr>
                                <m:t>′</m:t>
                              </m:r>
                            </m:e>
                          </m:d>
                        </m:den>
                      </m:f>
                      <m:r>
                        <a:rPr lang="zh-CN" altLang="en-US">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1">
                                  <a:latin typeface="Cambria Math" panose="02040503050406030204" pitchFamily="18" charset="0"/>
                                </a:rPr>
                                <m:t>𝒙</m:t>
                              </m:r>
                              <m:r>
                                <a:rPr lang="zh-CN" altLang="en-US">
                                  <a:latin typeface="Cambria Math" panose="02040503050406030204" pitchFamily="18" charset="0"/>
                                </a:rPr>
                                <m:t>′</m:t>
                              </m:r>
                            </m:e>
                          </m:d>
                        </m:num>
                        <m:den>
                          <m:r>
                            <a:rPr lang="zh-CN" altLang="en-US">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𝒉</m:t>
                              </m:r>
                            </m:e>
                            <m:sup>
                              <m:r>
                                <a:rPr lang="en-US" altLang="zh-CN" i="1">
                                  <a:latin typeface="Cambria Math" panose="02040503050406030204" pitchFamily="18" charset="0"/>
                                </a:rPr>
                                <m:t>′</m:t>
                              </m:r>
                            </m:sup>
                          </m:sSup>
                        </m:den>
                      </m:f>
                      <m:r>
                        <a:rPr lang="zh-CN" altLang="en-US" i="1">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𝒉</m:t>
                              </m:r>
                            </m:e>
                            <m:sup>
                              <m:r>
                                <a:rPr lang="en-US" altLang="zh-CN" i="1">
                                  <a:latin typeface="Cambria Math" panose="02040503050406030204" pitchFamily="18" charset="0"/>
                                </a:rPr>
                                <m:t>′</m:t>
                              </m:r>
                            </m:sup>
                          </m:sSup>
                        </m:num>
                        <m:den>
                          <m:r>
                            <a:rPr lang="zh-CN" altLang="en-US">
                              <a:latin typeface="Cambria Math" panose="02040503050406030204" pitchFamily="18" charset="0"/>
                            </a:rPr>
                            <m:t>𝜕</m:t>
                          </m:r>
                          <m:r>
                            <a:rPr lang="en-US" altLang="zh-CN" b="1" i="1" smtClean="0">
                              <a:latin typeface="Cambria Math" panose="02040503050406030204" pitchFamily="18" charset="0"/>
                            </a:rPr>
                            <m:t>𝑾</m:t>
                          </m:r>
                        </m:den>
                      </m:f>
                    </m:oMath>
                  </m:oMathPara>
                </a14:m>
                <a:endParaRPr lang="zh-CN" altLang="en-US" dirty="0"/>
              </a:p>
            </p:txBody>
          </p:sp>
        </mc:Choice>
        <mc:Fallback xmlns="">
          <p:sp>
            <p:nvSpPr>
              <p:cNvPr id="19" name="文本框 18">
                <a:extLst>
                  <a:ext uri="{FF2B5EF4-FFF2-40B4-BE49-F238E27FC236}">
                    <a16:creationId xmlns:a16="http://schemas.microsoft.com/office/drawing/2014/main" id="{89F30BBB-6BF7-4FBD-BF5B-1710E3C6DCD3}"/>
                  </a:ext>
                </a:extLst>
              </p:cNvPr>
              <p:cNvSpPr txBox="1">
                <a:spLocks noRot="1" noChangeAspect="1" noMove="1" noResize="1" noEditPoints="1" noAdjustHandles="1" noChangeArrowheads="1" noChangeShapeType="1" noTextEdit="1"/>
              </p:cNvSpPr>
              <p:nvPr/>
            </p:nvSpPr>
            <p:spPr>
              <a:xfrm>
                <a:off x="1861886" y="4806608"/>
                <a:ext cx="5638800" cy="68236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7468C4D7-B00D-41C7-ADF0-8882326D2386}"/>
                  </a:ext>
                </a:extLst>
              </p:cNvPr>
              <p:cNvSpPr txBox="1"/>
              <p:nvPr/>
            </p:nvSpPr>
            <p:spPr>
              <a:xfrm>
                <a:off x="2498647" y="5704821"/>
                <a:ext cx="5002039" cy="4398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b="1" i="1">
                              <a:latin typeface="Cambria Math" panose="02040503050406030204" pitchFamily="18" charset="0"/>
                            </a:rPr>
                            <m:t>𝑼</m:t>
                          </m:r>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0">
                              <a:latin typeface="Cambria Math" panose="02040503050406030204" pitchFamily="18" charset="0"/>
                            </a:rPr>
                            <m:t>1</m:t>
                          </m:r>
                        </m:e>
                        <m:sub>
                          <m:d>
                            <m:dPr>
                              <m:begChr m:val="{"/>
                              <m:endChr m:val="}"/>
                              <m:ctrlPr>
                                <a:rPr lang="zh-CN" altLang="en-US" b="0" i="1">
                                  <a:solidFill>
                                    <a:srgbClr val="836967"/>
                                  </a:solidFill>
                                  <a:latin typeface="Cambria Math" panose="02040503050406030204" pitchFamily="18" charset="0"/>
                                </a:rPr>
                              </m:ctrlPr>
                            </m:dPr>
                            <m:e>
                              <m:r>
                                <a:rPr lang="zh-CN" altLang="en-US" b="0" i="0">
                                  <a:latin typeface="Cambria Math" panose="02040503050406030204" pitchFamily="18" charset="0"/>
                                </a:rPr>
                                <m:t>−1&lt;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𝒍</m:t>
                                  </m:r>
                                </m:e>
                                <m:sup>
                                  <m:r>
                                    <a:rPr lang="zh-CN" altLang="en-US" b="0" i="0">
                                      <a:latin typeface="Cambria Math" panose="02040503050406030204" pitchFamily="18" charset="0"/>
                                    </a:rPr>
                                    <m:t>′</m:t>
                                  </m:r>
                                </m:sup>
                              </m:sSup>
                              <m:r>
                                <a:rPr lang="zh-CN" altLang="en-US" b="0" i="0">
                                  <a:latin typeface="Cambria Math" panose="02040503050406030204" pitchFamily="18" charset="0"/>
                                </a:rPr>
                                <m:t>&lt;1</m:t>
                              </m:r>
                            </m:e>
                          </m:d>
                        </m:sub>
                      </m:sSub>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𝒙</m:t>
                          </m:r>
                        </m:e>
                        <m:sup>
                          <m:r>
                            <a:rPr lang="zh-CN" altLang="en-US" b="0" i="0">
                              <a:latin typeface="Cambria Math" panose="02040503050406030204" pitchFamily="18" charset="0"/>
                            </a:rPr>
                            <m:t>′</m:t>
                          </m:r>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𝑼</m:t>
                          </m:r>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0">
                              <a:latin typeface="Cambria Math" panose="02040503050406030204" pitchFamily="18" charset="0"/>
                            </a:rPr>
                            <m:t>1</m:t>
                          </m:r>
                        </m:e>
                        <m:sub>
                          <m:d>
                            <m:dPr>
                              <m:begChr m:val="{"/>
                              <m:endChr m:val="}"/>
                              <m:ctrlPr>
                                <a:rPr lang="zh-CN" altLang="en-US" b="0" i="1">
                                  <a:solidFill>
                                    <a:srgbClr val="836967"/>
                                  </a:solidFill>
                                  <a:latin typeface="Cambria Math" panose="02040503050406030204" pitchFamily="18" charset="0"/>
                                </a:rPr>
                              </m:ctrlPr>
                            </m:dPr>
                            <m:e>
                              <m:r>
                                <a:rPr lang="zh-CN" altLang="en-US" b="0" i="0">
                                  <a:latin typeface="Cambria Math" panose="02040503050406030204" pitchFamily="18" charset="0"/>
                                </a:rPr>
                                <m:t>−1&lt;</m:t>
                              </m:r>
                              <m:r>
                                <a:rPr lang="zh-CN" altLang="en-US" b="1" i="1">
                                  <a:latin typeface="Cambria Math" panose="02040503050406030204" pitchFamily="18" charset="0"/>
                                </a:rPr>
                                <m:t>𝒍</m:t>
                              </m:r>
                              <m:r>
                                <a:rPr lang="zh-CN" altLang="en-US" b="0" i="0">
                                  <a:latin typeface="Cambria Math" panose="02040503050406030204" pitchFamily="18" charset="0"/>
                                </a:rPr>
                                <m:t>&lt;1</m:t>
                              </m:r>
                            </m:e>
                          </m:d>
                        </m:sub>
                      </m:sSub>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𝒙</m:t>
                          </m:r>
                        </m:e>
                        <m:sup>
                          <m:r>
                            <m:rPr>
                              <m:sty m:val="p"/>
                            </m:rPr>
                            <a:rPr lang="zh-CN" altLang="en-US" b="0" i="0">
                              <a:latin typeface="Cambria Math" panose="02040503050406030204" pitchFamily="18" charset="0"/>
                            </a:rPr>
                            <m:t>T</m:t>
                          </m:r>
                        </m:sup>
                      </m:sSup>
                    </m:oMath>
                  </m:oMathPara>
                </a14:m>
                <a:endParaRPr lang="zh-CN" altLang="en-US" dirty="0"/>
              </a:p>
            </p:txBody>
          </p:sp>
        </mc:Choice>
        <mc:Fallback xmlns="">
          <p:sp>
            <p:nvSpPr>
              <p:cNvPr id="22" name="文本框 21">
                <a:extLst>
                  <a:ext uri="{FF2B5EF4-FFF2-40B4-BE49-F238E27FC236}">
                    <a16:creationId xmlns:a16="http://schemas.microsoft.com/office/drawing/2014/main" id="{7468C4D7-B00D-41C7-ADF0-8882326D2386}"/>
                  </a:ext>
                </a:extLst>
              </p:cNvPr>
              <p:cNvSpPr txBox="1">
                <a:spLocks noRot="1" noChangeAspect="1" noMove="1" noResize="1" noEditPoints="1" noAdjustHandles="1" noChangeArrowheads="1" noChangeShapeType="1" noTextEdit="1"/>
              </p:cNvSpPr>
              <p:nvPr/>
            </p:nvSpPr>
            <p:spPr>
              <a:xfrm>
                <a:off x="2498647" y="5704821"/>
                <a:ext cx="5002039" cy="43986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9DF1B1A-75F5-4385-BDE9-D3D678F3C1DE}"/>
                  </a:ext>
                </a:extLst>
              </p:cNvPr>
              <p:cNvSpPr txBox="1"/>
              <p:nvPr/>
            </p:nvSpPr>
            <p:spPr>
              <a:xfrm>
                <a:off x="2209800" y="1877002"/>
                <a:ext cx="463660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等线" panose="02010600030101010101" pitchFamily="2" charset="-122"/>
                          <a:cs typeface="Times New Roman" panose="02020603050405020304" pitchFamily="18" charset="0"/>
                        </a:rPr>
                        <m:t>𝒍</m:t>
                      </m:r>
                      <m:r>
                        <a:rPr lang="en-US" altLang="zh-CN" sz="1800" b="1"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kern="100" smtClean="0">
                          <a:effectLst/>
                          <a:latin typeface="Cambria Math" panose="02040503050406030204" pitchFamily="18" charset="0"/>
                          <a:ea typeface="等线" panose="02010600030101010101" pitchFamily="2" charset="-122"/>
                          <a:cs typeface="Times New Roman" panose="02020603050405020304" pitchFamily="18" charset="0"/>
                        </a:rPr>
                        <m:t>𝑾</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𝒙</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𝒃</m:t>
                      </m:r>
                    </m:oMath>
                  </m:oMathPara>
                </a14:m>
                <a:endParaRPr lang="en-US" altLang="zh-CN" dirty="0"/>
              </a:p>
            </p:txBody>
          </p:sp>
        </mc:Choice>
        <mc:Fallback xmlns="">
          <p:sp>
            <p:nvSpPr>
              <p:cNvPr id="12" name="文本框 11">
                <a:extLst>
                  <a:ext uri="{FF2B5EF4-FFF2-40B4-BE49-F238E27FC236}">
                    <a16:creationId xmlns:a16="http://schemas.microsoft.com/office/drawing/2014/main" id="{49DF1B1A-75F5-4385-BDE9-D3D678F3C1DE}"/>
                  </a:ext>
                </a:extLst>
              </p:cNvPr>
              <p:cNvSpPr txBox="1">
                <a:spLocks noRot="1" noChangeAspect="1" noMove="1" noResize="1" noEditPoints="1" noAdjustHandles="1" noChangeArrowheads="1" noChangeShapeType="1" noTextEdit="1"/>
              </p:cNvSpPr>
              <p:nvPr/>
            </p:nvSpPr>
            <p:spPr>
              <a:xfrm>
                <a:off x="2209800" y="1877002"/>
                <a:ext cx="4636604" cy="369332"/>
              </a:xfrm>
              <a:prstGeom prst="rect">
                <a:avLst/>
              </a:prstGeom>
              <a:blipFill>
                <a:blip r:embed="rId9"/>
                <a:stretch>
                  <a:fillRect/>
                </a:stretch>
              </a:blipFill>
            </p:spPr>
            <p:txBody>
              <a:bodyPr/>
              <a:lstStyle/>
              <a:p>
                <a:r>
                  <a:rPr lang="zh-CN" altLang="en-US">
                    <a:noFill/>
                  </a:rPr>
                  <a:t> </a:t>
                </a:r>
              </a:p>
            </p:txBody>
          </p:sp>
        </mc:Fallback>
      </mc:AlternateContent>
      <p:sp>
        <p:nvSpPr>
          <p:cNvPr id="5" name="标题 4">
            <a:extLst>
              <a:ext uri="{FF2B5EF4-FFF2-40B4-BE49-F238E27FC236}">
                <a16:creationId xmlns:a16="http://schemas.microsoft.com/office/drawing/2014/main" id="{808175B4-1F89-40FB-968D-542044A2AF57}"/>
              </a:ext>
            </a:extLst>
          </p:cNvPr>
          <p:cNvSpPr>
            <a:spLocks noGrp="1"/>
          </p:cNvSpPr>
          <p:nvPr>
            <p:ph type="title"/>
          </p:nvPr>
        </p:nvSpPr>
        <p:spPr/>
        <p:txBody>
          <a:bodyPr/>
          <a:lstStyle/>
          <a:p>
            <a:r>
              <a:rPr lang="en-US" altLang="zh-CN" dirty="0"/>
              <a:t>·</a:t>
            </a:r>
            <a:endParaRPr lang="zh-CN" altLang="en-US" dirty="0"/>
          </a:p>
        </p:txBody>
      </p:sp>
    </p:spTree>
    <p:extLst>
      <p:ext uri="{BB962C8B-B14F-4D97-AF65-F5344CB8AC3E}">
        <p14:creationId xmlns:p14="http://schemas.microsoft.com/office/powerpoint/2010/main" val="3643426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CC6B95E-12D1-4D16-B3B7-2AD2DEC5DA64}"/>
              </a:ext>
            </a:extLst>
          </p:cNvPr>
          <p:cNvSpPr txBox="1"/>
          <p:nvPr/>
        </p:nvSpPr>
        <p:spPr>
          <a:xfrm>
            <a:off x="2286000" y="2863837"/>
            <a:ext cx="4515980" cy="461665"/>
          </a:xfrm>
          <a:prstGeom prst="rect">
            <a:avLst/>
          </a:prstGeom>
          <a:noFill/>
        </p:spPr>
        <p:txBody>
          <a:bodyPr wrap="none" rtlCol="0">
            <a:spAutoFit/>
          </a:bodyPr>
          <a:lstStyle/>
          <a:p>
            <a:r>
              <a:rPr lang="zh-CN" altLang="en-US" sz="2400" b="1" dirty="0"/>
              <a:t>最后就是关于词向量矩阵的求导</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D5777D3-6E5B-458F-9FB0-DE978EB84024}"/>
                  </a:ext>
                </a:extLst>
              </p:cNvPr>
              <p:cNvSpPr txBox="1"/>
              <p:nvPr/>
            </p:nvSpPr>
            <p:spPr>
              <a:xfrm>
                <a:off x="2105741" y="3650574"/>
                <a:ext cx="4636604" cy="6823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r>
                            <a:rPr lang="zh-CN" altLang="en-US" b="1" i="1">
                              <a:latin typeface="Cambria Math" panose="02040503050406030204" pitchFamily="18" charset="0"/>
                            </a:rPr>
                            <m:t>𝒙</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𝐿</m:t>
                          </m:r>
                        </m:num>
                        <m:den>
                          <m:r>
                            <a:rPr lang="zh-CN" altLang="en-US" b="0" i="0">
                              <a:latin typeface="Cambria Math" panose="02040503050406030204" pitchFamily="18" charset="0"/>
                            </a:rPr>
                            <m:t>𝜕</m:t>
                          </m:r>
                          <m:r>
                            <a:rPr lang="zh-CN" altLang="en-US" b="0" i="1">
                              <a:latin typeface="Cambria Math" panose="02040503050406030204" pitchFamily="18" charset="0"/>
                            </a:rPr>
                            <m:t>𝑓</m:t>
                          </m:r>
                          <m:d>
                            <m:dPr>
                              <m:ctrlPr>
                                <a:rPr lang="zh-CN" altLang="en-US" b="0" i="1">
                                  <a:latin typeface="Cambria Math" panose="02040503050406030204" pitchFamily="18" charset="0"/>
                                </a:rPr>
                              </m:ctrlPr>
                            </m:dPr>
                            <m:e>
                              <m:r>
                                <a:rPr lang="zh-CN" altLang="en-US" b="1" i="1">
                                  <a:latin typeface="Cambria Math" panose="02040503050406030204" pitchFamily="18" charset="0"/>
                                </a:rPr>
                                <m:t>𝒙</m:t>
                              </m:r>
                            </m:e>
                          </m:d>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𝑓</m:t>
                          </m:r>
                          <m:d>
                            <m:dPr>
                              <m:ctrlPr>
                                <a:rPr lang="zh-CN" altLang="en-US" b="0" i="1">
                                  <a:latin typeface="Cambria Math" panose="02040503050406030204" pitchFamily="18" charset="0"/>
                                </a:rPr>
                              </m:ctrlPr>
                            </m:dPr>
                            <m:e>
                              <m:r>
                                <a:rPr lang="zh-CN" altLang="en-US" b="1" i="1">
                                  <a:latin typeface="Cambria Math" panose="02040503050406030204" pitchFamily="18" charset="0"/>
                                </a:rPr>
                                <m:t>𝒙</m:t>
                              </m:r>
                            </m:e>
                          </m:d>
                        </m:num>
                        <m:den>
                          <m:r>
                            <a:rPr lang="zh-CN" altLang="en-US" b="0" i="0">
                              <a:latin typeface="Cambria Math" panose="02040503050406030204" pitchFamily="18" charset="0"/>
                            </a:rPr>
                            <m:t>𝜕</m:t>
                          </m:r>
                          <m:r>
                            <a:rPr lang="zh-CN" altLang="en-US" b="1" i="1">
                              <a:latin typeface="Cambria Math" panose="02040503050406030204" pitchFamily="18" charset="0"/>
                            </a:rPr>
                            <m:t>𝒙</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𝐿</m:t>
                          </m:r>
                        </m:num>
                        <m:den>
                          <m:r>
                            <a:rPr lang="zh-CN" altLang="en-US" b="0" i="0">
                              <a:latin typeface="Cambria Math" panose="02040503050406030204" pitchFamily="18" charset="0"/>
                            </a:rPr>
                            <m:t>𝜕</m:t>
                          </m:r>
                          <m:r>
                            <a:rPr lang="zh-CN" altLang="en-US" b="0" i="1">
                              <a:latin typeface="Cambria Math" panose="02040503050406030204" pitchFamily="18" charset="0"/>
                            </a:rPr>
                            <m:t>𝑓</m:t>
                          </m:r>
                          <m:d>
                            <m:dPr>
                              <m:ctrlPr>
                                <a:rPr lang="zh-CN" altLang="en-US" b="0" i="1">
                                  <a:latin typeface="Cambria Math" panose="02040503050406030204" pitchFamily="18" charset="0"/>
                                </a:rPr>
                              </m:ctrlPr>
                            </m:dPr>
                            <m:e>
                              <m:r>
                                <a:rPr lang="zh-CN" altLang="en-US" b="1" i="1">
                                  <a:latin typeface="Cambria Math" panose="02040503050406030204" pitchFamily="18" charset="0"/>
                                </a:rPr>
                                <m:t>𝒙</m:t>
                              </m:r>
                              <m:r>
                                <a:rPr lang="zh-CN" altLang="en-US" b="0" i="0">
                                  <a:latin typeface="Cambria Math" panose="02040503050406030204" pitchFamily="18" charset="0"/>
                                </a:rPr>
                                <m:t>′</m:t>
                              </m:r>
                            </m:e>
                          </m:d>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𝑓</m:t>
                          </m:r>
                          <m:d>
                            <m:dPr>
                              <m:ctrlPr>
                                <a:rPr lang="zh-CN" altLang="en-US" b="0" i="1">
                                  <a:latin typeface="Cambria Math" panose="02040503050406030204" pitchFamily="18" charset="0"/>
                                </a:rPr>
                              </m:ctrlPr>
                            </m:dPr>
                            <m:e>
                              <m:r>
                                <a:rPr lang="zh-CN" altLang="en-US" b="1" i="1">
                                  <a:latin typeface="Cambria Math" panose="02040503050406030204" pitchFamily="18" charset="0"/>
                                </a:rPr>
                                <m:t>𝒙</m:t>
                              </m:r>
                              <m:r>
                                <a:rPr lang="zh-CN" altLang="en-US" b="0" i="0">
                                  <a:latin typeface="Cambria Math" panose="02040503050406030204" pitchFamily="18" charset="0"/>
                                </a:rPr>
                                <m:t>′</m:t>
                              </m:r>
                            </m:e>
                          </m:d>
                        </m:num>
                        <m:den>
                          <m:r>
                            <a:rPr lang="zh-CN" altLang="en-US" b="0" i="0">
                              <a:latin typeface="Cambria Math" panose="02040503050406030204" pitchFamily="18" charset="0"/>
                            </a:rPr>
                            <m:t>𝜕</m:t>
                          </m:r>
                          <m:r>
                            <a:rPr lang="zh-CN" altLang="en-US" b="1" i="1">
                              <a:latin typeface="Cambria Math" panose="02040503050406030204" pitchFamily="18" charset="0"/>
                            </a:rPr>
                            <m:t>𝒙</m:t>
                          </m:r>
                        </m:den>
                      </m:f>
                    </m:oMath>
                  </m:oMathPara>
                </a14:m>
                <a:endParaRPr lang="zh-CN" altLang="en-US" dirty="0"/>
              </a:p>
            </p:txBody>
          </p:sp>
        </mc:Choice>
        <mc:Fallback xmlns="">
          <p:sp>
            <p:nvSpPr>
              <p:cNvPr id="5" name="文本框 4">
                <a:extLst>
                  <a:ext uri="{FF2B5EF4-FFF2-40B4-BE49-F238E27FC236}">
                    <a16:creationId xmlns:a16="http://schemas.microsoft.com/office/drawing/2014/main" id="{6D5777D3-6E5B-458F-9FB0-DE978EB84024}"/>
                  </a:ext>
                </a:extLst>
              </p:cNvPr>
              <p:cNvSpPr txBox="1">
                <a:spLocks noRot="1" noChangeAspect="1" noMove="1" noResize="1" noEditPoints="1" noAdjustHandles="1" noChangeArrowheads="1" noChangeShapeType="1" noTextEdit="1"/>
              </p:cNvSpPr>
              <p:nvPr/>
            </p:nvSpPr>
            <p:spPr>
              <a:xfrm>
                <a:off x="2105741" y="3650574"/>
                <a:ext cx="4636604" cy="6823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D093FBF-9DA3-473D-B318-2B902564A445}"/>
                  </a:ext>
                </a:extLst>
              </p:cNvPr>
              <p:cNvSpPr txBox="1"/>
              <p:nvPr/>
            </p:nvSpPr>
            <p:spPr>
              <a:xfrm>
                <a:off x="2286000" y="5472863"/>
                <a:ext cx="4636604" cy="4090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b="1" i="1">
                              <a:latin typeface="Cambria Math" panose="02040503050406030204" pitchFamily="18" charset="0"/>
                            </a:rPr>
                            <m:t>𝑾</m:t>
                          </m:r>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𝑼</m:t>
                                  </m:r>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r>
                                <a:rPr lang="zh-CN" altLang="en-US" b="0" i="0">
                                  <a:latin typeface="Cambria Math" panose="02040503050406030204" pitchFamily="18" charset="0"/>
                                </a:rPr>
                                <m:t>1</m:t>
                              </m:r>
                            </m:e>
                            <m:sub>
                              <m:d>
                                <m:dPr>
                                  <m:begChr m:val="{"/>
                                  <m:endChr m:val="}"/>
                                  <m:ctrlPr>
                                    <a:rPr lang="zh-CN" altLang="en-US" b="0" i="1">
                                      <a:solidFill>
                                        <a:srgbClr val="836967"/>
                                      </a:solidFill>
                                      <a:latin typeface="Cambria Math" panose="02040503050406030204" pitchFamily="18" charset="0"/>
                                    </a:rPr>
                                  </m:ctrlPr>
                                </m:dPr>
                                <m:e>
                                  <m:r>
                                    <a:rPr lang="zh-CN" altLang="en-US" b="0" i="0">
                                      <a:latin typeface="Cambria Math" panose="02040503050406030204" pitchFamily="18" charset="0"/>
                                    </a:rPr>
                                    <m:t>−</m:t>
                                  </m:r>
                                  <m:r>
                                    <a:rPr lang="zh-CN" altLang="en-US" b="0" i="0">
                                      <a:latin typeface="Cambria Math" panose="02040503050406030204" pitchFamily="18" charset="0"/>
                                    </a:rPr>
                                    <m:t>1</m:t>
                                  </m:r>
                                  <m:r>
                                    <a:rPr lang="zh-CN" altLang="en-US" b="0" i="0">
                                      <a:latin typeface="Cambria Math" panose="02040503050406030204" pitchFamily="18" charset="0"/>
                                    </a:rPr>
                                    <m:t>&lt;</m:t>
                                  </m:r>
                                  <m:r>
                                    <a:rPr lang="zh-CN" altLang="en-US" b="1" i="1">
                                      <a:latin typeface="Cambria Math" panose="02040503050406030204" pitchFamily="18" charset="0"/>
                                    </a:rPr>
                                    <m:t>𝒍</m:t>
                                  </m:r>
                                  <m:r>
                                    <a:rPr lang="zh-CN" altLang="en-US" b="0" i="0">
                                      <a:latin typeface="Cambria Math" panose="02040503050406030204" pitchFamily="18" charset="0"/>
                                    </a:rPr>
                                    <m:t>&lt;</m:t>
                                  </m:r>
                                  <m:r>
                                    <a:rPr lang="zh-CN" altLang="en-US" b="0" i="0">
                                      <a:latin typeface="Cambria Math" panose="02040503050406030204" pitchFamily="18" charset="0"/>
                                    </a:rPr>
                                    <m:t>1</m:t>
                                  </m:r>
                                </m:e>
                              </m:d>
                            </m:sub>
                          </m:sSub>
                        </m:e>
                      </m:d>
                    </m:oMath>
                  </m:oMathPara>
                </a14:m>
                <a:endParaRPr lang="zh-CN" altLang="en-US" dirty="0"/>
              </a:p>
            </p:txBody>
          </p:sp>
        </mc:Choice>
        <mc:Fallback xmlns="">
          <p:sp>
            <p:nvSpPr>
              <p:cNvPr id="7" name="文本框 6">
                <a:extLst>
                  <a:ext uri="{FF2B5EF4-FFF2-40B4-BE49-F238E27FC236}">
                    <a16:creationId xmlns:a16="http://schemas.microsoft.com/office/drawing/2014/main" id="{AD093FBF-9DA3-473D-B318-2B902564A445}"/>
                  </a:ext>
                </a:extLst>
              </p:cNvPr>
              <p:cNvSpPr txBox="1">
                <a:spLocks noRot="1" noChangeAspect="1" noMove="1" noResize="1" noEditPoints="1" noAdjustHandles="1" noChangeArrowheads="1" noChangeShapeType="1" noTextEdit="1"/>
              </p:cNvSpPr>
              <p:nvPr/>
            </p:nvSpPr>
            <p:spPr>
              <a:xfrm>
                <a:off x="2286000" y="5472863"/>
                <a:ext cx="4636604" cy="409086"/>
              </a:xfrm>
              <a:prstGeom prst="rect">
                <a:avLst/>
              </a:prstGeom>
              <a:blipFill>
                <a:blip r:embed="rId3"/>
                <a:stretch>
                  <a:fillRect b="-1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5A803C8-73E5-4CF9-96DF-F23B0AB879AE}"/>
                  </a:ext>
                </a:extLst>
              </p:cNvPr>
              <p:cNvSpPr txBox="1"/>
              <p:nvPr/>
            </p:nvSpPr>
            <p:spPr>
              <a:xfrm>
                <a:off x="2089176" y="4631635"/>
                <a:ext cx="4636604" cy="6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b="1" i="1">
                                  <a:latin typeface="Cambria Math" panose="02040503050406030204" pitchFamily="18" charset="0"/>
                                </a:rPr>
                                <m:t>𝒙</m:t>
                              </m:r>
                            </m:e>
                          </m:d>
                        </m:num>
                        <m:den>
                          <m:r>
                            <a:rPr lang="zh-CN" altLang="en-US" b="0" i="0">
                              <a:latin typeface="Cambria Math" panose="02040503050406030204" pitchFamily="18" charset="0"/>
                            </a:rPr>
                            <m:t>𝜕</m:t>
                          </m:r>
                          <m:r>
                            <a:rPr lang="zh-CN" altLang="en-US" b="1" i="1">
                              <a:latin typeface="Cambria Math" panose="02040503050406030204" pitchFamily="18" charset="0"/>
                            </a:rPr>
                            <m:t>𝒙</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𝑓</m:t>
                          </m:r>
                          <m:d>
                            <m:dPr>
                              <m:ctrlPr>
                                <a:rPr lang="zh-CN" altLang="en-US" b="0" i="1">
                                  <a:latin typeface="Cambria Math" panose="02040503050406030204" pitchFamily="18" charset="0"/>
                                </a:rPr>
                              </m:ctrlPr>
                            </m:dPr>
                            <m:e>
                              <m:r>
                                <a:rPr lang="zh-CN" altLang="en-US" b="1" i="1">
                                  <a:latin typeface="Cambria Math" panose="02040503050406030204" pitchFamily="18" charset="0"/>
                                </a:rPr>
                                <m:t>𝒙</m:t>
                              </m:r>
                            </m:e>
                          </m:d>
                        </m:num>
                        <m:den>
                          <m:r>
                            <a:rPr lang="zh-CN" altLang="en-US" b="0" i="0">
                              <a:latin typeface="Cambria Math" panose="02040503050406030204" pitchFamily="18" charset="0"/>
                            </a:rPr>
                            <m:t>𝜕</m:t>
                          </m:r>
                          <m:r>
                            <a:rPr lang="zh-CN" altLang="en-US" b="1" i="1">
                              <a:latin typeface="Cambria Math" panose="02040503050406030204" pitchFamily="18" charset="0"/>
                            </a:rPr>
                            <m:t>𝒉</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𝒉</m:t>
                          </m:r>
                        </m:num>
                        <m:den>
                          <m:r>
                            <a:rPr lang="zh-CN" altLang="en-US" b="0" i="0">
                              <a:latin typeface="Cambria Math" panose="02040503050406030204" pitchFamily="18" charset="0"/>
                            </a:rPr>
                            <m:t>𝜕</m:t>
                          </m:r>
                          <m:r>
                            <a:rPr lang="zh-CN" altLang="en-US" b="1" i="1">
                              <a:latin typeface="Cambria Math" panose="02040503050406030204" pitchFamily="18" charset="0"/>
                            </a:rPr>
                            <m:t>𝒍</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𝒍</m:t>
                          </m:r>
                        </m:num>
                        <m:den>
                          <m:r>
                            <a:rPr lang="zh-CN" altLang="en-US" b="0" i="0">
                              <a:latin typeface="Cambria Math" panose="02040503050406030204" pitchFamily="18" charset="0"/>
                            </a:rPr>
                            <m:t>𝜕</m:t>
                          </m:r>
                          <m:r>
                            <a:rPr lang="zh-CN" altLang="en-US" b="1" i="1">
                              <a:latin typeface="Cambria Math" panose="02040503050406030204" pitchFamily="18" charset="0"/>
                            </a:rPr>
                            <m:t>𝒙</m:t>
                          </m:r>
                        </m:den>
                      </m:f>
                    </m:oMath>
                  </m:oMathPara>
                </a14:m>
                <a:endParaRPr lang="zh-CN" altLang="en-US" dirty="0"/>
              </a:p>
            </p:txBody>
          </p:sp>
        </mc:Choice>
        <mc:Fallback xmlns="">
          <p:sp>
            <p:nvSpPr>
              <p:cNvPr id="10" name="文本框 9">
                <a:extLst>
                  <a:ext uri="{FF2B5EF4-FFF2-40B4-BE49-F238E27FC236}">
                    <a16:creationId xmlns:a16="http://schemas.microsoft.com/office/drawing/2014/main" id="{C5A803C8-73E5-4CF9-96DF-F23B0AB879AE}"/>
                  </a:ext>
                </a:extLst>
              </p:cNvPr>
              <p:cNvSpPr txBox="1">
                <a:spLocks noRot="1" noChangeAspect="1" noMove="1" noResize="1" noEditPoints="1" noAdjustHandles="1" noChangeArrowheads="1" noChangeShapeType="1" noTextEdit="1"/>
              </p:cNvSpPr>
              <p:nvPr/>
            </p:nvSpPr>
            <p:spPr>
              <a:xfrm>
                <a:off x="2089176" y="4631635"/>
                <a:ext cx="4636604" cy="62985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F62FB69-C86F-4991-8603-1433E82C8E77}"/>
                  </a:ext>
                </a:extLst>
              </p:cNvPr>
              <p:cNvSpPr txBox="1"/>
              <p:nvPr/>
            </p:nvSpPr>
            <p:spPr>
              <a:xfrm>
                <a:off x="1600200" y="5901365"/>
                <a:ext cx="6324600"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r>
                            <a:rPr lang="zh-CN" altLang="en-US" b="1" i="1">
                              <a:latin typeface="Cambria Math" panose="02040503050406030204" pitchFamily="18" charset="0"/>
                            </a:rPr>
                            <m:t>𝒙</m:t>
                          </m:r>
                        </m:den>
                      </m:f>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𝑾</m:t>
                          </m:r>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𝑼</m:t>
                                  </m:r>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r>
                                <a:rPr lang="zh-CN" altLang="en-US" b="0" i="0">
                                  <a:latin typeface="Cambria Math" panose="02040503050406030204" pitchFamily="18" charset="0"/>
                                </a:rPr>
                                <m:t>1</m:t>
                              </m:r>
                            </m:e>
                            <m:sub>
                              <m:d>
                                <m:dPr>
                                  <m:begChr m:val="{"/>
                                  <m:endChr m:val="}"/>
                                  <m:ctrlPr>
                                    <a:rPr lang="zh-CN" altLang="en-US" b="0" i="1">
                                      <a:solidFill>
                                        <a:srgbClr val="836967"/>
                                      </a:solidFill>
                                      <a:latin typeface="Cambria Math" panose="02040503050406030204" pitchFamily="18" charset="0"/>
                                    </a:rPr>
                                  </m:ctrlPr>
                                </m:dPr>
                                <m:e>
                                  <m:r>
                                    <a:rPr lang="zh-CN" altLang="en-US" b="0" i="0">
                                      <a:latin typeface="Cambria Math" panose="02040503050406030204" pitchFamily="18" charset="0"/>
                                    </a:rPr>
                                    <m:t>−</m:t>
                                  </m:r>
                                  <m:r>
                                    <a:rPr lang="zh-CN" altLang="en-US" b="0" i="0">
                                      <a:latin typeface="Cambria Math" panose="02040503050406030204" pitchFamily="18" charset="0"/>
                                    </a:rPr>
                                    <m:t>1</m:t>
                                  </m:r>
                                  <m:r>
                                    <a:rPr lang="zh-CN" altLang="en-US" b="0" i="0">
                                      <a:latin typeface="Cambria Math" panose="02040503050406030204" pitchFamily="18" charset="0"/>
                                    </a:rPr>
                                    <m:t>&lt;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𝒍</m:t>
                                      </m:r>
                                    </m:e>
                                    <m:sup>
                                      <m:r>
                                        <a:rPr lang="zh-CN" altLang="en-US" b="0" i="0">
                                          <a:latin typeface="Cambria Math" panose="02040503050406030204" pitchFamily="18" charset="0"/>
                                        </a:rPr>
                                        <m:t>′</m:t>
                                      </m:r>
                                    </m:sup>
                                  </m:sSup>
                                  <m:r>
                                    <a:rPr lang="zh-CN" altLang="en-US" b="0" i="0">
                                      <a:latin typeface="Cambria Math" panose="02040503050406030204" pitchFamily="18" charset="0"/>
                                    </a:rPr>
                                    <m:t>&lt;</m:t>
                                  </m:r>
                                  <m:r>
                                    <a:rPr lang="zh-CN" altLang="en-US" b="0" i="0">
                                      <a:latin typeface="Cambria Math" panose="02040503050406030204" pitchFamily="18" charset="0"/>
                                    </a:rPr>
                                    <m:t>1</m:t>
                                  </m:r>
                                </m:e>
                              </m:d>
                            </m:sub>
                          </m:sSub>
                        </m:e>
                      </m:d>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𝒙</m:t>
                          </m:r>
                        </m:e>
                        <m:sup>
                          <m:r>
                            <a:rPr lang="zh-CN" altLang="en-US" b="0" i="0">
                              <a:latin typeface="Cambria Math" panose="02040503050406030204" pitchFamily="18" charset="0"/>
                            </a:rPr>
                            <m:t>′</m:t>
                          </m:r>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𝑾</m:t>
                          </m:r>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𝑼</m:t>
                                  </m:r>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r>
                                <a:rPr lang="zh-CN" altLang="en-US" b="0" i="0">
                                  <a:latin typeface="Cambria Math" panose="02040503050406030204" pitchFamily="18" charset="0"/>
                                </a:rPr>
                                <m:t>1</m:t>
                              </m:r>
                            </m:e>
                            <m:sub>
                              <m:d>
                                <m:dPr>
                                  <m:begChr m:val="{"/>
                                  <m:endChr m:val="}"/>
                                  <m:ctrlPr>
                                    <a:rPr lang="zh-CN" altLang="en-US" b="0" i="1">
                                      <a:solidFill>
                                        <a:srgbClr val="836967"/>
                                      </a:solidFill>
                                      <a:latin typeface="Cambria Math" panose="02040503050406030204" pitchFamily="18" charset="0"/>
                                    </a:rPr>
                                  </m:ctrlPr>
                                </m:dPr>
                                <m:e>
                                  <m:r>
                                    <a:rPr lang="zh-CN" altLang="en-US" b="0" i="0">
                                      <a:latin typeface="Cambria Math" panose="02040503050406030204" pitchFamily="18" charset="0"/>
                                    </a:rPr>
                                    <m:t>−</m:t>
                                  </m:r>
                                  <m:r>
                                    <a:rPr lang="zh-CN" altLang="en-US" b="0" i="0">
                                      <a:latin typeface="Cambria Math" panose="02040503050406030204" pitchFamily="18" charset="0"/>
                                    </a:rPr>
                                    <m:t>1</m:t>
                                  </m:r>
                                  <m:r>
                                    <a:rPr lang="zh-CN" altLang="en-US" b="0" i="0">
                                      <a:latin typeface="Cambria Math" panose="02040503050406030204" pitchFamily="18" charset="0"/>
                                    </a:rPr>
                                    <m:t>&lt;</m:t>
                                  </m:r>
                                  <m:r>
                                    <a:rPr lang="zh-CN" altLang="en-US" b="1" i="1">
                                      <a:latin typeface="Cambria Math" panose="02040503050406030204" pitchFamily="18" charset="0"/>
                                    </a:rPr>
                                    <m:t>𝒍</m:t>
                                  </m:r>
                                  <m:r>
                                    <a:rPr lang="zh-CN" altLang="en-US" b="0" i="0">
                                      <a:latin typeface="Cambria Math" panose="02040503050406030204" pitchFamily="18" charset="0"/>
                                    </a:rPr>
                                    <m:t>&lt;</m:t>
                                  </m:r>
                                  <m:r>
                                    <a:rPr lang="zh-CN" altLang="en-US" b="0" i="0">
                                      <a:latin typeface="Cambria Math" panose="02040503050406030204" pitchFamily="18" charset="0"/>
                                    </a:rPr>
                                    <m:t>1</m:t>
                                  </m:r>
                                </m:e>
                              </m:d>
                            </m:sub>
                          </m:sSub>
                        </m:e>
                      </m:d>
                    </m:oMath>
                  </m:oMathPara>
                </a14:m>
                <a:endParaRPr lang="zh-CN" altLang="en-US" dirty="0"/>
              </a:p>
            </p:txBody>
          </p:sp>
        </mc:Choice>
        <mc:Fallback xmlns="">
          <p:sp>
            <p:nvSpPr>
              <p:cNvPr id="13" name="文本框 12">
                <a:extLst>
                  <a:ext uri="{FF2B5EF4-FFF2-40B4-BE49-F238E27FC236}">
                    <a16:creationId xmlns:a16="http://schemas.microsoft.com/office/drawing/2014/main" id="{BF62FB69-C86F-4991-8603-1433E82C8E77}"/>
                  </a:ext>
                </a:extLst>
              </p:cNvPr>
              <p:cNvSpPr txBox="1">
                <a:spLocks noRot="1" noChangeAspect="1" noMove="1" noResize="1" noEditPoints="1" noAdjustHandles="1" noChangeArrowheads="1" noChangeShapeType="1" noTextEdit="1"/>
              </p:cNvSpPr>
              <p:nvPr/>
            </p:nvSpPr>
            <p:spPr>
              <a:xfrm>
                <a:off x="1600200" y="5901365"/>
                <a:ext cx="6324600" cy="619016"/>
              </a:xfrm>
              <a:prstGeom prst="rect">
                <a:avLst/>
              </a:prstGeom>
              <a:blipFill>
                <a:blip r:embed="rId5"/>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45B3E5F-6437-4284-BEDB-DA35D79C9A26}"/>
              </a:ext>
            </a:extLst>
          </p:cNvPr>
          <p:cNvSpPr txBox="1"/>
          <p:nvPr/>
        </p:nvSpPr>
        <p:spPr>
          <a:xfrm>
            <a:off x="805114" y="1128568"/>
            <a:ext cx="1107996" cy="369332"/>
          </a:xfrm>
          <a:prstGeom prst="rect">
            <a:avLst/>
          </a:prstGeom>
          <a:noFill/>
        </p:spPr>
        <p:txBody>
          <a:bodyPr wrap="none" rtlCol="0">
            <a:spAutoFit/>
          </a:bodyPr>
          <a:lstStyle/>
          <a:p>
            <a:r>
              <a:rPr lang="zh-CN" altLang="en-US" dirty="0"/>
              <a:t>输出层：</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8FB12B7-81EE-49BF-9081-06F533C8DEFA}"/>
                  </a:ext>
                </a:extLst>
              </p:cNvPr>
              <p:cNvSpPr txBox="1"/>
              <p:nvPr/>
            </p:nvSpPr>
            <p:spPr>
              <a:xfrm>
                <a:off x="2252914" y="1128568"/>
                <a:ext cx="46381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𝑼</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𝒉</m:t>
                      </m:r>
                    </m:oMath>
                  </m:oMathPara>
                </a14:m>
                <a:endParaRPr lang="zh-CN" altLang="en-US" dirty="0"/>
              </a:p>
            </p:txBody>
          </p:sp>
        </mc:Choice>
        <mc:Fallback xmlns="">
          <p:sp>
            <p:nvSpPr>
              <p:cNvPr id="9" name="文本框 8">
                <a:extLst>
                  <a:ext uri="{FF2B5EF4-FFF2-40B4-BE49-F238E27FC236}">
                    <a16:creationId xmlns:a16="http://schemas.microsoft.com/office/drawing/2014/main" id="{08FB12B7-81EE-49BF-9081-06F533C8DEFA}"/>
                  </a:ext>
                </a:extLst>
              </p:cNvPr>
              <p:cNvSpPr txBox="1">
                <a:spLocks noRot="1" noChangeAspect="1" noMove="1" noResize="1" noEditPoints="1" noAdjustHandles="1" noChangeArrowheads="1" noChangeShapeType="1" noTextEdit="1"/>
              </p:cNvSpPr>
              <p:nvPr/>
            </p:nvSpPr>
            <p:spPr>
              <a:xfrm>
                <a:off x="2252914" y="1128568"/>
                <a:ext cx="4638172" cy="369332"/>
              </a:xfrm>
              <a:prstGeom prst="rect">
                <a:avLst/>
              </a:prstGeom>
              <a:blipFill>
                <a:blip r:embed="rId6"/>
                <a:stretch>
                  <a:fillRect b="-13115"/>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BA0AC84-B637-41FC-8AF5-B984BFA2632D}"/>
              </a:ext>
            </a:extLst>
          </p:cNvPr>
          <p:cNvSpPr txBox="1"/>
          <p:nvPr/>
        </p:nvSpPr>
        <p:spPr>
          <a:xfrm>
            <a:off x="835106" y="1760716"/>
            <a:ext cx="1107996" cy="369332"/>
          </a:xfrm>
          <a:prstGeom prst="rect">
            <a:avLst/>
          </a:prstGeom>
          <a:noFill/>
        </p:spPr>
        <p:txBody>
          <a:bodyPr wrap="none" rtlCol="0">
            <a:spAutoFit/>
          </a:bodyPr>
          <a:lstStyle/>
          <a:p>
            <a:r>
              <a:rPr lang="zh-CN" altLang="en-US" dirty="0"/>
              <a:t>隐藏层：</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66CB72D-5432-4D9D-A592-F8ABE8BD555C}"/>
                  </a:ext>
                </a:extLst>
              </p:cNvPr>
              <p:cNvSpPr txBox="1"/>
              <p:nvPr/>
            </p:nvSpPr>
            <p:spPr>
              <a:xfrm>
                <a:off x="2262853" y="1724621"/>
                <a:ext cx="46381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kern="100">
                          <a:latin typeface="Cambria Math" panose="02040503050406030204" pitchFamily="18" charset="0"/>
                          <a:cs typeface="Times New Roman" panose="02020603050405020304" pitchFamily="18" charset="0"/>
                        </a:rPr>
                        <m:t>𝒉</m:t>
                      </m:r>
                      <m:r>
                        <a:rPr lang="en-US" altLang="zh-CN" i="1"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HardTanh</m:t>
                      </m:r>
                      <m:r>
                        <a:rPr lang="en-US" altLang="zh-CN" kern="100">
                          <a:latin typeface="Cambria Math" panose="02040503050406030204" pitchFamily="18" charset="0"/>
                          <a:cs typeface="Times New Roman" panose="02020603050405020304" pitchFamily="18" charset="0"/>
                        </a:rPr>
                        <m:t>(</m:t>
                      </m:r>
                      <m:r>
                        <a:rPr lang="en-US" altLang="zh-CN" b="1" i="1" kern="100">
                          <a:latin typeface="Cambria Math" panose="02040503050406030204" pitchFamily="18" charset="0"/>
                          <a:cs typeface="Times New Roman" panose="02020603050405020304" pitchFamily="18" charset="0"/>
                        </a:rPr>
                        <m:t>𝑾</m:t>
                      </m:r>
                      <m:r>
                        <a:rPr lang="en-US" altLang="zh-CN" i="1" kern="100">
                          <a:latin typeface="Cambria Math" panose="02040503050406030204" pitchFamily="18" charset="0"/>
                          <a:cs typeface="Times New Roman" panose="02020603050405020304" pitchFamily="18" charset="0"/>
                        </a:rPr>
                        <m:t>∙</m:t>
                      </m:r>
                      <m:r>
                        <a:rPr lang="en-US" altLang="zh-CN" b="1" i="1" kern="100">
                          <a:latin typeface="Cambria Math" panose="02040503050406030204" pitchFamily="18" charset="0"/>
                          <a:cs typeface="Times New Roman" panose="02020603050405020304" pitchFamily="18" charset="0"/>
                        </a:rPr>
                        <m:t>𝒙</m:t>
                      </m:r>
                      <m:r>
                        <a:rPr lang="en-US" altLang="zh-CN" i="1" kern="100">
                          <a:latin typeface="Cambria Math" panose="02040503050406030204" pitchFamily="18" charset="0"/>
                          <a:cs typeface="Times New Roman" panose="02020603050405020304" pitchFamily="18" charset="0"/>
                        </a:rPr>
                        <m:t>+</m:t>
                      </m:r>
                      <m:r>
                        <a:rPr lang="en-US" altLang="zh-CN" b="1" i="1" kern="100">
                          <a:latin typeface="Cambria Math" panose="02040503050406030204" pitchFamily="18" charset="0"/>
                          <a:cs typeface="Times New Roman" panose="02020603050405020304" pitchFamily="18" charset="0"/>
                        </a:rPr>
                        <m:t>𝒃</m:t>
                      </m:r>
                      <m:r>
                        <a:rPr lang="en-US" altLang="zh-CN" i="1" kern="100">
                          <a:latin typeface="Cambria Math" panose="02040503050406030204" pitchFamily="18" charset="0"/>
                          <a:cs typeface="Times New Roman" panose="02020603050405020304" pitchFamily="18" charset="0"/>
                        </a:rPr>
                        <m:t>)</m:t>
                      </m:r>
                    </m:oMath>
                  </m:oMathPara>
                </a14:m>
                <a:endParaRPr lang="en-US" altLang="zh-CN" dirty="0"/>
              </a:p>
            </p:txBody>
          </p:sp>
        </mc:Choice>
        <mc:Fallback xmlns="">
          <p:sp>
            <p:nvSpPr>
              <p:cNvPr id="12" name="文本框 11">
                <a:extLst>
                  <a:ext uri="{FF2B5EF4-FFF2-40B4-BE49-F238E27FC236}">
                    <a16:creationId xmlns:a16="http://schemas.microsoft.com/office/drawing/2014/main" id="{F66CB72D-5432-4D9D-A592-F8ABE8BD555C}"/>
                  </a:ext>
                </a:extLst>
              </p:cNvPr>
              <p:cNvSpPr txBox="1">
                <a:spLocks noRot="1" noChangeAspect="1" noMove="1" noResize="1" noEditPoints="1" noAdjustHandles="1" noChangeArrowheads="1" noChangeShapeType="1" noTextEdit="1"/>
              </p:cNvSpPr>
              <p:nvPr/>
            </p:nvSpPr>
            <p:spPr>
              <a:xfrm>
                <a:off x="2262853" y="1724621"/>
                <a:ext cx="4638172" cy="369332"/>
              </a:xfrm>
              <a:prstGeom prst="rect">
                <a:avLst/>
              </a:prstGeom>
              <a:blipFill>
                <a:blip r:embed="rId7"/>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8474522-AAB8-4A2D-97AB-707F1564CA58}"/>
                  </a:ext>
                </a:extLst>
              </p:cNvPr>
              <p:cNvSpPr txBox="1"/>
              <p:nvPr/>
            </p:nvSpPr>
            <p:spPr>
              <a:xfrm>
                <a:off x="2149488" y="2195810"/>
                <a:ext cx="463660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kern="100" smtClean="0">
                          <a:latin typeface="Cambria Math" panose="02040503050406030204" pitchFamily="18" charset="0"/>
                          <a:cs typeface="Times New Roman" panose="02020603050405020304" pitchFamily="18" charset="0"/>
                        </a:rPr>
                        <m:t>𝒍</m:t>
                      </m:r>
                      <m:r>
                        <a:rPr lang="en-US" altLang="zh-CN" b="1" i="1" kern="100" smtClean="0">
                          <a:latin typeface="Cambria Math" panose="02040503050406030204" pitchFamily="18" charset="0"/>
                          <a:cs typeface="Times New Roman" panose="02020603050405020304" pitchFamily="18" charset="0"/>
                        </a:rPr>
                        <m:t>=</m:t>
                      </m:r>
                      <m:r>
                        <a:rPr lang="en-US" altLang="zh-CN" b="1" i="1" kern="100" smtClean="0">
                          <a:latin typeface="Cambria Math" panose="02040503050406030204" pitchFamily="18" charset="0"/>
                          <a:cs typeface="Times New Roman" panose="02020603050405020304" pitchFamily="18" charset="0"/>
                        </a:rPr>
                        <m:t>𝑾</m:t>
                      </m:r>
                      <m:r>
                        <a:rPr lang="en-US" altLang="zh-CN" i="1" kern="100">
                          <a:latin typeface="Cambria Math" panose="02040503050406030204" pitchFamily="18" charset="0"/>
                          <a:cs typeface="Times New Roman" panose="02020603050405020304" pitchFamily="18" charset="0"/>
                        </a:rPr>
                        <m:t>∙</m:t>
                      </m:r>
                      <m:r>
                        <a:rPr lang="en-US" altLang="zh-CN" b="1" i="1" kern="100">
                          <a:latin typeface="Cambria Math" panose="02040503050406030204" pitchFamily="18" charset="0"/>
                          <a:cs typeface="Times New Roman" panose="02020603050405020304" pitchFamily="18" charset="0"/>
                        </a:rPr>
                        <m:t>𝒙</m:t>
                      </m:r>
                      <m:r>
                        <a:rPr lang="en-US" altLang="zh-CN" i="1" kern="100">
                          <a:latin typeface="Cambria Math" panose="02040503050406030204" pitchFamily="18" charset="0"/>
                          <a:cs typeface="Times New Roman" panose="02020603050405020304" pitchFamily="18" charset="0"/>
                        </a:rPr>
                        <m:t>+</m:t>
                      </m:r>
                      <m:r>
                        <a:rPr lang="en-US" altLang="zh-CN" b="1" i="1" kern="100">
                          <a:latin typeface="Cambria Math" panose="02040503050406030204" pitchFamily="18" charset="0"/>
                          <a:cs typeface="Times New Roman" panose="02020603050405020304" pitchFamily="18" charset="0"/>
                        </a:rPr>
                        <m:t>𝒃</m:t>
                      </m:r>
                    </m:oMath>
                  </m:oMathPara>
                </a14:m>
                <a:endParaRPr lang="zh-CN" altLang="en-US" dirty="0"/>
              </a:p>
            </p:txBody>
          </p:sp>
        </mc:Choice>
        <mc:Fallback xmlns="">
          <p:sp>
            <p:nvSpPr>
              <p:cNvPr id="14" name="文本框 13">
                <a:extLst>
                  <a:ext uri="{FF2B5EF4-FFF2-40B4-BE49-F238E27FC236}">
                    <a16:creationId xmlns:a16="http://schemas.microsoft.com/office/drawing/2014/main" id="{28474522-AAB8-4A2D-97AB-707F1564CA58}"/>
                  </a:ext>
                </a:extLst>
              </p:cNvPr>
              <p:cNvSpPr txBox="1">
                <a:spLocks noRot="1" noChangeAspect="1" noMove="1" noResize="1" noEditPoints="1" noAdjustHandles="1" noChangeArrowheads="1" noChangeShapeType="1" noTextEdit="1"/>
              </p:cNvSpPr>
              <p:nvPr/>
            </p:nvSpPr>
            <p:spPr>
              <a:xfrm>
                <a:off x="2149488" y="2195810"/>
                <a:ext cx="4636604" cy="369332"/>
              </a:xfrm>
              <a:prstGeom prst="rect">
                <a:avLst/>
              </a:prstGeom>
              <a:blipFill>
                <a:blip r:embed="rId8"/>
                <a:stretch>
                  <a:fillRect/>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F8598A35-9842-4DE1-97B1-8A72C010B3C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38820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CEE786-DA71-4AB1-B7BA-2511749DFA34}"/>
              </a:ext>
            </a:extLst>
          </p:cNvPr>
          <p:cNvSpPr txBox="1"/>
          <p:nvPr/>
        </p:nvSpPr>
        <p:spPr>
          <a:xfrm>
            <a:off x="2209800" y="3136612"/>
            <a:ext cx="4588115" cy="584775"/>
          </a:xfrm>
          <a:prstGeom prst="rect">
            <a:avLst/>
          </a:prstGeom>
          <a:noFill/>
        </p:spPr>
        <p:txBody>
          <a:bodyPr wrap="none" rtlCol="0">
            <a:spAutoFit/>
          </a:bodyPr>
          <a:lstStyle/>
          <a:p>
            <a:r>
              <a:rPr lang="en-US" altLang="zh-CN" sz="3200" b="1" kern="100" dirty="0">
                <a:effectLst/>
                <a:latin typeface="Times New Roman" panose="02020603050405020304" pitchFamily="18" charset="0"/>
                <a:ea typeface="宋体" panose="02010600030101010101" pitchFamily="2" charset="-122"/>
                <a:cs typeface="Times New Roman" panose="02020603050405020304" pitchFamily="18" charset="0"/>
              </a:rPr>
              <a:t>CBOW</a:t>
            </a:r>
            <a:r>
              <a:rPr lang="zh-CN" altLang="zh-CN" sz="3200" b="1"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3200" b="1" kern="100" dirty="0">
                <a:effectLst/>
                <a:latin typeface="Times New Roman" panose="02020603050405020304" pitchFamily="18" charset="0"/>
                <a:ea typeface="宋体" panose="02010600030101010101" pitchFamily="2" charset="-122"/>
                <a:cs typeface="Times New Roman" panose="02020603050405020304" pitchFamily="18" charset="0"/>
              </a:rPr>
              <a:t>Skip-gram</a:t>
            </a:r>
            <a:r>
              <a:rPr lang="zh-CN" altLang="zh-CN" sz="3200" b="1" kern="100" dirty="0">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408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D85753DB-62F9-4859-A591-8E2780C1A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845" y="1905000"/>
            <a:ext cx="2751137"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a:extLst>
              <a:ext uri="{FF2B5EF4-FFF2-40B4-BE49-F238E27FC236}">
                <a16:creationId xmlns:a16="http://schemas.microsoft.com/office/drawing/2014/main" id="{4E8F0426-B610-4F7A-9A1B-69C1560A7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905000"/>
            <a:ext cx="2633662"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25EC0093-38B4-41C2-B036-03FD460ADE76}"/>
              </a:ext>
            </a:extLst>
          </p:cNvPr>
          <p:cNvSpPr txBox="1"/>
          <p:nvPr/>
        </p:nvSpPr>
        <p:spPr>
          <a:xfrm>
            <a:off x="1524000" y="1114047"/>
            <a:ext cx="133882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CBOW</a:t>
            </a:r>
            <a:r>
              <a:rPr lang="zh-CN" altLang="en-US" dirty="0">
                <a:latin typeface="Times New Roman" panose="02020603050405020304" pitchFamily="18" charset="0"/>
                <a:cs typeface="Times New Roman" panose="02020603050405020304" pitchFamily="18" charset="0"/>
              </a:rPr>
              <a:t>模型</a:t>
            </a:r>
          </a:p>
        </p:txBody>
      </p:sp>
      <p:sp>
        <p:nvSpPr>
          <p:cNvPr id="10" name="文本框 9">
            <a:extLst>
              <a:ext uri="{FF2B5EF4-FFF2-40B4-BE49-F238E27FC236}">
                <a16:creationId xmlns:a16="http://schemas.microsoft.com/office/drawing/2014/main" id="{79661888-E76C-426C-8A98-1E20AA245CCE}"/>
              </a:ext>
            </a:extLst>
          </p:cNvPr>
          <p:cNvSpPr txBox="1"/>
          <p:nvPr/>
        </p:nvSpPr>
        <p:spPr>
          <a:xfrm>
            <a:off x="5694243" y="1114047"/>
            <a:ext cx="162095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Skip-gram</a:t>
            </a:r>
            <a:r>
              <a:rPr lang="zh-CN" altLang="en-US" dirty="0">
                <a:latin typeface="Times New Roman" panose="02020603050405020304" pitchFamily="18" charset="0"/>
                <a:cs typeface="Times New Roman" panose="02020603050405020304" pitchFamily="18" charset="0"/>
              </a:rPr>
              <a:t>模型</a:t>
            </a:r>
          </a:p>
        </p:txBody>
      </p:sp>
      <p:sp>
        <p:nvSpPr>
          <p:cNvPr id="11" name="文本框 10">
            <a:extLst>
              <a:ext uri="{FF2B5EF4-FFF2-40B4-BE49-F238E27FC236}">
                <a16:creationId xmlns:a16="http://schemas.microsoft.com/office/drawing/2014/main" id="{E1A909B0-A45C-46A8-B828-D9E0C4768848}"/>
              </a:ext>
            </a:extLst>
          </p:cNvPr>
          <p:cNvSpPr txBox="1"/>
          <p:nvPr/>
        </p:nvSpPr>
        <p:spPr>
          <a:xfrm>
            <a:off x="817845" y="4590396"/>
            <a:ext cx="7564155" cy="1200329"/>
          </a:xfrm>
          <a:prstGeom prst="rect">
            <a:avLst/>
          </a:prstGeom>
          <a:noFill/>
        </p:spPr>
        <p:txBody>
          <a:bodyPr wrap="square" rtlCol="0">
            <a:spAutoFit/>
          </a:bodyPr>
          <a:lstStyle/>
          <a:p>
            <a:r>
              <a:rPr lang="en-US" altLang="zh-CN" dirty="0"/>
              <a:t>CBOW</a:t>
            </a:r>
            <a:r>
              <a:rPr lang="zh-CN" altLang="en-US" dirty="0"/>
              <a:t>模型和</a:t>
            </a:r>
            <a:r>
              <a:rPr lang="en-US" altLang="zh-CN" dirty="0"/>
              <a:t>Skip-gram</a:t>
            </a:r>
            <a:r>
              <a:rPr lang="zh-CN" altLang="en-US" dirty="0"/>
              <a:t>模型进一步简化了神经网络模型。</a:t>
            </a:r>
            <a:r>
              <a:rPr lang="en-US" altLang="zh-CN" dirty="0"/>
              <a:t>CBOW</a:t>
            </a:r>
            <a:r>
              <a:rPr lang="zh-CN" altLang="en-US" dirty="0"/>
              <a:t>模型通过窗口中的上下文输入，直接预测中心词；而</a:t>
            </a:r>
            <a:r>
              <a:rPr lang="en-US" altLang="zh-CN" dirty="0"/>
              <a:t>Skip-gram</a:t>
            </a:r>
            <a:r>
              <a:rPr lang="zh-CN" altLang="en-US" dirty="0"/>
              <a:t>模型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模型已知目标词的条件下预测上下文词语出现的概率</a:t>
            </a:r>
            <a:r>
              <a:rPr lang="zh-CN" altLang="en-US" dirty="0"/>
              <a:t>。两者都去掉了隐藏层和输出层之间的连接，直接通过输入层的输入进行预测。</a:t>
            </a:r>
          </a:p>
        </p:txBody>
      </p:sp>
      <p:sp>
        <p:nvSpPr>
          <p:cNvPr id="3" name="标题 2">
            <a:extLst>
              <a:ext uri="{FF2B5EF4-FFF2-40B4-BE49-F238E27FC236}">
                <a16:creationId xmlns:a16="http://schemas.microsoft.com/office/drawing/2014/main" id="{39DC86ED-4E44-4C54-BAA5-2AA190957F72}"/>
              </a:ext>
            </a:extLst>
          </p:cNvPr>
          <p:cNvSpPr>
            <a:spLocks noGrp="1"/>
          </p:cNvSpPr>
          <p:nvPr>
            <p:ph type="title"/>
          </p:nvPr>
        </p:nvSpPr>
        <p:spPr/>
        <p:txBody>
          <a:bodyPr/>
          <a:lstStyle/>
          <a:p>
            <a:r>
              <a:rPr lang="en-US" altLang="zh-CN" dirty="0"/>
              <a:t>·</a:t>
            </a:r>
            <a:endParaRPr lang="zh-CN" altLang="en-US" dirty="0"/>
          </a:p>
        </p:txBody>
      </p:sp>
    </p:spTree>
    <p:extLst>
      <p:ext uri="{BB962C8B-B14F-4D97-AF65-F5344CB8AC3E}">
        <p14:creationId xmlns:p14="http://schemas.microsoft.com/office/powerpoint/2010/main" val="2486725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5A084CE-66D0-4C8E-8ACC-42296E404574}"/>
                  </a:ext>
                </a:extLst>
              </p:cNvPr>
              <p:cNvSpPr txBox="1"/>
              <p:nvPr/>
            </p:nvSpPr>
            <p:spPr>
              <a:xfrm>
                <a:off x="762000" y="1905000"/>
                <a:ext cx="7620000" cy="923330"/>
              </a:xfrm>
              <a:prstGeom prst="rect">
                <a:avLst/>
              </a:prstGeom>
              <a:noFill/>
            </p:spPr>
            <p:txBody>
              <a:bodyPr wrap="square" rtlCol="0">
                <a:spAutoFit/>
              </a:bodyPr>
              <a:lstStyle/>
              <a:p>
                <a:r>
                  <a:rPr lang="zh-CN" altLang="en-US" b="1" dirty="0"/>
                  <a:t>投影层：</a:t>
                </a:r>
                <a:r>
                  <a:rPr lang="en-US" altLang="zh-CN" dirty="0"/>
                  <a:t>CBOW</a:t>
                </a:r>
                <a:r>
                  <a:rPr lang="zh-CN" altLang="en-US" dirty="0"/>
                  <a:t>模型的投影层需要将输入的上下文向量进行加和，</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所有词语的向量表示按照维度依次求和，得到上下文表示</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𝑐𝑜𝑛𝑡𝑒𝑥𝑡</m:t>
                        </m:r>
                      </m:sub>
                    </m:sSub>
                  </m:oMath>
                </a14:m>
                <a:r>
                  <a:rPr lang="zh-CN" altLang="en-US" dirty="0"/>
                  <a:t>；</a:t>
                </a:r>
                <a:r>
                  <a:rPr lang="en-US" altLang="zh-CN" dirty="0"/>
                  <a:t>skip-gram</a:t>
                </a:r>
                <a:r>
                  <a:rPr lang="zh-CN" altLang="en-US" dirty="0"/>
                  <a:t>模型输入的是中心词，投影层不需要操作</a:t>
                </a:r>
                <a:endParaRPr lang="zh-CN" altLang="en-US" b="1" dirty="0"/>
              </a:p>
            </p:txBody>
          </p:sp>
        </mc:Choice>
        <mc:Fallback xmlns="">
          <p:sp>
            <p:nvSpPr>
              <p:cNvPr id="2" name="文本框 1">
                <a:extLst>
                  <a:ext uri="{FF2B5EF4-FFF2-40B4-BE49-F238E27FC236}">
                    <a16:creationId xmlns:a16="http://schemas.microsoft.com/office/drawing/2014/main" id="{95A084CE-66D0-4C8E-8ACC-42296E404574}"/>
                  </a:ext>
                </a:extLst>
              </p:cNvPr>
              <p:cNvSpPr txBox="1">
                <a:spLocks noRot="1" noChangeAspect="1" noMove="1" noResize="1" noEditPoints="1" noAdjustHandles="1" noChangeArrowheads="1" noChangeShapeType="1" noTextEdit="1"/>
              </p:cNvSpPr>
              <p:nvPr/>
            </p:nvSpPr>
            <p:spPr>
              <a:xfrm>
                <a:off x="762000" y="1905000"/>
                <a:ext cx="7620000" cy="923330"/>
              </a:xfrm>
              <a:prstGeom prst="rect">
                <a:avLst/>
              </a:prstGeom>
              <a:blipFill>
                <a:blip r:embed="rId3"/>
                <a:stretch>
                  <a:fillRect l="-640" t="-5960" r="-240" b="-728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21E9463F-AA25-4E2A-BAF4-8776DC6A5937}"/>
              </a:ext>
            </a:extLst>
          </p:cNvPr>
          <p:cNvSpPr txBox="1"/>
          <p:nvPr/>
        </p:nvSpPr>
        <p:spPr>
          <a:xfrm>
            <a:off x="738809" y="3581400"/>
            <a:ext cx="7620000" cy="646331"/>
          </a:xfrm>
          <a:prstGeom prst="rect">
            <a:avLst/>
          </a:prstGeom>
          <a:noFill/>
        </p:spPr>
        <p:txBody>
          <a:bodyPr wrap="square" rtlCol="0">
            <a:spAutoFit/>
          </a:bodyPr>
          <a:lstStyle/>
          <a:p>
            <a:r>
              <a:rPr lang="zh-CN" altLang="en-US" b="1" dirty="0"/>
              <a:t>线性变换：</a:t>
            </a:r>
            <a:r>
              <a:rPr lang="zh-CN" altLang="en-US" dirty="0"/>
              <a:t>通过</a:t>
            </a:r>
            <a:r>
              <a:rPr lang="zh-CN" altLang="en-US" b="1" dirty="0">
                <a:solidFill>
                  <a:srgbClr val="92D050"/>
                </a:solidFill>
              </a:rPr>
              <a:t>词向量矩阵</a:t>
            </a:r>
            <a:r>
              <a:rPr lang="zh-CN" altLang="en-US" dirty="0"/>
              <a:t>对投影层的输出向量做线性变换，线性变换后的得分进行</a:t>
            </a:r>
            <a:r>
              <a:rPr lang="en-US" altLang="zh-CN" dirty="0" err="1"/>
              <a:t>softmax</a:t>
            </a:r>
            <a:r>
              <a:rPr lang="zh-CN" altLang="en-US" dirty="0"/>
              <a:t>操作，计算中心词或者上下文各个词语出现的概率。</a:t>
            </a:r>
            <a:endParaRPr lang="zh-CN" altLang="en-US" b="1" dirty="0"/>
          </a:p>
        </p:txBody>
      </p:sp>
      <p:sp>
        <p:nvSpPr>
          <p:cNvPr id="7" name="文本框 6">
            <a:extLst>
              <a:ext uri="{FF2B5EF4-FFF2-40B4-BE49-F238E27FC236}">
                <a16:creationId xmlns:a16="http://schemas.microsoft.com/office/drawing/2014/main" id="{CE76CAE6-B7EA-4EC0-AE55-F66812C4D33B}"/>
              </a:ext>
            </a:extLst>
          </p:cNvPr>
          <p:cNvSpPr txBox="1"/>
          <p:nvPr/>
        </p:nvSpPr>
        <p:spPr>
          <a:xfrm>
            <a:off x="762000" y="4953000"/>
            <a:ext cx="7596809" cy="923330"/>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因为在投影层构造上下文嵌入表示方式</a:t>
            </a:r>
            <a:r>
              <a:rPr lang="zh-CN" altLang="zh-CN" sz="1800" kern="1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忽略了上下文词语的顺序信息</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，因此模型取名</a:t>
            </a:r>
            <a:r>
              <a:rPr lang="en-US" altLang="zh-CN" sz="1800" kern="100" dirty="0">
                <a:effectLst/>
                <a:latin typeface="Times New Roman" panose="02020603050405020304" pitchFamily="18" charset="0"/>
                <a:ea typeface="宋体" panose="02010600030101010101" pitchFamily="2" charset="-122"/>
              </a:rPr>
              <a:t>CBOW</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，即“连续词袋表示模型”</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Skip-gram</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模型通过中心词对窗口中的其他序列上任意词出现的概率进行预测。</a:t>
            </a:r>
            <a:endParaRPr lang="zh-CN" altLang="en-US" dirty="0"/>
          </a:p>
        </p:txBody>
      </p:sp>
      <p:sp>
        <p:nvSpPr>
          <p:cNvPr id="4" name="标题 3">
            <a:extLst>
              <a:ext uri="{FF2B5EF4-FFF2-40B4-BE49-F238E27FC236}">
                <a16:creationId xmlns:a16="http://schemas.microsoft.com/office/drawing/2014/main" id="{40AAFE04-8305-42BF-98B8-D786824BBA5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43000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52032BE-3AAA-4611-940E-6D4422501749}"/>
                  </a:ext>
                </a:extLst>
              </p:cNvPr>
              <p:cNvSpPr txBox="1"/>
              <p:nvPr/>
            </p:nvSpPr>
            <p:spPr>
              <a:xfrm>
                <a:off x="228600" y="4554688"/>
                <a:ext cx="4446282" cy="7999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𝑜𝑏𝑗𝑒𝑐𝑡</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𝐶𝑜𝑛𝑡𝑒𝑥𝑡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𝐷</m:t>
                          </m:r>
                        </m:sub>
                        <m:sup/>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𝐶𝑜𝑛𝑡𝑒𝑥𝑡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nary>
                    </m:oMath>
                  </m:oMathPara>
                </a14:m>
                <a:endParaRPr lang="zh-CN" altLang="en-US" dirty="0"/>
              </a:p>
            </p:txBody>
          </p:sp>
        </mc:Choice>
        <mc:Fallback xmlns="">
          <p:sp>
            <p:nvSpPr>
              <p:cNvPr id="21" name="文本框 20">
                <a:extLst>
                  <a:ext uri="{FF2B5EF4-FFF2-40B4-BE49-F238E27FC236}">
                    <a16:creationId xmlns:a16="http://schemas.microsoft.com/office/drawing/2014/main" id="{F52032BE-3AAA-4611-940E-6D4422501749}"/>
                  </a:ext>
                </a:extLst>
              </p:cNvPr>
              <p:cNvSpPr txBox="1">
                <a:spLocks noRot="1" noChangeAspect="1" noMove="1" noResize="1" noEditPoints="1" noAdjustHandles="1" noChangeArrowheads="1" noChangeShapeType="1" noTextEdit="1"/>
              </p:cNvSpPr>
              <p:nvPr/>
            </p:nvSpPr>
            <p:spPr>
              <a:xfrm>
                <a:off x="228600" y="4554688"/>
                <a:ext cx="4446282" cy="79996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B0278F32-EA0A-49F6-A3E6-15A674532969}"/>
                  </a:ext>
                </a:extLst>
              </p:cNvPr>
              <p:cNvSpPr txBox="1"/>
              <p:nvPr/>
            </p:nvSpPr>
            <p:spPr>
              <a:xfrm>
                <a:off x="527871" y="1811576"/>
                <a:ext cx="3200400" cy="7996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b="1" i="1" smtClean="0">
                              <a:solidFill>
                                <a:srgbClr val="836967"/>
                              </a:solidFill>
                              <a:latin typeface="Cambria Math" panose="02040503050406030204" pitchFamily="18" charset="0"/>
                            </a:rPr>
                          </m:ctrlPr>
                        </m:sSubPr>
                        <m:e>
                          <m:r>
                            <a:rPr lang="zh-CN" altLang="en-US" b="1" i="1">
                              <a:latin typeface="Cambria Math" panose="02040503050406030204" pitchFamily="18" charset="0"/>
                            </a:rPr>
                            <m:t>𝒆</m:t>
                          </m:r>
                        </m:e>
                        <m:sub>
                          <m:r>
                            <a:rPr lang="zh-CN" altLang="en-US" b="0" i="1">
                              <a:latin typeface="Cambria Math" panose="02040503050406030204" pitchFamily="18" charset="0"/>
                            </a:rPr>
                            <m:t>𝑐𝑜𝑛𝑡𝑒𝑥𝑡</m:t>
                          </m:r>
                        </m:sub>
                      </m:sSub>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1</m:t>
                          </m:r>
                        </m:num>
                        <m:den>
                          <m:r>
                            <a:rPr lang="zh-CN" altLang="en-US" b="0" i="0">
                              <a:latin typeface="Cambria Math" panose="02040503050406030204" pitchFamily="18" charset="0"/>
                            </a:rPr>
                            <m:t>2</m:t>
                          </m:r>
                          <m:r>
                            <a:rPr lang="zh-CN" altLang="en-US" b="0" i="1">
                              <a:latin typeface="Cambria Math" panose="02040503050406030204" pitchFamily="18" charset="0"/>
                            </a:rPr>
                            <m:t>𝑛</m:t>
                          </m:r>
                        </m:den>
                      </m:f>
                      <m:nary>
                        <m:naryPr>
                          <m:chr m:val="∑"/>
                          <m:limLoc m:val="undOvr"/>
                          <m:supHide m:val="on"/>
                          <m:ctrlPr>
                            <a:rPr lang="zh-CN" altLang="en-US" b="0" i="1">
                              <a:latin typeface="Cambria Math" panose="02040503050406030204" pitchFamily="18" charset="0"/>
                            </a:rPr>
                          </m:ctrlPr>
                        </m:naryPr>
                        <m:sub>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𝑘</m:t>
                              </m:r>
                            </m:sub>
                          </m:sSub>
                          <m:r>
                            <a:rPr lang="zh-CN" altLang="en-US" b="0" i="0">
                              <a:latin typeface="Cambria Math" panose="02040503050406030204" pitchFamily="18" charset="0"/>
                            </a:rPr>
                            <m:t>∈</m:t>
                          </m:r>
                          <m:r>
                            <a:rPr lang="zh-CN" altLang="en-US" b="0" i="1">
                              <a:latin typeface="Cambria Math" panose="02040503050406030204" pitchFamily="18" charset="0"/>
                            </a:rPr>
                            <m:t>𝐶</m:t>
                          </m:r>
                        </m:sub>
                        <m:sup/>
                        <m:e>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𝑪</m:t>
                              </m:r>
                            </m:e>
                            <m:sub>
                              <m:sSub>
                                <m:sSubPr>
                                  <m:ctrlPr>
                                    <a:rPr lang="zh-CN" altLang="en-US" b="1"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𝑘</m:t>
                                  </m:r>
                                </m:sub>
                              </m:sSub>
                            </m:sub>
                          </m:sSub>
                        </m:e>
                      </m:nary>
                    </m:oMath>
                  </m:oMathPara>
                </a14:m>
                <a:endParaRPr lang="zh-CN" altLang="en-US" dirty="0"/>
              </a:p>
            </p:txBody>
          </p:sp>
        </mc:Choice>
        <mc:Fallback xmlns="">
          <p:sp>
            <p:nvSpPr>
              <p:cNvPr id="25" name="文本框 24">
                <a:extLst>
                  <a:ext uri="{FF2B5EF4-FFF2-40B4-BE49-F238E27FC236}">
                    <a16:creationId xmlns:a16="http://schemas.microsoft.com/office/drawing/2014/main" id="{B0278F32-EA0A-49F6-A3E6-15A674532969}"/>
                  </a:ext>
                </a:extLst>
              </p:cNvPr>
              <p:cNvSpPr txBox="1">
                <a:spLocks noRot="1" noChangeAspect="1" noMove="1" noResize="1" noEditPoints="1" noAdjustHandles="1" noChangeArrowheads="1" noChangeShapeType="1" noTextEdit="1"/>
              </p:cNvSpPr>
              <p:nvPr/>
            </p:nvSpPr>
            <p:spPr>
              <a:xfrm>
                <a:off x="527871" y="1811576"/>
                <a:ext cx="3200400" cy="79964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7D91FFEF-031B-47FE-A858-16E86023E844}"/>
                  </a:ext>
                </a:extLst>
              </p:cNvPr>
              <p:cNvSpPr txBox="1"/>
              <p:nvPr/>
            </p:nvSpPr>
            <p:spPr>
              <a:xfrm>
                <a:off x="-101047" y="3429000"/>
                <a:ext cx="4636604" cy="8043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𝐶𝑜𝑛𝑡𝑒𝑥𝑡</m:t>
                              </m:r>
                            </m:e>
                          </m:d>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m:rPr>
                              <m:sty m:val="p"/>
                            </m:rPr>
                            <a:rPr lang="zh-CN" altLang="en-US" i="0">
                              <a:latin typeface="Cambria Math" panose="02040503050406030204" pitchFamily="18" charset="0"/>
                            </a:rPr>
                            <m:t>exp</m:t>
                          </m:r>
                          <m:d>
                            <m:dPr>
                              <m:begChr m:val="{"/>
                              <m:endChr m:val="}"/>
                              <m:ctrlPr>
                                <a:rPr lang="zh-CN" altLang="en-US" i="1" smtClean="0">
                                  <a:solidFill>
                                    <a:srgbClr val="836967"/>
                                  </a:solidFill>
                                  <a:latin typeface="Cambria Math" panose="02040503050406030204" pitchFamily="18" charset="0"/>
                                </a:rPr>
                              </m:ctrlPr>
                            </m:dPr>
                            <m:e>
                              <m:sSub>
                                <m:sSubPr>
                                  <m:ctrlPr>
                                    <a:rPr lang="en-US" altLang="zh-CN" i="1" smtClean="0">
                                      <a:solidFill>
                                        <a:srgbClr val="836967"/>
                                      </a:solidFill>
                                      <a:latin typeface="Cambria Math" panose="02040503050406030204" pitchFamily="18" charset="0"/>
                                    </a:rPr>
                                  </m:ctrlPr>
                                </m:sSubPr>
                                <m:e>
                                  <m:r>
                                    <a:rPr lang="en-US" altLang="zh-CN" b="1" i="1" smtClean="0">
                                      <a:solidFill>
                                        <a:srgbClr val="836967"/>
                                      </a:solidFill>
                                      <a:latin typeface="Cambria Math" panose="02040503050406030204" pitchFamily="18" charset="0"/>
                                    </a:rPr>
                                    <m:t>𝒚</m:t>
                                  </m:r>
                                </m:e>
                                <m:sub>
                                  <m:sSub>
                                    <m:sSubPr>
                                      <m:ctrlPr>
                                        <a:rPr lang="zh-CN" altLang="en-US" b="1"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sub>
                              </m:sSub>
                            </m:e>
                          </m:d>
                        </m:num>
                        <m:den>
                          <m:nary>
                            <m:naryPr>
                              <m:chr m:val="∑"/>
                              <m:limLoc m:val="undOvr"/>
                              <m:ctrlPr>
                                <a:rPr lang="zh-CN" altLang="en-US" b="0" i="1">
                                  <a:latin typeface="Cambria Math" panose="02040503050406030204" pitchFamily="18" charset="0"/>
                                </a:rPr>
                              </m:ctrlPr>
                            </m:naryPr>
                            <m:sub>
                              <m:r>
                                <a:rPr lang="zh-CN" altLang="en-US" b="0" i="1">
                                  <a:latin typeface="Cambria Math" panose="02040503050406030204" pitchFamily="18" charset="0"/>
                                </a:rPr>
                                <m:t>𝑘</m:t>
                              </m:r>
                              <m:r>
                                <a:rPr lang="zh-CN" altLang="en-US" b="0" i="0">
                                  <a:latin typeface="Cambria Math" panose="02040503050406030204" pitchFamily="18" charset="0"/>
                                </a:rPr>
                                <m:t>=1</m:t>
                              </m:r>
                            </m:sub>
                            <m:sup>
                              <m:d>
                                <m:dPr>
                                  <m:begChr m:val="|"/>
                                  <m:endChr m:val="|"/>
                                  <m:ctrlPr>
                                    <a:rPr lang="zh-CN" altLang="en-US" b="0" i="1">
                                      <a:latin typeface="Cambria Math" panose="02040503050406030204" pitchFamily="18" charset="0"/>
                                    </a:rPr>
                                  </m:ctrlPr>
                                </m:dPr>
                                <m:e>
                                  <m:r>
                                    <a:rPr lang="zh-CN" altLang="en-US" b="0" i="1">
                                      <a:latin typeface="Cambria Math" panose="02040503050406030204" pitchFamily="18" charset="0"/>
                                    </a:rPr>
                                    <m:t>𝑉</m:t>
                                  </m:r>
                                </m:e>
                              </m:d>
                            </m:sup>
                            <m:e>
                              <m:r>
                                <m:rPr>
                                  <m:sty m:val="p"/>
                                </m:rPr>
                                <a:rPr lang="zh-CN" altLang="en-US" b="0" i="0">
                                  <a:latin typeface="Cambria Math" panose="02040503050406030204" pitchFamily="18" charset="0"/>
                                </a:rPr>
                                <m:t>exp</m:t>
                              </m:r>
                              <m:d>
                                <m:dPr>
                                  <m:begChr m:val="{"/>
                                  <m:endChr m:val="}"/>
                                  <m:ctrlPr>
                                    <a:rPr lang="zh-CN" altLang="en-US" i="1">
                                      <a:solidFill>
                                        <a:srgbClr val="836967"/>
                                      </a:solidFill>
                                      <a:latin typeface="Cambria Math" panose="02040503050406030204" pitchFamily="18" charset="0"/>
                                    </a:rPr>
                                  </m:ctrlPr>
                                </m:dPr>
                                <m:e>
                                  <m:sSub>
                                    <m:sSubPr>
                                      <m:ctrlPr>
                                        <a:rPr lang="en-US" altLang="zh-CN" i="1">
                                          <a:solidFill>
                                            <a:srgbClr val="836967"/>
                                          </a:solidFill>
                                          <a:latin typeface="Cambria Math" panose="02040503050406030204" pitchFamily="18" charset="0"/>
                                        </a:rPr>
                                      </m:ctrlPr>
                                    </m:sSubPr>
                                    <m:e>
                                      <m:r>
                                        <a:rPr lang="en-US" altLang="zh-CN" b="0" i="1">
                                          <a:solidFill>
                                            <a:srgbClr val="836967"/>
                                          </a:solidFill>
                                          <a:latin typeface="Cambria Math" panose="02040503050406030204" pitchFamily="18" charset="0"/>
                                        </a:rPr>
                                        <m:t>𝑦</m:t>
                                      </m:r>
                                    </m:e>
                                    <m:sub>
                                      <m:r>
                                        <a:rPr lang="en-US" altLang="zh-CN" b="0" i="1" smtClean="0">
                                          <a:solidFill>
                                            <a:srgbClr val="836967"/>
                                          </a:solidFill>
                                          <a:latin typeface="Cambria Math" panose="02040503050406030204" pitchFamily="18" charset="0"/>
                                        </a:rPr>
                                        <m:t>𝑘</m:t>
                                      </m:r>
                                    </m:sub>
                                  </m:sSub>
                                </m:e>
                              </m:d>
                            </m:e>
                          </m:nary>
                        </m:den>
                      </m:f>
                    </m:oMath>
                  </m:oMathPara>
                </a14:m>
                <a:endParaRPr lang="zh-CN" altLang="en-US" dirty="0"/>
              </a:p>
            </p:txBody>
          </p:sp>
        </mc:Choice>
        <mc:Fallback xmlns="">
          <p:sp>
            <p:nvSpPr>
              <p:cNvPr id="28" name="文本框 27">
                <a:extLst>
                  <a:ext uri="{FF2B5EF4-FFF2-40B4-BE49-F238E27FC236}">
                    <a16:creationId xmlns:a16="http://schemas.microsoft.com/office/drawing/2014/main" id="{7D91FFEF-031B-47FE-A858-16E86023E844}"/>
                  </a:ext>
                </a:extLst>
              </p:cNvPr>
              <p:cNvSpPr txBox="1">
                <a:spLocks noRot="1" noChangeAspect="1" noMove="1" noResize="1" noEditPoints="1" noAdjustHandles="1" noChangeArrowheads="1" noChangeShapeType="1" noTextEdit="1"/>
              </p:cNvSpPr>
              <p:nvPr/>
            </p:nvSpPr>
            <p:spPr>
              <a:xfrm>
                <a:off x="-101047" y="3429000"/>
                <a:ext cx="4636604" cy="8043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A882279-09E2-4354-BF7E-2B3011B46388}"/>
                  </a:ext>
                </a:extLst>
              </p:cNvPr>
              <p:cNvSpPr txBox="1"/>
              <p:nvPr/>
            </p:nvSpPr>
            <p:spPr>
              <a:xfrm>
                <a:off x="1204741" y="5791200"/>
                <a:ext cx="2723823" cy="646331"/>
              </a:xfrm>
              <a:prstGeom prst="rect">
                <a:avLst/>
              </a:prstGeom>
              <a:noFill/>
            </p:spPr>
            <p:txBody>
              <a:bodyPr wrap="none" rtlCol="0">
                <a:spAutoFit/>
              </a:bodyPr>
              <a:lstStyle/>
              <a:p>
                <a:r>
                  <a:rPr lang="zh-CN" altLang="en-US" dirty="0"/>
                  <a:t>当前窗口下的损失函数：</a:t>
                </a:r>
                <a:endParaRPr lang="en-US" altLang="zh-CN" dirty="0"/>
              </a:p>
              <a:p>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𝐶𝑜𝑛𝑡𝑒𝑥𝑡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00" dirty="0">
                    <a:effectLst/>
                    <a:latin typeface="Cambria Math" panose="02040503050406030204" pitchFamily="18" charset="0"/>
                    <a:ea typeface="宋体" panose="02010600030101010101" pitchFamily="2" charset="-122"/>
                    <a:cs typeface="Times New Roman" panose="02020603050405020304" pitchFamily="18" charset="0"/>
                  </a:rPr>
                  <a:t> </a:t>
                </a:r>
                <a:r>
                  <a:rPr lang="zh-CN" altLang="zh-CN" dirty="0">
                    <a:effectLst/>
                  </a:rPr>
                  <a:t> </a:t>
                </a:r>
                <a:r>
                  <a:rPr lang="en-US" altLang="zh-CN" sz="1800" kern="100" dirty="0">
                    <a:effectLst/>
                    <a:latin typeface="Times New Roman" panose="02020603050405020304" pitchFamily="18" charset="0"/>
                    <a:ea typeface="宋体" panose="02010600030101010101" pitchFamily="2" charset="-122"/>
                  </a:rPr>
                  <a:t> </a:t>
                </a:r>
                <a:endParaRPr lang="zh-CN" altLang="en-US" dirty="0"/>
              </a:p>
            </p:txBody>
          </p:sp>
        </mc:Choice>
        <mc:Fallback xmlns="">
          <p:sp>
            <p:nvSpPr>
              <p:cNvPr id="29" name="文本框 28">
                <a:extLst>
                  <a:ext uri="{FF2B5EF4-FFF2-40B4-BE49-F238E27FC236}">
                    <a16:creationId xmlns:a16="http://schemas.microsoft.com/office/drawing/2014/main" id="{DA882279-09E2-4354-BF7E-2B3011B46388}"/>
                  </a:ext>
                </a:extLst>
              </p:cNvPr>
              <p:cNvSpPr txBox="1">
                <a:spLocks noRot="1" noChangeAspect="1" noMove="1" noResize="1" noEditPoints="1" noAdjustHandles="1" noChangeArrowheads="1" noChangeShapeType="1" noTextEdit="1"/>
              </p:cNvSpPr>
              <p:nvPr/>
            </p:nvSpPr>
            <p:spPr>
              <a:xfrm>
                <a:off x="1204741" y="5791200"/>
                <a:ext cx="2723823" cy="646331"/>
              </a:xfrm>
              <a:prstGeom prst="rect">
                <a:avLst/>
              </a:prstGeom>
              <a:blipFill>
                <a:blip r:embed="rId5"/>
                <a:stretch>
                  <a:fillRect l="-2018" t="-7547" r="-1570"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B0336DB6-EBE5-4C86-AD20-1D8B23D824E9}"/>
                  </a:ext>
                </a:extLst>
              </p:cNvPr>
              <p:cNvSpPr txBox="1"/>
              <p:nvPr/>
            </p:nvSpPr>
            <p:spPr>
              <a:xfrm>
                <a:off x="4572000" y="1731890"/>
                <a:ext cx="3816287" cy="923330"/>
              </a:xfrm>
              <a:prstGeom prst="rect">
                <a:avLst/>
              </a:prstGeom>
              <a:noFill/>
            </p:spPr>
            <p:txBody>
              <a:bodyPr wrap="square">
                <a:spAutoFit/>
              </a:bodyPr>
              <a:lstStyle/>
              <a:p>
                <a14:m>
                  <m:oMath xmlns:m="http://schemas.openxmlformats.org/officeDocument/2006/math">
                    <m: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zh-CN" altLang="en-US" i="1" kern="100">
                        <a:latin typeface="Cambria Math" panose="02040503050406030204" pitchFamily="18" charset="0"/>
                        <a:ea typeface="Cambria Math" panose="02040503050406030204" pitchFamily="18" charset="0"/>
                        <a:cs typeface="Times New Roman" panose="02020603050405020304" pitchFamily="18" charset="0"/>
                      </a:rPr>
                      <m:t>设</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为窗口中的</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中心词，</a:t>
                </a:r>
                <a:r>
                  <a:rPr lang="zh-CN" altLang="zh-CN" dirty="0"/>
                  <a:t>通过中心词的预测的上下文概率表示计算如下所示</a:t>
                </a:r>
                <a:endParaRPr lang="zh-CN" altLang="en-US" dirty="0"/>
              </a:p>
            </p:txBody>
          </p:sp>
        </mc:Choice>
        <mc:Fallback xmlns="">
          <p:sp>
            <p:nvSpPr>
              <p:cNvPr id="33" name="文本框 32">
                <a:extLst>
                  <a:ext uri="{FF2B5EF4-FFF2-40B4-BE49-F238E27FC236}">
                    <a16:creationId xmlns:a16="http://schemas.microsoft.com/office/drawing/2014/main" id="{B0336DB6-EBE5-4C86-AD20-1D8B23D824E9}"/>
                  </a:ext>
                </a:extLst>
              </p:cNvPr>
              <p:cNvSpPr txBox="1">
                <a:spLocks noRot="1" noChangeAspect="1" noMove="1" noResize="1" noEditPoints="1" noAdjustHandles="1" noChangeArrowheads="1" noChangeShapeType="1" noTextEdit="1"/>
              </p:cNvSpPr>
              <p:nvPr/>
            </p:nvSpPr>
            <p:spPr>
              <a:xfrm>
                <a:off x="4572000" y="1731890"/>
                <a:ext cx="3816287" cy="923330"/>
              </a:xfrm>
              <a:prstGeom prst="rect">
                <a:avLst/>
              </a:prstGeom>
              <a:blipFill>
                <a:blip r:embed="rId6"/>
                <a:stretch>
                  <a:fillRect l="-1278" t="-4605" b="-72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2F9A0773-3926-4565-961D-9D4FF87E670B}"/>
                  </a:ext>
                </a:extLst>
              </p:cNvPr>
              <p:cNvSpPr txBox="1"/>
              <p:nvPr/>
            </p:nvSpPr>
            <p:spPr>
              <a:xfrm>
                <a:off x="4344329" y="3183231"/>
                <a:ext cx="4636604" cy="8063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sub>
                          </m:sSub>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𝐶𝑜𝑛𝑡𝑒𝑥𝑡</m:t>
                              </m:r>
                            </m:e>
                          </m:d>
                        </m:e>
                      </m:d>
                      <m:r>
                        <a:rPr lang="zh-CN" altLang="en-US">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m:rPr>
                              <m:sty m:val="p"/>
                            </m:rPr>
                            <a:rPr lang="zh-CN" altLang="en-US">
                              <a:latin typeface="Cambria Math" panose="02040503050406030204" pitchFamily="18" charset="0"/>
                            </a:rPr>
                            <m:t>exp</m:t>
                          </m:r>
                          <m:d>
                            <m:dPr>
                              <m:begChr m:val="{"/>
                              <m:endChr m:val="}"/>
                              <m:ctrlPr>
                                <a:rPr lang="zh-CN" altLang="en-US" i="1">
                                  <a:solidFill>
                                    <a:srgbClr val="836967"/>
                                  </a:solidFill>
                                  <a:latin typeface="Cambria Math" panose="02040503050406030204" pitchFamily="18" charset="0"/>
                                </a:rPr>
                              </m:ctrlPr>
                            </m:dPr>
                            <m:e>
                              <m:sSub>
                                <m:sSubPr>
                                  <m:ctrlPr>
                                    <a:rPr lang="en-US" altLang="zh-CN" i="1">
                                      <a:solidFill>
                                        <a:srgbClr val="836967"/>
                                      </a:solidFill>
                                      <a:latin typeface="Cambria Math" panose="02040503050406030204" pitchFamily="18" charset="0"/>
                                    </a:rPr>
                                  </m:ctrlPr>
                                </m:sSubPr>
                                <m:e>
                                  <m:r>
                                    <a:rPr lang="en-US" altLang="zh-CN" b="1" i="1">
                                      <a:solidFill>
                                        <a:srgbClr val="836967"/>
                                      </a:solidFill>
                                      <a:latin typeface="Cambria Math" panose="02040503050406030204" pitchFamily="18" charset="0"/>
                                    </a:rPr>
                                    <m:t>𝒚</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sub>
                                  </m:sSub>
                                </m:sub>
                              </m:sSub>
                            </m:e>
                          </m:d>
                        </m:num>
                        <m:den>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a:latin typeface="Cambria Math" panose="02040503050406030204" pitchFamily="18" charset="0"/>
                                </a:rPr>
                                <m:t>=1</m:t>
                              </m:r>
                            </m:sub>
                            <m:sup>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𝑉</m:t>
                                  </m:r>
                                </m:e>
                              </m:d>
                            </m:sup>
                            <m:e>
                              <m:r>
                                <m:rPr>
                                  <m:sty m:val="p"/>
                                </m:rPr>
                                <a:rPr lang="zh-CN" altLang="en-US">
                                  <a:latin typeface="Cambria Math" panose="02040503050406030204" pitchFamily="18" charset="0"/>
                                </a:rPr>
                                <m:t>exp</m:t>
                              </m:r>
                              <m:d>
                                <m:dPr>
                                  <m:begChr m:val="{"/>
                                  <m:endChr m:val="}"/>
                                  <m:ctrlPr>
                                    <a:rPr lang="zh-CN" altLang="en-US" i="1">
                                      <a:solidFill>
                                        <a:srgbClr val="836967"/>
                                      </a:solidFill>
                                      <a:latin typeface="Cambria Math" panose="02040503050406030204" pitchFamily="18" charset="0"/>
                                    </a:rPr>
                                  </m:ctrlPr>
                                </m:dPr>
                                <m:e>
                                  <m:sSub>
                                    <m:sSubPr>
                                      <m:ctrlPr>
                                        <a:rPr lang="en-US" altLang="zh-CN" i="1">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𝑦</m:t>
                                      </m:r>
                                    </m:e>
                                    <m:sub>
                                      <m:r>
                                        <a:rPr lang="en-US" altLang="zh-CN" i="1">
                                          <a:solidFill>
                                            <a:srgbClr val="836967"/>
                                          </a:solidFill>
                                          <a:latin typeface="Cambria Math" panose="02040503050406030204" pitchFamily="18" charset="0"/>
                                        </a:rPr>
                                        <m:t>𝑘</m:t>
                                      </m:r>
                                    </m:sub>
                                  </m:sSub>
                                </m:e>
                              </m:d>
                            </m:e>
                          </m:nary>
                        </m:den>
                      </m:f>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𝑖</m:t>
                          </m:r>
                        </m:sub>
                      </m:sSub>
                      <m:r>
                        <a:rPr lang="zh-CN" altLang="en-US" b="0" i="0">
                          <a:latin typeface="Cambria Math" panose="02040503050406030204" pitchFamily="18" charset="0"/>
                        </a:rPr>
                        <m:t>∈</m:t>
                      </m:r>
                      <m:r>
                        <a:rPr lang="zh-CN" altLang="en-US" b="0" i="1">
                          <a:latin typeface="Cambria Math" panose="02040503050406030204" pitchFamily="18" charset="0"/>
                        </a:rPr>
                        <m:t>𝑐</m:t>
                      </m:r>
                    </m:oMath>
                  </m:oMathPara>
                </a14:m>
                <a:endParaRPr lang="zh-CN" altLang="en-US" dirty="0"/>
              </a:p>
            </p:txBody>
          </p:sp>
        </mc:Choice>
        <mc:Fallback xmlns="">
          <p:sp>
            <p:nvSpPr>
              <p:cNvPr id="37" name="文本框 36">
                <a:extLst>
                  <a:ext uri="{FF2B5EF4-FFF2-40B4-BE49-F238E27FC236}">
                    <a16:creationId xmlns:a16="http://schemas.microsoft.com/office/drawing/2014/main" id="{2F9A0773-3926-4565-961D-9D4FF87E670B}"/>
                  </a:ext>
                </a:extLst>
              </p:cNvPr>
              <p:cNvSpPr txBox="1">
                <a:spLocks noRot="1" noChangeAspect="1" noMove="1" noResize="1" noEditPoints="1" noAdjustHandles="1" noChangeArrowheads="1" noChangeShapeType="1" noTextEdit="1"/>
              </p:cNvSpPr>
              <p:nvPr/>
            </p:nvSpPr>
            <p:spPr>
              <a:xfrm>
                <a:off x="4344329" y="3183231"/>
                <a:ext cx="4636604" cy="80637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96318057-22AC-4914-A76C-FFBAEE64177F}"/>
                  </a:ext>
                </a:extLst>
              </p:cNvPr>
              <p:cNvSpPr txBox="1"/>
              <p:nvPr/>
            </p:nvSpPr>
            <p:spPr>
              <a:xfrm>
                <a:off x="4720625" y="4542209"/>
                <a:ext cx="3884012" cy="369332"/>
              </a:xfrm>
              <a:prstGeom prst="rect">
                <a:avLst/>
              </a:prstGeom>
              <a:noFill/>
            </p:spPr>
            <p:txBody>
              <a:bodyPr wrap="none" rtlCol="0">
                <a:spAutoFit/>
              </a:bodyPr>
              <a:lstStyle/>
              <a:p>
                <a:r>
                  <a:rPr lang="zh-CN" altLang="en-US" dirty="0"/>
                  <a:t>当前窗口，位置</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zh-CN" altLang="en-US" i="1" kern="100">
                        <a:latin typeface="Cambria Math" panose="02040503050406030204" pitchFamily="18" charset="0"/>
                        <a:ea typeface="宋体" panose="02010600030101010101" pitchFamily="2" charset="-122"/>
                        <a:cs typeface="Times New Roman" panose="02020603050405020304" pitchFamily="18" charset="0"/>
                      </a:rPr>
                      <m:t>处</m:t>
                    </m:r>
                  </m:oMath>
                </a14:m>
                <a:r>
                  <a:rPr lang="zh-CN" altLang="en-US" dirty="0"/>
                  <a:t>的的损失函数：</a:t>
                </a:r>
              </a:p>
            </p:txBody>
          </p:sp>
        </mc:Choice>
        <mc:Fallback xmlns="">
          <p:sp>
            <p:nvSpPr>
              <p:cNvPr id="38" name="文本框 37">
                <a:extLst>
                  <a:ext uri="{FF2B5EF4-FFF2-40B4-BE49-F238E27FC236}">
                    <a16:creationId xmlns:a16="http://schemas.microsoft.com/office/drawing/2014/main" id="{96318057-22AC-4914-A76C-FFBAEE64177F}"/>
                  </a:ext>
                </a:extLst>
              </p:cNvPr>
              <p:cNvSpPr txBox="1">
                <a:spLocks noRot="1" noChangeAspect="1" noMove="1" noResize="1" noEditPoints="1" noAdjustHandles="1" noChangeArrowheads="1" noChangeShapeType="1" noTextEdit="1"/>
              </p:cNvSpPr>
              <p:nvPr/>
            </p:nvSpPr>
            <p:spPr>
              <a:xfrm>
                <a:off x="4720625" y="4542209"/>
                <a:ext cx="3884012" cy="369332"/>
              </a:xfrm>
              <a:prstGeom prst="rect">
                <a:avLst/>
              </a:prstGeom>
              <a:blipFill>
                <a:blip r:embed="rId8"/>
                <a:stretch>
                  <a:fillRect l="-1254" t="-13115" r="-784"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A73032EF-30D5-47C7-AFCC-98AB96EF0DE9}"/>
                  </a:ext>
                </a:extLst>
              </p:cNvPr>
              <p:cNvSpPr txBox="1"/>
              <p:nvPr/>
            </p:nvSpPr>
            <p:spPr>
              <a:xfrm>
                <a:off x="5476919" y="6089642"/>
                <a:ext cx="2006447"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𝑝</m:t>
                          </m:r>
                          <m:d>
                            <m:dPr>
                              <m:ctrlPr>
                                <a:rPr lang="zh-CN" altLang="zh-CN" i="1">
                                  <a:latin typeface="Cambria Math" panose="02040503050406030204" pitchFamily="18" charset="0"/>
                                  <a:ea typeface="Cambria Math" panose="02040503050406030204" pitchFamily="18" charset="0"/>
                                </a:rPr>
                              </m:ctrlPr>
                            </m:dPr>
                            <m:e>
                              <m:sSub>
                                <m:sSubPr>
                                  <m:ctrlPr>
                                    <a:rPr lang="zh-CN" altLang="zh-CN" i="1">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cs typeface="Times New Roman" panose="02020603050405020304" pitchFamily="18" charset="0"/>
                                    </a:rPr>
                                    <m:t>𝑤</m:t>
                                  </m:r>
                                </m:e>
                                <m:sub>
                                  <m:r>
                                    <a:rPr lang="en-US" altLang="zh-CN" i="1" kern="100">
                                      <a:latin typeface="Cambria Math" panose="02040503050406030204" pitchFamily="18" charset="0"/>
                                      <a:cs typeface="Times New Roman" panose="02020603050405020304" pitchFamily="18" charset="0"/>
                                    </a:rPr>
                                    <m:t>𝑖</m:t>
                                  </m:r>
                                </m:sub>
                              </m:sSub>
                            </m:e>
                            <m:e>
                              <m:sSub>
                                <m:sSubPr>
                                  <m:ctrlPr>
                                    <a:rPr lang="zh-CN" altLang="zh-CN" i="1">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cs typeface="Times New Roman" panose="02020603050405020304" pitchFamily="18" charset="0"/>
                                    </a:rPr>
                                    <m:t>𝑤</m:t>
                                  </m:r>
                                </m:e>
                                <m:sub>
                                  <m:r>
                                    <a:rPr lang="en-US" altLang="zh-CN" i="1" kern="100">
                                      <a:latin typeface="Cambria Math" panose="02040503050406030204" pitchFamily="18" charset="0"/>
                                      <a:cs typeface="Times New Roman" panose="02020603050405020304" pitchFamily="18" charset="0"/>
                                    </a:rPr>
                                    <m:t>𝑡</m:t>
                                  </m:r>
                                </m:sub>
                              </m:sSub>
                            </m:e>
                          </m:d>
                        </m:e>
                      </m:d>
                    </m:oMath>
                  </m:oMathPara>
                </a14:m>
                <a:endParaRPr lang="zh-CN" altLang="en-US" dirty="0"/>
              </a:p>
            </p:txBody>
          </p:sp>
        </mc:Choice>
        <mc:Fallback xmlns="">
          <p:sp>
            <p:nvSpPr>
              <p:cNvPr id="42" name="文本框 41">
                <a:extLst>
                  <a:ext uri="{FF2B5EF4-FFF2-40B4-BE49-F238E27FC236}">
                    <a16:creationId xmlns:a16="http://schemas.microsoft.com/office/drawing/2014/main" id="{A73032EF-30D5-47C7-AFCC-98AB96EF0DE9}"/>
                  </a:ext>
                </a:extLst>
              </p:cNvPr>
              <p:cNvSpPr txBox="1">
                <a:spLocks noRot="1" noChangeAspect="1" noMove="1" noResize="1" noEditPoints="1" noAdjustHandles="1" noChangeArrowheads="1" noChangeShapeType="1" noTextEdit="1"/>
              </p:cNvSpPr>
              <p:nvPr/>
            </p:nvSpPr>
            <p:spPr>
              <a:xfrm>
                <a:off x="5476919" y="6089642"/>
                <a:ext cx="2006447" cy="404983"/>
              </a:xfrm>
              <a:prstGeom prst="rect">
                <a:avLst/>
              </a:prstGeom>
              <a:blipFill>
                <a:blip r:embed="rId9"/>
                <a:stretch>
                  <a:fillRect b="-9091"/>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6F43BA8E-FD90-4CDB-A363-2CD338CA50B9}"/>
              </a:ext>
            </a:extLst>
          </p:cNvPr>
          <p:cNvSpPr txBox="1"/>
          <p:nvPr/>
        </p:nvSpPr>
        <p:spPr>
          <a:xfrm>
            <a:off x="1689490" y="1219200"/>
            <a:ext cx="87716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CBOW</a:t>
            </a:r>
            <a:endParaRPr lang="zh-CN" altLang="en-US"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927DA3C2-3482-4692-A925-888A6961F430}"/>
              </a:ext>
            </a:extLst>
          </p:cNvPr>
          <p:cNvSpPr txBox="1"/>
          <p:nvPr/>
        </p:nvSpPr>
        <p:spPr>
          <a:xfrm>
            <a:off x="6042991" y="1059308"/>
            <a:ext cx="115929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Skip-gram</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17A85B5-575E-4E80-8C0B-D73FCAB2E016}"/>
                  </a:ext>
                </a:extLst>
              </p:cNvPr>
              <p:cNvSpPr txBox="1"/>
              <p:nvPr/>
            </p:nvSpPr>
            <p:spPr>
              <a:xfrm>
                <a:off x="933928" y="2746383"/>
                <a:ext cx="2566653" cy="3712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𝒚</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b="1" i="1" smtClean="0">
                          <a:effectLst/>
                          <a:latin typeface="Cambria Math" panose="02040503050406030204" pitchFamily="18" charset="0"/>
                          <a:ea typeface="Cambria Math" panose="02040503050406030204" pitchFamily="18" charset="0"/>
                        </a:rPr>
                        <m:t>𝑪</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b="1"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𝑐𝑜𝑛𝑡𝑒𝑥𝑡</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oMath>
                  </m:oMathPara>
                </a14:m>
                <a:endParaRPr lang="zh-CN" altLang="en-US" dirty="0"/>
              </a:p>
            </p:txBody>
          </p:sp>
        </mc:Choice>
        <mc:Fallback xmlns="">
          <p:sp>
            <p:nvSpPr>
              <p:cNvPr id="13" name="文本框 12">
                <a:extLst>
                  <a:ext uri="{FF2B5EF4-FFF2-40B4-BE49-F238E27FC236}">
                    <a16:creationId xmlns:a16="http://schemas.microsoft.com/office/drawing/2014/main" id="{417A85B5-575E-4E80-8C0B-D73FCAB2E016}"/>
                  </a:ext>
                </a:extLst>
              </p:cNvPr>
              <p:cNvSpPr txBox="1">
                <a:spLocks noRot="1" noChangeAspect="1" noMove="1" noResize="1" noEditPoints="1" noAdjustHandles="1" noChangeArrowheads="1" noChangeShapeType="1" noTextEdit="1"/>
              </p:cNvSpPr>
              <p:nvPr/>
            </p:nvSpPr>
            <p:spPr>
              <a:xfrm>
                <a:off x="933928" y="2746383"/>
                <a:ext cx="2566653" cy="371255"/>
              </a:xfrm>
              <a:prstGeom prst="rect">
                <a:avLst/>
              </a:prstGeom>
              <a:blipFill>
                <a:blip r:embed="rId10"/>
                <a:stretch>
                  <a:fillRect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4CC9EE0-DAE5-4F6E-80B9-0CD60415CCD3}"/>
                  </a:ext>
                </a:extLst>
              </p:cNvPr>
              <p:cNvSpPr txBox="1"/>
              <p:nvPr/>
            </p:nvSpPr>
            <p:spPr>
              <a:xfrm>
                <a:off x="5339310" y="2627019"/>
                <a:ext cx="2566653" cy="4058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𝒚</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b="1" i="1" smtClean="0">
                          <a:effectLst/>
                          <a:latin typeface="Cambria Math" panose="02040503050406030204" pitchFamily="18" charset="0"/>
                          <a:ea typeface="Cambria Math" panose="02040503050406030204" pitchFamily="18" charset="0"/>
                        </a:rPr>
                        <m:t>𝑪</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𝑪</m:t>
                          </m:r>
                        </m:e>
                        <m:sub>
                          <m:sSub>
                            <m:sSubPr>
                              <m:ctrlPr>
                                <a:rPr lang="zh-CN" altLang="en-US" b="1"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sub>
                        <m:sup>
                          <m:r>
                            <m:rPr>
                              <m:sty m:val="p"/>
                            </m:rPr>
                            <a:rPr lang="zh-CN" altLang="en-US">
                              <a:latin typeface="Cambria Math" panose="02040503050406030204" pitchFamily="18" charset="0"/>
                            </a:rPr>
                            <m:t>T</m:t>
                          </m:r>
                        </m:sup>
                      </m:sSubSup>
                    </m:oMath>
                  </m:oMathPara>
                </a14:m>
                <a:endParaRPr lang="zh-CN" altLang="en-US" dirty="0"/>
              </a:p>
            </p:txBody>
          </p:sp>
        </mc:Choice>
        <mc:Fallback xmlns="">
          <p:sp>
            <p:nvSpPr>
              <p:cNvPr id="16" name="文本框 15">
                <a:extLst>
                  <a:ext uri="{FF2B5EF4-FFF2-40B4-BE49-F238E27FC236}">
                    <a16:creationId xmlns:a16="http://schemas.microsoft.com/office/drawing/2014/main" id="{54CC9EE0-DAE5-4F6E-80B9-0CD60415CCD3}"/>
                  </a:ext>
                </a:extLst>
              </p:cNvPr>
              <p:cNvSpPr txBox="1">
                <a:spLocks noRot="1" noChangeAspect="1" noMove="1" noResize="1" noEditPoints="1" noAdjustHandles="1" noChangeArrowheads="1" noChangeShapeType="1" noTextEdit="1"/>
              </p:cNvSpPr>
              <p:nvPr/>
            </p:nvSpPr>
            <p:spPr>
              <a:xfrm>
                <a:off x="5339310" y="2627019"/>
                <a:ext cx="2566653" cy="405817"/>
              </a:xfrm>
              <a:prstGeom prst="rect">
                <a:avLst/>
              </a:prstGeom>
              <a:blipFill>
                <a:blip r:embed="rId11"/>
                <a:stretch>
                  <a:fillRect/>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7EDFB23-4ADF-44E1-A4D5-BC55C05AA7BB}"/>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D47D99D-F93B-470C-839C-3943D54F477E}"/>
                  </a:ext>
                </a:extLst>
              </p:cNvPr>
              <p:cNvSpPr txBox="1"/>
              <p:nvPr/>
            </p:nvSpPr>
            <p:spPr>
              <a:xfrm>
                <a:off x="4911832" y="5120612"/>
                <a:ext cx="3728521" cy="800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𝑜𝑏𝑗𝑒𝑐𝑡</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𝐷</m:t>
                          </m:r>
                        </m:sub>
                        <m:sup/>
                        <m:e>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sub>
                            <m:sup/>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nary>
                        </m:e>
                      </m:nary>
                    </m:oMath>
                  </m:oMathPara>
                </a14:m>
                <a:endParaRPr lang="zh-CN" altLang="en-US" dirty="0"/>
              </a:p>
            </p:txBody>
          </p:sp>
        </mc:Choice>
        <mc:Fallback xmlns="">
          <p:sp>
            <p:nvSpPr>
              <p:cNvPr id="5" name="文本框 4">
                <a:extLst>
                  <a:ext uri="{FF2B5EF4-FFF2-40B4-BE49-F238E27FC236}">
                    <a16:creationId xmlns:a16="http://schemas.microsoft.com/office/drawing/2014/main" id="{3D47D99D-F93B-470C-839C-3943D54F477E}"/>
                  </a:ext>
                </a:extLst>
              </p:cNvPr>
              <p:cNvSpPr txBox="1">
                <a:spLocks noRot="1" noChangeAspect="1" noMove="1" noResize="1" noEditPoints="1" noAdjustHandles="1" noChangeArrowheads="1" noChangeShapeType="1" noTextEdit="1"/>
              </p:cNvSpPr>
              <p:nvPr/>
            </p:nvSpPr>
            <p:spPr>
              <a:xfrm>
                <a:off x="4911832" y="5120612"/>
                <a:ext cx="3728521" cy="800732"/>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5480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6634864-4F73-4D77-9211-F0EA945A5765}"/>
                  </a:ext>
                </a:extLst>
              </p:cNvPr>
              <p:cNvSpPr txBox="1"/>
              <p:nvPr/>
            </p:nvSpPr>
            <p:spPr>
              <a:xfrm>
                <a:off x="2068996" y="1870480"/>
                <a:ext cx="4636604" cy="666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r>
                            <a:rPr lang="zh-CN" altLang="en-US" b="1" i="1">
                              <a:latin typeface="Cambria Math" panose="02040503050406030204" pitchFamily="18" charset="0"/>
                            </a:rPr>
                            <m:t>𝒚</m:t>
                          </m:r>
                        </m:den>
                      </m:f>
                      <m:r>
                        <a:rPr lang="zh-CN" altLang="en-US" b="0" i="0">
                          <a:latin typeface="Cambria Math" panose="02040503050406030204" pitchFamily="18" charset="0"/>
                        </a:rPr>
                        <m:t>=</m:t>
                      </m:r>
                      <m:r>
                        <m:rPr>
                          <m:sty m:val="p"/>
                        </m:rPr>
                        <a:rPr lang="zh-CN" altLang="en-US" b="0" i="0">
                          <a:latin typeface="Cambria Math" panose="02040503050406030204" pitchFamily="18" charset="0"/>
                        </a:rPr>
                        <m:t>onehot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𝑡</m:t>
                              </m:r>
                            </m:sub>
                          </m:sSub>
                        </m:e>
                      </m:d>
                      <m:r>
                        <a:rPr lang="zh-CN" altLang="en-US" b="0" i="0">
                          <a:latin typeface="Cambria Math" panose="02040503050406030204" pitchFamily="18" charset="0"/>
                        </a:rPr>
                        <m:t>−</m:t>
                      </m:r>
                      <m:r>
                        <a:rPr lang="zh-CN" altLang="en-US" b="1" i="1">
                          <a:latin typeface="Cambria Math" panose="02040503050406030204" pitchFamily="18" charset="0"/>
                        </a:rPr>
                        <m:t>𝒑</m:t>
                      </m:r>
                    </m:oMath>
                  </m:oMathPara>
                </a14:m>
                <a:endParaRPr lang="zh-CN" altLang="en-US" dirty="0"/>
              </a:p>
            </p:txBody>
          </p:sp>
        </mc:Choice>
        <mc:Fallback xmlns="">
          <p:sp>
            <p:nvSpPr>
              <p:cNvPr id="4" name="文本框 3">
                <a:extLst>
                  <a:ext uri="{FF2B5EF4-FFF2-40B4-BE49-F238E27FC236}">
                    <a16:creationId xmlns:a16="http://schemas.microsoft.com/office/drawing/2014/main" id="{26634864-4F73-4D77-9211-F0EA945A5765}"/>
                  </a:ext>
                </a:extLst>
              </p:cNvPr>
              <p:cNvSpPr txBox="1">
                <a:spLocks noRot="1" noChangeAspect="1" noMove="1" noResize="1" noEditPoints="1" noAdjustHandles="1" noChangeArrowheads="1" noChangeShapeType="1" noTextEdit="1"/>
              </p:cNvSpPr>
              <p:nvPr/>
            </p:nvSpPr>
            <p:spPr>
              <a:xfrm>
                <a:off x="2068996" y="1870480"/>
                <a:ext cx="4636604" cy="66646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4D4543B-0608-42F7-9C0F-3D09D640FFCE}"/>
                  </a:ext>
                </a:extLst>
              </p:cNvPr>
              <p:cNvSpPr txBox="1"/>
              <p:nvPr/>
            </p:nvSpPr>
            <p:spPr>
              <a:xfrm>
                <a:off x="2423485" y="2652795"/>
                <a:ext cx="4636604"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r>
                            <a:rPr lang="zh-CN" altLang="en-US" b="1" i="1">
                              <a:latin typeface="Cambria Math" panose="02040503050406030204" pitchFamily="18" charset="0"/>
                            </a:rPr>
                            <m:t>𝑪</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𝑙</m:t>
                          </m:r>
                        </m:num>
                        <m:den>
                          <m:r>
                            <a:rPr lang="zh-CN" altLang="en-US" b="0" i="0">
                              <a:latin typeface="Cambria Math" panose="02040503050406030204" pitchFamily="18" charset="0"/>
                            </a:rPr>
                            <m:t>𝜕</m:t>
                          </m:r>
                          <m:r>
                            <a:rPr lang="zh-CN" altLang="en-US" b="1" i="1">
                              <a:latin typeface="Cambria Math" panose="02040503050406030204" pitchFamily="18" charset="0"/>
                            </a:rPr>
                            <m:t>𝒚</m:t>
                          </m:r>
                        </m:den>
                      </m:f>
                      <m:r>
                        <a:rPr lang="zh-CN" altLang="en-US" b="0" i="0">
                          <a:latin typeface="Cambria Math" panose="02040503050406030204" pitchFamily="18" charset="0"/>
                        </a:rPr>
                        <m:t>∙</m:t>
                      </m:r>
                      <m:d>
                        <m:dPr>
                          <m:ctrlPr>
                            <a:rPr lang="zh-CN" altLang="en-US" b="0" i="1">
                              <a:solidFill>
                                <a:srgbClr val="836967"/>
                              </a:solidFill>
                              <a:latin typeface="Cambria Math" panose="02040503050406030204" pitchFamily="18" charset="0"/>
                            </a:rPr>
                          </m:ctrlPr>
                        </m:dPr>
                        <m:e>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𝒚</m:t>
                              </m:r>
                            </m:num>
                            <m:den>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𝑪</m:t>
                                  </m:r>
                                </m:e>
                                <m:sup>
                                  <m:r>
                                    <a:rPr lang="zh-CN" altLang="en-US" b="0" i="0">
                                      <a:latin typeface="Cambria Math" panose="02040503050406030204" pitchFamily="18" charset="0"/>
                                    </a:rPr>
                                    <m:t>′</m:t>
                                  </m:r>
                                </m:sup>
                              </m:sSup>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𝑪</m:t>
                                  </m:r>
                                </m:e>
                                <m:sup>
                                  <m:r>
                                    <a:rPr lang="zh-CN" altLang="en-US" b="0" i="0">
                                      <a:latin typeface="Cambria Math" panose="02040503050406030204" pitchFamily="18" charset="0"/>
                                    </a:rPr>
                                    <m:t>′</m:t>
                                  </m:r>
                                </m:sup>
                              </m:sSup>
                            </m:num>
                            <m:den>
                              <m:r>
                                <a:rPr lang="zh-CN" altLang="en-US" b="0" i="0">
                                  <a:latin typeface="Cambria Math" panose="02040503050406030204" pitchFamily="18" charset="0"/>
                                </a:rPr>
                                <m:t>𝜕</m:t>
                              </m:r>
                              <m:r>
                                <a:rPr lang="zh-CN" altLang="en-US" b="1" i="1">
                                  <a:latin typeface="Cambria Math" panose="02040503050406030204" pitchFamily="18" charset="0"/>
                                </a:rPr>
                                <m:t>𝑪</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𝒚</m:t>
                              </m:r>
                            </m:num>
                            <m:den>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𝒆</m:t>
                                  </m:r>
                                </m:e>
                                <m:sub>
                                  <m:r>
                                    <a:rPr lang="zh-CN" altLang="en-US" b="0" i="1">
                                      <a:latin typeface="Cambria Math" panose="02040503050406030204" pitchFamily="18" charset="0"/>
                                    </a:rPr>
                                    <m:t>𝑐𝑜𝑛𝑡𝑒𝑥𝑡</m:t>
                                  </m:r>
                                </m:sub>
                              </m:sSub>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𝒆</m:t>
                                  </m:r>
                                </m:e>
                                <m:sub>
                                  <m:r>
                                    <a:rPr lang="zh-CN" altLang="en-US" b="0" i="1">
                                      <a:latin typeface="Cambria Math" panose="02040503050406030204" pitchFamily="18" charset="0"/>
                                    </a:rPr>
                                    <m:t>𝑐𝑜𝑛𝑡𝑒𝑥𝑡</m:t>
                                  </m:r>
                                </m:sub>
                              </m:sSub>
                            </m:num>
                            <m:den>
                              <m:r>
                                <a:rPr lang="zh-CN" altLang="en-US" b="0" i="0">
                                  <a:latin typeface="Cambria Math" panose="02040503050406030204" pitchFamily="18" charset="0"/>
                                </a:rPr>
                                <m:t>𝜕</m:t>
                              </m:r>
                              <m:r>
                                <a:rPr lang="zh-CN" altLang="en-US" b="1" i="1">
                                  <a:latin typeface="Cambria Math" panose="02040503050406030204" pitchFamily="18" charset="0"/>
                                </a:rPr>
                                <m:t>𝑪</m:t>
                              </m:r>
                            </m:den>
                          </m:f>
                        </m:e>
                      </m:d>
                    </m:oMath>
                  </m:oMathPara>
                </a14:m>
                <a:endParaRPr lang="zh-CN" altLang="en-US" dirty="0"/>
              </a:p>
            </p:txBody>
          </p:sp>
        </mc:Choice>
        <mc:Fallback xmlns="">
          <p:sp>
            <p:nvSpPr>
              <p:cNvPr id="8" name="文本框 7">
                <a:extLst>
                  <a:ext uri="{FF2B5EF4-FFF2-40B4-BE49-F238E27FC236}">
                    <a16:creationId xmlns:a16="http://schemas.microsoft.com/office/drawing/2014/main" id="{64D4543B-0608-42F7-9C0F-3D09D640FFCE}"/>
                  </a:ext>
                </a:extLst>
              </p:cNvPr>
              <p:cNvSpPr txBox="1">
                <a:spLocks noRot="1" noChangeAspect="1" noMove="1" noResize="1" noEditPoints="1" noAdjustHandles="1" noChangeArrowheads="1" noChangeShapeType="1" noTextEdit="1"/>
              </p:cNvSpPr>
              <p:nvPr/>
            </p:nvSpPr>
            <p:spPr>
              <a:xfrm>
                <a:off x="2423485" y="2652795"/>
                <a:ext cx="4636604" cy="7146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C740A7A-63AA-456C-9D55-D10C35A79AA6}"/>
                  </a:ext>
                </a:extLst>
              </p:cNvPr>
              <p:cNvSpPr txBox="1"/>
              <p:nvPr/>
            </p:nvSpPr>
            <p:spPr>
              <a:xfrm>
                <a:off x="434008" y="1457996"/>
                <a:ext cx="4638172" cy="371255"/>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先令</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𝒚</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b="1" i="1">
                            <a:effectLst/>
                            <a:latin typeface="Cambria Math" panose="02040503050406030204" pitchFamily="18" charset="0"/>
                            <a:ea typeface="Cambria Math" panose="02040503050406030204" pitchFamily="18" charset="0"/>
                          </a:rPr>
                        </m:ctrlPr>
                      </m:s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𝑪</m:t>
                        </m:r>
                      </m:e>
                      <m: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b="1"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𝑐𝑜𝑛𝑡𝑒𝑥𝑡</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p>
                      <m:sSupPr>
                        <m:ctrlPr>
                          <a:rPr lang="zh-CN" altLang="zh-CN" b="1" i="1">
                            <a:effectLst/>
                            <a:latin typeface="Cambria Math" panose="02040503050406030204" pitchFamily="18" charset="0"/>
                            <a:ea typeface="Cambria Math" panose="02040503050406030204" pitchFamily="18" charset="0"/>
                          </a:rPr>
                        </m:ctrlPr>
                      </m:s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𝑪</m:t>
                        </m:r>
                      </m:e>
                      <m: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𝑪</m:t>
                    </m:r>
                  </m:oMath>
                </a14:m>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xmlns="">
          <p:sp>
            <p:nvSpPr>
              <p:cNvPr id="6" name="文本框 5">
                <a:extLst>
                  <a:ext uri="{FF2B5EF4-FFF2-40B4-BE49-F238E27FC236}">
                    <a16:creationId xmlns:a16="http://schemas.microsoft.com/office/drawing/2014/main" id="{9C740A7A-63AA-456C-9D55-D10C35A79AA6}"/>
                  </a:ext>
                </a:extLst>
              </p:cNvPr>
              <p:cNvSpPr txBox="1">
                <a:spLocks noRot="1" noChangeAspect="1" noMove="1" noResize="1" noEditPoints="1" noAdjustHandles="1" noChangeArrowheads="1" noChangeShapeType="1" noTextEdit="1"/>
              </p:cNvSpPr>
              <p:nvPr/>
            </p:nvSpPr>
            <p:spPr>
              <a:xfrm>
                <a:off x="434008" y="1457996"/>
                <a:ext cx="4638172" cy="371255"/>
              </a:xfrm>
              <a:prstGeom prst="rect">
                <a:avLst/>
              </a:prstGeom>
              <a:blipFill>
                <a:blip r:embed="rId5"/>
                <a:stretch>
                  <a:fillRect l="-1051" t="-13115"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4D61E9D-D553-4C93-959F-A0DF2B4B3C6B}"/>
                  </a:ext>
                </a:extLst>
              </p:cNvPr>
              <p:cNvSpPr txBox="1"/>
              <p:nvPr/>
            </p:nvSpPr>
            <p:spPr>
              <a:xfrm>
                <a:off x="2423485" y="3689438"/>
                <a:ext cx="4638172" cy="666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b="1" i="1">
                                  <a:latin typeface="Cambria Math" panose="02040503050406030204" pitchFamily="18" charset="0"/>
                                </a:rPr>
                                <m:t>𝒆</m:t>
                              </m:r>
                            </m:e>
                            <m:sub>
                              <m:r>
                                <a:rPr lang="zh-CN" altLang="en-US" b="0" i="1">
                                  <a:latin typeface="Cambria Math" panose="02040503050406030204" pitchFamily="18" charset="0"/>
                                </a:rPr>
                                <m:t>𝑐𝑜𝑛𝑡𝑒𝑥𝑡</m:t>
                              </m:r>
                            </m:sub>
                          </m:sSub>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𝑙</m:t>
                          </m:r>
                        </m:num>
                        <m:den>
                          <m:r>
                            <a:rPr lang="zh-CN" altLang="en-US" b="0" i="0">
                              <a:latin typeface="Cambria Math" panose="02040503050406030204" pitchFamily="18" charset="0"/>
                            </a:rPr>
                            <m:t>𝜕</m:t>
                          </m:r>
                          <m:r>
                            <a:rPr lang="zh-CN" altLang="en-US" b="1" i="1">
                              <a:latin typeface="Cambria Math" panose="02040503050406030204" pitchFamily="18" charset="0"/>
                            </a:rPr>
                            <m:t>𝒚</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𝒚</m:t>
                          </m:r>
                        </m:num>
                        <m:den>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𝒆</m:t>
                              </m:r>
                            </m:e>
                            <m:sub>
                              <m:r>
                                <a:rPr lang="zh-CN" altLang="en-US" b="0" i="1">
                                  <a:latin typeface="Cambria Math" panose="02040503050406030204" pitchFamily="18" charset="0"/>
                                </a:rPr>
                                <m:t>𝑐𝑜𝑛𝑡𝑒𝑥𝑡</m:t>
                              </m:r>
                            </m:sub>
                          </m:sSub>
                        </m:den>
                      </m:f>
                    </m:oMath>
                  </m:oMathPara>
                </a14:m>
                <a:endParaRPr lang="zh-CN" altLang="en-US" dirty="0"/>
              </a:p>
            </p:txBody>
          </p:sp>
        </mc:Choice>
        <mc:Fallback xmlns="">
          <p:sp>
            <p:nvSpPr>
              <p:cNvPr id="9" name="文本框 8">
                <a:extLst>
                  <a:ext uri="{FF2B5EF4-FFF2-40B4-BE49-F238E27FC236}">
                    <a16:creationId xmlns:a16="http://schemas.microsoft.com/office/drawing/2014/main" id="{D4D61E9D-D553-4C93-959F-A0DF2B4B3C6B}"/>
                  </a:ext>
                </a:extLst>
              </p:cNvPr>
              <p:cNvSpPr txBox="1">
                <a:spLocks noRot="1" noChangeAspect="1" noMove="1" noResize="1" noEditPoints="1" noAdjustHandles="1" noChangeArrowheads="1" noChangeShapeType="1" noTextEdit="1"/>
              </p:cNvSpPr>
              <p:nvPr/>
            </p:nvSpPr>
            <p:spPr>
              <a:xfrm>
                <a:off x="2423485" y="3689438"/>
                <a:ext cx="4638172" cy="66646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B5CCAF4-F48E-4C44-A5D6-F41B5E6D4718}"/>
                  </a:ext>
                </a:extLst>
              </p:cNvPr>
              <p:cNvSpPr txBox="1"/>
              <p:nvPr/>
            </p:nvSpPr>
            <p:spPr>
              <a:xfrm>
                <a:off x="2253698" y="4889327"/>
                <a:ext cx="4638172" cy="666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b="1" i="1">
                                  <a:latin typeface="Cambria Math" panose="02040503050406030204" pitchFamily="18" charset="0"/>
                                </a:rPr>
                                <m:t>𝑪</m:t>
                              </m:r>
                            </m:e>
                            <m:sup>
                              <m:r>
                                <a:rPr lang="zh-CN" altLang="en-US" b="0" i="0">
                                  <a:latin typeface="Cambria Math" panose="02040503050406030204" pitchFamily="18" charset="0"/>
                                </a:rPr>
                                <m:t>′</m:t>
                              </m:r>
                            </m:sup>
                          </m:sSup>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1">
                              <a:latin typeface="Cambria Math" panose="02040503050406030204" pitchFamily="18" charset="0"/>
                            </a:rPr>
                            <m:t>𝑙</m:t>
                          </m:r>
                        </m:num>
                        <m:den>
                          <m:r>
                            <a:rPr lang="zh-CN" altLang="en-US" b="0" i="0">
                              <a:latin typeface="Cambria Math" panose="02040503050406030204" pitchFamily="18" charset="0"/>
                            </a:rPr>
                            <m:t>𝜕</m:t>
                          </m:r>
                          <m:r>
                            <a:rPr lang="zh-CN" altLang="en-US" b="1" i="1">
                              <a:latin typeface="Cambria Math" panose="02040503050406030204" pitchFamily="18" charset="0"/>
                            </a:rPr>
                            <m:t>𝒚</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1" i="1">
                              <a:latin typeface="Cambria Math" panose="02040503050406030204" pitchFamily="18" charset="0"/>
                            </a:rPr>
                            <m:t>𝒚</m:t>
                          </m:r>
                        </m:num>
                        <m:den>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𝑪</m:t>
                              </m:r>
                            </m:e>
                            <m:sup>
                              <m:r>
                                <a:rPr lang="zh-CN" altLang="en-US" b="0" i="0">
                                  <a:latin typeface="Cambria Math" panose="02040503050406030204" pitchFamily="18" charset="0"/>
                                </a:rPr>
                                <m:t>′</m:t>
                              </m:r>
                            </m:sup>
                          </m:sSup>
                        </m:den>
                      </m:f>
                    </m:oMath>
                  </m:oMathPara>
                </a14:m>
                <a:endParaRPr lang="zh-CN" altLang="en-US" dirty="0"/>
              </a:p>
            </p:txBody>
          </p:sp>
        </mc:Choice>
        <mc:Fallback xmlns="">
          <p:sp>
            <p:nvSpPr>
              <p:cNvPr id="12" name="文本框 11">
                <a:extLst>
                  <a:ext uri="{FF2B5EF4-FFF2-40B4-BE49-F238E27FC236}">
                    <a16:creationId xmlns:a16="http://schemas.microsoft.com/office/drawing/2014/main" id="{0B5CCAF4-F48E-4C44-A5D6-F41B5E6D4718}"/>
                  </a:ext>
                </a:extLst>
              </p:cNvPr>
              <p:cNvSpPr txBox="1">
                <a:spLocks noRot="1" noChangeAspect="1" noMove="1" noResize="1" noEditPoints="1" noAdjustHandles="1" noChangeArrowheads="1" noChangeShapeType="1" noTextEdit="1"/>
              </p:cNvSpPr>
              <p:nvPr/>
            </p:nvSpPr>
            <p:spPr>
              <a:xfrm>
                <a:off x="2253698" y="4889327"/>
                <a:ext cx="4638172" cy="66646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12B9F94-9118-4AC2-974B-88C04FBB071C}"/>
                  </a:ext>
                </a:extLst>
              </p:cNvPr>
              <p:cNvSpPr txBox="1"/>
              <p:nvPr/>
            </p:nvSpPr>
            <p:spPr>
              <a:xfrm>
                <a:off x="2402039" y="4438309"/>
                <a:ext cx="4638172"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onehot</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e>
                              </m:d>
                              <m:r>
                                <a:rPr lang="zh-CN" altLang="en-US" i="0">
                                  <a:latin typeface="Cambria Math" panose="02040503050406030204" pitchFamily="18" charset="0"/>
                                </a:rPr>
                                <m:t>−</m:t>
                              </m:r>
                              <m:r>
                                <a:rPr lang="zh-CN" altLang="en-US" b="1" i="1">
                                  <a:latin typeface="Cambria Math" panose="02040503050406030204" pitchFamily="18" charset="0"/>
                                </a:rPr>
                                <m:t>𝒑</m:t>
                              </m:r>
                            </m:e>
                          </m:d>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r>
                        <a:rPr lang="zh-CN" altLang="en-US" b="1" i="1">
                          <a:latin typeface="Cambria Math" panose="02040503050406030204" pitchFamily="18" charset="0"/>
                        </a:rPr>
                        <m:t>𝑪</m:t>
                      </m:r>
                    </m:oMath>
                  </m:oMathPara>
                </a14:m>
                <a:endParaRPr lang="zh-CN" altLang="en-US" dirty="0"/>
              </a:p>
            </p:txBody>
          </p:sp>
        </mc:Choice>
        <mc:Fallback xmlns="">
          <p:sp>
            <p:nvSpPr>
              <p:cNvPr id="15" name="文本框 14">
                <a:extLst>
                  <a:ext uri="{FF2B5EF4-FFF2-40B4-BE49-F238E27FC236}">
                    <a16:creationId xmlns:a16="http://schemas.microsoft.com/office/drawing/2014/main" id="{A12B9F94-9118-4AC2-974B-88C04FBB071C}"/>
                  </a:ext>
                </a:extLst>
              </p:cNvPr>
              <p:cNvSpPr txBox="1">
                <a:spLocks noRot="1" noChangeAspect="1" noMove="1" noResize="1" noEditPoints="1" noAdjustHandles="1" noChangeArrowheads="1" noChangeShapeType="1" noTextEdit="1"/>
              </p:cNvSpPr>
              <p:nvPr/>
            </p:nvSpPr>
            <p:spPr>
              <a:xfrm>
                <a:off x="2402039" y="4438309"/>
                <a:ext cx="4638172" cy="374270"/>
              </a:xfrm>
              <a:prstGeom prst="rect">
                <a:avLst/>
              </a:prstGeom>
              <a:blipFill>
                <a:blip r:embed="rId8"/>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F3B91E6-3341-491C-B66B-4F52C01420BE}"/>
                  </a:ext>
                </a:extLst>
              </p:cNvPr>
              <p:cNvSpPr txBox="1"/>
              <p:nvPr/>
            </p:nvSpPr>
            <p:spPr>
              <a:xfrm>
                <a:off x="2514600" y="5483084"/>
                <a:ext cx="46381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onehot</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e>
                          </m:d>
                          <m:r>
                            <a:rPr lang="zh-CN" altLang="en-US" i="0">
                              <a:latin typeface="Cambria Math" panose="02040503050406030204" pitchFamily="18" charset="0"/>
                            </a:rPr>
                            <m:t>−</m:t>
                          </m:r>
                          <m:r>
                            <a:rPr lang="zh-CN" altLang="en-US" b="1" i="1">
                              <a:latin typeface="Cambria Math" panose="02040503050406030204" pitchFamily="18" charset="0"/>
                            </a:rPr>
                            <m:t>𝒑</m:t>
                          </m:r>
                        </m:e>
                      </m:d>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𝒆</m:t>
                          </m:r>
                        </m:e>
                        <m:sub>
                          <m:r>
                            <a:rPr lang="zh-CN" altLang="en-US" b="0" i="1">
                              <a:latin typeface="Cambria Math" panose="02040503050406030204" pitchFamily="18" charset="0"/>
                            </a:rPr>
                            <m:t>𝑐𝑜𝑛𝑡𝑒𝑥𝑡</m:t>
                          </m:r>
                        </m:sub>
                      </m:sSub>
                    </m:oMath>
                  </m:oMathPara>
                </a14:m>
                <a:endParaRPr lang="zh-CN" altLang="en-US" dirty="0"/>
              </a:p>
            </p:txBody>
          </p:sp>
        </mc:Choice>
        <mc:Fallback xmlns="">
          <p:sp>
            <p:nvSpPr>
              <p:cNvPr id="18" name="文本框 17">
                <a:extLst>
                  <a:ext uri="{FF2B5EF4-FFF2-40B4-BE49-F238E27FC236}">
                    <a16:creationId xmlns:a16="http://schemas.microsoft.com/office/drawing/2014/main" id="{AF3B91E6-3341-491C-B66B-4F52C01420BE}"/>
                  </a:ext>
                </a:extLst>
              </p:cNvPr>
              <p:cNvSpPr txBox="1">
                <a:spLocks noRot="1" noChangeAspect="1" noMove="1" noResize="1" noEditPoints="1" noAdjustHandles="1" noChangeArrowheads="1" noChangeShapeType="1" noTextEdit="1"/>
              </p:cNvSpPr>
              <p:nvPr/>
            </p:nvSpPr>
            <p:spPr>
              <a:xfrm>
                <a:off x="2514600" y="5483084"/>
                <a:ext cx="4638172" cy="369332"/>
              </a:xfrm>
              <a:prstGeom prst="rect">
                <a:avLst/>
              </a:prstGeom>
              <a:blipFill>
                <a:blip r:embed="rId9"/>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1034ACC-FB83-473B-89BC-599DBA6389A4}"/>
                  </a:ext>
                </a:extLst>
              </p:cNvPr>
              <p:cNvSpPr txBox="1"/>
              <p:nvPr/>
            </p:nvSpPr>
            <p:spPr>
              <a:xfrm>
                <a:off x="766881" y="6016800"/>
                <a:ext cx="8610599" cy="7996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r>
                            <a:rPr lang="zh-CN" altLang="en-US" b="1" i="1">
                              <a:latin typeface="Cambria Math" panose="02040503050406030204" pitchFamily="18" charset="0"/>
                            </a:rPr>
                            <m:t>𝑪</m:t>
                          </m:r>
                        </m:den>
                      </m:f>
                      <m:r>
                        <a:rPr lang="zh-CN" altLang="en-US" b="0" i="0">
                          <a:latin typeface="Cambria Math" panose="02040503050406030204" pitchFamily="18" charset="0"/>
                        </a:rPr>
                        <m:t>=</m:t>
                      </m:r>
                      <m:d>
                        <m:dPr>
                          <m:ctrlPr>
                            <a:rPr lang="zh-CN" altLang="en-US" b="0" i="1">
                              <a:solidFill>
                                <a:srgbClr val="836967"/>
                              </a:solidFill>
                              <a:latin typeface="Cambria Math" panose="02040503050406030204" pitchFamily="18" charset="0"/>
                            </a:rPr>
                          </m:ctrlPr>
                        </m:dPr>
                        <m:e>
                          <m:r>
                            <m:rPr>
                              <m:sty m:val="p"/>
                            </m:rPr>
                            <a:rPr lang="zh-CN" altLang="en-US" b="0" i="0">
                              <a:latin typeface="Cambria Math" panose="02040503050406030204" pitchFamily="18" charset="0"/>
                            </a:rPr>
                            <m:t>onehot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𝑡</m:t>
                                  </m:r>
                                </m:sub>
                              </m:sSub>
                            </m:e>
                          </m:d>
                          <m:r>
                            <a:rPr lang="zh-CN" altLang="en-US" b="0" i="0">
                              <a:latin typeface="Cambria Math" panose="02040503050406030204" pitchFamily="18" charset="0"/>
                            </a:rPr>
                            <m:t>−</m:t>
                          </m:r>
                          <m:r>
                            <a:rPr lang="zh-CN" altLang="en-US" b="1" i="1">
                              <a:latin typeface="Cambria Math" panose="02040503050406030204" pitchFamily="18" charset="0"/>
                            </a:rPr>
                            <m:t>𝒑</m:t>
                          </m:r>
                        </m:e>
                      </m:d>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𝒆</m:t>
                          </m:r>
                        </m:e>
                        <m:sub>
                          <m:r>
                            <a:rPr lang="zh-CN" altLang="en-US" b="0" i="1">
                              <a:latin typeface="Cambria Math" panose="02040503050406030204" pitchFamily="18" charset="0"/>
                            </a:rPr>
                            <m:t>𝑐𝑜𝑛𝑡𝑒𝑥𝑡</m:t>
                          </m:r>
                        </m:sub>
                      </m:sSub>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1</m:t>
                          </m:r>
                        </m:num>
                        <m:den>
                          <m:r>
                            <a:rPr lang="zh-CN" altLang="en-US" b="0" i="0">
                              <a:latin typeface="Cambria Math" panose="02040503050406030204" pitchFamily="18" charset="0"/>
                            </a:rPr>
                            <m:t>2</m:t>
                          </m:r>
                          <m:r>
                            <a:rPr lang="zh-CN" altLang="en-US" b="0" i="1">
                              <a:latin typeface="Cambria Math" panose="02040503050406030204" pitchFamily="18" charset="0"/>
                            </a:rPr>
                            <m:t>𝑛</m:t>
                          </m:r>
                        </m:den>
                      </m:f>
                      <m:r>
                        <a:rPr lang="zh-CN" altLang="en-US" b="0" i="0">
                          <a:latin typeface="Cambria Math" panose="02040503050406030204" pitchFamily="18" charset="0"/>
                        </a:rPr>
                        <m:t>∙</m:t>
                      </m:r>
                      <m:nary>
                        <m:naryPr>
                          <m:chr m:val="∑"/>
                          <m:limLoc m:val="undOvr"/>
                          <m:supHide m:val="on"/>
                          <m:ctrlPr>
                            <a:rPr lang="zh-CN" altLang="en-US" b="0" i="1">
                              <a:latin typeface="Cambria Math" panose="02040503050406030204" pitchFamily="18" charset="0"/>
                            </a:rPr>
                          </m:ctrlPr>
                        </m:naryPr>
                        <m:sub>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𝑘</m:t>
                              </m:r>
                            </m:sub>
                          </m:sSub>
                          <m:r>
                            <a:rPr lang="zh-CN" altLang="en-US" b="0" i="0">
                              <a:latin typeface="Cambria Math" panose="02040503050406030204" pitchFamily="18" charset="0"/>
                            </a:rPr>
                            <m:t>∈</m:t>
                          </m:r>
                          <m:r>
                            <a:rPr lang="zh-CN" altLang="en-US" b="0" i="1">
                              <a:latin typeface="Cambria Math" panose="02040503050406030204" pitchFamily="18" charset="0"/>
                            </a:rPr>
                            <m:t>𝐶</m:t>
                          </m:r>
                        </m:sub>
                        <m:sup/>
                        <m:e>
                          <m:r>
                            <m:rPr>
                              <m:sty m:val="p"/>
                            </m:rPr>
                            <a:rPr lang="zh-CN" altLang="en-US" b="0" i="0">
                              <a:latin typeface="Cambria Math" panose="02040503050406030204" pitchFamily="18" charset="0"/>
                            </a:rPr>
                            <m:t>onehot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𝑘</m:t>
                                  </m:r>
                                </m:sub>
                              </m:sSub>
                            </m:e>
                          </m:d>
                        </m:e>
                      </m:nary>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d>
                            <m:dPr>
                              <m:ctrlPr>
                                <a:rPr lang="zh-CN" altLang="en-US" b="0" i="1">
                                  <a:solidFill>
                                    <a:srgbClr val="836967"/>
                                  </a:solidFill>
                                  <a:latin typeface="Cambria Math" panose="02040503050406030204" pitchFamily="18" charset="0"/>
                                </a:rPr>
                              </m:ctrlPr>
                            </m:dPr>
                            <m:e>
                              <m:r>
                                <m:rPr>
                                  <m:sty m:val="p"/>
                                </m:rPr>
                                <a:rPr lang="zh-CN" altLang="en-US" b="0" i="0">
                                  <a:latin typeface="Cambria Math" panose="02040503050406030204" pitchFamily="18" charset="0"/>
                                </a:rPr>
                                <m:t>onehot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𝑡</m:t>
                                      </m:r>
                                    </m:sub>
                                  </m:sSub>
                                </m:e>
                              </m:d>
                              <m:r>
                                <a:rPr lang="zh-CN" altLang="en-US" b="0" i="0">
                                  <a:latin typeface="Cambria Math" panose="02040503050406030204" pitchFamily="18" charset="0"/>
                                </a:rPr>
                                <m:t>−</m:t>
                              </m:r>
                              <m:r>
                                <a:rPr lang="zh-CN" altLang="en-US" b="1" i="1">
                                  <a:latin typeface="Cambria Math" panose="02040503050406030204" pitchFamily="18" charset="0"/>
                                </a:rPr>
                                <m:t>𝒑</m:t>
                              </m:r>
                            </m:e>
                          </m:d>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r>
                        <a:rPr lang="zh-CN" altLang="en-US" b="0" i="1">
                          <a:latin typeface="Cambria Math" panose="02040503050406030204" pitchFamily="18" charset="0"/>
                        </a:rPr>
                        <m:t>𝐶</m:t>
                      </m:r>
                    </m:oMath>
                  </m:oMathPara>
                </a14:m>
                <a:endParaRPr lang="zh-CN" altLang="en-US" dirty="0"/>
              </a:p>
            </p:txBody>
          </p:sp>
        </mc:Choice>
        <mc:Fallback xmlns="">
          <p:sp>
            <p:nvSpPr>
              <p:cNvPr id="21" name="文本框 20">
                <a:extLst>
                  <a:ext uri="{FF2B5EF4-FFF2-40B4-BE49-F238E27FC236}">
                    <a16:creationId xmlns:a16="http://schemas.microsoft.com/office/drawing/2014/main" id="{91034ACC-FB83-473B-89BC-599DBA6389A4}"/>
                  </a:ext>
                </a:extLst>
              </p:cNvPr>
              <p:cNvSpPr txBox="1">
                <a:spLocks noRot="1" noChangeAspect="1" noMove="1" noResize="1" noEditPoints="1" noAdjustHandles="1" noChangeArrowheads="1" noChangeShapeType="1" noTextEdit="1"/>
              </p:cNvSpPr>
              <p:nvPr/>
            </p:nvSpPr>
            <p:spPr>
              <a:xfrm>
                <a:off x="766881" y="6016800"/>
                <a:ext cx="8610599" cy="799642"/>
              </a:xfrm>
              <a:prstGeom prst="rect">
                <a:avLst/>
              </a:prstGeom>
              <a:blipFill>
                <a:blip r:embed="rId10"/>
                <a:stretch>
                  <a:fillRect/>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3FB5C61C-B1C1-4263-9FB9-CB627D4C9B4D}"/>
              </a:ext>
            </a:extLst>
          </p:cNvPr>
          <p:cNvSpPr txBox="1"/>
          <p:nvPr/>
        </p:nvSpPr>
        <p:spPr>
          <a:xfrm>
            <a:off x="3184440" y="1036386"/>
            <a:ext cx="2775119"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CBOW</a:t>
            </a:r>
            <a:r>
              <a:rPr lang="zh-CN" altLang="en-US" b="1" dirty="0">
                <a:latin typeface="Times New Roman" panose="02020603050405020304" pitchFamily="18" charset="0"/>
                <a:cs typeface="Times New Roman" panose="02020603050405020304" pitchFamily="18" charset="0"/>
              </a:rPr>
              <a:t>模型反向传播推导</a:t>
            </a:r>
          </a:p>
        </p:txBody>
      </p:sp>
      <p:sp>
        <p:nvSpPr>
          <p:cNvPr id="24" name="文本框 23">
            <a:extLst>
              <a:ext uri="{FF2B5EF4-FFF2-40B4-BE49-F238E27FC236}">
                <a16:creationId xmlns:a16="http://schemas.microsoft.com/office/drawing/2014/main" id="{D246EF88-5CAD-41B7-B2F5-C1C717F617BF}"/>
              </a:ext>
            </a:extLst>
          </p:cNvPr>
          <p:cNvSpPr txBox="1"/>
          <p:nvPr/>
        </p:nvSpPr>
        <p:spPr>
          <a:xfrm>
            <a:off x="228600" y="3877993"/>
            <a:ext cx="2723823" cy="369332"/>
          </a:xfrm>
          <a:prstGeom prst="rect">
            <a:avLst/>
          </a:prstGeom>
          <a:noFill/>
        </p:spPr>
        <p:txBody>
          <a:bodyPr wrap="none" rtlCol="0">
            <a:spAutoFit/>
          </a:bodyPr>
          <a:lstStyle/>
          <a:p>
            <a:r>
              <a:rPr lang="zh-CN" altLang="en-US" dirty="0"/>
              <a:t>分别对这两部分进行求导</a:t>
            </a:r>
          </a:p>
        </p:txBody>
      </p:sp>
      <p:sp>
        <p:nvSpPr>
          <p:cNvPr id="25" name="箭头: 右 24">
            <a:extLst>
              <a:ext uri="{FF2B5EF4-FFF2-40B4-BE49-F238E27FC236}">
                <a16:creationId xmlns:a16="http://schemas.microsoft.com/office/drawing/2014/main" id="{463A1133-D19D-4855-8C90-D300D1726197}"/>
              </a:ext>
            </a:extLst>
          </p:cNvPr>
          <p:cNvSpPr/>
          <p:nvPr/>
        </p:nvSpPr>
        <p:spPr>
          <a:xfrm>
            <a:off x="228600" y="6226938"/>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18835DE-A302-4AF9-914C-9C62C3FE7C95}"/>
                  </a:ext>
                </a:extLst>
              </p:cNvPr>
              <p:cNvSpPr txBox="1"/>
              <p:nvPr/>
            </p:nvSpPr>
            <p:spPr>
              <a:xfrm>
                <a:off x="6172200" y="1941626"/>
                <a:ext cx="1066800" cy="6287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b="1" i="1">
                                  <a:latin typeface="Cambria Math" panose="02040503050406030204" pitchFamily="18" charset="0"/>
                                </a:rPr>
                                <m:t>𝑪</m:t>
                              </m:r>
                            </m:e>
                            <m:sup>
                              <m:r>
                                <a:rPr lang="zh-CN" altLang="en-US" b="0" i="0">
                                  <a:latin typeface="Cambria Math" panose="02040503050406030204" pitchFamily="18" charset="0"/>
                                </a:rPr>
                                <m:t>′</m:t>
                              </m:r>
                            </m:sup>
                          </m:sSup>
                        </m:num>
                        <m:den>
                          <m:r>
                            <a:rPr lang="zh-CN" altLang="en-US" b="0" i="0">
                              <a:latin typeface="Cambria Math" panose="02040503050406030204" pitchFamily="18" charset="0"/>
                            </a:rPr>
                            <m:t>𝜕</m:t>
                          </m:r>
                          <m:r>
                            <a:rPr lang="zh-CN" altLang="en-US" b="1" i="1">
                              <a:latin typeface="Cambria Math" panose="02040503050406030204" pitchFamily="18" charset="0"/>
                            </a:rPr>
                            <m:t>𝑪</m:t>
                          </m:r>
                        </m:den>
                      </m:f>
                      <m:r>
                        <a:rPr lang="zh-CN" altLang="en-US" b="0" i="0">
                          <a:latin typeface="Cambria Math" panose="02040503050406030204" pitchFamily="18" charset="0"/>
                        </a:rPr>
                        <m:t>=</m:t>
                      </m:r>
                      <m:r>
                        <a:rPr lang="zh-CN" altLang="en-US" b="0" i="1">
                          <a:latin typeface="Cambria Math" panose="02040503050406030204" pitchFamily="18" charset="0"/>
                        </a:rPr>
                        <m:t>𝐼</m:t>
                      </m:r>
                    </m:oMath>
                  </m:oMathPara>
                </a14:m>
                <a:endParaRPr lang="zh-CN" altLang="en-US" dirty="0"/>
              </a:p>
            </p:txBody>
          </p:sp>
        </mc:Choice>
        <mc:Fallback xmlns="">
          <p:sp>
            <p:nvSpPr>
              <p:cNvPr id="16" name="文本框 15">
                <a:extLst>
                  <a:ext uri="{FF2B5EF4-FFF2-40B4-BE49-F238E27FC236}">
                    <a16:creationId xmlns:a16="http://schemas.microsoft.com/office/drawing/2014/main" id="{418835DE-A302-4AF9-914C-9C62C3FE7C95}"/>
                  </a:ext>
                </a:extLst>
              </p:cNvPr>
              <p:cNvSpPr txBox="1">
                <a:spLocks noRot="1" noChangeAspect="1" noMove="1" noResize="1" noEditPoints="1" noAdjustHandles="1" noChangeArrowheads="1" noChangeShapeType="1" noTextEdit="1"/>
              </p:cNvSpPr>
              <p:nvPr/>
            </p:nvSpPr>
            <p:spPr>
              <a:xfrm>
                <a:off x="6172200" y="1941626"/>
                <a:ext cx="1066800" cy="628762"/>
              </a:xfrm>
              <a:prstGeom prst="rect">
                <a:avLst/>
              </a:prstGeom>
              <a:blipFill>
                <a:blip r:embed="rId11"/>
                <a:stretch>
                  <a:fillRect/>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D31751DE-C0C7-4477-8F34-B4E5873B2D47}"/>
              </a:ext>
            </a:extLst>
          </p:cNvPr>
          <p:cNvCxnSpPr>
            <a:stCxn id="16" idx="1"/>
          </p:cNvCxnSpPr>
          <p:nvPr/>
        </p:nvCxnSpPr>
        <p:spPr>
          <a:xfrm flipH="1">
            <a:off x="4572000" y="2256007"/>
            <a:ext cx="1600200" cy="469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764F9DB-8B11-4C69-8F8A-6736931E1D37}"/>
                  </a:ext>
                </a:extLst>
              </p:cNvPr>
              <p:cNvSpPr txBox="1"/>
              <p:nvPr/>
            </p:nvSpPr>
            <p:spPr>
              <a:xfrm>
                <a:off x="4257172" y="1269955"/>
                <a:ext cx="2888974" cy="7996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b="1" i="1" smtClean="0">
                              <a:solidFill>
                                <a:srgbClr val="836967"/>
                              </a:solidFill>
                              <a:latin typeface="Cambria Math" panose="02040503050406030204" pitchFamily="18" charset="0"/>
                            </a:rPr>
                          </m:ctrlPr>
                        </m:sSubPr>
                        <m:e>
                          <m:r>
                            <a:rPr lang="zh-CN" altLang="en-US" b="1" i="1">
                              <a:latin typeface="Cambria Math" panose="02040503050406030204" pitchFamily="18" charset="0"/>
                            </a:rPr>
                            <m:t>𝒆</m:t>
                          </m:r>
                        </m:e>
                        <m:sub>
                          <m:r>
                            <a:rPr lang="zh-CN" altLang="en-US" b="0" i="1">
                              <a:latin typeface="Cambria Math" panose="02040503050406030204" pitchFamily="18" charset="0"/>
                            </a:rPr>
                            <m:t>𝑐𝑜𝑛𝑡𝑒𝑥𝑡</m:t>
                          </m:r>
                        </m:sub>
                      </m:sSub>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1</m:t>
                          </m:r>
                        </m:num>
                        <m:den>
                          <m:r>
                            <a:rPr lang="zh-CN" altLang="en-US" b="0" i="0">
                              <a:latin typeface="Cambria Math" panose="02040503050406030204" pitchFamily="18" charset="0"/>
                            </a:rPr>
                            <m:t>2</m:t>
                          </m:r>
                          <m:r>
                            <a:rPr lang="zh-CN" altLang="en-US" b="0" i="1">
                              <a:latin typeface="Cambria Math" panose="02040503050406030204" pitchFamily="18" charset="0"/>
                            </a:rPr>
                            <m:t>𝑛</m:t>
                          </m:r>
                        </m:den>
                      </m:f>
                      <m:nary>
                        <m:naryPr>
                          <m:chr m:val="∑"/>
                          <m:limLoc m:val="undOvr"/>
                          <m:supHide m:val="on"/>
                          <m:ctrlPr>
                            <a:rPr lang="zh-CN" altLang="en-US" b="0" i="1">
                              <a:latin typeface="Cambria Math" panose="02040503050406030204" pitchFamily="18" charset="0"/>
                            </a:rPr>
                          </m:ctrlPr>
                        </m:naryPr>
                        <m:sub>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𝑘</m:t>
                              </m:r>
                            </m:sub>
                          </m:sSub>
                          <m:r>
                            <a:rPr lang="zh-CN" altLang="en-US" b="0" i="0">
                              <a:latin typeface="Cambria Math" panose="02040503050406030204" pitchFamily="18" charset="0"/>
                            </a:rPr>
                            <m:t>∈</m:t>
                          </m:r>
                          <m:r>
                            <a:rPr lang="zh-CN" altLang="en-US" b="0" i="1">
                              <a:latin typeface="Cambria Math" panose="02040503050406030204" pitchFamily="18" charset="0"/>
                            </a:rPr>
                            <m:t>𝐶</m:t>
                          </m:r>
                        </m:sub>
                        <m:sup/>
                        <m:e>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𝑪</m:t>
                              </m:r>
                            </m:e>
                            <m:sub>
                              <m:sSub>
                                <m:sSubPr>
                                  <m:ctrlPr>
                                    <a:rPr lang="zh-CN" altLang="en-US" b="1"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𝑘</m:t>
                                  </m:r>
                                </m:sub>
                              </m:sSub>
                            </m:sub>
                          </m:sSub>
                        </m:e>
                      </m:nary>
                    </m:oMath>
                  </m:oMathPara>
                </a14:m>
                <a:endParaRPr lang="zh-CN" altLang="en-US" dirty="0"/>
              </a:p>
            </p:txBody>
          </p:sp>
        </mc:Choice>
        <mc:Fallback xmlns="">
          <p:sp>
            <p:nvSpPr>
              <p:cNvPr id="17" name="文本框 16">
                <a:extLst>
                  <a:ext uri="{FF2B5EF4-FFF2-40B4-BE49-F238E27FC236}">
                    <a16:creationId xmlns:a16="http://schemas.microsoft.com/office/drawing/2014/main" id="{D764F9DB-8B11-4C69-8F8A-6736931E1D37}"/>
                  </a:ext>
                </a:extLst>
              </p:cNvPr>
              <p:cNvSpPr txBox="1">
                <a:spLocks noRot="1" noChangeAspect="1" noMove="1" noResize="1" noEditPoints="1" noAdjustHandles="1" noChangeArrowheads="1" noChangeShapeType="1" noTextEdit="1"/>
              </p:cNvSpPr>
              <p:nvPr/>
            </p:nvSpPr>
            <p:spPr>
              <a:xfrm>
                <a:off x="4257172" y="1269955"/>
                <a:ext cx="2888974" cy="799642"/>
              </a:xfrm>
              <a:prstGeom prst="rect">
                <a:avLst/>
              </a:prstGeom>
              <a:blipFill>
                <a:blip r:embed="rId12"/>
                <a:stretch>
                  <a:fillRect/>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FAB5DF95-81CA-4E4C-B2F3-3775066AD60A}"/>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29442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E02ED3-62B5-46FD-BD1A-B2E85A7BE4F1}"/>
              </a:ext>
            </a:extLst>
          </p:cNvPr>
          <p:cNvSpPr txBox="1"/>
          <p:nvPr/>
        </p:nvSpPr>
        <p:spPr>
          <a:xfrm>
            <a:off x="2743200" y="3136612"/>
            <a:ext cx="3949094" cy="584775"/>
          </a:xfrm>
          <a:prstGeom prst="rect">
            <a:avLst/>
          </a:prstGeom>
          <a:noFill/>
        </p:spPr>
        <p:txBody>
          <a:bodyPr wrap="none" rtlCol="0">
            <a:spAutoFit/>
          </a:bodyPr>
          <a:lstStyle/>
          <a:p>
            <a:r>
              <a:rPr lang="en-US" altLang="zh-CN" sz="3200" b="1" kern="100" dirty="0">
                <a:effectLst/>
                <a:latin typeface="Times New Roman" panose="02020603050405020304" pitchFamily="18" charset="0"/>
                <a:ea typeface="宋体" panose="02010600030101010101" pitchFamily="2" charset="-122"/>
              </a:rPr>
              <a:t>Hierarchical </a:t>
            </a:r>
            <a:r>
              <a:rPr lang="en-US" altLang="zh-CN" sz="3200" b="1" kern="100" dirty="0" err="1">
                <a:effectLst/>
                <a:latin typeface="Times New Roman" panose="02020603050405020304" pitchFamily="18" charset="0"/>
                <a:ea typeface="宋体" panose="02010600030101010101" pitchFamily="2" charset="-122"/>
              </a:rPr>
              <a:t>Softmax</a:t>
            </a:r>
            <a:endParaRPr lang="zh-CN" altLang="en-US" sz="3200" b="1" dirty="0"/>
          </a:p>
        </p:txBody>
      </p:sp>
    </p:spTree>
    <p:extLst>
      <p:ext uri="{BB962C8B-B14F-4D97-AF65-F5344CB8AC3E}">
        <p14:creationId xmlns:p14="http://schemas.microsoft.com/office/powerpoint/2010/main" val="153256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A646970A-6A31-47B7-87E0-59F60B2B842D}"/>
              </a:ext>
            </a:extLst>
          </p:cNvPr>
          <p:cNvGrpSpPr/>
          <p:nvPr/>
        </p:nvGrpSpPr>
        <p:grpSpPr>
          <a:xfrm>
            <a:off x="1600200" y="1062335"/>
            <a:ext cx="6316996" cy="1600200"/>
            <a:chOff x="1827523" y="1699270"/>
            <a:chExt cx="6240796" cy="1600200"/>
          </a:xfrm>
        </p:grpSpPr>
        <p:grpSp>
          <p:nvGrpSpPr>
            <p:cNvPr id="22" name="组合 21">
              <a:extLst>
                <a:ext uri="{FF2B5EF4-FFF2-40B4-BE49-F238E27FC236}">
                  <a16:creationId xmlns:a16="http://schemas.microsoft.com/office/drawing/2014/main" id="{5B93E379-75E9-42E0-9EB4-5E8DC089B830}"/>
                </a:ext>
              </a:extLst>
            </p:cNvPr>
            <p:cNvGrpSpPr/>
            <p:nvPr/>
          </p:nvGrpSpPr>
          <p:grpSpPr>
            <a:xfrm>
              <a:off x="1827523" y="1699270"/>
              <a:ext cx="1371600" cy="1600200"/>
              <a:chOff x="5181600" y="2057400"/>
              <a:chExt cx="2133600" cy="2514600"/>
            </a:xfrm>
          </p:grpSpPr>
          <p:sp>
            <p:nvSpPr>
              <p:cNvPr id="4" name="矩形 3">
                <a:extLst>
                  <a:ext uri="{FF2B5EF4-FFF2-40B4-BE49-F238E27FC236}">
                    <a16:creationId xmlns:a16="http://schemas.microsoft.com/office/drawing/2014/main" id="{6448A4D9-E36B-45A7-B9F1-A771954D6380}"/>
                  </a:ext>
                </a:extLst>
              </p:cNvPr>
              <p:cNvSpPr/>
              <p:nvPr/>
            </p:nvSpPr>
            <p:spPr>
              <a:xfrm>
                <a:off x="5181600" y="2057400"/>
                <a:ext cx="2133600" cy="251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BF3CF985-71D8-417D-B0F7-3660C9C84402}"/>
                  </a:ext>
                </a:extLst>
              </p:cNvPr>
              <p:cNvCxnSpPr/>
              <p:nvPr/>
            </p:nvCxnSpPr>
            <p:spPr>
              <a:xfrm>
                <a:off x="5334000" y="22860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E7CD2D7-9185-4DB6-8F52-F14BD21967F2}"/>
                  </a:ext>
                </a:extLst>
              </p:cNvPr>
              <p:cNvCxnSpPr/>
              <p:nvPr/>
            </p:nvCxnSpPr>
            <p:spPr>
              <a:xfrm>
                <a:off x="5334000" y="2438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969C97E-EF41-4CD0-A31B-E7FF2A6F1046}"/>
                  </a:ext>
                </a:extLst>
              </p:cNvPr>
              <p:cNvCxnSpPr/>
              <p:nvPr/>
            </p:nvCxnSpPr>
            <p:spPr>
              <a:xfrm>
                <a:off x="5334000" y="25908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348F2CF-89B1-4006-9291-AB311ECB7397}"/>
                  </a:ext>
                </a:extLst>
              </p:cNvPr>
              <p:cNvCxnSpPr/>
              <p:nvPr/>
            </p:nvCxnSpPr>
            <p:spPr>
              <a:xfrm>
                <a:off x="5334000" y="40386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91F761B-46EA-4924-A136-D151ED941844}"/>
                  </a:ext>
                </a:extLst>
              </p:cNvPr>
              <p:cNvCxnSpPr/>
              <p:nvPr/>
            </p:nvCxnSpPr>
            <p:spPr>
              <a:xfrm>
                <a:off x="5334000" y="41910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0352AE7-36FA-46FE-96D1-4B006C2F267E}"/>
                  </a:ext>
                </a:extLst>
              </p:cNvPr>
              <p:cNvCxnSpPr/>
              <p:nvPr/>
            </p:nvCxnSpPr>
            <p:spPr>
              <a:xfrm>
                <a:off x="5334000" y="4343400"/>
                <a:ext cx="18288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6" name="直接箭头连接符 25">
              <a:extLst>
                <a:ext uri="{FF2B5EF4-FFF2-40B4-BE49-F238E27FC236}">
                  <a16:creationId xmlns:a16="http://schemas.microsoft.com/office/drawing/2014/main" id="{5CFCAFBB-1A0B-40B3-A7A1-42955DCD4970}"/>
                </a:ext>
              </a:extLst>
            </p:cNvPr>
            <p:cNvCxnSpPr/>
            <p:nvPr/>
          </p:nvCxnSpPr>
          <p:spPr>
            <a:xfrm>
              <a:off x="3267719" y="2499370"/>
              <a:ext cx="2133600" cy="0"/>
            </a:xfrm>
            <a:prstGeom prst="straightConnector1">
              <a:avLst/>
            </a:prstGeom>
            <a:ln>
              <a:prstDash val="sysDash"/>
              <a:tailEnd type="triangle"/>
            </a:ln>
          </p:spPr>
          <p:style>
            <a:lnRef idx="2">
              <a:schemeClr val="accent2"/>
            </a:lnRef>
            <a:fillRef idx="0">
              <a:schemeClr val="accent2"/>
            </a:fillRef>
            <a:effectRef idx="1">
              <a:schemeClr val="accent2"/>
            </a:effectRef>
            <a:fontRef idx="minor">
              <a:schemeClr val="tx1"/>
            </a:fontRef>
          </p:style>
        </p:cxnSp>
        <p:grpSp>
          <p:nvGrpSpPr>
            <p:cNvPr id="81" name="组合 80">
              <a:extLst>
                <a:ext uri="{FF2B5EF4-FFF2-40B4-BE49-F238E27FC236}">
                  <a16:creationId xmlns:a16="http://schemas.microsoft.com/office/drawing/2014/main" id="{978F56E1-E4A9-43D6-99EE-A1D0E6F0D278}"/>
                </a:ext>
              </a:extLst>
            </p:cNvPr>
            <p:cNvGrpSpPr/>
            <p:nvPr/>
          </p:nvGrpSpPr>
          <p:grpSpPr>
            <a:xfrm>
              <a:off x="5401319" y="1870380"/>
              <a:ext cx="2667000" cy="1260747"/>
              <a:chOff x="5486400" y="1655626"/>
              <a:chExt cx="2667000" cy="1260747"/>
            </a:xfrm>
          </p:grpSpPr>
          <p:sp>
            <p:nvSpPr>
              <p:cNvPr id="27" name="矩形: 圆角 26">
                <a:extLst>
                  <a:ext uri="{FF2B5EF4-FFF2-40B4-BE49-F238E27FC236}">
                    <a16:creationId xmlns:a16="http://schemas.microsoft.com/office/drawing/2014/main" id="{E0B926F2-6F93-43A7-8CCC-9C7530B9B6F8}"/>
                  </a:ext>
                </a:extLst>
              </p:cNvPr>
              <p:cNvSpPr/>
              <p:nvPr/>
            </p:nvSpPr>
            <p:spPr>
              <a:xfrm>
                <a:off x="5486400" y="1655626"/>
                <a:ext cx="2667000" cy="1260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p>
            </p:txBody>
          </p:sp>
          <p:grpSp>
            <p:nvGrpSpPr>
              <p:cNvPr id="75" name="组合 74">
                <a:extLst>
                  <a:ext uri="{FF2B5EF4-FFF2-40B4-BE49-F238E27FC236}">
                    <a16:creationId xmlns:a16="http://schemas.microsoft.com/office/drawing/2014/main" id="{AB7FA96F-4A2A-4F7C-A6C9-9CC746C84FF0}"/>
                  </a:ext>
                </a:extLst>
              </p:cNvPr>
              <p:cNvGrpSpPr/>
              <p:nvPr/>
            </p:nvGrpSpPr>
            <p:grpSpPr>
              <a:xfrm>
                <a:off x="5687053" y="1863436"/>
                <a:ext cx="1144277" cy="228600"/>
                <a:chOff x="5715000" y="1832956"/>
                <a:chExt cx="1144277" cy="228600"/>
              </a:xfrm>
            </p:grpSpPr>
            <p:sp>
              <p:nvSpPr>
                <p:cNvPr id="28" name="椭圆 27">
                  <a:extLst>
                    <a:ext uri="{FF2B5EF4-FFF2-40B4-BE49-F238E27FC236}">
                      <a16:creationId xmlns:a16="http://schemas.microsoft.com/office/drawing/2014/main" id="{D08EDB9C-DB87-4BED-82CD-C3C752885A02}"/>
                    </a:ext>
                  </a:extLst>
                </p:cNvPr>
                <p:cNvSpPr/>
                <p:nvPr/>
              </p:nvSpPr>
              <p:spPr>
                <a:xfrm>
                  <a:off x="5715000" y="1832956"/>
                  <a:ext cx="228600" cy="2286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89CDEE7C-A092-4A6A-A834-AF197E933EB4}"/>
                    </a:ext>
                  </a:extLst>
                </p:cNvPr>
                <p:cNvSpPr/>
                <p:nvPr/>
              </p:nvSpPr>
              <p:spPr>
                <a:xfrm>
                  <a:off x="6019800" y="1832956"/>
                  <a:ext cx="228600" cy="2286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B17FA23C-A953-48FE-B467-B8E4B859CBCE}"/>
                    </a:ext>
                  </a:extLst>
                </p:cNvPr>
                <p:cNvSpPr/>
                <p:nvPr/>
              </p:nvSpPr>
              <p:spPr>
                <a:xfrm>
                  <a:off x="6324600" y="1832956"/>
                  <a:ext cx="228600" cy="2286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dirty="0"/>
                </a:p>
              </p:txBody>
            </p:sp>
            <p:sp>
              <p:nvSpPr>
                <p:cNvPr id="70" name="椭圆 69">
                  <a:extLst>
                    <a:ext uri="{FF2B5EF4-FFF2-40B4-BE49-F238E27FC236}">
                      <a16:creationId xmlns:a16="http://schemas.microsoft.com/office/drawing/2014/main" id="{EAA04441-33C9-4962-98FF-4EA266A24596}"/>
                    </a:ext>
                  </a:extLst>
                </p:cNvPr>
                <p:cNvSpPr/>
                <p:nvPr/>
              </p:nvSpPr>
              <p:spPr>
                <a:xfrm>
                  <a:off x="6630677" y="1832956"/>
                  <a:ext cx="228600" cy="2286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dirty="0"/>
                </a:p>
              </p:txBody>
            </p:sp>
          </p:grp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980D1729-796D-476F-8F45-3034A0CCBA2C}"/>
                      </a:ext>
                    </a:extLst>
                  </p:cNvPr>
                  <p:cNvSpPr txBox="1"/>
                  <p:nvPr/>
                </p:nvSpPr>
                <p:spPr>
                  <a:xfrm>
                    <a:off x="6727204" y="2146117"/>
                    <a:ext cx="1955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74" name="文本框 73">
                    <a:extLst>
                      <a:ext uri="{FF2B5EF4-FFF2-40B4-BE49-F238E27FC236}">
                        <a16:creationId xmlns:a16="http://schemas.microsoft.com/office/drawing/2014/main" id="{980D1729-796D-476F-8F45-3034A0CCBA2C}"/>
                      </a:ext>
                    </a:extLst>
                  </p:cNvPr>
                  <p:cNvSpPr txBox="1">
                    <a:spLocks noRot="1" noChangeAspect="1" noMove="1" noResize="1" noEditPoints="1" noAdjustHandles="1" noChangeArrowheads="1" noChangeShapeType="1" noTextEdit="1"/>
                  </p:cNvSpPr>
                  <p:nvPr/>
                </p:nvSpPr>
                <p:spPr>
                  <a:xfrm>
                    <a:off x="6727204" y="2146117"/>
                    <a:ext cx="195566" cy="276999"/>
                  </a:xfrm>
                  <a:prstGeom prst="rect">
                    <a:avLst/>
                  </a:prstGeom>
                  <a:blipFill>
                    <a:blip r:embed="rId3"/>
                    <a:stretch>
                      <a:fillRect l="-21212" r="-21212" b="-4444"/>
                    </a:stretch>
                  </a:blipFill>
                </p:spPr>
                <p:txBody>
                  <a:bodyPr/>
                  <a:lstStyle/>
                  <a:p>
                    <a:r>
                      <a:rPr lang="zh-CN" altLang="en-US">
                        <a:noFill/>
                      </a:rPr>
                      <a:t> </a:t>
                    </a:r>
                  </a:p>
                </p:txBody>
              </p:sp>
            </mc:Fallback>
          </mc:AlternateContent>
          <p:grpSp>
            <p:nvGrpSpPr>
              <p:cNvPr id="76" name="组合 75">
                <a:extLst>
                  <a:ext uri="{FF2B5EF4-FFF2-40B4-BE49-F238E27FC236}">
                    <a16:creationId xmlns:a16="http://schemas.microsoft.com/office/drawing/2014/main" id="{930EFDB1-BA08-4827-A810-CD363946BB85}"/>
                  </a:ext>
                </a:extLst>
              </p:cNvPr>
              <p:cNvGrpSpPr/>
              <p:nvPr/>
            </p:nvGrpSpPr>
            <p:grpSpPr>
              <a:xfrm>
                <a:off x="6793230" y="2484120"/>
                <a:ext cx="1144277" cy="228600"/>
                <a:chOff x="5715000" y="1832956"/>
                <a:chExt cx="1144277" cy="228600"/>
              </a:xfrm>
            </p:grpSpPr>
            <p:sp>
              <p:nvSpPr>
                <p:cNvPr id="77" name="椭圆 76">
                  <a:extLst>
                    <a:ext uri="{FF2B5EF4-FFF2-40B4-BE49-F238E27FC236}">
                      <a16:creationId xmlns:a16="http://schemas.microsoft.com/office/drawing/2014/main" id="{0AD10E85-E07D-4791-B777-8D6A381EB948}"/>
                    </a:ext>
                  </a:extLst>
                </p:cNvPr>
                <p:cNvSpPr/>
                <p:nvPr/>
              </p:nvSpPr>
              <p:spPr>
                <a:xfrm>
                  <a:off x="5715000" y="1832956"/>
                  <a:ext cx="228600" cy="2286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DA32B80F-1ECB-46BA-9238-3DD321F5F242}"/>
                    </a:ext>
                  </a:extLst>
                </p:cNvPr>
                <p:cNvSpPr/>
                <p:nvPr/>
              </p:nvSpPr>
              <p:spPr>
                <a:xfrm>
                  <a:off x="6019800" y="1832956"/>
                  <a:ext cx="228600" cy="2286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DAD116BC-3906-48AB-AEFD-E004AE146B36}"/>
                    </a:ext>
                  </a:extLst>
                </p:cNvPr>
                <p:cNvSpPr/>
                <p:nvPr/>
              </p:nvSpPr>
              <p:spPr>
                <a:xfrm>
                  <a:off x="6324600" y="1832956"/>
                  <a:ext cx="228600" cy="2286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dirty="0"/>
                </a:p>
              </p:txBody>
            </p:sp>
            <p:sp>
              <p:nvSpPr>
                <p:cNvPr id="80" name="椭圆 79">
                  <a:extLst>
                    <a:ext uri="{FF2B5EF4-FFF2-40B4-BE49-F238E27FC236}">
                      <a16:creationId xmlns:a16="http://schemas.microsoft.com/office/drawing/2014/main" id="{FE73EFDB-F14B-4D12-8D2F-68B4B99D54C0}"/>
                    </a:ext>
                  </a:extLst>
                </p:cNvPr>
                <p:cNvSpPr/>
                <p:nvPr/>
              </p:nvSpPr>
              <p:spPr>
                <a:xfrm>
                  <a:off x="6630677" y="1832956"/>
                  <a:ext cx="228600" cy="2286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dirty="0"/>
                </a:p>
              </p:txBody>
            </p:sp>
          </p:grpSp>
        </p:grpSp>
      </p:grpSp>
      <p:sp>
        <p:nvSpPr>
          <p:cNvPr id="84" name="文本框 83">
            <a:extLst>
              <a:ext uri="{FF2B5EF4-FFF2-40B4-BE49-F238E27FC236}">
                <a16:creationId xmlns:a16="http://schemas.microsoft.com/office/drawing/2014/main" id="{8EDF4F81-6774-4A41-93C5-DDEDC0551851}"/>
              </a:ext>
            </a:extLst>
          </p:cNvPr>
          <p:cNvSpPr txBox="1"/>
          <p:nvPr/>
        </p:nvSpPr>
        <p:spPr>
          <a:xfrm>
            <a:off x="818511" y="3016881"/>
            <a:ext cx="7506977" cy="1754326"/>
          </a:xfrm>
          <a:prstGeom prst="rect">
            <a:avLst/>
          </a:prstGeom>
          <a:noFill/>
        </p:spPr>
        <p:txBody>
          <a:bodyPr wrap="square" rtlCol="0">
            <a:spAutoFit/>
          </a:bodyPr>
          <a:lstStyle/>
          <a:p>
            <a:pPr marL="285750" indent="-285750">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独热表示（</a:t>
            </a:r>
            <a:r>
              <a:rPr lang="en-US" altLang="zh-CN" sz="1800" kern="100" dirty="0">
                <a:effectLst/>
                <a:latin typeface="Times New Roman" panose="02020603050405020304" pitchFamily="18" charset="0"/>
                <a:ea typeface="宋体" panose="02010600030101010101" pitchFamily="2" charset="-122"/>
              </a:rPr>
              <a:t>one-hot representation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），即每个词语利用一个布尔向量表示，向量维度为词表规模，其中只有当前词语对应的位置处为</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，其余位置都是</a:t>
            </a:r>
            <a:r>
              <a:rPr lang="en-US" altLang="zh-CN" sz="1800" kern="100" dirty="0">
                <a:effectLst/>
                <a:latin typeface="Times New Roman" panose="02020603050405020304" pitchFamily="18" charset="0"/>
                <a:ea typeface="宋体" panose="02010600030101010101" pitchFamily="2" charset="-122"/>
              </a:rPr>
              <a:t>0</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向量空间模型将每个文本视为一个词语的集合，集合的大小由所有文本统计出的词表</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（即词典）</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规模决定</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集合中的每个元素表示某个特定词语在当前文本中</a:t>
            </a:r>
            <a:r>
              <a:rPr lang="zh-CN" altLang="zh-CN" sz="1800" kern="1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是否出现或者出现的频率</a:t>
            </a:r>
            <a:endParaRPr lang="en-US" altLang="zh-CN" sz="1800" kern="1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7" name="文本框 86">
            <a:extLst>
              <a:ext uri="{FF2B5EF4-FFF2-40B4-BE49-F238E27FC236}">
                <a16:creationId xmlns:a16="http://schemas.microsoft.com/office/drawing/2014/main" id="{5D07AEBD-2D91-4966-A768-21EFA8E0506A}"/>
              </a:ext>
            </a:extLst>
          </p:cNvPr>
          <p:cNvSpPr txBox="1"/>
          <p:nvPr/>
        </p:nvSpPr>
        <p:spPr>
          <a:xfrm>
            <a:off x="1090199" y="1542580"/>
            <a:ext cx="415498" cy="646331"/>
          </a:xfrm>
          <a:prstGeom prst="rect">
            <a:avLst/>
          </a:prstGeom>
          <a:noFill/>
        </p:spPr>
        <p:txBody>
          <a:bodyPr wrap="none" rtlCol="0">
            <a:spAutoFit/>
          </a:bodyPr>
          <a:lstStyle/>
          <a:p>
            <a:r>
              <a:rPr lang="zh-CN" altLang="en-US" dirty="0">
                <a:latin typeface="华光大黑_CNKI" panose="02000500000000000000" pitchFamily="2" charset="-122"/>
                <a:ea typeface="华光大黑_CNKI" panose="02000500000000000000" pitchFamily="2" charset="-122"/>
              </a:rPr>
              <a:t>文</a:t>
            </a:r>
            <a:endParaRPr lang="en-US" altLang="zh-CN" dirty="0">
              <a:latin typeface="华光大黑_CNKI" panose="02000500000000000000" pitchFamily="2" charset="-122"/>
              <a:ea typeface="华光大黑_CNKI" panose="02000500000000000000" pitchFamily="2" charset="-122"/>
            </a:endParaRPr>
          </a:p>
          <a:p>
            <a:r>
              <a:rPr lang="zh-CN" altLang="en-US" dirty="0">
                <a:latin typeface="华光大黑_CNKI" panose="02000500000000000000" pitchFamily="2" charset="-122"/>
                <a:ea typeface="华光大黑_CNKI" panose="02000500000000000000" pitchFamily="2" charset="-122"/>
              </a:rPr>
              <a:t>本</a:t>
            </a:r>
          </a:p>
        </p:txBody>
      </p:sp>
      <p:sp>
        <p:nvSpPr>
          <p:cNvPr id="88" name="文本框 87">
            <a:extLst>
              <a:ext uri="{FF2B5EF4-FFF2-40B4-BE49-F238E27FC236}">
                <a16:creationId xmlns:a16="http://schemas.microsoft.com/office/drawing/2014/main" id="{E0CC3998-CC71-4846-8893-74AF70D252B2}"/>
              </a:ext>
            </a:extLst>
          </p:cNvPr>
          <p:cNvSpPr txBox="1"/>
          <p:nvPr/>
        </p:nvSpPr>
        <p:spPr>
          <a:xfrm>
            <a:off x="6348374" y="2571415"/>
            <a:ext cx="646331" cy="369332"/>
          </a:xfrm>
          <a:prstGeom prst="rect">
            <a:avLst/>
          </a:prstGeom>
          <a:noFill/>
        </p:spPr>
        <p:txBody>
          <a:bodyPr wrap="none" rtlCol="0">
            <a:spAutoFit/>
          </a:bodyPr>
          <a:lstStyle/>
          <a:p>
            <a:r>
              <a:rPr lang="zh-CN" altLang="en-US" dirty="0">
                <a:latin typeface="华光大黑_CNKI" panose="02000500000000000000" pitchFamily="2" charset="-122"/>
                <a:ea typeface="华光大黑_CNKI" panose="02000500000000000000" pitchFamily="2" charset="-122"/>
              </a:rPr>
              <a:t>词典</a:t>
            </a:r>
          </a:p>
        </p:txBody>
      </p: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A97114EE-C2D5-411A-A3E0-37E6B4811BD0}"/>
                  </a:ext>
                </a:extLst>
              </p:cNvPr>
              <p:cNvSpPr txBox="1"/>
              <p:nvPr/>
            </p:nvSpPr>
            <p:spPr>
              <a:xfrm>
                <a:off x="699514" y="4903662"/>
                <a:ext cx="7880362" cy="923330"/>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词汇“首都”出现在第一个位置上，“北京”出现在最后一个位置上</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，这</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两个词的位置分别是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50000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，那么用独热表示这个两个词</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对应</a:t>
                </a:r>
                <a14:m>
                  <m:oMath xmlns:m="http://schemas.openxmlformats.org/officeDocument/2006/math">
                    <m:d>
                      <m:dPr>
                        <m:begChr m:val="["/>
                        <m:endChr m:val="]"/>
                        <m:ctrlP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 </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e>
                    </m:d>
                  </m:oMath>
                </a14:m>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t>和</a:t>
                </a:r>
                <a14:m>
                  <m:oMath xmlns:m="http://schemas.openxmlformats.org/officeDocument/2006/math">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 </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dirty="0"/>
              </a:p>
            </p:txBody>
          </p:sp>
        </mc:Choice>
        <mc:Fallback xmlns="">
          <p:sp>
            <p:nvSpPr>
              <p:cNvPr id="91" name="文本框 90">
                <a:extLst>
                  <a:ext uri="{FF2B5EF4-FFF2-40B4-BE49-F238E27FC236}">
                    <a16:creationId xmlns:a16="http://schemas.microsoft.com/office/drawing/2014/main" id="{A97114EE-C2D5-411A-A3E0-37E6B4811BD0}"/>
                  </a:ext>
                </a:extLst>
              </p:cNvPr>
              <p:cNvSpPr txBox="1">
                <a:spLocks noRot="1" noChangeAspect="1" noMove="1" noResize="1" noEditPoints="1" noAdjustHandles="1" noChangeArrowheads="1" noChangeShapeType="1" noTextEdit="1"/>
              </p:cNvSpPr>
              <p:nvPr/>
            </p:nvSpPr>
            <p:spPr>
              <a:xfrm>
                <a:off x="699514" y="4903662"/>
                <a:ext cx="7880362" cy="923330"/>
              </a:xfrm>
              <a:prstGeom prst="rect">
                <a:avLst/>
              </a:prstGeom>
              <a:blipFill>
                <a:blip r:embed="rId4"/>
                <a:stretch>
                  <a:fillRect l="-697" t="-4605" b="-7237"/>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F6551686-8076-4DBD-85B8-4F2793958317}"/>
              </a:ext>
            </a:extLst>
          </p:cNvPr>
          <p:cNvSpPr txBox="1"/>
          <p:nvPr/>
        </p:nvSpPr>
        <p:spPr>
          <a:xfrm>
            <a:off x="461948" y="5943600"/>
            <a:ext cx="415498" cy="646331"/>
          </a:xfrm>
          <a:prstGeom prst="rect">
            <a:avLst/>
          </a:prstGeom>
          <a:noFill/>
        </p:spPr>
        <p:txBody>
          <a:bodyPr wrap="none" rtlCol="0">
            <a:spAutoFit/>
          </a:bodyPr>
          <a:lstStyle/>
          <a:p>
            <a:r>
              <a:rPr lang="zh-CN" altLang="en-US" dirty="0">
                <a:latin typeface="华光大黑_CNKI" panose="02000500000000000000" pitchFamily="2" charset="-122"/>
                <a:ea typeface="华光大黑_CNKI" panose="02000500000000000000" pitchFamily="2" charset="-122"/>
              </a:rPr>
              <a:t>缺</a:t>
            </a:r>
            <a:endParaRPr lang="en-US" altLang="zh-CN" dirty="0">
              <a:latin typeface="华光大黑_CNKI" panose="02000500000000000000" pitchFamily="2" charset="-122"/>
              <a:ea typeface="华光大黑_CNKI" panose="02000500000000000000" pitchFamily="2" charset="-122"/>
            </a:endParaRPr>
          </a:p>
          <a:p>
            <a:r>
              <a:rPr lang="zh-CN" altLang="en-US" dirty="0">
                <a:latin typeface="华光大黑_CNKI" panose="02000500000000000000" pitchFamily="2" charset="-122"/>
                <a:ea typeface="华光大黑_CNKI" panose="02000500000000000000" pitchFamily="2" charset="-122"/>
              </a:rPr>
              <a:t>点</a:t>
            </a:r>
            <a:endParaRPr lang="en-US" altLang="zh-CN" dirty="0">
              <a:latin typeface="华光大黑_CNKI" panose="02000500000000000000" pitchFamily="2" charset="-122"/>
              <a:ea typeface="华光大黑_CNKI" panose="02000500000000000000" pitchFamily="2" charset="-122"/>
            </a:endParaRPr>
          </a:p>
        </p:txBody>
      </p:sp>
      <p:sp>
        <p:nvSpPr>
          <p:cNvPr id="2" name="文本框 1">
            <a:extLst>
              <a:ext uri="{FF2B5EF4-FFF2-40B4-BE49-F238E27FC236}">
                <a16:creationId xmlns:a16="http://schemas.microsoft.com/office/drawing/2014/main" id="{8E13556D-DE27-479B-9F9E-C7F6F6970EEE}"/>
              </a:ext>
            </a:extLst>
          </p:cNvPr>
          <p:cNvSpPr txBox="1"/>
          <p:nvPr/>
        </p:nvSpPr>
        <p:spPr>
          <a:xfrm>
            <a:off x="1223818" y="5943600"/>
            <a:ext cx="6474849" cy="646331"/>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a:t>这种独热表示法存在高维稀疏的问题</a:t>
            </a:r>
            <a:endParaRPr lang="en-US" altLang="zh-CN" dirty="0"/>
          </a:p>
          <a:p>
            <a:pPr marL="285750" indent="-285750">
              <a:buFont typeface="Wingdings" panose="05000000000000000000" pitchFamily="2" charset="2"/>
              <a:buChar char="l"/>
            </a:pPr>
            <a:r>
              <a:rPr lang="zh-CN" altLang="en-US" dirty="0"/>
              <a:t>因为任意两个词的表示都是相互独立的，无法捕捉语意信息</a:t>
            </a:r>
          </a:p>
        </p:txBody>
      </p:sp>
    </p:spTree>
    <p:extLst>
      <p:ext uri="{BB962C8B-B14F-4D97-AF65-F5344CB8AC3E}">
        <p14:creationId xmlns:p14="http://schemas.microsoft.com/office/powerpoint/2010/main" val="3717379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D42285F-98DD-4B24-9D90-764174D02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3733800" cy="411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D9BD17F9-69D6-4AFB-A170-0A89162338FA}"/>
              </a:ext>
            </a:extLst>
          </p:cNvPr>
          <p:cNvSpPr txBox="1"/>
          <p:nvPr/>
        </p:nvSpPr>
        <p:spPr>
          <a:xfrm>
            <a:off x="4572001" y="1676400"/>
            <a:ext cx="4495800" cy="923330"/>
          </a:xfrm>
          <a:prstGeom prst="rect">
            <a:avLst/>
          </a:prstGeom>
          <a:noFill/>
        </p:spPr>
        <p:txBody>
          <a:bodyPr wrap="square" rtlCol="0">
            <a:spAutoFit/>
          </a:bodyPr>
          <a:lstStyle/>
          <a:p>
            <a:r>
              <a:rPr lang="zh-CN" altLang="en-US" dirty="0"/>
              <a:t>层次</a:t>
            </a:r>
            <a:r>
              <a:rPr lang="en-US" altLang="zh-CN" dirty="0" err="1"/>
              <a:t>softmax</a:t>
            </a:r>
            <a:r>
              <a:rPr lang="zh-CN" altLang="en-US" dirty="0"/>
              <a:t>模型解决了传统</a:t>
            </a:r>
            <a:r>
              <a:rPr lang="en-US" altLang="zh-CN" dirty="0" err="1"/>
              <a:t>softmax</a:t>
            </a:r>
            <a:r>
              <a:rPr lang="zh-CN" altLang="en-US" dirty="0"/>
              <a:t>模型，每次迭代过程中都需要</a:t>
            </a:r>
            <a:r>
              <a:rPr lang="zh-CN" altLang="en-US" b="1" dirty="0">
                <a:solidFill>
                  <a:srgbClr val="00B0F0"/>
                </a:solidFill>
              </a:rPr>
              <a:t>计算词典中所有单词出现的概率</a:t>
            </a:r>
            <a:r>
              <a:rPr lang="zh-CN" altLang="en-US" dirty="0"/>
              <a:t>。</a:t>
            </a:r>
          </a:p>
        </p:txBody>
      </p:sp>
      <p:sp>
        <p:nvSpPr>
          <p:cNvPr id="4" name="文本框 3">
            <a:extLst>
              <a:ext uri="{FF2B5EF4-FFF2-40B4-BE49-F238E27FC236}">
                <a16:creationId xmlns:a16="http://schemas.microsoft.com/office/drawing/2014/main" id="{FB7BFE1C-E03A-42C5-90D4-78FA871D95CB}"/>
              </a:ext>
            </a:extLst>
          </p:cNvPr>
          <p:cNvSpPr txBox="1"/>
          <p:nvPr/>
        </p:nvSpPr>
        <p:spPr>
          <a:xfrm>
            <a:off x="4572000" y="2619608"/>
            <a:ext cx="4419600"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层次</a:t>
            </a:r>
            <a:r>
              <a:rPr lang="en-US" altLang="zh-CN" dirty="0" err="1">
                <a:latin typeface="Times New Roman" panose="02020603050405020304" pitchFamily="18" charset="0"/>
                <a:cs typeface="Times New Roman" panose="02020603050405020304" pitchFamily="18" charset="0"/>
              </a:rPr>
              <a:t>sofmax</a:t>
            </a:r>
            <a:r>
              <a:rPr lang="zh-CN" altLang="en-US" dirty="0">
                <a:latin typeface="Times New Roman" panose="02020603050405020304" pitchFamily="18" charset="0"/>
                <a:cs typeface="Times New Roman" panose="02020603050405020304" pitchFamily="18" charset="0"/>
              </a:rPr>
              <a:t>根据词频，建立</a:t>
            </a:r>
            <a:r>
              <a:rPr lang="en-US" altLang="zh-CN"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树。每个叶子结点对应词典中的一个词语，每个非叶子节点对应一个分类器。</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树的每个中间节点，都可视为一个独立的</a:t>
            </a:r>
            <a:r>
              <a:rPr lang="en-US" altLang="zh-CN" sz="1800" b="1" kern="100" dirty="0">
                <a:solidFill>
                  <a:schemeClr val="accent3">
                    <a:lumMod val="75000"/>
                  </a:schemeClr>
                </a:solidFill>
                <a:effectLst/>
                <a:latin typeface="Times New Roman" panose="02020603050405020304" pitchFamily="18" charset="0"/>
                <a:ea typeface="宋体" panose="02010600030101010101" pitchFamily="2" charset="-122"/>
              </a:rPr>
              <a:t>Logistic</a:t>
            </a:r>
            <a:r>
              <a:rPr lang="zh-CN" altLang="zh-CN" sz="1800" b="1" kern="100" dirty="0">
                <a:solidFill>
                  <a:schemeClr val="accent3">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回归分类器</a:t>
            </a:r>
            <a:endParaRPr lang="en-US" altLang="zh-CN" b="1" dirty="0">
              <a:solidFill>
                <a:schemeClr val="accent3">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所有叶子节点对应一个词向量矩阵，所有非叶子对应分类器向量矩阵。</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输入的上下文表示向量，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依次预测从霍夫曼树根节点中到达目标词路径上所有节点的概率，并将所有概率的乘积视为上下文词语关于目标词的后验概率</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2C8617B-BF8F-4F10-8DE3-5763D3C749A9}"/>
              </a:ext>
            </a:extLst>
          </p:cNvPr>
          <p:cNvSpPr txBox="1"/>
          <p:nvPr/>
        </p:nvSpPr>
        <p:spPr>
          <a:xfrm>
            <a:off x="868355" y="1143000"/>
            <a:ext cx="2759089"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CBOW+</a:t>
            </a:r>
            <a:r>
              <a:rPr lang="zh-CN" altLang="en-US" b="1" dirty="0">
                <a:latin typeface="Times New Roman" panose="02020603050405020304" pitchFamily="18" charset="0"/>
                <a:cs typeface="Times New Roman" panose="02020603050405020304" pitchFamily="18" charset="0"/>
              </a:rPr>
              <a:t>层次</a:t>
            </a:r>
            <a:r>
              <a:rPr lang="en-US" altLang="zh-CN" b="1" dirty="0" err="1">
                <a:latin typeface="Times New Roman" panose="02020603050405020304" pitchFamily="18" charset="0"/>
                <a:cs typeface="Times New Roman" panose="02020603050405020304" pitchFamily="18" charset="0"/>
              </a:rPr>
              <a:t>softmax</a:t>
            </a:r>
            <a:r>
              <a:rPr lang="zh-CN" altLang="en-US" b="1" dirty="0">
                <a:latin typeface="Times New Roman" panose="02020603050405020304" pitchFamily="18" charset="0"/>
                <a:cs typeface="Times New Roman" panose="02020603050405020304" pitchFamily="18" charset="0"/>
              </a:rPr>
              <a:t>模型</a:t>
            </a:r>
          </a:p>
        </p:txBody>
      </p:sp>
      <p:sp>
        <p:nvSpPr>
          <p:cNvPr id="6" name="标题 5">
            <a:extLst>
              <a:ext uri="{FF2B5EF4-FFF2-40B4-BE49-F238E27FC236}">
                <a16:creationId xmlns:a16="http://schemas.microsoft.com/office/drawing/2014/main" id="{3CC85AA5-455B-430D-AC27-D756786128D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735713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481F0F0-320F-47EA-9A09-AA016E43D513}"/>
                  </a:ext>
                </a:extLst>
              </p:cNvPr>
              <p:cNvSpPr txBox="1"/>
              <p:nvPr/>
            </p:nvSpPr>
            <p:spPr>
              <a:xfrm>
                <a:off x="1028700" y="864211"/>
                <a:ext cx="7086600" cy="3221331"/>
              </a:xfrm>
              <a:prstGeom prst="rect">
                <a:avLst/>
              </a:prstGeom>
              <a:noFill/>
            </p:spPr>
            <p:txBody>
              <a:bodyPr wrap="square" rtlCol="0">
                <a:spAutoFit/>
              </a:bodyPr>
              <a:lstStyle/>
              <a:p>
                <a:pPr marL="342900" indent="-342900">
                  <a:buFont typeface="+mj-lt"/>
                  <a:buAutoNum type="arabicPeriod"/>
                </a:pPr>
                <a:r>
                  <a:rPr lang="en-US" altLang="zh-CN" dirty="0">
                    <a:effectLst/>
                    <a:ea typeface="Cambria Math" panose="02040503050406030204" pitchFamily="18" charset="0"/>
                  </a:rPr>
                  <a:t> </a:t>
                </a:r>
                <a14:m>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：从根结点出发到达</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对应叶子结点的路径</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mj-lt"/>
                  <a:buAutoNum type="arabicPeriod"/>
                </a:pPr>
                <a:r>
                  <a:rPr lang="zh-CN" altLang="en-US" dirty="0"/>
                  <a:t> </a:t>
                </a:r>
                <a14:m>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：路径</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中包含结点的个数。</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mj-lt"/>
                  <a:buAutoNum type="arabicPeriod"/>
                </a:pPr>
                <a:r>
                  <a:rPr lang="zh-CN" altLang="en-US" dirty="0"/>
                  <a:t> </a:t>
                </a:r>
                <a14:m>
                  <m:oMath xmlns:m="http://schemas.openxmlformats.org/officeDocument/2006/math">
                    <m:sSubSup>
                      <m:sSubSupPr>
                        <m:ctrlPr>
                          <a:rPr lang="zh-CN" altLang="zh-CN" i="1" smtClean="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oMath>
                </a14:m>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oMath>
                </a14:m>
                <a:r>
                  <a:rPr lang="en-US" altLang="zh-CN" sz="1800" kern="100" dirty="0">
                    <a:effectLst/>
                    <a:latin typeface="Times New Roman" panose="02020603050405020304" pitchFamily="18" charset="0"/>
                    <a:ea typeface="宋体" panose="02010600030101010101" pitchFamily="2" charset="-122"/>
                  </a:rPr>
                  <a:t>, … ,</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：路径</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中的</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个结点，其中</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表示根结点，</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表示词</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对应的结点。</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mj-lt"/>
                  <a:buAutoNum type="arabicPeriod"/>
                </a:pPr>
                <a:r>
                  <a:rPr lang="zh-CN" altLang="en-US" dirty="0"/>
                  <a:t> </a:t>
                </a:r>
                <a14:m>
                  <m:oMath xmlns:m="http://schemas.openxmlformats.org/officeDocument/2006/math">
                    <m:sSubSup>
                      <m:sSubSupPr>
                        <m:ctrlPr>
                          <a:rPr lang="zh-CN" altLang="zh-CN" sz="1800" i="1" kern="100" smtClean="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𝑑</m:t>
                        </m:r>
                      </m:e>
                      <m:sub>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𝑤</m:t>
                        </m:r>
                      </m:sup>
                    </m:sSubSup>
                  </m:oMath>
                </a14:m>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kern="100">
                        <a:effectLst/>
                        <a:latin typeface="Cambria Math" panose="02040503050406030204" pitchFamily="18" charset="0"/>
                        <a:ea typeface="宋体" panose="02010600030101010101" pitchFamily="2" charset="-122"/>
                      </a:rPr>
                      <m:t> </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𝑑</m:t>
                        </m:r>
                      </m:e>
                      <m:sub>
                        <m:r>
                          <a:rPr lang="en-US" altLang="zh-CN" sz="1800" i="1" kern="100">
                            <a:effectLst/>
                            <a:latin typeface="Cambria Math" panose="02040503050406030204" pitchFamily="18" charset="0"/>
                            <a:ea typeface="宋体" panose="02010600030101010101" pitchFamily="2" charset="-122"/>
                          </a:rPr>
                          <m:t>2</m:t>
                        </m:r>
                      </m:sub>
                      <m:sup>
                        <m:r>
                          <a:rPr lang="en-US" altLang="zh-CN" sz="1800" i="1" kern="100">
                            <a:effectLst/>
                            <a:latin typeface="Cambria Math" panose="02040503050406030204" pitchFamily="18" charset="0"/>
                            <a:ea typeface="宋体" panose="02010600030101010101" pitchFamily="2" charset="-122"/>
                          </a:rPr>
                          <m:t>𝑤</m:t>
                        </m:r>
                      </m:sup>
                    </m:sSubSup>
                  </m:oMath>
                </a14:m>
                <a:r>
                  <a:rPr lang="en-US" altLang="zh-CN" sz="1800" kern="100" dirty="0">
                    <a:effectLst/>
                    <a:latin typeface="Times New Roman" panose="02020603050405020304" pitchFamily="18" charset="0"/>
                    <a:ea typeface="宋体" panose="02010600030101010101" pitchFamily="2" charset="-122"/>
                  </a:rPr>
                  <a:t>, … ,</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𝑑</m:t>
                        </m:r>
                      </m:e>
                      <m:sub>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𝑙</m:t>
                            </m:r>
                          </m:e>
                          <m:sup>
                            <m:r>
                              <a:rPr lang="en-US" altLang="zh-CN" sz="1800" i="1" kern="100">
                                <a:effectLst/>
                                <a:latin typeface="Cambria Math" panose="02040503050406030204" pitchFamily="18" charset="0"/>
                                <a:ea typeface="宋体" panose="02010600030101010101" pitchFamily="2" charset="-122"/>
                              </a:rPr>
                              <m:t>𝑤</m:t>
                            </m:r>
                          </m:sup>
                        </m:sSup>
                      </m:sub>
                      <m:sup>
                        <m:r>
                          <a:rPr lang="en-US" altLang="zh-CN" sz="1800" i="1" kern="100">
                            <a:effectLst/>
                            <a:latin typeface="Cambria Math" panose="02040503050406030204" pitchFamily="18" charset="0"/>
                            <a:ea typeface="宋体" panose="02010600030101010101" pitchFamily="2" charset="-122"/>
                          </a:rPr>
                          <m:t>𝑤</m:t>
                        </m:r>
                      </m:sup>
                    </m:sSubSup>
                    <m:r>
                      <a:rPr lang="en-US" altLang="zh-CN" sz="1800" kern="100">
                        <a:effectLst/>
                        <a:latin typeface="Cambria Math" panose="02040503050406030204" pitchFamily="18" charset="0"/>
                        <a:ea typeface="宋体" panose="02010600030101010101" pitchFamily="2" charset="-122"/>
                      </a:rPr>
                      <m:t>∈</m:t>
                    </m:r>
                    <m:d>
                      <m:dPr>
                        <m:begChr m:val="{"/>
                        <m:endChr m:val="}"/>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0</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1</m:t>
                        </m:r>
                      </m:e>
                    </m:d>
                  </m:oMath>
                </a14:m>
                <a:r>
                  <a:rPr lang="zh-CN" altLang="zh-CN" sz="1800" kern="100" dirty="0">
                    <a:effectLst/>
                    <a:latin typeface="Times New Roman" panose="02020603050405020304" pitchFamily="18" charset="0"/>
                    <a:ea typeface="宋体" panose="02010600030101010101" pitchFamily="2" charset="-122"/>
                  </a:rPr>
                  <a:t>：词</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𝑤</m:t>
                    </m:r>
                  </m:oMath>
                </a14:m>
                <a:r>
                  <a:rPr lang="zh-CN" altLang="zh-CN" sz="1800" kern="100" dirty="0">
                    <a:effectLst/>
                    <a:latin typeface="Times New Roman" panose="02020603050405020304" pitchFamily="18" charset="0"/>
                    <a:ea typeface="宋体" panose="02010600030101010101" pitchFamily="2" charset="-122"/>
                  </a:rPr>
                  <a:t>的</a:t>
                </a:r>
                <a:r>
                  <a:rPr lang="en-US" altLang="zh-CN" sz="1800" kern="100" dirty="0">
                    <a:effectLst/>
                    <a:latin typeface="Times New Roman" panose="02020603050405020304" pitchFamily="18" charset="0"/>
                    <a:ea typeface="宋体" panose="02010600030101010101" pitchFamily="2" charset="-122"/>
                  </a:rPr>
                  <a:t>Huffman</a:t>
                </a:r>
                <a:r>
                  <a:rPr lang="zh-CN" altLang="zh-CN" sz="1800" kern="100" dirty="0">
                    <a:effectLst/>
                    <a:latin typeface="Times New Roman" panose="02020603050405020304" pitchFamily="18" charset="0"/>
                    <a:ea typeface="宋体" panose="02010600030101010101" pitchFamily="2" charset="-122"/>
                  </a:rPr>
                  <a:t>编码，它由</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𝑙</m:t>
                        </m:r>
                      </m:e>
                      <m:sup>
                        <m:r>
                          <a:rPr lang="en-US" altLang="zh-CN" sz="1800" i="1" kern="100">
                            <a:effectLst/>
                            <a:latin typeface="Cambria Math" panose="02040503050406030204" pitchFamily="18" charset="0"/>
                            <a:ea typeface="宋体" panose="02010600030101010101" pitchFamily="2" charset="-122"/>
                          </a:rPr>
                          <m:t>𝑤</m:t>
                        </m:r>
                      </m:sup>
                    </m:sSup>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kern="100">
                        <a:effectLst/>
                        <a:latin typeface="Cambria Math" panose="02040503050406030204" pitchFamily="18" charset="0"/>
                        <a:ea typeface="宋体" panose="02010600030101010101" pitchFamily="2" charset="-122"/>
                      </a:rPr>
                      <m:t>1</m:t>
                    </m:r>
                  </m:oMath>
                </a14:m>
                <a:r>
                  <a:rPr lang="zh-CN" altLang="zh-CN" sz="1800" kern="100" dirty="0">
                    <a:effectLst/>
                    <a:latin typeface="Times New Roman" panose="02020603050405020304" pitchFamily="18" charset="0"/>
                    <a:ea typeface="宋体" panose="02010600030101010101" pitchFamily="2" charset="-122"/>
                  </a:rPr>
                  <a:t>位编码构成，</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𝑑</m:t>
                        </m:r>
                      </m:e>
                      <m:sub>
                        <m:r>
                          <a:rPr lang="en-US" altLang="zh-CN" sz="1800" i="1" kern="100">
                            <a:effectLst/>
                            <a:latin typeface="Cambria Math" panose="02040503050406030204" pitchFamily="18" charset="0"/>
                            <a:ea typeface="宋体" panose="02010600030101010101" pitchFamily="2" charset="-122"/>
                          </a:rPr>
                          <m:t>𝑗</m:t>
                        </m:r>
                      </m:sub>
                      <m:sup>
                        <m:r>
                          <a:rPr lang="en-US" altLang="zh-CN" sz="1800" i="1" kern="100">
                            <a:effectLst/>
                            <a:latin typeface="Cambria Math" panose="02040503050406030204" pitchFamily="18" charset="0"/>
                            <a:ea typeface="宋体" panose="02010600030101010101" pitchFamily="2" charset="-122"/>
                          </a:rPr>
                          <m:t>𝑤</m:t>
                        </m:r>
                      </m:sup>
                    </m:sSubSup>
                  </m:oMath>
                </a14:m>
                <a:r>
                  <a:rPr lang="zh-CN" altLang="zh-CN" sz="1800" kern="100" dirty="0">
                    <a:effectLst/>
                    <a:latin typeface="Times New Roman" panose="02020603050405020304" pitchFamily="18" charset="0"/>
                    <a:ea typeface="宋体" panose="02010600030101010101" pitchFamily="2" charset="-122"/>
                  </a:rPr>
                  <a:t>表示路径</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𝑝</m:t>
                        </m:r>
                      </m:e>
                      <m:sup>
                        <m:r>
                          <a:rPr lang="en-US" altLang="zh-CN" sz="1800" i="1" kern="100">
                            <a:effectLst/>
                            <a:latin typeface="Cambria Math" panose="02040503050406030204" pitchFamily="18" charset="0"/>
                            <a:ea typeface="宋体" panose="02010600030101010101" pitchFamily="2" charset="-122"/>
                          </a:rPr>
                          <m:t>𝑤</m:t>
                        </m:r>
                      </m:sup>
                    </m:sSup>
                  </m:oMath>
                </a14:m>
                <a:r>
                  <a:rPr lang="zh-CN" altLang="zh-CN" sz="1800" kern="100" dirty="0">
                    <a:effectLst/>
                    <a:latin typeface="Times New Roman" panose="02020603050405020304" pitchFamily="18" charset="0"/>
                    <a:ea typeface="宋体" panose="02010600030101010101" pitchFamily="2" charset="-122"/>
                  </a:rPr>
                  <a:t>中第</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rPr>
                      <m:t>j</m:t>
                    </m:r>
                  </m:oMath>
                </a14:m>
                <a:r>
                  <a:rPr lang="zh-CN" altLang="zh-CN" sz="1800" kern="100" dirty="0">
                    <a:effectLst/>
                    <a:latin typeface="Times New Roman" panose="02020603050405020304" pitchFamily="18" charset="0"/>
                    <a:ea typeface="宋体" panose="02010600030101010101" pitchFamily="2" charset="-122"/>
                  </a:rPr>
                  <a:t>个结点对应的编码（根结点不对应编码）。</a:t>
                </a:r>
                <a:endParaRPr lang="en-US" altLang="zh-CN" dirty="0"/>
              </a:p>
              <a:p>
                <a:pPr marL="342900" indent="-342900">
                  <a:buFont typeface="+mj-lt"/>
                  <a:buAutoNum type="arabicPeriod"/>
                </a:pPr>
                <a:r>
                  <a:rPr lang="en-US" altLang="zh-CN" dirty="0"/>
                  <a:t> </a:t>
                </a:r>
                <a14:m>
                  <m:oMath xmlns:m="http://schemas.openxmlformats.org/officeDocument/2006/math">
                    <m:sSubSup>
                      <m:sSubSupPr>
                        <m:ctrlPr>
                          <a:rPr lang="zh-CN" altLang="zh-CN" i="1" smtClean="0">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oMath>
                </a14:m>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oMath>
                </a14:m>
                <a:r>
                  <a:rPr lang="en-US" altLang="zh-CN" sz="1800" kern="100" dirty="0">
                    <a:effectLst/>
                    <a:latin typeface="Times New Roman" panose="02020603050405020304" pitchFamily="18" charset="0"/>
                    <a:ea typeface="宋体" panose="02010600030101010101" pitchFamily="2" charset="-122"/>
                  </a:rPr>
                  <a:t>, … ,</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：路径</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中非叶子结点对应的向量，</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表示路径</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中第</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j</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个结点对应的向量。</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mj-lt"/>
                  <a:buAutoNum type="arabicPeriod"/>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smtClean="0">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根节点开始到达词语</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所在节点的路径中第</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个节点的概率。</a:t>
                </a:r>
                <a:endParaRPr lang="zh-CN" altLang="en-US" dirty="0"/>
              </a:p>
            </p:txBody>
          </p:sp>
        </mc:Choice>
        <mc:Fallback xmlns="">
          <p:sp>
            <p:nvSpPr>
              <p:cNvPr id="5" name="文本框 4">
                <a:extLst>
                  <a:ext uri="{FF2B5EF4-FFF2-40B4-BE49-F238E27FC236}">
                    <a16:creationId xmlns:a16="http://schemas.microsoft.com/office/drawing/2014/main" id="{6481F0F0-320F-47EA-9A09-AA016E43D513}"/>
                  </a:ext>
                </a:extLst>
              </p:cNvPr>
              <p:cNvSpPr txBox="1">
                <a:spLocks noRot="1" noChangeAspect="1" noMove="1" noResize="1" noEditPoints="1" noAdjustHandles="1" noChangeArrowheads="1" noChangeShapeType="1" noTextEdit="1"/>
              </p:cNvSpPr>
              <p:nvPr/>
            </p:nvSpPr>
            <p:spPr>
              <a:xfrm>
                <a:off x="1028700" y="864211"/>
                <a:ext cx="7086600" cy="3221331"/>
              </a:xfrm>
              <a:prstGeom prst="rect">
                <a:avLst/>
              </a:prstGeom>
              <a:blipFill>
                <a:blip r:embed="rId2"/>
                <a:stretch>
                  <a:fillRect l="-775" t="-1705"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3F62BD1-E170-4390-8DA5-CAA9CB0C9CA1}"/>
                  </a:ext>
                </a:extLst>
              </p:cNvPr>
              <p:cNvSpPr txBox="1"/>
              <p:nvPr/>
            </p:nvSpPr>
            <p:spPr>
              <a:xfrm>
                <a:off x="1028700" y="3953082"/>
                <a:ext cx="7353300" cy="2974725"/>
              </a:xfrm>
              <a:prstGeom prst="rect">
                <a:avLst/>
              </a:prstGeom>
              <a:noFill/>
            </p:spPr>
            <p:txBody>
              <a:bodyPr wrap="square" rtlCol="0">
                <a:spAutoFit/>
              </a:bodyPr>
              <a:lstStyle/>
              <a:p>
                <a:r>
                  <a:rPr lang="zh-CN" altLang="en-US" dirty="0"/>
                  <a:t>由上，定义一个结点被分类正确的概率为</a:t>
                </a:r>
                <a:endParaRPr lang="en-US" altLang="zh-CN" dirty="0"/>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𝑑</m:t>
                              </m:r>
                            </m:e>
                            <m:sub>
                              <m:r>
                                <a:rPr lang="en-US" altLang="zh-CN" i="1">
                                  <a:latin typeface="Cambria Math" panose="02040503050406030204" pitchFamily="18" charset="0"/>
                                </a:rPr>
                                <m:t>𝑖</m:t>
                              </m:r>
                            </m:sub>
                            <m:sup>
                              <m:r>
                                <a:rPr lang="en-US" altLang="zh-CN" i="1">
                                  <a:latin typeface="Cambria Math" panose="02040503050406030204" pitchFamily="18" charset="0"/>
                                </a:rPr>
                                <m:t>𝑤</m:t>
                              </m:r>
                            </m:sup>
                          </m:sSubSup>
                        </m:e>
                        <m:e>
                          <m:sSub>
                            <m:sSubPr>
                              <m:ctrlPr>
                                <a:rPr lang="zh-CN"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𝑤</m:t>
                              </m:r>
                            </m:sub>
                          </m:sSub>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b="1" i="1">
                                  <a:latin typeface="Cambria Math" panose="02040503050406030204" pitchFamily="18" charset="0"/>
                                </a:rPr>
                                <m:t>𝜽</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𝑤</m:t>
                              </m:r>
                            </m:sup>
                          </m:sSubSup>
                        </m:e>
                      </m:d>
                      <m:r>
                        <a:rPr lang="en-US" altLang="zh-CN" b="0" i="0" smtClean="0">
                          <a:latin typeface="Cambria Math" panose="02040503050406030204" pitchFamily="18" charset="0"/>
                        </a:rPr>
                        <m:t>=</m:t>
                      </m:r>
                      <m:r>
                        <m:rPr>
                          <m:sty m:val="p"/>
                        </m:rPr>
                        <a:rPr lang="en-US" altLang="zh-CN" smtClean="0">
                          <a:latin typeface="Cambria Math" panose="02040503050406030204" pitchFamily="18" charset="0"/>
                        </a:rPr>
                        <m:t>σ</m:t>
                      </m:r>
                      <m:r>
                        <a:rPr lang="en-US" altLang="zh-CN" i="1" kern="100">
                          <a:latin typeface="Cambria Math" panose="02040503050406030204" pitchFamily="18" charset="0"/>
                          <a:cs typeface="Times New Roman" panose="02020603050405020304" pitchFamily="18" charset="0"/>
                        </a:rPr>
                        <m:t>(</m:t>
                      </m:r>
                      <m:sSubSup>
                        <m:sSubSupPr>
                          <m:ctrlPr>
                            <a:rPr lang="zh-CN" altLang="zh-CN" i="1">
                              <a:latin typeface="Cambria Math" panose="02040503050406030204" pitchFamily="18" charset="0"/>
                              <a:ea typeface="Cambria Math" panose="02040503050406030204" pitchFamily="18" charset="0"/>
                            </a:rPr>
                          </m:ctrlPr>
                        </m:sSubSupPr>
                        <m:e>
                          <m:r>
                            <a:rPr lang="en-US" altLang="zh-CN" b="1" i="1" kern="100">
                              <a:latin typeface="Cambria Math" panose="02040503050406030204" pitchFamily="18" charset="0"/>
                              <a:cs typeface="Times New Roman" panose="02020603050405020304" pitchFamily="18" charset="0"/>
                            </a:rPr>
                            <m:t>𝒙</m:t>
                          </m:r>
                        </m:e>
                        <m:sub>
                          <m:r>
                            <a:rPr lang="en-US" altLang="zh-CN" i="1" kern="100">
                              <a:latin typeface="Cambria Math" panose="02040503050406030204" pitchFamily="18" charset="0"/>
                              <a:cs typeface="Times New Roman" panose="02020603050405020304" pitchFamily="18" charset="0"/>
                            </a:rPr>
                            <m:t>𝑤</m:t>
                          </m:r>
                        </m:sub>
                        <m:sup>
                          <m:r>
                            <a:rPr lang="en-US" altLang="zh-CN" i="1" kern="100">
                              <a:latin typeface="Cambria Math" panose="02040503050406030204" pitchFamily="18" charset="0"/>
                              <a:cs typeface="Times New Roman" panose="02020603050405020304" pitchFamily="18" charset="0"/>
                            </a:rPr>
                            <m:t>𝑇</m:t>
                          </m:r>
                        </m:sup>
                      </m:sSubSup>
                      <m:sSubSup>
                        <m:sSubSupPr>
                          <m:ctrlPr>
                            <a:rPr lang="zh-CN" altLang="zh-CN" i="1">
                              <a:latin typeface="Cambria Math" panose="02040503050406030204" pitchFamily="18" charset="0"/>
                              <a:ea typeface="Cambria Math" panose="02040503050406030204" pitchFamily="18" charset="0"/>
                            </a:rPr>
                          </m:ctrlPr>
                        </m:sSubSupPr>
                        <m:e>
                          <m:r>
                            <a:rPr lang="en-US" altLang="zh-CN" b="1" i="1" kern="100">
                              <a:latin typeface="Cambria Math" panose="02040503050406030204" pitchFamily="18" charset="0"/>
                              <a:cs typeface="Times New Roman" panose="02020603050405020304" pitchFamily="18" charset="0"/>
                            </a:rPr>
                            <m:t>𝜽</m:t>
                          </m:r>
                        </m:e>
                        <m:sub>
                          <m:r>
                            <a:rPr lang="en-US" altLang="zh-CN" i="1" kern="100">
                              <a:latin typeface="Cambria Math" panose="02040503050406030204" pitchFamily="18" charset="0"/>
                              <a:cs typeface="Times New Roman" panose="02020603050405020304" pitchFamily="18" charset="0"/>
                            </a:rPr>
                            <m:t>𝑗</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1</m:t>
                          </m:r>
                        </m:sub>
                        <m:sup>
                          <m:r>
                            <a:rPr lang="en-US" altLang="zh-CN" i="1" kern="100">
                              <a:latin typeface="Cambria Math" panose="02040503050406030204" pitchFamily="18" charset="0"/>
                              <a:cs typeface="Times New Roman" panose="02020603050405020304" pitchFamily="18" charset="0"/>
                            </a:rPr>
                            <m:t>𝑤</m:t>
                          </m:r>
                        </m:sup>
                      </m:sSubSup>
                      <m:sSup>
                        <m:sSupPr>
                          <m:ctrlPr>
                            <a:rPr lang="zh-CN" altLang="zh-CN" i="1">
                              <a:latin typeface="Cambria Math" panose="02040503050406030204" pitchFamily="18" charset="0"/>
                              <a:ea typeface="Cambria Math" panose="02040503050406030204" pitchFamily="18" charset="0"/>
                            </a:rPr>
                          </m:ctrlPr>
                        </m:sSupPr>
                        <m:e>
                          <m:r>
                            <a:rPr lang="en-US" altLang="zh-CN" i="1" kern="100">
                              <a:latin typeface="Cambria Math" panose="02040503050406030204" pitchFamily="18" charset="0"/>
                              <a:cs typeface="Times New Roman" panose="02020603050405020304" pitchFamily="18" charset="0"/>
                            </a:rPr>
                            <m:t>)</m:t>
                          </m:r>
                        </m:e>
                        <m:sup>
                          <m:sSubSup>
                            <m:sSubSupPr>
                              <m:ctrlPr>
                                <a:rPr lang="zh-CN" altLang="zh-CN" i="1">
                                  <a:latin typeface="Cambria Math" panose="02040503050406030204" pitchFamily="18" charset="0"/>
                                  <a:ea typeface="Cambria Math" panose="02040503050406030204" pitchFamily="18" charset="0"/>
                                </a:rPr>
                              </m:ctrlPr>
                            </m:sSubSup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𝑗</m:t>
                              </m:r>
                            </m:sub>
                            <m:sup>
                              <m:r>
                                <a:rPr lang="en-US" altLang="zh-CN" i="1" kern="100">
                                  <a:latin typeface="Cambria Math" panose="02040503050406030204" pitchFamily="18" charset="0"/>
                                  <a:cs typeface="Times New Roman" panose="02020603050405020304" pitchFamily="18" charset="0"/>
                                </a:rPr>
                                <m:t>𝑤</m:t>
                              </m:r>
                            </m:sup>
                          </m:sSubSup>
                        </m:sup>
                      </m:sSup>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1</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𝜎</m:t>
                      </m:r>
                      <m:r>
                        <a:rPr lang="en-US" altLang="zh-CN" i="1" kern="100">
                          <a:latin typeface="Cambria Math" panose="02040503050406030204" pitchFamily="18" charset="0"/>
                          <a:cs typeface="Times New Roman" panose="02020603050405020304" pitchFamily="18" charset="0"/>
                        </a:rPr>
                        <m:t>(</m:t>
                      </m:r>
                      <m:sSubSup>
                        <m:sSubSupPr>
                          <m:ctrlPr>
                            <a:rPr lang="zh-CN" altLang="zh-CN" i="1">
                              <a:latin typeface="Cambria Math" panose="02040503050406030204" pitchFamily="18" charset="0"/>
                              <a:ea typeface="Cambria Math" panose="02040503050406030204" pitchFamily="18" charset="0"/>
                            </a:rPr>
                          </m:ctrlPr>
                        </m:sSubSupPr>
                        <m:e>
                          <m:r>
                            <a:rPr lang="en-US" altLang="zh-CN" b="1" i="1" kern="100">
                              <a:latin typeface="Cambria Math" panose="02040503050406030204" pitchFamily="18" charset="0"/>
                              <a:cs typeface="Times New Roman" panose="02020603050405020304" pitchFamily="18" charset="0"/>
                            </a:rPr>
                            <m:t>𝒙</m:t>
                          </m:r>
                        </m:e>
                        <m:sub>
                          <m:r>
                            <a:rPr lang="en-US" altLang="zh-CN" i="1" kern="100">
                              <a:latin typeface="Cambria Math" panose="02040503050406030204" pitchFamily="18" charset="0"/>
                              <a:cs typeface="Times New Roman" panose="02020603050405020304" pitchFamily="18" charset="0"/>
                            </a:rPr>
                            <m:t>𝑤</m:t>
                          </m:r>
                        </m:sub>
                        <m:sup>
                          <m:r>
                            <a:rPr lang="en-US" altLang="zh-CN" i="1" kern="100">
                              <a:latin typeface="Cambria Math" panose="02040503050406030204" pitchFamily="18" charset="0"/>
                              <a:cs typeface="Times New Roman" panose="02020603050405020304" pitchFamily="18" charset="0"/>
                            </a:rPr>
                            <m:t>𝑇</m:t>
                          </m:r>
                        </m:sup>
                      </m:sSubSup>
                      <m:sSubSup>
                        <m:sSubSupPr>
                          <m:ctrlPr>
                            <a:rPr lang="zh-CN" altLang="zh-CN" i="1">
                              <a:latin typeface="Cambria Math" panose="02040503050406030204" pitchFamily="18" charset="0"/>
                              <a:ea typeface="Cambria Math" panose="02040503050406030204" pitchFamily="18" charset="0"/>
                            </a:rPr>
                          </m:ctrlPr>
                        </m:sSubSupPr>
                        <m:e>
                          <m:r>
                            <a:rPr lang="en-US" altLang="zh-CN" b="1" i="1" kern="100">
                              <a:latin typeface="Cambria Math" panose="02040503050406030204" pitchFamily="18" charset="0"/>
                              <a:cs typeface="Times New Roman" panose="02020603050405020304" pitchFamily="18" charset="0"/>
                            </a:rPr>
                            <m:t>𝜽</m:t>
                          </m:r>
                        </m:e>
                        <m:sub>
                          <m:r>
                            <a:rPr lang="en-US" altLang="zh-CN" i="1" kern="100">
                              <a:latin typeface="Cambria Math" panose="02040503050406030204" pitchFamily="18" charset="0"/>
                              <a:cs typeface="Times New Roman" panose="02020603050405020304" pitchFamily="18" charset="0"/>
                            </a:rPr>
                            <m:t>𝑗</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1</m:t>
                          </m:r>
                        </m:sub>
                        <m:sup>
                          <m:r>
                            <a:rPr lang="en-US" altLang="zh-CN" i="1" kern="100">
                              <a:latin typeface="Cambria Math" panose="02040503050406030204" pitchFamily="18" charset="0"/>
                              <a:cs typeface="Times New Roman" panose="02020603050405020304" pitchFamily="18" charset="0"/>
                            </a:rPr>
                            <m:t>𝑤</m:t>
                          </m:r>
                        </m:sup>
                      </m:sSubSup>
                      <m:r>
                        <a:rPr lang="en-US" altLang="zh-CN" i="1" kern="100">
                          <a:latin typeface="Cambria Math" panose="02040503050406030204" pitchFamily="18" charset="0"/>
                          <a:cs typeface="Times New Roman" panose="02020603050405020304" pitchFamily="18" charset="0"/>
                        </a:rPr>
                        <m:t>)</m:t>
                      </m:r>
                      <m:sSup>
                        <m:sSupPr>
                          <m:ctrlPr>
                            <a:rPr lang="zh-CN" altLang="zh-CN" i="1">
                              <a:latin typeface="Cambria Math" panose="02040503050406030204" pitchFamily="18" charset="0"/>
                              <a:ea typeface="Cambria Math" panose="02040503050406030204" pitchFamily="18" charset="0"/>
                            </a:rPr>
                          </m:ctrlPr>
                        </m:sSupPr>
                        <m:e>
                          <m:r>
                            <a:rPr lang="en-US" altLang="zh-CN" i="1" kern="100">
                              <a:latin typeface="Cambria Math" panose="02040503050406030204" pitchFamily="18" charset="0"/>
                              <a:cs typeface="Times New Roman" panose="02020603050405020304" pitchFamily="18" charset="0"/>
                            </a:rPr>
                            <m:t>]</m:t>
                          </m:r>
                        </m:e>
                        <m:sup>
                          <m:r>
                            <a:rPr lang="en-US" altLang="zh-CN" i="1" kern="100">
                              <a:latin typeface="Cambria Math" panose="02040503050406030204" pitchFamily="18" charset="0"/>
                              <a:cs typeface="Times New Roman" panose="02020603050405020304" pitchFamily="18" charset="0"/>
                            </a:rPr>
                            <m:t>1</m:t>
                          </m:r>
                          <m:r>
                            <a:rPr lang="en-US" altLang="zh-CN" i="1" kern="100">
                              <a:latin typeface="Cambria Math" panose="02040503050406030204" pitchFamily="18" charset="0"/>
                              <a:cs typeface="Times New Roman" panose="02020603050405020304" pitchFamily="18" charset="0"/>
                            </a:rPr>
                            <m:t>−</m:t>
                          </m:r>
                          <m:sSubSup>
                            <m:sSubSupPr>
                              <m:ctrlPr>
                                <a:rPr lang="zh-CN" altLang="zh-CN" i="1">
                                  <a:latin typeface="Cambria Math" panose="02040503050406030204" pitchFamily="18" charset="0"/>
                                  <a:ea typeface="Cambria Math" panose="02040503050406030204" pitchFamily="18" charset="0"/>
                                </a:rPr>
                              </m:ctrlPr>
                            </m:sSubSup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𝑗</m:t>
                              </m:r>
                            </m:sub>
                            <m:sup>
                              <m:r>
                                <a:rPr lang="en-US" altLang="zh-CN" i="1" kern="100">
                                  <a:latin typeface="Cambria Math" panose="02040503050406030204" pitchFamily="18" charset="0"/>
                                  <a:cs typeface="Times New Roman" panose="02020603050405020304" pitchFamily="18" charset="0"/>
                                </a:rPr>
                                <m:t>𝑤</m:t>
                              </m:r>
                            </m:sup>
                          </m:sSubSup>
                        </m:sup>
                      </m:sSup>
                    </m:oMath>
                  </m:oMathPara>
                </a14:m>
                <a:endParaRPr lang="en-US" altLang="zh-CN" dirty="0"/>
              </a:p>
              <a:p>
                <a:r>
                  <a:rPr lang="zh-CN" altLang="en-US" dirty="0"/>
                  <a:t>其中，</a:t>
                </a:r>
                <a:r>
                  <a:rPr lang="en-US" altLang="zh-CN" dirty="0"/>
                  <a:t> </a:t>
                </a:r>
                <a14:m>
                  <m:oMath xmlns:m="http://schemas.openxmlformats.org/officeDocument/2006/math">
                    <m:r>
                      <m:rPr>
                        <m:sty m:val="p"/>
                      </m:rPr>
                      <a:rPr lang="en-US" altLang="zh-CN">
                        <a:latin typeface="Cambria Math" panose="02040503050406030204" pitchFamily="18" charset="0"/>
                      </a:rPr>
                      <m:t>σ</m:t>
                    </m:r>
                  </m:oMath>
                </a14:m>
                <a:r>
                  <a:rPr lang="zh-CN" altLang="en-US" dirty="0"/>
                  <a:t>是</a:t>
                </a:r>
                <a14:m>
                  <m:oMath xmlns:m="http://schemas.openxmlformats.org/officeDocument/2006/math">
                    <m:r>
                      <m:rPr>
                        <m:sty m:val="p"/>
                      </m:rPr>
                      <a:rPr lang="en-US" altLang="zh-CN" b="0" i="0" dirty="0" smtClean="0">
                        <a:latin typeface="Cambria Math" panose="02040503050406030204" pitchFamily="18" charset="0"/>
                      </a:rPr>
                      <m:t>sigmoid</m:t>
                    </m:r>
                  </m:oMath>
                </a14:m>
                <a:r>
                  <a:rPr lang="zh-CN" altLang="en-US" dirty="0"/>
                  <a:t>函数，</a:t>
                </a:r>
                <a:r>
                  <a:rPr lang="en-US" altLang="zh-CN" dirty="0"/>
                  <a:t> </a:t>
                </a:r>
                <a14:m>
                  <m:oMath xmlns:m="http://schemas.openxmlformats.org/officeDocument/2006/math">
                    <m:r>
                      <m:rPr>
                        <m:sty m:val="p"/>
                      </m:rPr>
                      <a:rPr lang="en-US" altLang="zh-CN">
                        <a:latin typeface="Cambria Math" panose="02040503050406030204" pitchFamily="18" charset="0"/>
                      </a:rPr>
                      <m:t>σ</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b="1" i="1">
                                <a:latin typeface="Cambria Math" panose="02040503050406030204" pitchFamily="18" charset="0"/>
                              </a:rPr>
                              <m:t>𝒙</m:t>
                            </m:r>
                          </m:e>
                          <m:sub>
                            <m:r>
                              <a:rPr lang="en-US" altLang="zh-CN" i="1">
                                <a:latin typeface="Cambria Math" panose="02040503050406030204" pitchFamily="18" charset="0"/>
                              </a:rPr>
                              <m:t>𝑤</m:t>
                            </m:r>
                          </m:sub>
                          <m:sup>
                            <m:r>
                              <a:rPr lang="en-US" altLang="zh-CN" i="1">
                                <a:latin typeface="Cambria Math" panose="02040503050406030204" pitchFamily="18" charset="0"/>
                              </a:rPr>
                              <m:t>𝑇</m:t>
                            </m:r>
                          </m:sup>
                        </m:sSubSup>
                        <m:r>
                          <a:rPr lang="en-US" altLang="zh-CN" b="1" i="1">
                            <a:latin typeface="Cambria Math" panose="02040503050406030204" pitchFamily="18" charset="0"/>
                          </a:rPr>
                          <m:t>𝜽</m:t>
                        </m:r>
                      </m:e>
                    </m:d>
                  </m:oMath>
                </a14:m>
                <a:r>
                  <a:rPr lang="zh-CN" altLang="en-US" dirty="0"/>
                  <a:t>定义如下：</a:t>
                </a:r>
                <a:endParaRPr lang="en-US" altLang="zh-CN" dirty="0"/>
              </a:p>
              <a:p>
                <a:pPr/>
                <a14:m>
                  <m:oMathPara xmlns:m="http://schemas.openxmlformats.org/officeDocument/2006/math">
                    <m:oMathParaPr>
                      <m:jc m:val="center"/>
                    </m:oMathParaPr>
                    <m:oMath xmlns:m="http://schemas.openxmlformats.org/officeDocument/2006/math">
                      <m:r>
                        <m:rPr>
                          <m:sty m:val="p"/>
                        </m:rPr>
                        <a:rPr lang="en-US" altLang="zh-CN" sz="1800" kern="100" smtClean="0">
                          <a:effectLst/>
                          <a:latin typeface="Cambria Math" panose="02040503050406030204" pitchFamily="18" charset="0"/>
                          <a:ea typeface="宋体" panose="02010600030101010101" pitchFamily="2" charset="-122"/>
                          <a:cs typeface="Times New Roman" panose="02020603050405020304" pitchFamily="18" charset="0"/>
                        </a:rPr>
                        <m:t>σ</m:t>
                      </m:r>
                      <m:d>
                        <m:dPr>
                          <m:ctrlPr>
                            <a:rPr lang="zh-CN" altLang="zh-CN" i="1">
                              <a:effectLst/>
                              <a:latin typeface="Cambria Math" panose="02040503050406030204" pitchFamily="18" charset="0"/>
                              <a:ea typeface="Cambria Math" panose="02040503050406030204" pitchFamily="18" charset="0"/>
                            </a:rPr>
                          </m:ctrlPr>
                        </m:dPr>
                        <m:e>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𝑒</m:t>
                              </m:r>
                            </m:e>
                            <m:sup>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sup>
                          </m:sSup>
                        </m:den>
                      </m:f>
                    </m:oMath>
                  </m:oMathPara>
                </a14:m>
                <a:endParaRPr lang="en-US" altLang="zh-CN"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路径</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上存在</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oMath>
                </a14:m>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个分支，将每个分支看做一次二分类，每一次分类就产生一个概率，将这些概率乘起来，就是所需的</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𝐶𝑜𝑛𝑡𝑒𝑥𝑡</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d>
                      </m:e>
                    </m:d>
                  </m:oMath>
                </a14:m>
                <a:endParaRPr lang="en-US" altLang="zh-CN" dirty="0"/>
              </a:p>
              <a:p>
                <a:pPr/>
                <a14:m>
                  <m:oMathPara xmlns:m="http://schemas.openxmlformats.org/officeDocument/2006/math">
                    <m:oMathParaPr>
                      <m:jc m:val="center"/>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𝐶𝑜𝑛𝑡𝑒𝑥𝑡</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d>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up>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d>
                            <m:dPr>
                              <m:begChr m:val="|"/>
                              <m:endChr m:val="|"/>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d>
                        </m:sup>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e>
                            <m:e>
                              <m:sSub>
                                <m:sSubPr>
                                  <m:ctrlPr>
                                    <a:rPr lang="zh-CN" altLang="zh-CN"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e>
                          </m:d>
                        </m:e>
                      </m:nary>
                    </m:oMath>
                  </m:oMathPara>
                </a14:m>
                <a:endParaRPr lang="en-US" altLang="zh-CN" dirty="0"/>
              </a:p>
            </p:txBody>
          </p:sp>
        </mc:Choice>
        <mc:Fallback xmlns="">
          <p:sp>
            <p:nvSpPr>
              <p:cNvPr id="15" name="文本框 14">
                <a:extLst>
                  <a:ext uri="{FF2B5EF4-FFF2-40B4-BE49-F238E27FC236}">
                    <a16:creationId xmlns:a16="http://schemas.microsoft.com/office/drawing/2014/main" id="{63F62BD1-E170-4390-8DA5-CAA9CB0C9CA1}"/>
                  </a:ext>
                </a:extLst>
              </p:cNvPr>
              <p:cNvSpPr txBox="1">
                <a:spLocks noRot="1" noChangeAspect="1" noMove="1" noResize="1" noEditPoints="1" noAdjustHandles="1" noChangeArrowheads="1" noChangeShapeType="1" noTextEdit="1"/>
              </p:cNvSpPr>
              <p:nvPr/>
            </p:nvSpPr>
            <p:spPr>
              <a:xfrm>
                <a:off x="1028700" y="3953082"/>
                <a:ext cx="7353300" cy="2974725"/>
              </a:xfrm>
              <a:prstGeom prst="rect">
                <a:avLst/>
              </a:prstGeom>
              <a:blipFill>
                <a:blip r:embed="rId3"/>
                <a:stretch>
                  <a:fillRect l="-746" t="-1639"/>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3B6A7199-BFA9-476B-8DFC-96DEBC5625E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71557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EAE540F-0640-41C7-B897-9C3E9A3D28B0}"/>
              </a:ext>
            </a:extLst>
          </p:cNvPr>
          <p:cNvSpPr txBox="1"/>
          <p:nvPr/>
        </p:nvSpPr>
        <p:spPr>
          <a:xfrm>
            <a:off x="1447800" y="1295400"/>
            <a:ext cx="4339650"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根据极大似然准则，定义目标函数如下</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4A8AA08-6450-4838-AB6A-C1FADEE3C4E5}"/>
                  </a:ext>
                </a:extLst>
              </p:cNvPr>
              <p:cNvSpPr txBox="1"/>
              <p:nvPr/>
            </p:nvSpPr>
            <p:spPr>
              <a:xfrm>
                <a:off x="1143000" y="1905000"/>
                <a:ext cx="8153400" cy="24141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𝐿𝑜𝑠𝑠</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sub>
                        <m:sup/>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e>
                      </m:nary>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𝐶𝑜𝑛𝑡𝑒𝑥𝑡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sub>
                        <m:sup/>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e>
                      </m:nary>
                      <m:nary>
                        <m:naryPr>
                          <m:chr m:val="∏"/>
                          <m:limLoc m:val="undOvr"/>
                          <m:ctrlPr>
                            <a:rPr lang="zh-CN" altLang="zh-CN" i="1" smtClean="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up>
                          <m:d>
                            <m:dPr>
                              <m:begChr m:val="|"/>
                              <m:endChr m:val="|"/>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d>
                        </m:sup>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nary>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sup>
                      </m:sSup>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sub>
                        <m:sup/>
                        <m:e>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e>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e>
                          </m:nary>
                        </m:e>
                      </m:nary>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dirty="0"/>
              </a:p>
            </p:txBody>
          </p:sp>
        </mc:Choice>
        <mc:Fallback xmlns="">
          <p:sp>
            <p:nvSpPr>
              <p:cNvPr id="10" name="文本框 9">
                <a:extLst>
                  <a:ext uri="{FF2B5EF4-FFF2-40B4-BE49-F238E27FC236}">
                    <a16:creationId xmlns:a16="http://schemas.microsoft.com/office/drawing/2014/main" id="{A4A8AA08-6450-4838-AB6A-C1FADEE3C4E5}"/>
                  </a:ext>
                </a:extLst>
              </p:cNvPr>
              <p:cNvSpPr txBox="1">
                <a:spLocks noRot="1" noChangeAspect="1" noMove="1" noResize="1" noEditPoints="1" noAdjustHandles="1" noChangeArrowheads="1" noChangeShapeType="1" noTextEdit="1"/>
              </p:cNvSpPr>
              <p:nvPr/>
            </p:nvSpPr>
            <p:spPr>
              <a:xfrm>
                <a:off x="1143000" y="1905000"/>
                <a:ext cx="8153400" cy="241412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15079AA-26D2-485F-B520-D18A4D98C7A0}"/>
                  </a:ext>
                </a:extLst>
              </p:cNvPr>
              <p:cNvSpPr txBox="1"/>
              <p:nvPr/>
            </p:nvSpPr>
            <p:spPr>
              <a:xfrm>
                <a:off x="1143000" y="5358986"/>
                <a:ext cx="6271910" cy="4072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𝐿</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dirty="0"/>
              </a:p>
            </p:txBody>
          </p:sp>
        </mc:Choice>
        <mc:Fallback xmlns="">
          <p:sp>
            <p:nvSpPr>
              <p:cNvPr id="14" name="文本框 13">
                <a:extLst>
                  <a:ext uri="{FF2B5EF4-FFF2-40B4-BE49-F238E27FC236}">
                    <a16:creationId xmlns:a16="http://schemas.microsoft.com/office/drawing/2014/main" id="{F15079AA-26D2-485F-B520-D18A4D98C7A0}"/>
                  </a:ext>
                </a:extLst>
              </p:cNvPr>
              <p:cNvSpPr txBox="1">
                <a:spLocks noRot="1" noChangeAspect="1" noMove="1" noResize="1" noEditPoints="1" noAdjustHandles="1" noChangeArrowheads="1" noChangeShapeType="1" noTextEdit="1"/>
              </p:cNvSpPr>
              <p:nvPr/>
            </p:nvSpPr>
            <p:spPr>
              <a:xfrm>
                <a:off x="1143000" y="5358986"/>
                <a:ext cx="6271910" cy="407227"/>
              </a:xfrm>
              <a:prstGeom prst="rect">
                <a:avLst/>
              </a:prstGeom>
              <a:blipFill>
                <a:blip r:embed="rId3"/>
                <a:stretch>
                  <a:fillRect b="-8955"/>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01BFF3C6-4438-4B1B-95C2-1A505DFB10A9}"/>
              </a:ext>
            </a:extLst>
          </p:cNvPr>
          <p:cNvSpPr txBox="1"/>
          <p:nvPr/>
        </p:nvSpPr>
        <p:spPr>
          <a:xfrm>
            <a:off x="1447800" y="4654388"/>
            <a:ext cx="2954655" cy="369332"/>
          </a:xfrm>
          <a:prstGeom prst="rect">
            <a:avLst/>
          </a:prstGeom>
          <a:noFill/>
        </p:spPr>
        <p:txBody>
          <a:bodyPr wrap="none" rtlCol="0">
            <a:spAutoFit/>
          </a:bodyPr>
          <a:lstStyle/>
          <a:p>
            <a:r>
              <a:rPr lang="zh-CN" altLang="en-US" dirty="0"/>
              <a:t>当前窗口内损失函数如下：</a:t>
            </a:r>
            <a:endParaRPr lang="en-US" altLang="zh-CN" dirty="0"/>
          </a:p>
        </p:txBody>
      </p:sp>
      <p:sp>
        <p:nvSpPr>
          <p:cNvPr id="4" name="标题 3">
            <a:extLst>
              <a:ext uri="{FF2B5EF4-FFF2-40B4-BE49-F238E27FC236}">
                <a16:creationId xmlns:a16="http://schemas.microsoft.com/office/drawing/2014/main" id="{F6A8E264-4E06-4245-B977-A6FCF6AC95A0}"/>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2631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E59B015-44BB-486B-8A25-47C343CCD4E2}"/>
                  </a:ext>
                </a:extLst>
              </p:cNvPr>
              <p:cNvSpPr txBox="1"/>
              <p:nvPr/>
            </p:nvSpPr>
            <p:spPr>
              <a:xfrm>
                <a:off x="717718" y="1034160"/>
                <a:ext cx="7848600" cy="11203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solidFill>
                                <a:srgbClr val="836967"/>
                              </a:solidFill>
                              <a:latin typeface="Cambria Math" panose="02040503050406030204" pitchFamily="18" charset="0"/>
                            </a:rPr>
                          </m:ctrlPr>
                        </m:mPr>
                        <m:mr>
                          <m:e>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d>
                                  <m:dPr>
                                    <m:sepChr m:val=","/>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e>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num>
                              <m:den>
                                <m:r>
                                  <a:rPr lang="zh-CN" altLang="en-US" b="0" i="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den>
                            </m:f>
                          </m:e>
                          <m:e>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d>
                                  <m:dPr>
                                    <m:begChr m:val="{"/>
                                    <m:endChr m:val="}"/>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𝑑</m:t>
                                        </m:r>
                                      </m:e>
                                      <m:sub>
                                        <m:r>
                                          <a:rPr lang="zh-CN" altLang="en-US" b="0" i="1">
                                            <a:latin typeface="Cambria Math" panose="02040503050406030204" pitchFamily="18" charset="0"/>
                                          </a:rPr>
                                          <m:t>𝑗</m:t>
                                        </m:r>
                                      </m:sub>
                                      <m:sup>
                                        <m:r>
                                          <a:rPr lang="zh-CN" altLang="en-US" b="0" i="1">
                                            <a:latin typeface="Cambria Math" panose="02040503050406030204" pitchFamily="18" charset="0"/>
                                          </a:rPr>
                                          <m:t>𝑤</m:t>
                                        </m:r>
                                      </m:sup>
                                    </m:sSubSup>
                                    <m:r>
                                      <a:rPr lang="zh-CN" altLang="en-US" b="0" i="0">
                                        <a:latin typeface="Cambria Math" panose="02040503050406030204" pitchFamily="18" charset="0"/>
                                      </a:rPr>
                                      <m:t>⋅</m:t>
                                    </m:r>
                                    <m:r>
                                      <a:rPr lang="zh-CN" altLang="en-US" b="0" i="1">
                                        <a:latin typeface="Cambria Math" panose="02040503050406030204" pitchFamily="18" charset="0"/>
                                      </a:rPr>
                                      <m:t>𝑙𝑜𝑔</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𝑑</m:t>
                                            </m:r>
                                          </m:e>
                                          <m:sub>
                                            <m:r>
                                              <a:rPr lang="zh-CN" altLang="en-US" b="0" i="1">
                                                <a:latin typeface="Cambria Math" panose="02040503050406030204" pitchFamily="18" charset="0"/>
                                              </a:rPr>
                                              <m:t>𝑗</m:t>
                                            </m:r>
                                          </m:sub>
                                          <m:sup>
                                            <m:r>
                                              <a:rPr lang="zh-CN" altLang="en-US" b="0" i="1">
                                                <a:latin typeface="Cambria Math" panose="02040503050406030204" pitchFamily="18" charset="0"/>
                                              </a:rPr>
                                              <m:t>𝑤</m:t>
                                            </m:r>
                                          </m:sup>
                                        </m:sSubSup>
                                      </m:e>
                                    </m:d>
                                    <m:r>
                                      <a:rPr lang="zh-CN" altLang="en-US" b="0" i="0">
                                        <a:latin typeface="Cambria Math" panose="02040503050406030204" pitchFamily="18" charset="0"/>
                                      </a:rPr>
                                      <m:t>⋅</m:t>
                                    </m:r>
                                    <m:r>
                                      <a:rPr lang="zh-CN" altLang="en-US" b="0" i="1">
                                        <a:latin typeface="Cambria Math" panose="02040503050406030204" pitchFamily="18" charset="0"/>
                                      </a:rPr>
                                      <m:t>𝑙𝑜𝑔</m:t>
                                    </m:r>
                                    <m:d>
                                      <m:dPr>
                                        <m:begChr m:val="["/>
                                        <m:endChr m:val="]"/>
                                        <m:ctrlPr>
                                          <a:rPr lang="zh-CN" altLang="en-US" b="0" i="1">
                                            <a:latin typeface="Cambria Math" panose="02040503050406030204" pitchFamily="18" charset="0"/>
                                          </a:rPr>
                                        </m:ctrlPr>
                                      </m:dPr>
                                      <m:e>
                                        <m:r>
                                          <a:rPr lang="zh-CN" altLang="en-US" b="0" i="0">
                                            <a:latin typeface="Cambria Math" panose="02040503050406030204" pitchFamily="18" charset="0"/>
                                          </a:rPr>
                                          <m:t>1−</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e>
                                    </m:d>
                                  </m:e>
                                </m:d>
                              </m:num>
                              <m:den>
                                <m:r>
                                  <a:rPr lang="zh-CN" altLang="en-US" b="0" i="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den>
                            </m:f>
                          </m:e>
                        </m:mr>
                        <m:mr>
                          <m:e/>
                          <m:e/>
                        </m:mr>
                        <m:mr>
                          <m:e/>
                          <m:e/>
                        </m:mr>
                      </m:m>
                    </m:oMath>
                  </m:oMathPara>
                </a14:m>
                <a:endParaRPr lang="zh-CN" altLang="en-US" dirty="0"/>
              </a:p>
            </p:txBody>
          </p:sp>
        </mc:Choice>
        <mc:Fallback xmlns="">
          <p:sp>
            <p:nvSpPr>
              <p:cNvPr id="4" name="文本框 3">
                <a:extLst>
                  <a:ext uri="{FF2B5EF4-FFF2-40B4-BE49-F238E27FC236}">
                    <a16:creationId xmlns:a16="http://schemas.microsoft.com/office/drawing/2014/main" id="{1E59B015-44BB-486B-8A25-47C343CCD4E2}"/>
                  </a:ext>
                </a:extLst>
              </p:cNvPr>
              <p:cNvSpPr txBox="1">
                <a:spLocks noRot="1" noChangeAspect="1" noMove="1" noResize="1" noEditPoints="1" noAdjustHandles="1" noChangeArrowheads="1" noChangeShapeType="1" noTextEdit="1"/>
              </p:cNvSpPr>
              <p:nvPr/>
            </p:nvSpPr>
            <p:spPr>
              <a:xfrm>
                <a:off x="717718" y="1034160"/>
                <a:ext cx="7848600" cy="112030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F04A94C-F60B-454D-8115-7AD3793FDE41}"/>
                  </a:ext>
                </a:extLst>
              </p:cNvPr>
              <p:cNvSpPr txBox="1"/>
              <p:nvPr/>
            </p:nvSpPr>
            <p:spPr>
              <a:xfrm>
                <a:off x="1828800" y="2476653"/>
                <a:ext cx="1795713" cy="6173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σ</m:t>
                      </m:r>
                      <m:d>
                        <m:dPr>
                          <m:ctrlPr>
                            <a:rPr lang="zh-CN" altLang="en-US" i="1">
                              <a:solidFill>
                                <a:srgbClr val="836967"/>
                              </a:solidFill>
                              <a:latin typeface="Cambria Math" panose="02040503050406030204" pitchFamily="18" charset="0"/>
                            </a:rPr>
                          </m:ctrlPr>
                        </m:dPr>
                        <m:e>
                          <m:r>
                            <a:rPr lang="zh-CN" altLang="en-US" b="1" i="1">
                              <a:latin typeface="Cambria Math" panose="02040503050406030204" pitchFamily="18" charset="0"/>
                            </a:rPr>
                            <m:t>𝒙</m:t>
                          </m:r>
                        </m:e>
                      </m:d>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1</m:t>
                          </m:r>
                        </m:num>
                        <m:den>
                          <m:r>
                            <a:rPr lang="zh-CN" altLang="en-US" b="0" i="0">
                              <a:latin typeface="Cambria Math" panose="02040503050406030204" pitchFamily="18" charset="0"/>
                            </a:rPr>
                            <m:t>1+</m:t>
                          </m:r>
                          <m:sSup>
                            <m:sSupPr>
                              <m:ctrlPr>
                                <a:rPr lang="zh-CN" altLang="en-US" b="0" i="1">
                                  <a:solidFill>
                                    <a:srgbClr val="836967"/>
                                  </a:solidFill>
                                  <a:latin typeface="Cambria Math" panose="02040503050406030204" pitchFamily="18" charset="0"/>
                                </a:rPr>
                              </m:ctrlPr>
                            </m:sSupPr>
                            <m:e>
                              <m:r>
                                <a:rPr lang="zh-CN" altLang="en-US" b="0" i="1">
                                  <a:latin typeface="Cambria Math" panose="02040503050406030204" pitchFamily="18" charset="0"/>
                                </a:rPr>
                                <m:t>𝑒</m:t>
                              </m:r>
                            </m:e>
                            <m:sup>
                              <m:r>
                                <a:rPr lang="zh-CN" altLang="en-US" b="0" i="0">
                                  <a:latin typeface="Cambria Math" panose="02040503050406030204" pitchFamily="18" charset="0"/>
                                </a:rPr>
                                <m:t>−</m:t>
                              </m:r>
                              <m:r>
                                <a:rPr lang="zh-CN" altLang="en-US" b="1" i="1">
                                  <a:latin typeface="Cambria Math" panose="02040503050406030204" pitchFamily="18" charset="0"/>
                                </a:rPr>
                                <m:t>𝒙</m:t>
                              </m:r>
                            </m:sup>
                          </m:sSup>
                        </m:den>
                      </m:f>
                    </m:oMath>
                  </m:oMathPara>
                </a14:m>
                <a:endParaRPr lang="zh-CN" altLang="en-US" dirty="0"/>
              </a:p>
            </p:txBody>
          </p:sp>
        </mc:Choice>
        <mc:Fallback xmlns="">
          <p:sp>
            <p:nvSpPr>
              <p:cNvPr id="10" name="文本框 9">
                <a:extLst>
                  <a:ext uri="{FF2B5EF4-FFF2-40B4-BE49-F238E27FC236}">
                    <a16:creationId xmlns:a16="http://schemas.microsoft.com/office/drawing/2014/main" id="{0F04A94C-F60B-454D-8115-7AD3793FDE41}"/>
                  </a:ext>
                </a:extLst>
              </p:cNvPr>
              <p:cNvSpPr txBox="1">
                <a:spLocks noRot="1" noChangeAspect="1" noMove="1" noResize="1" noEditPoints="1" noAdjustHandles="1" noChangeArrowheads="1" noChangeShapeType="1" noTextEdit="1"/>
              </p:cNvSpPr>
              <p:nvPr/>
            </p:nvSpPr>
            <p:spPr>
              <a:xfrm>
                <a:off x="1828800" y="2476653"/>
                <a:ext cx="1795713" cy="61734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891754A-5FE5-42D9-A499-4A376A2F2960}"/>
                  </a:ext>
                </a:extLst>
              </p:cNvPr>
              <p:cNvSpPr txBox="1"/>
              <p:nvPr/>
            </p:nvSpPr>
            <p:spPr>
              <a:xfrm>
                <a:off x="5174137" y="2476653"/>
                <a:ext cx="2633913" cy="669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r>
                            <m:rPr>
                              <m:sty m:val="p"/>
                            </m:rPr>
                            <a:rPr lang="en-US" altLang="zh-CN">
                              <a:latin typeface="Cambria Math" panose="02040503050406030204" pitchFamily="18" charset="0"/>
                            </a:rPr>
                            <m:t>σ</m:t>
                          </m:r>
                          <m:d>
                            <m:dPr>
                              <m:ctrlPr>
                                <a:rPr lang="zh-CN" altLang="zh-CN" i="1">
                                  <a:latin typeface="Cambria Math" panose="02040503050406030204" pitchFamily="18" charset="0"/>
                                </a:rPr>
                              </m:ctrlPr>
                            </m:dPr>
                            <m:e>
                              <m:r>
                                <a:rPr lang="en-US" altLang="zh-CN" b="1" i="1">
                                  <a:latin typeface="Cambria Math" panose="02040503050406030204" pitchFamily="18" charset="0"/>
                                </a:rPr>
                                <m:t>𝒙</m:t>
                              </m:r>
                            </m:e>
                          </m:d>
                        </m:num>
                        <m:den>
                          <m:r>
                            <a:rPr lang="en-US" altLang="zh-CN" b="0" i="1">
                              <a:latin typeface="Cambria Math" panose="02040503050406030204" pitchFamily="18" charset="0"/>
                            </a:rPr>
                            <m:t>𝜕</m:t>
                          </m:r>
                          <m:r>
                            <a:rPr lang="en-US" altLang="zh-CN" b="1" i="1">
                              <a:latin typeface="Cambria Math" panose="02040503050406030204" pitchFamily="18" charset="0"/>
                            </a:rPr>
                            <m:t>𝒙</m:t>
                          </m:r>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b="1" i="1">
                                  <a:latin typeface="Cambria Math" panose="02040503050406030204" pitchFamily="18" charset="0"/>
                                </a:rPr>
                                <m:t>𝒙</m:t>
                              </m:r>
                            </m:sup>
                          </m:sSup>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b="1" i="1">
                                          <a:latin typeface="Cambria Math" panose="02040503050406030204" pitchFamily="18" charset="0"/>
                                        </a:rPr>
                                        <m:t>𝒙</m:t>
                                      </m:r>
                                    </m:sup>
                                  </m:sSup>
                                </m:e>
                              </m:d>
                            </m:e>
                            <m:sup>
                              <m:r>
                                <a:rPr lang="en-US" altLang="zh-CN" i="1">
                                  <a:latin typeface="Cambria Math" panose="02040503050406030204" pitchFamily="18" charset="0"/>
                                </a:rPr>
                                <m:t>2</m:t>
                              </m:r>
                            </m:sup>
                          </m:sSup>
                        </m:den>
                      </m:f>
                    </m:oMath>
                  </m:oMathPara>
                </a14:m>
                <a:endParaRPr lang="zh-CN" altLang="zh-CN" dirty="0"/>
              </a:p>
            </p:txBody>
          </p:sp>
        </mc:Choice>
        <mc:Fallback xmlns="">
          <p:sp>
            <p:nvSpPr>
              <p:cNvPr id="13" name="文本框 12">
                <a:extLst>
                  <a:ext uri="{FF2B5EF4-FFF2-40B4-BE49-F238E27FC236}">
                    <a16:creationId xmlns:a16="http://schemas.microsoft.com/office/drawing/2014/main" id="{B891754A-5FE5-42D9-A499-4A376A2F2960}"/>
                  </a:ext>
                </a:extLst>
              </p:cNvPr>
              <p:cNvSpPr txBox="1">
                <a:spLocks noRot="1" noChangeAspect="1" noMove="1" noResize="1" noEditPoints="1" noAdjustHandles="1" noChangeArrowheads="1" noChangeShapeType="1" noTextEdit="1"/>
              </p:cNvSpPr>
              <p:nvPr/>
            </p:nvSpPr>
            <p:spPr>
              <a:xfrm>
                <a:off x="5174137" y="2476653"/>
                <a:ext cx="2633913" cy="66909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5DACA8F-840F-446F-AB3C-2C3AC3346D36}"/>
                  </a:ext>
                </a:extLst>
              </p:cNvPr>
              <p:cNvSpPr txBox="1"/>
              <p:nvPr/>
            </p:nvSpPr>
            <p:spPr>
              <a:xfrm>
                <a:off x="1" y="3308922"/>
                <a:ext cx="4827922" cy="6949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𝑙𝑜𝑔</m:t>
                          </m:r>
                          <m:r>
                            <m:rPr>
                              <m:sty m:val="p"/>
                            </m:rPr>
                            <a:rPr lang="zh-CN" altLang="en-US">
                              <a:latin typeface="Cambria Math" panose="02040503050406030204" pitchFamily="18" charset="0"/>
                            </a:rPr>
                            <m:t>σ</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b="1" i="1">
                                  <a:latin typeface="Cambria Math" panose="02040503050406030204" pitchFamily="18" charset="0"/>
                                </a:rPr>
                                <m:t>𝜽</m:t>
                              </m:r>
                            </m:e>
                          </m:d>
                        </m:num>
                        <m:den>
                          <m:r>
                            <a:rPr lang="zh-CN" altLang="en-US">
                              <a:latin typeface="Cambria Math" panose="02040503050406030204" pitchFamily="18" charset="0"/>
                            </a:rPr>
                            <m:t>𝜕</m:t>
                          </m:r>
                          <m:r>
                            <a:rPr lang="zh-CN" altLang="en-US" b="1" i="1">
                              <a:latin typeface="Cambria Math" panose="02040503050406030204" pitchFamily="18" charset="0"/>
                            </a:rPr>
                            <m:t>𝜽</m:t>
                          </m:r>
                        </m:den>
                      </m:f>
                      <m:r>
                        <a:rPr lang="zh-CN" altLang="en-US">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1</m:t>
                          </m:r>
                        </m:num>
                        <m:den>
                          <m:r>
                            <m:rPr>
                              <m:sty m:val="p"/>
                            </m:rPr>
                            <a:rPr lang="zh-CN" altLang="en-US">
                              <a:latin typeface="Cambria Math" panose="02040503050406030204" pitchFamily="18" charset="0"/>
                            </a:rPr>
                            <m:t>σ</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b="1" i="1">
                                  <a:latin typeface="Cambria Math" panose="02040503050406030204" pitchFamily="18" charset="0"/>
                                </a:rPr>
                                <m:t>𝜽</m:t>
                              </m:r>
                            </m:e>
                          </m:d>
                        </m:den>
                      </m:f>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m:rPr>
                              <m:sty m:val="p"/>
                            </m:rPr>
                            <a:rPr lang="zh-CN" altLang="en-US">
                              <a:latin typeface="Cambria Math" panose="02040503050406030204" pitchFamily="18" charset="0"/>
                            </a:rPr>
                            <m:t>σ</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b="1" i="1">
                                  <a:latin typeface="Cambria Math" panose="02040503050406030204" pitchFamily="18" charset="0"/>
                                </a:rPr>
                                <m:t>𝜽</m:t>
                              </m:r>
                            </m:e>
                          </m:d>
                        </m:num>
                        <m:den>
                          <m:r>
                            <a:rPr lang="zh-CN" altLang="en-US">
                              <a:latin typeface="Cambria Math" panose="02040503050406030204" pitchFamily="18" charset="0"/>
                            </a:rPr>
                            <m:t>𝜕</m:t>
                          </m:r>
                          <m:r>
                            <a:rPr lang="zh-CN" altLang="en-US" b="1" i="1">
                              <a:latin typeface="Cambria Math" panose="02040503050406030204" pitchFamily="18" charset="0"/>
                            </a:rPr>
                            <m:t>𝜽</m:t>
                          </m:r>
                        </m:den>
                      </m:f>
                    </m:oMath>
                  </m:oMathPara>
                </a14:m>
                <a:endParaRPr lang="zh-CN" altLang="en-US" dirty="0"/>
              </a:p>
            </p:txBody>
          </p:sp>
        </mc:Choice>
        <mc:Fallback xmlns="">
          <p:sp>
            <p:nvSpPr>
              <p:cNvPr id="17" name="文本框 16">
                <a:extLst>
                  <a:ext uri="{FF2B5EF4-FFF2-40B4-BE49-F238E27FC236}">
                    <a16:creationId xmlns:a16="http://schemas.microsoft.com/office/drawing/2014/main" id="{55DACA8F-840F-446F-AB3C-2C3AC3346D36}"/>
                  </a:ext>
                </a:extLst>
              </p:cNvPr>
              <p:cNvSpPr txBox="1">
                <a:spLocks noRot="1" noChangeAspect="1" noMove="1" noResize="1" noEditPoints="1" noAdjustHandles="1" noChangeArrowheads="1" noChangeShapeType="1" noTextEdit="1"/>
              </p:cNvSpPr>
              <p:nvPr/>
            </p:nvSpPr>
            <p:spPr>
              <a:xfrm>
                <a:off x="1" y="3308922"/>
                <a:ext cx="4827922" cy="69493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E1D102F-5AD5-418C-8C11-29092579939D}"/>
                  </a:ext>
                </a:extLst>
              </p:cNvPr>
              <p:cNvSpPr txBox="1"/>
              <p:nvPr/>
            </p:nvSpPr>
            <p:spPr>
              <a:xfrm>
                <a:off x="494155" y="4067466"/>
                <a:ext cx="3695831" cy="862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i="1" smtClean="0">
                                  <a:latin typeface="Cambria Math" panose="02040503050406030204" pitchFamily="18" charset="0"/>
                                </a:rPr>
                                <m:t>𝜽</m:t>
                              </m:r>
                            </m:sup>
                          </m:sSup>
                        </m:e>
                      </m:d>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i="1">
                                  <a:latin typeface="Cambria Math" panose="02040503050406030204" pitchFamily="18" charset="0"/>
                                </a:rPr>
                                <m:t>𝜽</m:t>
                              </m:r>
                            </m:sup>
                          </m:sSup>
                        </m:num>
                        <m:den>
                          <m:sSup>
                            <m:sSupPr>
                              <m:ctrlPr>
                                <a:rPr lang="zh-CN" altLang="en-US" b="0" i="1">
                                  <a:solidFill>
                                    <a:srgbClr val="836967"/>
                                  </a:solidFill>
                                  <a:latin typeface="Cambria Math" panose="02040503050406030204" pitchFamily="18" charset="0"/>
                                </a:rPr>
                              </m:ctrlPr>
                            </m:sSupPr>
                            <m:e>
                              <m:d>
                                <m:dPr>
                                  <m:ctrlPr>
                                    <a:rPr lang="zh-CN" altLang="en-US" b="0" i="1">
                                      <a:solidFill>
                                        <a:srgbClr val="836967"/>
                                      </a:solidFill>
                                      <a:latin typeface="Cambria Math" panose="02040503050406030204" pitchFamily="18" charset="0"/>
                                    </a:rPr>
                                  </m:ctrlPr>
                                </m:dPr>
                                <m:e>
                                  <m:r>
                                    <a:rPr lang="zh-CN" altLang="en-US" b="0" i="0">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i="1">
                                          <a:latin typeface="Cambria Math" panose="02040503050406030204" pitchFamily="18" charset="0"/>
                                        </a:rPr>
                                        <m:t>𝜽</m:t>
                                      </m:r>
                                    </m:sup>
                                  </m:sSup>
                                </m:e>
                              </m:d>
                            </m:e>
                            <m:sup>
                              <m:r>
                                <a:rPr lang="zh-CN" altLang="en-US" b="0" i="0">
                                  <a:latin typeface="Cambria Math" panose="02040503050406030204" pitchFamily="18" charset="0"/>
                                </a:rPr>
                                <m:t>2</m:t>
                              </m:r>
                            </m:sup>
                          </m:sSup>
                        </m:den>
                      </m:f>
                      <m:r>
                        <a:rPr lang="zh-CN" altLang="en-US" b="0" i="1" smtClean="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oMath>
                  </m:oMathPara>
                </a14:m>
                <a:endParaRPr lang="zh-CN" altLang="en-US" dirty="0"/>
              </a:p>
            </p:txBody>
          </p:sp>
        </mc:Choice>
        <mc:Fallback xmlns="">
          <p:sp>
            <p:nvSpPr>
              <p:cNvPr id="20" name="文本框 19">
                <a:extLst>
                  <a:ext uri="{FF2B5EF4-FFF2-40B4-BE49-F238E27FC236}">
                    <a16:creationId xmlns:a16="http://schemas.microsoft.com/office/drawing/2014/main" id="{7E1D102F-5AD5-418C-8C11-29092579939D}"/>
                  </a:ext>
                </a:extLst>
              </p:cNvPr>
              <p:cNvSpPr txBox="1">
                <a:spLocks noRot="1" noChangeAspect="1" noMove="1" noResize="1" noEditPoints="1" noAdjustHandles="1" noChangeArrowheads="1" noChangeShapeType="1" noTextEdit="1"/>
              </p:cNvSpPr>
              <p:nvPr/>
            </p:nvSpPr>
            <p:spPr>
              <a:xfrm>
                <a:off x="494155" y="4067466"/>
                <a:ext cx="3695831" cy="862737"/>
              </a:xfrm>
              <a:prstGeom prst="rect">
                <a:avLst/>
              </a:prstGeom>
              <a:blipFill>
                <a:blip r:embed="rId7"/>
                <a:stretch>
                  <a:fillRect/>
                </a:stretch>
              </a:blipFill>
            </p:spPr>
            <p:txBody>
              <a:bodyPr/>
              <a:lstStyle/>
              <a:p>
                <a:r>
                  <a:rPr lang="zh-CN" altLang="en-US">
                    <a:noFill/>
                  </a:rPr>
                  <a:t> </a:t>
                </a:r>
              </a:p>
            </p:txBody>
          </p:sp>
        </mc:Fallback>
      </mc:AlternateContent>
      <p:sp>
        <p:nvSpPr>
          <p:cNvPr id="26" name="箭头: 右 25">
            <a:extLst>
              <a:ext uri="{FF2B5EF4-FFF2-40B4-BE49-F238E27FC236}">
                <a16:creationId xmlns:a16="http://schemas.microsoft.com/office/drawing/2014/main" id="{352D3DE6-1055-4666-817C-616FA6C730B5}"/>
              </a:ext>
            </a:extLst>
          </p:cNvPr>
          <p:cNvSpPr/>
          <p:nvPr/>
        </p:nvSpPr>
        <p:spPr>
          <a:xfrm>
            <a:off x="4316078" y="2685244"/>
            <a:ext cx="511844" cy="273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007BF14-517A-44E4-80EB-5EA1DE2D0DD6}"/>
                  </a:ext>
                </a:extLst>
              </p:cNvPr>
              <p:cNvSpPr txBox="1"/>
              <p:nvPr/>
            </p:nvSpPr>
            <p:spPr>
              <a:xfrm>
                <a:off x="1986932" y="5801882"/>
                <a:ext cx="5681980" cy="4213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0" smtClean="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𝑑</m:t>
                          </m:r>
                        </m:e>
                        <m:sub>
                          <m:r>
                            <a:rPr lang="zh-CN" altLang="en-US" b="0" i="1">
                              <a:latin typeface="Cambria Math" panose="02040503050406030204" pitchFamily="18" charset="0"/>
                            </a:rPr>
                            <m:t>𝑗</m:t>
                          </m:r>
                        </m:sub>
                        <m:sup>
                          <m:r>
                            <a:rPr lang="zh-CN" altLang="en-US" b="0" i="1">
                              <a:latin typeface="Cambria Math" panose="02040503050406030204" pitchFamily="18" charset="0"/>
                            </a:rPr>
                            <m:t>𝑤</m:t>
                          </m:r>
                        </m:sup>
                      </m:sSubSup>
                      <m:d>
                        <m:dPr>
                          <m:begChr m:val="["/>
                          <m:endChr m:val="]"/>
                          <m:ctrlPr>
                            <a:rPr lang="zh-CN" altLang="en-US" b="0" i="1">
                              <a:latin typeface="Cambria Math" panose="02040503050406030204" pitchFamily="18" charset="0"/>
                            </a:rPr>
                          </m:ctrlPr>
                        </m:dPr>
                        <m:e>
                          <m:r>
                            <a:rPr lang="zh-CN" altLang="en-US" b="0" i="0">
                              <a:latin typeface="Cambria Math" panose="02040503050406030204" pitchFamily="18" charset="0"/>
                            </a:rPr>
                            <m:t>1−</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e>
                      </m:d>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𝑑</m:t>
                              </m:r>
                            </m:e>
                            <m:sub>
                              <m:r>
                                <a:rPr lang="zh-CN" altLang="en-US" b="0" i="1">
                                  <a:latin typeface="Cambria Math" panose="02040503050406030204" pitchFamily="18" charset="0"/>
                                </a:rPr>
                                <m:t>𝑗</m:t>
                              </m:r>
                            </m:sub>
                            <m:sup>
                              <m:r>
                                <a:rPr lang="zh-CN" altLang="en-US" b="0" i="1">
                                  <a:latin typeface="Cambria Math" panose="02040503050406030204" pitchFamily="18" charset="0"/>
                                </a:rPr>
                                <m:t>𝑤</m:t>
                              </m:r>
                            </m:sup>
                          </m:sSubSup>
                        </m:e>
                      </m:d>
                      <m:r>
                        <a:rPr lang="zh-CN" altLang="en-US" b="0" i="0">
                          <a:latin typeface="Cambria Math" panose="02040503050406030204" pitchFamily="18" charset="0"/>
                        </a:rPr>
                        <m:t>⋅</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oMath>
                  </m:oMathPara>
                </a14:m>
                <a:endParaRPr lang="zh-CN" altLang="en-US" dirty="0"/>
              </a:p>
            </p:txBody>
          </p:sp>
        </mc:Choice>
        <mc:Fallback xmlns="">
          <p:sp>
            <p:nvSpPr>
              <p:cNvPr id="28" name="文本框 27">
                <a:extLst>
                  <a:ext uri="{FF2B5EF4-FFF2-40B4-BE49-F238E27FC236}">
                    <a16:creationId xmlns:a16="http://schemas.microsoft.com/office/drawing/2014/main" id="{8007BF14-517A-44E4-80EB-5EA1DE2D0DD6}"/>
                  </a:ext>
                </a:extLst>
              </p:cNvPr>
              <p:cNvSpPr txBox="1">
                <a:spLocks noRot="1" noChangeAspect="1" noMove="1" noResize="1" noEditPoints="1" noAdjustHandles="1" noChangeArrowheads="1" noChangeShapeType="1" noTextEdit="1"/>
              </p:cNvSpPr>
              <p:nvPr/>
            </p:nvSpPr>
            <p:spPr>
              <a:xfrm>
                <a:off x="1986932" y="5801882"/>
                <a:ext cx="5681980" cy="421334"/>
              </a:xfrm>
              <a:prstGeom prst="rect">
                <a:avLst/>
              </a:prstGeom>
              <a:blipFill>
                <a:blip r:embed="rId8"/>
                <a:stretch>
                  <a:fillRect b="-7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17E33DC-C5F2-4BFC-BB3C-0CE264B91D32}"/>
                  </a:ext>
                </a:extLst>
              </p:cNvPr>
              <p:cNvSpPr txBox="1"/>
              <p:nvPr/>
            </p:nvSpPr>
            <p:spPr>
              <a:xfrm>
                <a:off x="914400" y="1961241"/>
                <a:ext cx="5646930" cy="421334"/>
              </a:xfrm>
              <a:prstGeom prst="rect">
                <a:avLst/>
              </a:prstGeom>
              <a:noFill/>
            </p:spPr>
            <p:txBody>
              <a:bodyPr wrap="none" rtlCol="0">
                <a:spAutoFit/>
              </a:bodyPr>
              <a:lstStyle/>
              <a:p>
                <a:r>
                  <a:rPr lang="zh-CN" altLang="en-US" dirty="0"/>
                  <a:t>主要是对</a:t>
                </a:r>
                <a14:m>
                  <m:oMath xmlns:m="http://schemas.openxmlformats.org/officeDocument/2006/math">
                    <m:r>
                      <a:rPr lang="zh-CN" altLang="en-US" b="0" i="1" smtClean="0">
                        <a:latin typeface="Cambria Math" panose="02040503050406030204" pitchFamily="18" charset="0"/>
                      </a:rPr>
                      <m:t>𝑙𝑜𝑔</m:t>
                    </m:r>
                    <m:r>
                      <a:rPr lang="zh-CN" altLang="en-US" b="0" i="1" smtClean="0">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oMath>
                </a14:m>
                <a:r>
                  <a:rPr lang="zh-CN" altLang="en-US" dirty="0"/>
                  <a:t>和</a:t>
                </a:r>
                <a14:m>
                  <m:oMath xmlns:m="http://schemas.openxmlformats.org/officeDocument/2006/math">
                    <m:r>
                      <a:rPr lang="zh-CN" altLang="en-US" i="1">
                        <a:latin typeface="Cambria Math" panose="02040503050406030204" pitchFamily="18" charset="0"/>
                      </a:rPr>
                      <m:t>𝑙𝑜𝑔</m:t>
                    </m:r>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1−</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i="1">
                                    <a:latin typeface="Cambria Math" panose="02040503050406030204" pitchFamily="18" charset="0"/>
                                  </a:rPr>
                                  <m:t>𝑗</m:t>
                                </m:r>
                                <m:r>
                                  <a:rPr lang="zh-CN" altLang="en-US">
                                    <a:latin typeface="Cambria Math" panose="02040503050406030204" pitchFamily="18" charset="0"/>
                                  </a:rPr>
                                  <m:t>−1</m:t>
                                </m:r>
                              </m:sub>
                              <m:sup>
                                <m:r>
                                  <a:rPr lang="zh-CN" altLang="en-US" i="1">
                                    <a:latin typeface="Cambria Math" panose="02040503050406030204" pitchFamily="18" charset="0"/>
                                  </a:rPr>
                                  <m:t>𝑤</m:t>
                                </m:r>
                              </m:sup>
                            </m:sSubSup>
                          </m:e>
                        </m:d>
                      </m:e>
                    </m:d>
                    <m:r>
                      <a:rPr lang="zh-CN" altLang="en-US" i="1">
                        <a:latin typeface="Cambria Math" panose="02040503050406030204" pitchFamily="18" charset="0"/>
                      </a:rPr>
                      <m:t>进行</m:t>
                    </m:r>
                  </m:oMath>
                </a14:m>
                <a:r>
                  <a:rPr lang="zh-CN" altLang="en-US" dirty="0"/>
                  <a:t>求导</a:t>
                </a:r>
              </a:p>
            </p:txBody>
          </p:sp>
        </mc:Choice>
        <mc:Fallback xmlns="">
          <p:sp>
            <p:nvSpPr>
              <p:cNvPr id="31" name="文本框 30">
                <a:extLst>
                  <a:ext uri="{FF2B5EF4-FFF2-40B4-BE49-F238E27FC236}">
                    <a16:creationId xmlns:a16="http://schemas.microsoft.com/office/drawing/2014/main" id="{E17E33DC-C5F2-4BFC-BB3C-0CE264B91D32}"/>
                  </a:ext>
                </a:extLst>
              </p:cNvPr>
              <p:cNvSpPr txBox="1">
                <a:spLocks noRot="1" noChangeAspect="1" noMove="1" noResize="1" noEditPoints="1" noAdjustHandles="1" noChangeArrowheads="1" noChangeShapeType="1" noTextEdit="1"/>
              </p:cNvSpPr>
              <p:nvPr/>
            </p:nvSpPr>
            <p:spPr>
              <a:xfrm>
                <a:off x="914400" y="1961241"/>
                <a:ext cx="5646930" cy="421334"/>
              </a:xfrm>
              <a:prstGeom prst="rect">
                <a:avLst/>
              </a:prstGeom>
              <a:blipFill>
                <a:blip r:embed="rId11"/>
                <a:stretch>
                  <a:fillRect l="-864" t="-8696" r="-108" b="-101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B0A369F3-B3C8-4C08-A58C-C701336D9CE7}"/>
                  </a:ext>
                </a:extLst>
              </p:cNvPr>
              <p:cNvSpPr txBox="1"/>
              <p:nvPr/>
            </p:nvSpPr>
            <p:spPr>
              <a:xfrm>
                <a:off x="4316077" y="3322492"/>
                <a:ext cx="4827922" cy="6949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𝑙𝑜𝑔</m:t>
                          </m:r>
                          <m:r>
                            <a:rPr lang="zh-CN" altLang="en-US" i="0">
                              <a:latin typeface="Cambria Math" panose="02040503050406030204" pitchFamily="18" charset="0"/>
                            </a:rPr>
                            <m:t> </m:t>
                          </m:r>
                          <m:d>
                            <m:dPr>
                              <m:begChr m:val="["/>
                              <m:endChr m:val="]"/>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r>
                                <m:rPr>
                                  <m:sty m:val="p"/>
                                </m:rPr>
                                <a:rPr lang="zh-CN" altLang="en-US" i="0">
                                  <a:latin typeface="Cambria Math" panose="02040503050406030204" pitchFamily="18" charset="0"/>
                                </a:rPr>
                                <m:t>σ</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e>
                              </m:d>
                            </m:e>
                          </m:d>
                        </m:num>
                        <m:den>
                          <m:r>
                            <a:rPr lang="zh-CN" altLang="en-US" b="0" i="0">
                              <a:latin typeface="Cambria Math" panose="02040503050406030204" pitchFamily="18" charset="0"/>
                            </a:rPr>
                            <m:t>𝜕</m:t>
                          </m:r>
                          <m:r>
                            <a:rPr lang="zh-CN" altLang="en-US" b="1" i="1">
                              <a:latin typeface="Cambria Math" panose="02040503050406030204" pitchFamily="18" charset="0"/>
                            </a:rPr>
                            <m:t>𝜽</m:t>
                          </m:r>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1</m:t>
                          </m:r>
                        </m:num>
                        <m:den>
                          <m:r>
                            <a:rPr lang="zh-CN" altLang="en-US" b="0" i="0">
                              <a:latin typeface="Cambria Math" panose="02040503050406030204" pitchFamily="18" charset="0"/>
                            </a:rPr>
                            <m:t>1−</m:t>
                          </m:r>
                          <m:r>
                            <m:rPr>
                              <m:sty m:val="p"/>
                            </m:rPr>
                            <a:rPr lang="zh-CN" altLang="en-US" b="0" i="0">
                              <a:latin typeface="Cambria Math" panose="02040503050406030204" pitchFamily="18" charset="0"/>
                            </a:rPr>
                            <m:t>σ</m:t>
                          </m:r>
                          <m:d>
                            <m:dPr>
                              <m:ctrlPr>
                                <a:rPr lang="zh-CN" altLang="en-US" b="0" i="1">
                                  <a:solidFill>
                                    <a:srgbClr val="836967"/>
                                  </a:solidFill>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e>
                          </m:d>
                        </m:den>
                      </m:f>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0">
                              <a:latin typeface="Cambria Math" panose="02040503050406030204" pitchFamily="18" charset="0"/>
                            </a:rPr>
                            <m:t>1−</m:t>
                          </m:r>
                          <m:r>
                            <m:rPr>
                              <m:sty m:val="p"/>
                            </m:rPr>
                            <a:rPr lang="zh-CN" altLang="en-US" b="0" i="0">
                              <a:latin typeface="Cambria Math" panose="02040503050406030204" pitchFamily="18" charset="0"/>
                            </a:rPr>
                            <m:t>σ</m:t>
                          </m:r>
                          <m:d>
                            <m:dPr>
                              <m:ctrlPr>
                                <a:rPr lang="zh-CN" altLang="en-US" b="0" i="1">
                                  <a:solidFill>
                                    <a:srgbClr val="836967"/>
                                  </a:solidFill>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e>
                          </m:d>
                        </m:num>
                        <m:den>
                          <m:r>
                            <a:rPr lang="zh-CN" altLang="en-US" b="0" i="0">
                              <a:latin typeface="Cambria Math" panose="02040503050406030204" pitchFamily="18" charset="0"/>
                            </a:rPr>
                            <m:t>𝜕</m:t>
                          </m:r>
                          <m:r>
                            <a:rPr lang="zh-CN" altLang="en-US" b="1" i="1">
                              <a:latin typeface="Cambria Math" panose="02040503050406030204" pitchFamily="18" charset="0"/>
                            </a:rPr>
                            <m:t>𝜽</m:t>
                          </m:r>
                        </m:den>
                      </m:f>
                    </m:oMath>
                  </m:oMathPara>
                </a14:m>
                <a:endParaRPr lang="zh-CN" altLang="en-US" dirty="0"/>
              </a:p>
            </p:txBody>
          </p:sp>
        </mc:Choice>
        <mc:Fallback xmlns="">
          <p:sp>
            <p:nvSpPr>
              <p:cNvPr id="36" name="文本框 35">
                <a:extLst>
                  <a:ext uri="{FF2B5EF4-FFF2-40B4-BE49-F238E27FC236}">
                    <a16:creationId xmlns:a16="http://schemas.microsoft.com/office/drawing/2014/main" id="{B0A369F3-B3C8-4C08-A58C-C701336D9CE7}"/>
                  </a:ext>
                </a:extLst>
              </p:cNvPr>
              <p:cNvSpPr txBox="1">
                <a:spLocks noRot="1" noChangeAspect="1" noMove="1" noResize="1" noEditPoints="1" noAdjustHandles="1" noChangeArrowheads="1" noChangeShapeType="1" noTextEdit="1"/>
              </p:cNvSpPr>
              <p:nvPr/>
            </p:nvSpPr>
            <p:spPr>
              <a:xfrm>
                <a:off x="4316077" y="3322492"/>
                <a:ext cx="4827922" cy="69493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AB9F717-4591-4DB8-84A3-08D050DD73F3}"/>
                  </a:ext>
                </a:extLst>
              </p:cNvPr>
              <p:cNvSpPr txBox="1"/>
              <p:nvPr/>
            </p:nvSpPr>
            <p:spPr>
              <a:xfrm>
                <a:off x="4506207" y="3948480"/>
                <a:ext cx="3570994" cy="862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1−</m:t>
                          </m:r>
                          <m:r>
                            <m:rPr>
                              <m:sty m:val="p"/>
                            </m:rPr>
                            <a:rPr lang="zh-CN" altLang="en-US" i="0">
                              <a:latin typeface="Cambria Math" panose="02040503050406030204" pitchFamily="18" charset="0"/>
                            </a:rPr>
                            <m:t>σ</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e>
                          </m:d>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0" i="1">
                                  <a:latin typeface="Cambria Math" panose="02040503050406030204" pitchFamily="18" charset="0"/>
                                </a:rPr>
                                <m:t>𝑒</m:t>
                              </m:r>
                            </m:e>
                            <m:sup>
                              <m:r>
                                <a:rPr lang="zh-CN" altLang="en-US" b="0" i="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sup>
                          </m:sSup>
                        </m:num>
                        <m:den>
                          <m:sSup>
                            <m:sSupPr>
                              <m:ctrlPr>
                                <a:rPr lang="zh-CN" altLang="en-US" b="0" i="1">
                                  <a:solidFill>
                                    <a:srgbClr val="836967"/>
                                  </a:solidFill>
                                  <a:latin typeface="Cambria Math" panose="02040503050406030204" pitchFamily="18" charset="0"/>
                                </a:rPr>
                              </m:ctrlPr>
                            </m:sSupPr>
                            <m:e>
                              <m:d>
                                <m:dPr>
                                  <m:ctrlPr>
                                    <a:rPr lang="zh-CN" altLang="en-US" b="0" i="1">
                                      <a:solidFill>
                                        <a:srgbClr val="836967"/>
                                      </a:solidFill>
                                      <a:latin typeface="Cambria Math" panose="02040503050406030204" pitchFamily="18" charset="0"/>
                                    </a:rPr>
                                  </m:ctrlPr>
                                </m:dPr>
                                <m:e>
                                  <m:r>
                                    <a:rPr lang="zh-CN" altLang="en-US" b="0" i="0">
                                      <a:latin typeface="Cambria Math" panose="02040503050406030204" pitchFamily="18" charset="0"/>
                                    </a:rPr>
                                    <m:t>1+</m:t>
                                  </m:r>
                                  <m:sSup>
                                    <m:sSupPr>
                                      <m:ctrlPr>
                                        <a:rPr lang="zh-CN" altLang="en-US" b="0" i="1">
                                          <a:solidFill>
                                            <a:srgbClr val="836967"/>
                                          </a:solidFill>
                                          <a:latin typeface="Cambria Math" panose="02040503050406030204" pitchFamily="18" charset="0"/>
                                        </a:rPr>
                                      </m:ctrlPr>
                                    </m:sSupPr>
                                    <m:e>
                                      <m:r>
                                        <a:rPr lang="zh-CN" altLang="en-US" b="0" i="1">
                                          <a:latin typeface="Cambria Math" panose="02040503050406030204" pitchFamily="18" charset="0"/>
                                        </a:rPr>
                                        <m:t>𝑒</m:t>
                                      </m:r>
                                    </m:e>
                                    <m:sup>
                                      <m:r>
                                        <a:rPr lang="zh-CN" altLang="en-US" b="0" i="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sup>
                                  </m:sSup>
                                </m:e>
                              </m:d>
                            </m:e>
                            <m:sup>
                              <m:r>
                                <a:rPr lang="zh-CN" altLang="en-US" b="0" i="0">
                                  <a:latin typeface="Cambria Math" panose="02040503050406030204" pitchFamily="18" charset="0"/>
                                </a:rPr>
                                <m:t>2</m:t>
                              </m:r>
                            </m:sup>
                          </m:sSup>
                        </m:den>
                      </m:f>
                      <m:r>
                        <a:rPr lang="zh-CN" altLang="en-US" b="0" i="1" smtClean="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oMath>
                  </m:oMathPara>
                </a14:m>
                <a:endParaRPr lang="zh-CN" altLang="en-US" dirty="0"/>
              </a:p>
            </p:txBody>
          </p:sp>
        </mc:Choice>
        <mc:Fallback xmlns="">
          <p:sp>
            <p:nvSpPr>
              <p:cNvPr id="39" name="文本框 38">
                <a:extLst>
                  <a:ext uri="{FF2B5EF4-FFF2-40B4-BE49-F238E27FC236}">
                    <a16:creationId xmlns:a16="http://schemas.microsoft.com/office/drawing/2014/main" id="{FAB9F717-4591-4DB8-84A3-08D050DD73F3}"/>
                  </a:ext>
                </a:extLst>
              </p:cNvPr>
              <p:cNvSpPr txBox="1">
                <a:spLocks noRot="1" noChangeAspect="1" noMove="1" noResize="1" noEditPoints="1" noAdjustHandles="1" noChangeArrowheads="1" noChangeShapeType="1" noTextEdit="1"/>
              </p:cNvSpPr>
              <p:nvPr/>
            </p:nvSpPr>
            <p:spPr>
              <a:xfrm>
                <a:off x="4506207" y="3948480"/>
                <a:ext cx="3570994" cy="862737"/>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DCF4A3D-4F3C-4781-9AA5-65C0586DA7F1}"/>
                  </a:ext>
                </a:extLst>
              </p:cNvPr>
              <p:cNvSpPr txBox="1"/>
              <p:nvPr/>
            </p:nvSpPr>
            <p:spPr>
              <a:xfrm>
                <a:off x="4409187" y="5033948"/>
                <a:ext cx="1993900" cy="4213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r>
                        <a:rPr lang="en-US" altLang="zh-CN" b="0" i="1" smtClean="0">
                          <a:latin typeface="Cambria Math" panose="02040503050406030204" pitchFamily="18" charset="0"/>
                        </a:rPr>
                        <m:t>−</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i="1">
                                  <a:latin typeface="Cambria Math" panose="02040503050406030204" pitchFamily="18" charset="0"/>
                                </a:rPr>
                                <m:t>𝑗</m:t>
                              </m:r>
                              <m:r>
                                <a:rPr lang="zh-CN" altLang="en-US">
                                  <a:latin typeface="Cambria Math" panose="02040503050406030204" pitchFamily="18" charset="0"/>
                                </a:rPr>
                                <m:t>−1</m:t>
                              </m:r>
                            </m:sub>
                            <m:sup>
                              <m:r>
                                <a:rPr lang="zh-CN" altLang="en-US" i="1">
                                  <a:latin typeface="Cambria Math" panose="02040503050406030204" pitchFamily="18" charset="0"/>
                                </a:rPr>
                                <m:t>𝑤</m:t>
                              </m:r>
                            </m:sup>
                          </m:sSubSup>
                        </m:e>
                      </m:d>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oMath>
                  </m:oMathPara>
                </a14:m>
                <a:endParaRPr lang="zh-CN" altLang="en-US" dirty="0"/>
              </a:p>
            </p:txBody>
          </p:sp>
        </mc:Choice>
        <mc:Fallback xmlns="">
          <p:sp>
            <p:nvSpPr>
              <p:cNvPr id="45" name="文本框 44">
                <a:extLst>
                  <a:ext uri="{FF2B5EF4-FFF2-40B4-BE49-F238E27FC236}">
                    <a16:creationId xmlns:a16="http://schemas.microsoft.com/office/drawing/2014/main" id="{4DCF4A3D-4F3C-4781-9AA5-65C0586DA7F1}"/>
                  </a:ext>
                </a:extLst>
              </p:cNvPr>
              <p:cNvSpPr txBox="1">
                <a:spLocks noRot="1" noChangeAspect="1" noMove="1" noResize="1" noEditPoints="1" noAdjustHandles="1" noChangeArrowheads="1" noChangeShapeType="1" noTextEdit="1"/>
              </p:cNvSpPr>
              <p:nvPr/>
            </p:nvSpPr>
            <p:spPr>
              <a:xfrm>
                <a:off x="4409187" y="5033948"/>
                <a:ext cx="1993900" cy="421334"/>
              </a:xfrm>
              <a:prstGeom prst="rect">
                <a:avLst/>
              </a:prstGeom>
              <a:blipFill>
                <a:blip r:embed="rId14"/>
                <a:stretch>
                  <a:fillRect b="-7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791A03F-D681-4F89-81E1-FC1BDB721A35}"/>
                  </a:ext>
                </a:extLst>
              </p:cNvPr>
              <p:cNvSpPr txBox="1"/>
              <p:nvPr/>
            </p:nvSpPr>
            <p:spPr>
              <a:xfrm>
                <a:off x="2253104" y="6411151"/>
                <a:ext cx="2574818" cy="421334"/>
              </a:xfrm>
              <a:prstGeom prst="rect">
                <a:avLst/>
              </a:prstGeom>
              <a:noFill/>
            </p:spPr>
            <p:txBody>
              <a:bodyPr wrap="square">
                <a:spAutoFit/>
              </a:bodyPr>
              <a:lstStyle/>
              <a:p>
                <a:r>
                  <a:rPr lang="en-US" altLang="zh-CN" b="0" dirty="0"/>
                  <a:t>=</a:t>
                </a:r>
                <a14:m>
                  <m:oMath xmlns:m="http://schemas.openxmlformats.org/officeDocument/2006/math">
                    <m:d>
                      <m:dPr>
                        <m:begChr m:val="["/>
                        <m:endChr m:val="]"/>
                        <m:ctrlPr>
                          <a:rPr lang="zh-CN" altLang="en-US" b="0" i="1" smtClean="0">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𝑑</m:t>
                            </m:r>
                          </m:e>
                          <m:sub>
                            <m:r>
                              <a:rPr lang="zh-CN" altLang="en-US" b="0" i="1">
                                <a:latin typeface="Cambria Math" panose="02040503050406030204" pitchFamily="18" charset="0"/>
                              </a:rPr>
                              <m:t>𝑗</m:t>
                            </m:r>
                          </m:sub>
                          <m:sup>
                            <m:r>
                              <a:rPr lang="zh-CN" altLang="en-US" b="0" i="1">
                                <a:latin typeface="Cambria Math" panose="02040503050406030204" pitchFamily="18" charset="0"/>
                              </a:rPr>
                              <m:t>𝑤</m:t>
                            </m:r>
                          </m:sup>
                        </m:sSubSup>
                        <m:r>
                          <a:rPr lang="zh-CN" altLang="en-US" b="0" i="0">
                            <a:latin typeface="Cambria Math" panose="02040503050406030204" pitchFamily="18" charset="0"/>
                          </a:rPr>
                          <m:t>−</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e>
                    </m:d>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oMath>
                </a14:m>
                <a:endParaRPr lang="zh-CN" altLang="en-US" dirty="0"/>
              </a:p>
            </p:txBody>
          </p:sp>
        </mc:Choice>
        <mc:Fallback xmlns="">
          <p:sp>
            <p:nvSpPr>
              <p:cNvPr id="18" name="文本框 17">
                <a:extLst>
                  <a:ext uri="{FF2B5EF4-FFF2-40B4-BE49-F238E27FC236}">
                    <a16:creationId xmlns:a16="http://schemas.microsoft.com/office/drawing/2014/main" id="{0791A03F-D681-4F89-81E1-FC1BDB721A35}"/>
                  </a:ext>
                </a:extLst>
              </p:cNvPr>
              <p:cNvSpPr txBox="1">
                <a:spLocks noRot="1" noChangeAspect="1" noMove="1" noResize="1" noEditPoints="1" noAdjustHandles="1" noChangeArrowheads="1" noChangeShapeType="1" noTextEdit="1"/>
              </p:cNvSpPr>
              <p:nvPr/>
            </p:nvSpPr>
            <p:spPr>
              <a:xfrm>
                <a:off x="2253104" y="6411151"/>
                <a:ext cx="2574818" cy="421334"/>
              </a:xfrm>
              <a:prstGeom prst="rect">
                <a:avLst/>
              </a:prstGeom>
              <a:blipFill>
                <a:blip r:embed="rId15"/>
                <a:stretch>
                  <a:fillRect l="-2133" t="-2899" b="-159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F3E06D3-3255-44F9-A63D-787E44FD0401}"/>
                  </a:ext>
                </a:extLst>
              </p:cNvPr>
              <p:cNvSpPr txBox="1"/>
              <p:nvPr/>
            </p:nvSpPr>
            <p:spPr>
              <a:xfrm>
                <a:off x="-666770" y="5131390"/>
                <a:ext cx="4850130" cy="4213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0" smtClean="0">
                          <a:latin typeface="Cambria Math" panose="02040503050406030204" pitchFamily="18" charset="0"/>
                        </a:rPr>
                        <m:t>=</m:t>
                      </m:r>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1−</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i="1">
                                      <a:latin typeface="Cambria Math" panose="02040503050406030204" pitchFamily="18" charset="0"/>
                                    </a:rPr>
                                    <m:t>𝑗</m:t>
                                  </m:r>
                                  <m:r>
                                    <a:rPr lang="zh-CN" altLang="en-US">
                                      <a:latin typeface="Cambria Math" panose="02040503050406030204" pitchFamily="18" charset="0"/>
                                    </a:rPr>
                                    <m:t>−1</m:t>
                                  </m:r>
                                </m:sub>
                                <m:sup>
                                  <m:r>
                                    <a:rPr lang="zh-CN" altLang="en-US" i="1">
                                      <a:latin typeface="Cambria Math" panose="02040503050406030204" pitchFamily="18" charset="0"/>
                                    </a:rPr>
                                    <m:t>𝑤</m:t>
                                  </m:r>
                                </m:sup>
                              </m:sSubSup>
                            </m:e>
                          </m:d>
                        </m:e>
                      </m:d>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oMath>
                  </m:oMathPara>
                </a14:m>
                <a:endParaRPr lang="zh-CN" altLang="en-US" dirty="0"/>
              </a:p>
            </p:txBody>
          </p:sp>
        </mc:Choice>
        <mc:Fallback xmlns="">
          <p:sp>
            <p:nvSpPr>
              <p:cNvPr id="21" name="文本框 20">
                <a:extLst>
                  <a:ext uri="{FF2B5EF4-FFF2-40B4-BE49-F238E27FC236}">
                    <a16:creationId xmlns:a16="http://schemas.microsoft.com/office/drawing/2014/main" id="{AF3E06D3-3255-44F9-A63D-787E44FD0401}"/>
                  </a:ext>
                </a:extLst>
              </p:cNvPr>
              <p:cNvSpPr txBox="1">
                <a:spLocks noRot="1" noChangeAspect="1" noMove="1" noResize="1" noEditPoints="1" noAdjustHandles="1" noChangeArrowheads="1" noChangeShapeType="1" noTextEdit="1"/>
              </p:cNvSpPr>
              <p:nvPr/>
            </p:nvSpPr>
            <p:spPr>
              <a:xfrm>
                <a:off x="-666770" y="5131390"/>
                <a:ext cx="4850130" cy="421334"/>
              </a:xfrm>
              <a:prstGeom prst="rect">
                <a:avLst/>
              </a:prstGeom>
              <a:blipFill>
                <a:blip r:embed="rId16"/>
                <a:stretch>
                  <a:fillRect b="-724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76B8A329-70FA-4393-ACB2-1AFE7A7652B2}"/>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06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E59B015-44BB-486B-8A25-47C343CCD4E2}"/>
                  </a:ext>
                </a:extLst>
              </p:cNvPr>
              <p:cNvSpPr txBox="1"/>
              <p:nvPr/>
            </p:nvSpPr>
            <p:spPr>
              <a:xfrm>
                <a:off x="717718" y="1034160"/>
                <a:ext cx="7848600" cy="10713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solidFill>
                                <a:srgbClr val="836967"/>
                              </a:solidFill>
                              <a:latin typeface="Cambria Math" panose="02040503050406030204" pitchFamily="18" charset="0"/>
                            </a:rPr>
                          </m:ctrlPr>
                        </m:mPr>
                        <m:mr>
                          <m:e>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r>
                                  <a:rPr lang="en-US" altLang="zh-CN" b="0" i="1" smtClean="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i="1">
                                        <a:latin typeface="Cambria Math" panose="02040503050406030204" pitchFamily="18" charset="0"/>
                                      </a:rPr>
                                      <m:t>𝑗</m:t>
                                    </m:r>
                                    <m:r>
                                      <a:rPr lang="zh-CN" altLang="en-US">
                                        <a:latin typeface="Cambria Math" panose="02040503050406030204" pitchFamily="18" charset="0"/>
                                      </a:rPr>
                                      <m:t>−</m:t>
                                    </m:r>
                                    <m:r>
                                      <a:rPr lang="zh-CN" altLang="en-US">
                                        <a:latin typeface="Cambria Math" panose="02040503050406030204" pitchFamily="18" charset="0"/>
                                      </a:rPr>
                                      <m:t>1</m:t>
                                    </m:r>
                                  </m:sub>
                                  <m:sup>
                                    <m:r>
                                      <a:rPr lang="zh-CN" altLang="en-US" i="1">
                                        <a:latin typeface="Cambria Math" panose="02040503050406030204" pitchFamily="18" charset="0"/>
                                      </a:rPr>
                                      <m:t>𝑤</m:t>
                                    </m:r>
                                  </m:sup>
                                </m:sSubSup>
                                <m:r>
                                  <a:rPr lang="en-US" altLang="zh-CN" b="0" i="1" smtClean="0">
                                    <a:latin typeface="Cambria Math" panose="02040503050406030204" pitchFamily="18" charset="0"/>
                                  </a:rPr>
                                  <m:t>)</m:t>
                                </m:r>
                              </m:num>
                              <m:den>
                                <m:r>
                                  <a:rPr lang="zh-CN" altLang="en-US" b="0"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den>
                            </m:f>
                          </m:e>
                          <m:e>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d>
                                  <m:dPr>
                                    <m:begChr m:val="{"/>
                                    <m:endChr m:val="}"/>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𝑑</m:t>
                                        </m:r>
                                      </m:e>
                                      <m:sub>
                                        <m:r>
                                          <a:rPr lang="zh-CN" altLang="en-US" b="0" i="1">
                                            <a:latin typeface="Cambria Math" panose="02040503050406030204" pitchFamily="18" charset="0"/>
                                          </a:rPr>
                                          <m:t>𝑗</m:t>
                                        </m:r>
                                      </m:sub>
                                      <m:sup>
                                        <m:r>
                                          <a:rPr lang="zh-CN" altLang="en-US" b="0" i="1">
                                            <a:latin typeface="Cambria Math" panose="02040503050406030204" pitchFamily="18" charset="0"/>
                                          </a:rPr>
                                          <m:t>𝑤</m:t>
                                        </m:r>
                                      </m:sup>
                                    </m:sSubSup>
                                    <m:r>
                                      <a:rPr lang="zh-CN" altLang="en-US" b="0" i="0">
                                        <a:latin typeface="Cambria Math" panose="02040503050406030204" pitchFamily="18" charset="0"/>
                                      </a:rPr>
                                      <m:t>⋅</m:t>
                                    </m:r>
                                    <m:r>
                                      <a:rPr lang="zh-CN" altLang="en-US" b="0" i="1">
                                        <a:latin typeface="Cambria Math" panose="02040503050406030204" pitchFamily="18" charset="0"/>
                                      </a:rPr>
                                      <m:t>𝑙𝑜𝑔</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r>
                                          <a:rPr lang="zh-CN" altLang="en-US" b="0" i="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𝑑</m:t>
                                            </m:r>
                                          </m:e>
                                          <m:sub>
                                            <m:r>
                                              <a:rPr lang="zh-CN" altLang="en-US" b="0" i="1">
                                                <a:latin typeface="Cambria Math" panose="02040503050406030204" pitchFamily="18" charset="0"/>
                                              </a:rPr>
                                              <m:t>𝑗</m:t>
                                            </m:r>
                                          </m:sub>
                                          <m:sup>
                                            <m:r>
                                              <a:rPr lang="zh-CN" altLang="en-US" b="0" i="1">
                                                <a:latin typeface="Cambria Math" panose="02040503050406030204" pitchFamily="18" charset="0"/>
                                              </a:rPr>
                                              <m:t>𝑤</m:t>
                                            </m:r>
                                          </m:sup>
                                        </m:sSubSup>
                                      </m:e>
                                    </m:d>
                                    <m:r>
                                      <a:rPr lang="zh-CN" altLang="en-US" b="0" i="0">
                                        <a:latin typeface="Cambria Math" panose="02040503050406030204" pitchFamily="18" charset="0"/>
                                      </a:rPr>
                                      <m:t>⋅</m:t>
                                    </m:r>
                                    <m:r>
                                      <a:rPr lang="zh-CN" altLang="en-US" b="0" i="1">
                                        <a:latin typeface="Cambria Math" panose="02040503050406030204" pitchFamily="18" charset="0"/>
                                      </a:rPr>
                                      <m:t>𝑙𝑜𝑔</m:t>
                                    </m:r>
                                    <m:d>
                                      <m:dPr>
                                        <m:begChr m:val="["/>
                                        <m:endChr m:val="]"/>
                                        <m:ctrlPr>
                                          <a:rPr lang="zh-CN" altLang="en-US" b="0" i="1">
                                            <a:latin typeface="Cambria Math" panose="02040503050406030204" pitchFamily="18" charset="0"/>
                                          </a:rPr>
                                        </m:ctrlPr>
                                      </m:dPr>
                                      <m:e>
                                        <m:r>
                                          <a:rPr lang="zh-CN" altLang="en-US" b="0" i="0">
                                            <a:latin typeface="Cambria Math" panose="02040503050406030204" pitchFamily="18" charset="0"/>
                                          </a:rPr>
                                          <m:t>1</m:t>
                                        </m:r>
                                        <m:r>
                                          <a:rPr lang="zh-CN" altLang="en-US" b="0" i="0">
                                            <a:latin typeface="Cambria Math" panose="02040503050406030204" pitchFamily="18" charset="0"/>
                                          </a:rPr>
                                          <m:t>−</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e>
                                    </m:d>
                                  </m:e>
                                </m:d>
                              </m:num>
                              <m:den>
                                <m:r>
                                  <a:rPr lang="zh-CN" altLang="en-US" b="0"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den>
                            </m:f>
                          </m:e>
                        </m:mr>
                        <m:mr>
                          <m:e/>
                          <m:e/>
                        </m:mr>
                        <m:mr>
                          <m:e/>
                          <m:e/>
                        </m:mr>
                      </m:m>
                    </m:oMath>
                  </m:oMathPara>
                </a14:m>
                <a:endParaRPr lang="zh-CN" altLang="en-US" dirty="0"/>
              </a:p>
            </p:txBody>
          </p:sp>
        </mc:Choice>
        <mc:Fallback xmlns="">
          <p:sp>
            <p:nvSpPr>
              <p:cNvPr id="4" name="文本框 3">
                <a:extLst>
                  <a:ext uri="{FF2B5EF4-FFF2-40B4-BE49-F238E27FC236}">
                    <a16:creationId xmlns:a16="http://schemas.microsoft.com/office/drawing/2014/main" id="{1E59B015-44BB-486B-8A25-47C343CCD4E2}"/>
                  </a:ext>
                </a:extLst>
              </p:cNvPr>
              <p:cNvSpPr txBox="1">
                <a:spLocks noRot="1" noChangeAspect="1" noMove="1" noResize="1" noEditPoints="1" noAdjustHandles="1" noChangeArrowheads="1" noChangeShapeType="1" noTextEdit="1"/>
              </p:cNvSpPr>
              <p:nvPr/>
            </p:nvSpPr>
            <p:spPr>
              <a:xfrm>
                <a:off x="717718" y="1034160"/>
                <a:ext cx="7848600" cy="107131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5DACA8F-840F-446F-AB3C-2C3AC3346D36}"/>
                  </a:ext>
                </a:extLst>
              </p:cNvPr>
              <p:cNvSpPr txBox="1"/>
              <p:nvPr/>
            </p:nvSpPr>
            <p:spPr>
              <a:xfrm>
                <a:off x="632419" y="1893205"/>
                <a:ext cx="3428999" cy="6949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𝑙𝑜𝑔</m:t>
                          </m:r>
                          <m:r>
                            <m:rPr>
                              <m:sty m:val="p"/>
                            </m:rPr>
                            <a:rPr lang="zh-CN" altLang="en-US">
                              <a:latin typeface="Cambria Math" panose="02040503050406030204" pitchFamily="18" charset="0"/>
                            </a:rPr>
                            <m:t>σ</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b="1" i="1">
                                  <a:latin typeface="Cambria Math" panose="02040503050406030204" pitchFamily="18" charset="0"/>
                                </a:rPr>
                                <m:t>𝜽</m:t>
                              </m:r>
                            </m:e>
                          </m:d>
                        </m:num>
                        <m:den>
                          <m:r>
                            <a:rPr lang="zh-CN" altLang="en-US">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den>
                      </m:f>
                      <m:r>
                        <a:rPr lang="zh-CN" altLang="en-US">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1</m:t>
                          </m:r>
                        </m:num>
                        <m:den>
                          <m:r>
                            <m:rPr>
                              <m:sty m:val="p"/>
                            </m:rPr>
                            <a:rPr lang="zh-CN" altLang="en-US">
                              <a:latin typeface="Cambria Math" panose="02040503050406030204" pitchFamily="18" charset="0"/>
                            </a:rPr>
                            <m:t>σ</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b="1" i="1">
                                  <a:latin typeface="Cambria Math" panose="02040503050406030204" pitchFamily="18" charset="0"/>
                                </a:rPr>
                                <m:t>𝜽</m:t>
                              </m:r>
                            </m:e>
                          </m:d>
                        </m:den>
                      </m:f>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m:rPr>
                              <m:sty m:val="p"/>
                            </m:rPr>
                            <a:rPr lang="zh-CN" altLang="en-US">
                              <a:latin typeface="Cambria Math" panose="02040503050406030204" pitchFamily="18" charset="0"/>
                            </a:rPr>
                            <m:t>σ</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b="1" i="1">
                                  <a:latin typeface="Cambria Math" panose="02040503050406030204" pitchFamily="18" charset="0"/>
                                </a:rPr>
                                <m:t>𝜽</m:t>
                              </m:r>
                            </m:e>
                          </m:d>
                        </m:num>
                        <m:den>
                          <m:r>
                            <a:rPr lang="zh-CN" altLang="en-US">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den>
                      </m:f>
                    </m:oMath>
                  </m:oMathPara>
                </a14:m>
                <a:endParaRPr lang="zh-CN" altLang="en-US" dirty="0"/>
              </a:p>
            </p:txBody>
          </p:sp>
        </mc:Choice>
        <mc:Fallback xmlns="">
          <p:sp>
            <p:nvSpPr>
              <p:cNvPr id="17" name="文本框 16">
                <a:extLst>
                  <a:ext uri="{FF2B5EF4-FFF2-40B4-BE49-F238E27FC236}">
                    <a16:creationId xmlns:a16="http://schemas.microsoft.com/office/drawing/2014/main" id="{55DACA8F-840F-446F-AB3C-2C3AC3346D36}"/>
                  </a:ext>
                </a:extLst>
              </p:cNvPr>
              <p:cNvSpPr txBox="1">
                <a:spLocks noRot="1" noChangeAspect="1" noMove="1" noResize="1" noEditPoints="1" noAdjustHandles="1" noChangeArrowheads="1" noChangeShapeType="1" noTextEdit="1"/>
              </p:cNvSpPr>
              <p:nvPr/>
            </p:nvSpPr>
            <p:spPr>
              <a:xfrm>
                <a:off x="632419" y="1893205"/>
                <a:ext cx="3428999" cy="69493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E1D102F-5AD5-418C-8C11-29092579939D}"/>
                  </a:ext>
                </a:extLst>
              </p:cNvPr>
              <p:cNvSpPr txBox="1"/>
              <p:nvPr/>
            </p:nvSpPr>
            <p:spPr>
              <a:xfrm>
                <a:off x="520659" y="2651749"/>
                <a:ext cx="3517899" cy="862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i="1" smtClean="0">
                                  <a:latin typeface="Cambria Math" panose="02040503050406030204" pitchFamily="18" charset="0"/>
                                </a:rPr>
                                <m:t>𝜽</m:t>
                              </m:r>
                            </m:sup>
                          </m:sSup>
                        </m:e>
                      </m:d>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i="1">
                                  <a:latin typeface="Cambria Math" panose="02040503050406030204" pitchFamily="18" charset="0"/>
                                </a:rPr>
                                <m:t>𝜽</m:t>
                              </m:r>
                            </m:sup>
                          </m:sSup>
                        </m:num>
                        <m:den>
                          <m:sSup>
                            <m:sSupPr>
                              <m:ctrlPr>
                                <a:rPr lang="zh-CN" altLang="en-US" b="0" i="1">
                                  <a:solidFill>
                                    <a:srgbClr val="836967"/>
                                  </a:solidFill>
                                  <a:latin typeface="Cambria Math" panose="02040503050406030204" pitchFamily="18" charset="0"/>
                                </a:rPr>
                              </m:ctrlPr>
                            </m:sSupPr>
                            <m:e>
                              <m:d>
                                <m:dPr>
                                  <m:ctrlPr>
                                    <a:rPr lang="zh-CN" altLang="en-US" b="0" i="1">
                                      <a:solidFill>
                                        <a:srgbClr val="836967"/>
                                      </a:solidFill>
                                      <a:latin typeface="Cambria Math" panose="02040503050406030204" pitchFamily="18" charset="0"/>
                                    </a:rPr>
                                  </m:ctrlPr>
                                </m:dPr>
                                <m:e>
                                  <m:r>
                                    <a:rPr lang="zh-CN" altLang="en-US" b="0" i="0">
                                      <a:latin typeface="Cambria Math" panose="02040503050406030204" pitchFamily="18" charset="0"/>
                                    </a:rPr>
                                    <m:t>1</m:t>
                                  </m:r>
                                  <m:r>
                                    <a:rPr lang="zh-CN" altLang="en-US" b="0"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r>
                                        <a:rPr lang="zh-CN" altLang="en-US" i="1">
                                          <a:latin typeface="Cambria Math" panose="02040503050406030204" pitchFamily="18" charset="0"/>
                                        </a:rPr>
                                        <m:t>𝜽</m:t>
                                      </m:r>
                                    </m:sup>
                                  </m:sSup>
                                </m:e>
                              </m:d>
                            </m:e>
                            <m:sup>
                              <m:r>
                                <a:rPr lang="zh-CN" altLang="en-US" b="0" i="0">
                                  <a:latin typeface="Cambria Math" panose="02040503050406030204" pitchFamily="18" charset="0"/>
                                </a:rPr>
                                <m:t>2</m:t>
                              </m:r>
                            </m:sup>
                          </m:sSup>
                        </m:den>
                      </m:f>
                      <m:r>
                        <a:rPr lang="zh-CN" altLang="en-US" b="0" i="1" smtClean="0">
                          <a:latin typeface="Cambria Math" panose="02040503050406030204" pitchFamily="18" charset="0"/>
                        </a:rPr>
                        <m:t>∙</m:t>
                      </m:r>
                      <m:r>
                        <a:rPr lang="zh-CN" altLang="en-US" b="1" i="1" smtClean="0">
                          <a:latin typeface="Cambria Math" panose="02040503050406030204" pitchFamily="18" charset="0"/>
                        </a:rPr>
                        <m:t>𝜽</m:t>
                      </m:r>
                    </m:oMath>
                  </m:oMathPara>
                </a14:m>
                <a:endParaRPr lang="zh-CN" altLang="en-US" b="1" dirty="0"/>
              </a:p>
            </p:txBody>
          </p:sp>
        </mc:Choice>
        <mc:Fallback xmlns="">
          <p:sp>
            <p:nvSpPr>
              <p:cNvPr id="20" name="文本框 19">
                <a:extLst>
                  <a:ext uri="{FF2B5EF4-FFF2-40B4-BE49-F238E27FC236}">
                    <a16:creationId xmlns:a16="http://schemas.microsoft.com/office/drawing/2014/main" id="{7E1D102F-5AD5-418C-8C11-29092579939D}"/>
                  </a:ext>
                </a:extLst>
              </p:cNvPr>
              <p:cNvSpPr txBox="1">
                <a:spLocks noRot="1" noChangeAspect="1" noMove="1" noResize="1" noEditPoints="1" noAdjustHandles="1" noChangeArrowheads="1" noChangeShapeType="1" noTextEdit="1"/>
              </p:cNvSpPr>
              <p:nvPr/>
            </p:nvSpPr>
            <p:spPr>
              <a:xfrm>
                <a:off x="520659" y="2651749"/>
                <a:ext cx="3517899" cy="86273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007BF14-517A-44E4-80EB-5EA1DE2D0DD6}"/>
                  </a:ext>
                </a:extLst>
              </p:cNvPr>
              <p:cNvSpPr txBox="1"/>
              <p:nvPr/>
            </p:nvSpPr>
            <p:spPr>
              <a:xfrm>
                <a:off x="1771557" y="4386164"/>
                <a:ext cx="5328268" cy="4213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0" smtClean="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𝑑</m:t>
                          </m:r>
                        </m:e>
                        <m:sub>
                          <m:r>
                            <a:rPr lang="zh-CN" altLang="en-US" b="0" i="1">
                              <a:latin typeface="Cambria Math" panose="02040503050406030204" pitchFamily="18" charset="0"/>
                            </a:rPr>
                            <m:t>𝑗</m:t>
                          </m:r>
                        </m:sub>
                        <m:sup>
                          <m:r>
                            <a:rPr lang="zh-CN" altLang="en-US" b="0" i="1">
                              <a:latin typeface="Cambria Math" panose="02040503050406030204" pitchFamily="18" charset="0"/>
                            </a:rPr>
                            <m:t>𝑤</m:t>
                          </m:r>
                        </m:sup>
                      </m:sSubSup>
                      <m:d>
                        <m:dPr>
                          <m:begChr m:val="["/>
                          <m:endChr m:val="]"/>
                          <m:ctrlPr>
                            <a:rPr lang="zh-CN" altLang="en-US" b="0" i="1">
                              <a:latin typeface="Cambria Math" panose="02040503050406030204" pitchFamily="18" charset="0"/>
                            </a:rPr>
                          </m:ctrlPr>
                        </m:dPr>
                        <m:e>
                          <m:r>
                            <a:rPr lang="zh-CN" altLang="en-US" b="0" i="0">
                              <a:latin typeface="Cambria Math" panose="02040503050406030204" pitchFamily="18" charset="0"/>
                            </a:rPr>
                            <m:t>1</m:t>
                          </m:r>
                          <m:r>
                            <a:rPr lang="zh-CN" altLang="en-US" b="0" i="0">
                              <a:latin typeface="Cambria Math" panose="02040503050406030204" pitchFamily="18" charset="0"/>
                            </a:rPr>
                            <m:t>−</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e>
                      </m:d>
                      <m:r>
                        <a:rPr lang="zh-CN" altLang="en-US" b="1" i="1">
                          <a:latin typeface="Cambria Math" panose="02040503050406030204" pitchFamily="18" charset="0"/>
                        </a:rPr>
                        <m:t>𝜽</m:t>
                      </m:r>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r>
                            <a:rPr lang="zh-CN" altLang="en-US" b="0" i="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𝑑</m:t>
                              </m:r>
                            </m:e>
                            <m:sub>
                              <m:r>
                                <a:rPr lang="zh-CN" altLang="en-US" b="0" i="1">
                                  <a:latin typeface="Cambria Math" panose="02040503050406030204" pitchFamily="18" charset="0"/>
                                </a:rPr>
                                <m:t>𝑗</m:t>
                              </m:r>
                            </m:sub>
                            <m:sup>
                              <m:r>
                                <a:rPr lang="zh-CN" altLang="en-US" b="0" i="1">
                                  <a:latin typeface="Cambria Math" panose="02040503050406030204" pitchFamily="18" charset="0"/>
                                </a:rPr>
                                <m:t>𝑤</m:t>
                              </m:r>
                            </m:sup>
                          </m:sSubSup>
                        </m:e>
                      </m:d>
                      <m:r>
                        <a:rPr lang="zh-CN" altLang="en-US" b="0" i="0">
                          <a:latin typeface="Cambria Math" panose="02040503050406030204" pitchFamily="18" charset="0"/>
                        </a:rPr>
                        <m:t>⋅</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r>
                        <a:rPr lang="zh-CN" altLang="en-US" b="1" i="1">
                          <a:latin typeface="Cambria Math" panose="02040503050406030204" pitchFamily="18" charset="0"/>
                        </a:rPr>
                        <m:t>𝜽</m:t>
                      </m:r>
                    </m:oMath>
                  </m:oMathPara>
                </a14:m>
                <a:endParaRPr lang="zh-CN" altLang="en-US" dirty="0"/>
              </a:p>
            </p:txBody>
          </p:sp>
        </mc:Choice>
        <mc:Fallback xmlns="">
          <p:sp>
            <p:nvSpPr>
              <p:cNvPr id="28" name="文本框 27">
                <a:extLst>
                  <a:ext uri="{FF2B5EF4-FFF2-40B4-BE49-F238E27FC236}">
                    <a16:creationId xmlns:a16="http://schemas.microsoft.com/office/drawing/2014/main" id="{8007BF14-517A-44E4-80EB-5EA1DE2D0DD6}"/>
                  </a:ext>
                </a:extLst>
              </p:cNvPr>
              <p:cNvSpPr txBox="1">
                <a:spLocks noRot="1" noChangeAspect="1" noMove="1" noResize="1" noEditPoints="1" noAdjustHandles="1" noChangeArrowheads="1" noChangeShapeType="1" noTextEdit="1"/>
              </p:cNvSpPr>
              <p:nvPr/>
            </p:nvSpPr>
            <p:spPr>
              <a:xfrm>
                <a:off x="1771557" y="4386164"/>
                <a:ext cx="5328268" cy="421334"/>
              </a:xfrm>
              <a:prstGeom prst="rect">
                <a:avLst/>
              </a:prstGeom>
              <a:blipFill>
                <a:blip r:embed="rId6"/>
                <a:stretch>
                  <a:fillRect b="-7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B0A369F3-B3C8-4C08-A58C-C701336D9CE7}"/>
                  </a:ext>
                </a:extLst>
              </p:cNvPr>
              <p:cNvSpPr txBox="1"/>
              <p:nvPr/>
            </p:nvSpPr>
            <p:spPr>
              <a:xfrm>
                <a:off x="4532711" y="1893205"/>
                <a:ext cx="5013714" cy="6949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𝑙𝑜𝑔</m:t>
                          </m:r>
                          <m:r>
                            <a:rPr lang="zh-CN" altLang="en-US" i="0">
                              <a:latin typeface="Cambria Math" panose="02040503050406030204" pitchFamily="18" charset="0"/>
                            </a:rPr>
                            <m:t> </m:t>
                          </m:r>
                          <m:d>
                            <m:dPr>
                              <m:begChr m:val="["/>
                              <m:endChr m:val="]"/>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r>
                                <a:rPr lang="zh-CN" altLang="en-US" i="0">
                                  <a:latin typeface="Cambria Math" panose="02040503050406030204" pitchFamily="18" charset="0"/>
                                </a:rPr>
                                <m:t>−</m:t>
                              </m:r>
                              <m:r>
                                <m:rPr>
                                  <m:sty m:val="p"/>
                                </m:rPr>
                                <a:rPr lang="zh-CN" altLang="en-US" i="0">
                                  <a:latin typeface="Cambria Math" panose="02040503050406030204" pitchFamily="18" charset="0"/>
                                </a:rPr>
                                <m:t>σ</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e>
                              </m:d>
                            </m:e>
                          </m:d>
                        </m:num>
                        <m:den>
                          <m:r>
                            <a:rPr lang="zh-CN" altLang="en-US" b="0"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1</m:t>
                          </m:r>
                        </m:num>
                        <m:den>
                          <m:r>
                            <a:rPr lang="zh-CN" altLang="en-US" b="0" i="0">
                              <a:latin typeface="Cambria Math" panose="02040503050406030204" pitchFamily="18" charset="0"/>
                            </a:rPr>
                            <m:t>1</m:t>
                          </m:r>
                          <m:r>
                            <a:rPr lang="zh-CN" altLang="en-US" b="0" i="0">
                              <a:latin typeface="Cambria Math" panose="02040503050406030204" pitchFamily="18" charset="0"/>
                            </a:rPr>
                            <m:t>−</m:t>
                          </m:r>
                          <m:r>
                            <m:rPr>
                              <m:sty m:val="p"/>
                            </m:rPr>
                            <a:rPr lang="zh-CN" altLang="en-US" b="0" i="0">
                              <a:latin typeface="Cambria Math" panose="02040503050406030204" pitchFamily="18" charset="0"/>
                            </a:rPr>
                            <m:t>σ</m:t>
                          </m:r>
                          <m:d>
                            <m:dPr>
                              <m:ctrlPr>
                                <a:rPr lang="zh-CN" altLang="en-US" b="0" i="1">
                                  <a:solidFill>
                                    <a:srgbClr val="836967"/>
                                  </a:solidFill>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e>
                          </m:d>
                        </m:den>
                      </m:f>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r>
                            <a:rPr lang="zh-CN" altLang="en-US" b="0" i="0">
                              <a:latin typeface="Cambria Math" panose="02040503050406030204" pitchFamily="18" charset="0"/>
                            </a:rPr>
                            <m:t>1</m:t>
                          </m:r>
                          <m:r>
                            <a:rPr lang="zh-CN" altLang="en-US" b="0" i="0">
                              <a:latin typeface="Cambria Math" panose="02040503050406030204" pitchFamily="18" charset="0"/>
                            </a:rPr>
                            <m:t>−</m:t>
                          </m:r>
                          <m:r>
                            <m:rPr>
                              <m:sty m:val="p"/>
                            </m:rPr>
                            <a:rPr lang="zh-CN" altLang="en-US" b="0" i="0">
                              <a:latin typeface="Cambria Math" panose="02040503050406030204" pitchFamily="18" charset="0"/>
                            </a:rPr>
                            <m:t>σ</m:t>
                          </m:r>
                          <m:d>
                            <m:dPr>
                              <m:ctrlPr>
                                <a:rPr lang="zh-CN" altLang="en-US" b="0" i="1">
                                  <a:solidFill>
                                    <a:srgbClr val="836967"/>
                                  </a:solidFill>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e>
                          </m:d>
                        </m:num>
                        <m:den>
                          <m:r>
                            <a:rPr lang="zh-CN" altLang="en-US" b="0"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den>
                      </m:f>
                    </m:oMath>
                  </m:oMathPara>
                </a14:m>
                <a:endParaRPr lang="zh-CN" altLang="en-US" dirty="0"/>
              </a:p>
            </p:txBody>
          </p:sp>
        </mc:Choice>
        <mc:Fallback xmlns="">
          <p:sp>
            <p:nvSpPr>
              <p:cNvPr id="36" name="文本框 35">
                <a:extLst>
                  <a:ext uri="{FF2B5EF4-FFF2-40B4-BE49-F238E27FC236}">
                    <a16:creationId xmlns:a16="http://schemas.microsoft.com/office/drawing/2014/main" id="{B0A369F3-B3C8-4C08-A58C-C701336D9CE7}"/>
                  </a:ext>
                </a:extLst>
              </p:cNvPr>
              <p:cNvSpPr txBox="1">
                <a:spLocks noRot="1" noChangeAspect="1" noMove="1" noResize="1" noEditPoints="1" noAdjustHandles="1" noChangeArrowheads="1" noChangeShapeType="1" noTextEdit="1"/>
              </p:cNvSpPr>
              <p:nvPr/>
            </p:nvSpPr>
            <p:spPr>
              <a:xfrm>
                <a:off x="4532711" y="1893205"/>
                <a:ext cx="5013714" cy="69493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AB9F717-4591-4DB8-84A3-08D050DD73F3}"/>
                  </a:ext>
                </a:extLst>
              </p:cNvPr>
              <p:cNvSpPr txBox="1"/>
              <p:nvPr/>
            </p:nvSpPr>
            <p:spPr>
              <a:xfrm>
                <a:off x="4532711" y="2532763"/>
                <a:ext cx="3365500" cy="862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1</m:t>
                          </m:r>
                          <m:r>
                            <a:rPr lang="zh-CN" altLang="en-US" i="0">
                              <a:latin typeface="Cambria Math" panose="02040503050406030204" pitchFamily="18" charset="0"/>
                            </a:rPr>
                            <m:t>−</m:t>
                          </m:r>
                          <m:r>
                            <m:rPr>
                              <m:sty m:val="p"/>
                            </m:rPr>
                            <a:rPr lang="zh-CN" altLang="en-US" i="0">
                              <a:latin typeface="Cambria Math" panose="02040503050406030204" pitchFamily="18" charset="0"/>
                            </a:rPr>
                            <m:t>σ</m:t>
                          </m:r>
                          <m:d>
                            <m:dPr>
                              <m:ctrlPr>
                                <a:rPr lang="zh-CN" altLang="en-US" i="1">
                                  <a:solidFill>
                                    <a:srgbClr val="836967"/>
                                  </a:solidFill>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e>
                          </m:d>
                        </m:den>
                      </m:f>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0" i="1">
                                  <a:latin typeface="Cambria Math" panose="02040503050406030204" pitchFamily="18" charset="0"/>
                                </a:rPr>
                                <m:t>𝑒</m:t>
                              </m:r>
                            </m:e>
                            <m:sup>
                              <m:r>
                                <a:rPr lang="zh-CN" altLang="en-US" b="0" i="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sup>
                          </m:sSup>
                        </m:num>
                        <m:den>
                          <m:sSup>
                            <m:sSupPr>
                              <m:ctrlPr>
                                <a:rPr lang="zh-CN" altLang="en-US" b="0" i="1">
                                  <a:solidFill>
                                    <a:srgbClr val="836967"/>
                                  </a:solidFill>
                                  <a:latin typeface="Cambria Math" panose="02040503050406030204" pitchFamily="18" charset="0"/>
                                </a:rPr>
                              </m:ctrlPr>
                            </m:sSupPr>
                            <m:e>
                              <m:d>
                                <m:dPr>
                                  <m:ctrlPr>
                                    <a:rPr lang="zh-CN" altLang="en-US" b="0" i="1">
                                      <a:solidFill>
                                        <a:srgbClr val="836967"/>
                                      </a:solidFill>
                                      <a:latin typeface="Cambria Math" panose="02040503050406030204" pitchFamily="18" charset="0"/>
                                    </a:rPr>
                                  </m:ctrlPr>
                                </m:dPr>
                                <m:e>
                                  <m:r>
                                    <a:rPr lang="zh-CN" altLang="en-US" b="0" i="0">
                                      <a:latin typeface="Cambria Math" panose="02040503050406030204" pitchFamily="18" charset="0"/>
                                    </a:rPr>
                                    <m:t>1</m:t>
                                  </m:r>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0" i="1">
                                          <a:latin typeface="Cambria Math" panose="02040503050406030204" pitchFamily="18" charset="0"/>
                                        </a:rPr>
                                        <m:t>𝑒</m:t>
                                      </m:r>
                                    </m:e>
                                    <m:sup>
                                      <m:r>
                                        <a:rPr lang="zh-CN" altLang="en-US" b="0" i="0">
                                          <a:latin typeface="Cambria Math" panose="02040503050406030204" pitchFamily="18" charset="0"/>
                                        </a:rPr>
                                        <m:t>−</m:t>
                                      </m:r>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1" i="1">
                                          <a:latin typeface="Cambria Math" panose="02040503050406030204" pitchFamily="18" charset="0"/>
                                        </a:rPr>
                                        <m:t>𝜽</m:t>
                                      </m:r>
                                    </m:sup>
                                  </m:sSup>
                                </m:e>
                              </m:d>
                            </m:e>
                            <m:sup>
                              <m:r>
                                <a:rPr lang="zh-CN" altLang="en-US" b="0" i="0">
                                  <a:latin typeface="Cambria Math" panose="02040503050406030204" pitchFamily="18" charset="0"/>
                                </a:rPr>
                                <m:t>2</m:t>
                              </m:r>
                            </m:sup>
                          </m:sSup>
                        </m:den>
                      </m:f>
                      <m:r>
                        <a:rPr lang="zh-CN" altLang="en-US" b="0" i="1" smtClean="0">
                          <a:latin typeface="Cambria Math" panose="02040503050406030204" pitchFamily="18" charset="0"/>
                        </a:rPr>
                        <m:t>∙</m:t>
                      </m:r>
                      <m:r>
                        <a:rPr lang="zh-CN" altLang="en-US" b="1" i="1">
                          <a:latin typeface="Cambria Math" panose="02040503050406030204" pitchFamily="18" charset="0"/>
                        </a:rPr>
                        <m:t>𝜽</m:t>
                      </m:r>
                    </m:oMath>
                  </m:oMathPara>
                </a14:m>
                <a:endParaRPr lang="zh-CN" altLang="en-US" dirty="0"/>
              </a:p>
            </p:txBody>
          </p:sp>
        </mc:Choice>
        <mc:Fallback xmlns="">
          <p:sp>
            <p:nvSpPr>
              <p:cNvPr id="39" name="文本框 38">
                <a:extLst>
                  <a:ext uri="{FF2B5EF4-FFF2-40B4-BE49-F238E27FC236}">
                    <a16:creationId xmlns:a16="http://schemas.microsoft.com/office/drawing/2014/main" id="{FAB9F717-4591-4DB8-84A3-08D050DD73F3}"/>
                  </a:ext>
                </a:extLst>
              </p:cNvPr>
              <p:cNvSpPr txBox="1">
                <a:spLocks noRot="1" noChangeAspect="1" noMove="1" noResize="1" noEditPoints="1" noAdjustHandles="1" noChangeArrowheads="1" noChangeShapeType="1" noTextEdit="1"/>
              </p:cNvSpPr>
              <p:nvPr/>
            </p:nvSpPr>
            <p:spPr>
              <a:xfrm>
                <a:off x="4532711" y="2532763"/>
                <a:ext cx="3365500" cy="8627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DCF4A3D-4F3C-4781-9AA5-65C0586DA7F1}"/>
                  </a:ext>
                </a:extLst>
              </p:cNvPr>
              <p:cNvSpPr txBox="1"/>
              <p:nvPr/>
            </p:nvSpPr>
            <p:spPr>
              <a:xfrm>
                <a:off x="4435691" y="3618231"/>
                <a:ext cx="1993900" cy="4213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m:t>
                      </m:r>
                      <m:r>
                        <a:rPr lang="en-US" altLang="zh-CN" b="0" i="1" smtClean="0">
                          <a:latin typeface="Cambria Math" panose="02040503050406030204" pitchFamily="18" charset="0"/>
                        </a:rPr>
                        <m:t>−</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i="1">
                                  <a:latin typeface="Cambria Math" panose="02040503050406030204" pitchFamily="18" charset="0"/>
                                </a:rPr>
                                <m:t>𝑗</m:t>
                              </m:r>
                              <m:r>
                                <a:rPr lang="zh-CN" altLang="en-US">
                                  <a:latin typeface="Cambria Math" panose="02040503050406030204" pitchFamily="18" charset="0"/>
                                </a:rPr>
                                <m:t>−</m:t>
                              </m:r>
                              <m:r>
                                <a:rPr lang="zh-CN" altLang="en-US">
                                  <a:latin typeface="Cambria Math" panose="02040503050406030204" pitchFamily="18" charset="0"/>
                                </a:rPr>
                                <m:t>1</m:t>
                              </m:r>
                            </m:sub>
                            <m:sup>
                              <m:r>
                                <a:rPr lang="zh-CN" altLang="en-US" i="1">
                                  <a:latin typeface="Cambria Math" panose="02040503050406030204" pitchFamily="18" charset="0"/>
                                </a:rPr>
                                <m:t>𝑤</m:t>
                              </m:r>
                            </m:sup>
                          </m:sSubSup>
                        </m:e>
                      </m:d>
                      <m:r>
                        <a:rPr lang="zh-CN" altLang="en-US" b="1" i="1">
                          <a:latin typeface="Cambria Math" panose="02040503050406030204" pitchFamily="18" charset="0"/>
                        </a:rPr>
                        <m:t>𝜽</m:t>
                      </m:r>
                    </m:oMath>
                  </m:oMathPara>
                </a14:m>
                <a:endParaRPr lang="zh-CN" altLang="en-US" dirty="0"/>
              </a:p>
            </p:txBody>
          </p:sp>
        </mc:Choice>
        <mc:Fallback xmlns="">
          <p:sp>
            <p:nvSpPr>
              <p:cNvPr id="45" name="文本框 44">
                <a:extLst>
                  <a:ext uri="{FF2B5EF4-FFF2-40B4-BE49-F238E27FC236}">
                    <a16:creationId xmlns:a16="http://schemas.microsoft.com/office/drawing/2014/main" id="{4DCF4A3D-4F3C-4781-9AA5-65C0586DA7F1}"/>
                  </a:ext>
                </a:extLst>
              </p:cNvPr>
              <p:cNvSpPr txBox="1">
                <a:spLocks noRot="1" noChangeAspect="1" noMove="1" noResize="1" noEditPoints="1" noAdjustHandles="1" noChangeArrowheads="1" noChangeShapeType="1" noTextEdit="1"/>
              </p:cNvSpPr>
              <p:nvPr/>
            </p:nvSpPr>
            <p:spPr>
              <a:xfrm>
                <a:off x="4435691" y="3618231"/>
                <a:ext cx="1993900" cy="421334"/>
              </a:xfrm>
              <a:prstGeom prst="rect">
                <a:avLst/>
              </a:prstGeom>
              <a:blipFill>
                <a:blip r:embed="rId9"/>
                <a:stretch>
                  <a:fillRect b="-7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791A03F-D681-4F89-81E1-FC1BDB721A35}"/>
                  </a:ext>
                </a:extLst>
              </p:cNvPr>
              <p:cNvSpPr txBox="1"/>
              <p:nvPr/>
            </p:nvSpPr>
            <p:spPr>
              <a:xfrm>
                <a:off x="3354180" y="4942691"/>
                <a:ext cx="2590800" cy="4213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zh-CN" altLang="en-US" b="0" i="1" smtClean="0">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𝑑</m:t>
                              </m:r>
                            </m:e>
                            <m:sub>
                              <m:r>
                                <a:rPr lang="zh-CN" altLang="en-US" b="0" i="1">
                                  <a:latin typeface="Cambria Math" panose="02040503050406030204" pitchFamily="18" charset="0"/>
                                </a:rPr>
                                <m:t>𝑗</m:t>
                              </m:r>
                            </m:sub>
                            <m:sup>
                              <m:r>
                                <a:rPr lang="zh-CN" altLang="en-US" b="0" i="1">
                                  <a:latin typeface="Cambria Math" panose="02040503050406030204" pitchFamily="18" charset="0"/>
                                </a:rPr>
                                <m:t>𝑤</m:t>
                              </m:r>
                            </m:sup>
                          </m:sSubSup>
                          <m:r>
                            <a:rPr lang="zh-CN" altLang="en-US" b="0" i="0">
                              <a:latin typeface="Cambria Math" panose="02040503050406030204" pitchFamily="18" charset="0"/>
                            </a:rPr>
                            <m:t>−</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b="0" i="1">
                                      <a:latin typeface="Cambria Math" panose="02040503050406030204" pitchFamily="18" charset="0"/>
                                    </a:rPr>
                                    <m:t>𝑗</m:t>
                                  </m:r>
                                  <m:r>
                                    <a:rPr lang="zh-CN" altLang="en-US" b="0" i="0">
                                      <a:latin typeface="Cambria Math" panose="02040503050406030204" pitchFamily="18" charset="0"/>
                                    </a:rPr>
                                    <m:t>−</m:t>
                                  </m:r>
                                  <m:r>
                                    <a:rPr lang="zh-CN" altLang="en-US" b="0" i="0">
                                      <a:latin typeface="Cambria Math" panose="02040503050406030204" pitchFamily="18" charset="0"/>
                                    </a:rPr>
                                    <m:t>1</m:t>
                                  </m:r>
                                </m:sub>
                                <m:sup>
                                  <m:r>
                                    <a:rPr lang="zh-CN" altLang="en-US" b="0" i="1">
                                      <a:latin typeface="Cambria Math" panose="02040503050406030204" pitchFamily="18" charset="0"/>
                                    </a:rPr>
                                    <m:t>𝑤</m:t>
                                  </m:r>
                                </m:sup>
                              </m:sSubSup>
                            </m:e>
                          </m:d>
                        </m:e>
                      </m:d>
                      <m:r>
                        <a:rPr lang="zh-CN" altLang="en-US" b="1" i="1">
                          <a:latin typeface="Cambria Math" panose="02040503050406030204" pitchFamily="18" charset="0"/>
                        </a:rPr>
                        <m:t>𝜽</m:t>
                      </m:r>
                    </m:oMath>
                  </m:oMathPara>
                </a14:m>
                <a:endParaRPr lang="zh-CN" altLang="en-US" dirty="0"/>
              </a:p>
            </p:txBody>
          </p:sp>
        </mc:Choice>
        <mc:Fallback xmlns="">
          <p:sp>
            <p:nvSpPr>
              <p:cNvPr id="18" name="文本框 17">
                <a:extLst>
                  <a:ext uri="{FF2B5EF4-FFF2-40B4-BE49-F238E27FC236}">
                    <a16:creationId xmlns:a16="http://schemas.microsoft.com/office/drawing/2014/main" id="{0791A03F-D681-4F89-81E1-FC1BDB721A35}"/>
                  </a:ext>
                </a:extLst>
              </p:cNvPr>
              <p:cNvSpPr txBox="1">
                <a:spLocks noRot="1" noChangeAspect="1" noMove="1" noResize="1" noEditPoints="1" noAdjustHandles="1" noChangeArrowheads="1" noChangeShapeType="1" noTextEdit="1"/>
              </p:cNvSpPr>
              <p:nvPr/>
            </p:nvSpPr>
            <p:spPr>
              <a:xfrm>
                <a:off x="3354180" y="4942691"/>
                <a:ext cx="2590800" cy="421334"/>
              </a:xfrm>
              <a:prstGeom prst="rect">
                <a:avLst/>
              </a:prstGeom>
              <a:blipFill>
                <a:blip r:embed="rId10"/>
                <a:stretch>
                  <a:fillRect b="-7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F3E06D3-3255-44F9-A63D-787E44FD0401}"/>
                  </a:ext>
                </a:extLst>
              </p:cNvPr>
              <p:cNvSpPr txBox="1"/>
              <p:nvPr/>
            </p:nvSpPr>
            <p:spPr>
              <a:xfrm>
                <a:off x="483704" y="3739658"/>
                <a:ext cx="2765442" cy="4213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0" smtClean="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𝑑</m:t>
                          </m:r>
                        </m:e>
                        <m:sub>
                          <m:r>
                            <a:rPr lang="zh-CN" altLang="en-US" i="1">
                              <a:latin typeface="Cambria Math" panose="02040503050406030204" pitchFamily="18" charset="0"/>
                            </a:rPr>
                            <m:t>𝑗</m:t>
                          </m:r>
                        </m:sub>
                        <m:sup>
                          <m:r>
                            <a:rPr lang="zh-CN" altLang="en-US" i="1">
                              <a:latin typeface="Cambria Math" panose="02040503050406030204" pitchFamily="18" charset="0"/>
                            </a:rPr>
                            <m:t>𝑤</m:t>
                          </m:r>
                        </m:sup>
                      </m:sSubSup>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1</m:t>
                          </m:r>
                          <m:r>
                            <a:rPr lang="zh-CN" altLang="en-US">
                              <a:latin typeface="Cambria Math" panose="02040503050406030204" pitchFamily="18" charset="0"/>
                            </a:rPr>
                            <m:t>−</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𝜽</m:t>
                                  </m:r>
                                </m:e>
                                <m:sub>
                                  <m:r>
                                    <a:rPr lang="zh-CN" altLang="en-US" i="1">
                                      <a:latin typeface="Cambria Math" panose="02040503050406030204" pitchFamily="18" charset="0"/>
                                    </a:rPr>
                                    <m:t>𝑗</m:t>
                                  </m:r>
                                  <m:r>
                                    <a:rPr lang="zh-CN" altLang="en-US">
                                      <a:latin typeface="Cambria Math" panose="02040503050406030204" pitchFamily="18" charset="0"/>
                                    </a:rPr>
                                    <m:t>−</m:t>
                                  </m:r>
                                  <m:r>
                                    <a:rPr lang="zh-CN" altLang="en-US">
                                      <a:latin typeface="Cambria Math" panose="02040503050406030204" pitchFamily="18" charset="0"/>
                                    </a:rPr>
                                    <m:t>1</m:t>
                                  </m:r>
                                </m:sub>
                                <m:sup>
                                  <m:r>
                                    <a:rPr lang="zh-CN" altLang="en-US" i="1">
                                      <a:latin typeface="Cambria Math" panose="02040503050406030204" pitchFamily="18" charset="0"/>
                                    </a:rPr>
                                    <m:t>𝑤</m:t>
                                  </m:r>
                                </m:sup>
                              </m:sSubSup>
                            </m:e>
                          </m:d>
                        </m:e>
                      </m:d>
                      <m:r>
                        <a:rPr lang="zh-CN" altLang="en-US" b="1" i="1">
                          <a:latin typeface="Cambria Math" panose="02040503050406030204" pitchFamily="18" charset="0"/>
                        </a:rPr>
                        <m:t>𝜽</m:t>
                      </m:r>
                    </m:oMath>
                  </m:oMathPara>
                </a14:m>
                <a:endParaRPr lang="zh-CN" altLang="en-US" dirty="0"/>
              </a:p>
            </p:txBody>
          </p:sp>
        </mc:Choice>
        <mc:Fallback xmlns="">
          <p:sp>
            <p:nvSpPr>
              <p:cNvPr id="21" name="文本框 20">
                <a:extLst>
                  <a:ext uri="{FF2B5EF4-FFF2-40B4-BE49-F238E27FC236}">
                    <a16:creationId xmlns:a16="http://schemas.microsoft.com/office/drawing/2014/main" id="{AF3E06D3-3255-44F9-A63D-787E44FD0401}"/>
                  </a:ext>
                </a:extLst>
              </p:cNvPr>
              <p:cNvSpPr txBox="1">
                <a:spLocks noRot="1" noChangeAspect="1" noMove="1" noResize="1" noEditPoints="1" noAdjustHandles="1" noChangeArrowheads="1" noChangeShapeType="1" noTextEdit="1"/>
              </p:cNvSpPr>
              <p:nvPr/>
            </p:nvSpPr>
            <p:spPr>
              <a:xfrm>
                <a:off x="483704" y="3739658"/>
                <a:ext cx="2765442" cy="421334"/>
              </a:xfrm>
              <a:prstGeom prst="rect">
                <a:avLst/>
              </a:prstGeom>
              <a:blipFill>
                <a:blip r:embed="rId11"/>
                <a:stretch>
                  <a:fillRect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1DD87A2-4FA3-4B42-8B36-D642F015ADFD}"/>
                  </a:ext>
                </a:extLst>
              </p:cNvPr>
              <p:cNvSpPr txBox="1"/>
              <p:nvPr/>
            </p:nvSpPr>
            <p:spPr>
              <a:xfrm>
                <a:off x="2490404" y="6008286"/>
                <a:ext cx="4163191" cy="9135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𝛼</m:t>
                      </m:r>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nary>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b="1"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𝒘</m:t>
                          </m:r>
                        </m:sub>
                        <m: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𝑻</m:t>
                          </m:r>
                        </m:sup>
                      </m:sSubSup>
                      <m:sSubSup>
                        <m:sSubSupPr>
                          <m:ctrlPr>
                            <a:rPr lang="zh-CN" altLang="zh-CN" b="1"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𝒋</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𝟏</m:t>
                          </m:r>
                        </m:sub>
                        <m: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𝒘</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p>
                      </m:sSubSup>
                    </m:oMath>
                  </m:oMathPara>
                </a14:m>
                <a:endParaRPr lang="zh-CN" altLang="en-US" dirty="0"/>
              </a:p>
            </p:txBody>
          </p:sp>
        </mc:Choice>
        <mc:Fallback xmlns="">
          <p:sp>
            <p:nvSpPr>
              <p:cNvPr id="5" name="文本框 4">
                <a:extLst>
                  <a:ext uri="{FF2B5EF4-FFF2-40B4-BE49-F238E27FC236}">
                    <a16:creationId xmlns:a16="http://schemas.microsoft.com/office/drawing/2014/main" id="{81DD87A2-4FA3-4B42-8B36-D642F015ADFD}"/>
                  </a:ext>
                </a:extLst>
              </p:cNvPr>
              <p:cNvSpPr txBox="1">
                <a:spLocks noRot="1" noChangeAspect="1" noMove="1" noResize="1" noEditPoints="1" noAdjustHandles="1" noChangeArrowheads="1" noChangeShapeType="1" noTextEdit="1"/>
              </p:cNvSpPr>
              <p:nvPr/>
            </p:nvSpPr>
            <p:spPr>
              <a:xfrm>
                <a:off x="2490404" y="6008286"/>
                <a:ext cx="4163191" cy="913583"/>
              </a:xfrm>
              <a:prstGeom prst="rect">
                <a:avLst/>
              </a:prstGeom>
              <a:blipFill>
                <a:blip r:embed="rId12"/>
                <a:stretch>
                  <a:fillRect/>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A8CBED25-6BE9-4DE2-8A84-164208D008DB}"/>
              </a:ext>
            </a:extLst>
          </p:cNvPr>
          <p:cNvSpPr txBox="1"/>
          <p:nvPr/>
        </p:nvSpPr>
        <p:spPr>
          <a:xfrm>
            <a:off x="443948" y="5652924"/>
            <a:ext cx="4770782"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最后更新每个词的词向量，可以直接取</a:t>
            </a:r>
            <a:endParaRPr lang="zh-CN" altLang="en-US" dirty="0"/>
          </a:p>
        </p:txBody>
      </p:sp>
      <p:sp>
        <p:nvSpPr>
          <p:cNvPr id="3" name="标题 2">
            <a:extLst>
              <a:ext uri="{FF2B5EF4-FFF2-40B4-BE49-F238E27FC236}">
                <a16:creationId xmlns:a16="http://schemas.microsoft.com/office/drawing/2014/main" id="{1C9202F3-B3AF-4AAC-B6E2-1DCA36FF7FFC}"/>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85288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0B3AC6E-D7E0-4912-A8EB-5E30D56CB55C}"/>
              </a:ext>
            </a:extLst>
          </p:cNvPr>
          <p:cNvSpPr txBox="1"/>
          <p:nvPr/>
        </p:nvSpPr>
        <p:spPr>
          <a:xfrm>
            <a:off x="2438400" y="3048000"/>
            <a:ext cx="5366302" cy="584775"/>
          </a:xfrm>
          <a:prstGeom prst="rect">
            <a:avLst/>
          </a:prstGeom>
          <a:noFill/>
        </p:spPr>
        <p:txBody>
          <a:bodyPr wrap="square">
            <a:spAutoFit/>
          </a:bodyPr>
          <a:lstStyle/>
          <a:p>
            <a:r>
              <a:rPr lang="en-US" altLang="zh-CN" sz="3200" b="1" kern="100" dirty="0">
                <a:effectLst/>
                <a:latin typeface="Times New Roman" panose="02020603050405020304" pitchFamily="18" charset="0"/>
                <a:ea typeface="宋体" panose="02010600030101010101" pitchFamily="2" charset="-122"/>
                <a:cs typeface="Times New Roman" panose="02020603050405020304" pitchFamily="18" charset="0"/>
              </a:rPr>
              <a:t>NEG</a:t>
            </a:r>
            <a:r>
              <a:rPr lang="zh-CN" altLang="zh-CN" sz="32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kern="100" dirty="0">
                <a:effectLst/>
                <a:latin typeface="Times New Roman" panose="02020603050405020304" pitchFamily="18" charset="0"/>
                <a:ea typeface="宋体" panose="02010600030101010101" pitchFamily="2" charset="-122"/>
                <a:cs typeface="Times New Roman" panose="02020603050405020304" pitchFamily="18" charset="0"/>
              </a:rPr>
              <a:t>Negative Sample</a:t>
            </a:r>
            <a:r>
              <a:rPr lang="zh-CN" altLang="zh-CN" sz="32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479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AA4B4DD-04A2-4242-8CF9-2635082D83CA}"/>
              </a:ext>
            </a:extLst>
          </p:cNvPr>
          <p:cNvSpPr txBox="1"/>
          <p:nvPr/>
        </p:nvSpPr>
        <p:spPr>
          <a:xfrm>
            <a:off x="762000" y="1066800"/>
            <a:ext cx="7620000" cy="1477328"/>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借鉴</a:t>
            </a:r>
            <a:r>
              <a:rPr lang="en-US" altLang="zh-CN" sz="1800" kern="100" dirty="0">
                <a:effectLst/>
                <a:latin typeface="Times New Roman" panose="02020603050405020304" pitchFamily="18" charset="0"/>
                <a:ea typeface="宋体" panose="02010600030101010101" pitchFamily="2" charset="-122"/>
              </a:rPr>
              <a:t>C&amp;W</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模型中构造负样本的思想，</a:t>
            </a:r>
            <a:r>
              <a:rPr lang="en-US" altLang="zh-CN" sz="1800" kern="100" dirty="0" err="1">
                <a:effectLst/>
                <a:latin typeface="Times New Roman" panose="02020603050405020304" pitchFamily="18" charset="0"/>
                <a:ea typeface="宋体" panose="02010600030101010101" pitchFamily="2" charset="-122"/>
              </a:rPr>
              <a:t>Mikolov</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等人提出了一种负采样方法来用于快速求解神经语言模型后验概率。负采样方法是噪声对比采样估计的一种简化，它通过随机负采样提高表示学习的效率和性能</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本质上，</a:t>
            </a:r>
            <a:r>
              <a:rPr lang="zh-CN" altLang="en-US" kern="1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也是对模型实行词表规模的分类过程的一个简化算法</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。通过随机采取多个非目标词样本，与目标词样本的预测结果进行比较</a:t>
            </a:r>
            <a:endParaRPr lang="zh-CN" altLang="en-US" dirty="0"/>
          </a:p>
        </p:txBody>
      </p:sp>
      <p:pic>
        <p:nvPicPr>
          <p:cNvPr id="4" name="图片 3">
            <a:extLst>
              <a:ext uri="{FF2B5EF4-FFF2-40B4-BE49-F238E27FC236}">
                <a16:creationId xmlns:a16="http://schemas.microsoft.com/office/drawing/2014/main" id="{4BAA1D24-CB91-4B69-AF39-0F9D6F000E51}"/>
              </a:ext>
            </a:extLst>
          </p:cNvPr>
          <p:cNvPicPr/>
          <p:nvPr/>
        </p:nvPicPr>
        <p:blipFill>
          <a:blip r:embed="rId2">
            <a:extLst>
              <a:ext uri="{28A0092B-C50C-407E-A947-70E740481C1C}">
                <a14:useLocalDpi xmlns:a14="http://schemas.microsoft.com/office/drawing/2010/main" val="0"/>
              </a:ext>
            </a:extLst>
          </a:blip>
          <a:stretch>
            <a:fillRect/>
          </a:stretch>
        </p:blipFill>
        <p:spPr>
          <a:xfrm>
            <a:off x="2286000" y="2583885"/>
            <a:ext cx="4244340" cy="2575560"/>
          </a:xfrm>
          <a:prstGeom prst="rect">
            <a:avLst/>
          </a:prstGeom>
        </p:spPr>
      </p:pic>
      <p:sp>
        <p:nvSpPr>
          <p:cNvPr id="5" name="文本框 4">
            <a:extLst>
              <a:ext uri="{FF2B5EF4-FFF2-40B4-BE49-F238E27FC236}">
                <a16:creationId xmlns:a16="http://schemas.microsoft.com/office/drawing/2014/main" id="{7F080A48-E11B-4929-9C49-EA78E2AA8E46}"/>
              </a:ext>
            </a:extLst>
          </p:cNvPr>
          <p:cNvSpPr txBox="1"/>
          <p:nvPr/>
        </p:nvSpPr>
        <p:spPr>
          <a:xfrm>
            <a:off x="752061" y="5265463"/>
            <a:ext cx="6942926" cy="369332"/>
          </a:xfrm>
          <a:prstGeom prst="rect">
            <a:avLst/>
          </a:prstGeom>
          <a:noFill/>
        </p:spPr>
        <p:txBody>
          <a:bodyPr wrap="none" rtlCol="0">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一般</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根据词频采样多个非上下文词语</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是根据词频的</a:t>
            </a:r>
            <a:r>
              <a:rPr lang="en-US" altLang="zh-CN" sz="1800" kern="100" dirty="0">
                <a:effectLst/>
                <a:latin typeface="Times New Roman" panose="02020603050405020304" pitchFamily="18" charset="0"/>
                <a:ea typeface="宋体" panose="02010600030101010101" pitchFamily="2" charset="-122"/>
              </a:rPr>
              <a:t>3/4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次方采样</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6" name="标题 5">
            <a:extLst>
              <a:ext uri="{FF2B5EF4-FFF2-40B4-BE49-F238E27FC236}">
                <a16:creationId xmlns:a16="http://schemas.microsoft.com/office/drawing/2014/main" id="{C49EE964-6FB8-40B4-B176-F381567952B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33286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B951CB0-7BF6-4AFF-A2D4-4E5BC892E9B7}"/>
              </a:ext>
            </a:extLst>
          </p:cNvPr>
          <p:cNvSpPr txBox="1"/>
          <p:nvPr/>
        </p:nvSpPr>
        <p:spPr>
          <a:xfrm>
            <a:off x="2657060" y="1165129"/>
            <a:ext cx="38100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A:1/10      B:2/10      C:3/10      D:4/10</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cx1="http://schemas.microsoft.com/office/drawing/2015/9/8/chartex">
        <mc:Choice Requires="cx1">
          <p:graphicFrame>
            <p:nvGraphicFramePr>
              <p:cNvPr id="8" name="图表 7">
                <a:extLst>
                  <a:ext uri="{FF2B5EF4-FFF2-40B4-BE49-F238E27FC236}">
                    <a16:creationId xmlns:a16="http://schemas.microsoft.com/office/drawing/2014/main" id="{CD4C2C02-A460-4792-BEE7-A79D7F6BEF76}"/>
                  </a:ext>
                </a:extLst>
              </p:cNvPr>
              <p:cNvGraphicFramePr/>
              <p:nvPr>
                <p:extLst>
                  <p:ext uri="{D42A27DB-BD31-4B8C-83A1-F6EECF244321}">
                    <p14:modId xmlns:p14="http://schemas.microsoft.com/office/powerpoint/2010/main" val="650685256"/>
                  </p:ext>
                </p:extLst>
              </p:nvPr>
            </p:nvGraphicFramePr>
            <p:xfrm>
              <a:off x="1304510" y="1676400"/>
              <a:ext cx="6515100" cy="113133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图表 7">
                <a:extLst>
                  <a:ext uri="{FF2B5EF4-FFF2-40B4-BE49-F238E27FC236}">
                    <a16:creationId xmlns:a16="http://schemas.microsoft.com/office/drawing/2014/main" id="{CD4C2C02-A460-4792-BEE7-A79D7F6BEF76}"/>
                  </a:ext>
                </a:extLst>
              </p:cNvPr>
              <p:cNvPicPr>
                <a:picLocks noGrp="1" noRot="1" noChangeAspect="1" noMove="1" noResize="1" noEditPoints="1" noAdjustHandles="1" noChangeArrowheads="1" noChangeShapeType="1"/>
              </p:cNvPicPr>
              <p:nvPr/>
            </p:nvPicPr>
            <p:blipFill>
              <a:blip r:embed="rId3"/>
              <a:stretch>
                <a:fillRect/>
              </a:stretch>
            </p:blipFill>
            <p:spPr>
              <a:xfrm>
                <a:off x="1304510" y="1676400"/>
                <a:ext cx="6515100" cy="1131331"/>
              </a:xfrm>
              <a:prstGeom prst="rect">
                <a:avLst/>
              </a:prstGeom>
            </p:spPr>
          </p:pic>
        </mc:Fallback>
      </mc:AlternateContent>
      <p:sp>
        <p:nvSpPr>
          <p:cNvPr id="9" name="文本框 8">
            <a:extLst>
              <a:ext uri="{FF2B5EF4-FFF2-40B4-BE49-F238E27FC236}">
                <a16:creationId xmlns:a16="http://schemas.microsoft.com/office/drawing/2014/main" id="{90F1B16D-82C3-4B2E-9E57-502A8413FAAC}"/>
              </a:ext>
            </a:extLst>
          </p:cNvPr>
          <p:cNvSpPr txBox="1"/>
          <p:nvPr/>
        </p:nvSpPr>
        <p:spPr>
          <a:xfrm>
            <a:off x="1997180" y="2814431"/>
            <a:ext cx="5822430" cy="369332"/>
          </a:xfrm>
          <a:prstGeom prst="rect">
            <a:avLst/>
          </a:prstGeom>
          <a:noFill/>
        </p:spPr>
        <p:txBody>
          <a:bodyPr wrap="square" rtlCol="0">
            <a:spAutoFit/>
          </a:bodyPr>
          <a:lstStyle/>
          <a:p>
            <a:r>
              <a:rPr lang="en-US" altLang="zh-CN" dirty="0"/>
              <a:t>A:0.1778         B:0.2990          C:0.4054          D:0.5029</a:t>
            </a:r>
            <a:endParaRPr lang="zh-CN" altLang="en-US" dirty="0"/>
          </a:p>
        </p:txBody>
      </p:sp>
      <mc:AlternateContent xmlns:mc="http://schemas.openxmlformats.org/markup-compatibility/2006" xmlns:cx1="http://schemas.microsoft.com/office/drawing/2015/9/8/chartex">
        <mc:Choice Requires="cx1">
          <p:graphicFrame>
            <p:nvGraphicFramePr>
              <p:cNvPr id="10" name="图表 9">
                <a:extLst>
                  <a:ext uri="{FF2B5EF4-FFF2-40B4-BE49-F238E27FC236}">
                    <a16:creationId xmlns:a16="http://schemas.microsoft.com/office/drawing/2014/main" id="{658800D9-5AD7-47F4-B7B5-7826E3F021DD}"/>
                  </a:ext>
                </a:extLst>
              </p:cNvPr>
              <p:cNvGraphicFramePr/>
              <p:nvPr>
                <p:extLst>
                  <p:ext uri="{D42A27DB-BD31-4B8C-83A1-F6EECF244321}">
                    <p14:modId xmlns:p14="http://schemas.microsoft.com/office/powerpoint/2010/main" val="3886456819"/>
                  </p:ext>
                </p:extLst>
              </p:nvPr>
            </p:nvGraphicFramePr>
            <p:xfrm>
              <a:off x="1278006" y="3108572"/>
              <a:ext cx="6515100" cy="1131331"/>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0" name="图表 9">
                <a:extLst>
                  <a:ext uri="{FF2B5EF4-FFF2-40B4-BE49-F238E27FC236}">
                    <a16:creationId xmlns:a16="http://schemas.microsoft.com/office/drawing/2014/main" id="{658800D9-5AD7-47F4-B7B5-7826E3F021DD}"/>
                  </a:ext>
                </a:extLst>
              </p:cNvPr>
              <p:cNvPicPr>
                <a:picLocks noGrp="1" noRot="1" noChangeAspect="1" noMove="1" noResize="1" noEditPoints="1" noAdjustHandles="1" noChangeArrowheads="1" noChangeShapeType="1"/>
              </p:cNvPicPr>
              <p:nvPr/>
            </p:nvPicPr>
            <p:blipFill>
              <a:blip r:embed="rId5"/>
              <a:stretch>
                <a:fillRect/>
              </a:stretch>
            </p:blipFill>
            <p:spPr>
              <a:xfrm>
                <a:off x="1278006" y="3108572"/>
                <a:ext cx="6515100" cy="1131331"/>
              </a:xfrm>
              <a:prstGeom prst="rect">
                <a:avLst/>
              </a:prstGeom>
            </p:spPr>
          </p:pic>
        </mc:Fallback>
      </mc:AlternateContent>
      <p:cxnSp>
        <p:nvCxnSpPr>
          <p:cNvPr id="19" name="直接箭头连接符 18">
            <a:extLst>
              <a:ext uri="{FF2B5EF4-FFF2-40B4-BE49-F238E27FC236}">
                <a16:creationId xmlns:a16="http://schemas.microsoft.com/office/drawing/2014/main" id="{F6C3F7CE-07FC-4CAD-8977-7F6498BA2D24}"/>
              </a:ext>
            </a:extLst>
          </p:cNvPr>
          <p:cNvCxnSpPr>
            <a:cxnSpLocks/>
          </p:cNvCxnSpPr>
          <p:nvPr/>
        </p:nvCxnSpPr>
        <p:spPr>
          <a:xfrm flipV="1">
            <a:off x="3631096" y="4141017"/>
            <a:ext cx="0" cy="19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E2A78C6-44B7-4C8D-BC72-7C671A93BB99}"/>
              </a:ext>
            </a:extLst>
          </p:cNvPr>
          <p:cNvCxnSpPr>
            <a:cxnSpLocks/>
          </p:cNvCxnSpPr>
          <p:nvPr/>
        </p:nvCxnSpPr>
        <p:spPr>
          <a:xfrm flipV="1">
            <a:off x="5536096" y="4141017"/>
            <a:ext cx="0" cy="19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C63F8D85-2CA2-4DD7-9419-24345DC76120}"/>
              </a:ext>
            </a:extLst>
          </p:cNvPr>
          <p:cNvCxnSpPr>
            <a:cxnSpLocks/>
          </p:cNvCxnSpPr>
          <p:nvPr/>
        </p:nvCxnSpPr>
        <p:spPr>
          <a:xfrm flipV="1">
            <a:off x="6907696" y="4141017"/>
            <a:ext cx="0" cy="19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F3B26B9F-D571-4205-B5A6-551688978CAE}"/>
              </a:ext>
            </a:extLst>
          </p:cNvPr>
          <p:cNvSpPr txBox="1"/>
          <p:nvPr/>
        </p:nvSpPr>
        <p:spPr>
          <a:xfrm>
            <a:off x="3287893" y="4277901"/>
            <a:ext cx="686406" cy="307777"/>
          </a:xfrm>
          <a:prstGeom prst="rect">
            <a:avLst/>
          </a:prstGeom>
          <a:noFill/>
        </p:spPr>
        <p:txBody>
          <a:bodyPr wrap="none" rtlCol="0">
            <a:spAutoFit/>
          </a:bodyPr>
          <a:lstStyle/>
          <a:p>
            <a:r>
              <a:rPr lang="en-US" altLang="zh-CN" sz="1400" dirty="0"/>
              <a:t>0.3627</a:t>
            </a:r>
            <a:endParaRPr lang="zh-CN" altLang="en-US" sz="1400" dirty="0"/>
          </a:p>
        </p:txBody>
      </p:sp>
      <p:sp>
        <p:nvSpPr>
          <p:cNvPr id="33" name="文本框 32">
            <a:extLst>
              <a:ext uri="{FF2B5EF4-FFF2-40B4-BE49-F238E27FC236}">
                <a16:creationId xmlns:a16="http://schemas.microsoft.com/office/drawing/2014/main" id="{E02897C2-0C2E-48B7-9007-456D0FB7993A}"/>
              </a:ext>
            </a:extLst>
          </p:cNvPr>
          <p:cNvSpPr txBox="1"/>
          <p:nvPr/>
        </p:nvSpPr>
        <p:spPr>
          <a:xfrm>
            <a:off x="5192893" y="4277554"/>
            <a:ext cx="686406" cy="307777"/>
          </a:xfrm>
          <a:prstGeom prst="rect">
            <a:avLst/>
          </a:prstGeom>
          <a:noFill/>
        </p:spPr>
        <p:txBody>
          <a:bodyPr wrap="none" rtlCol="0">
            <a:spAutoFit/>
          </a:bodyPr>
          <a:lstStyle/>
          <a:p>
            <a:r>
              <a:rPr lang="en-US" altLang="zh-CN" sz="1400" dirty="0"/>
              <a:t>0.6556</a:t>
            </a:r>
            <a:endParaRPr lang="zh-CN" altLang="en-US" sz="1400" dirty="0"/>
          </a:p>
        </p:txBody>
      </p:sp>
      <p:sp>
        <p:nvSpPr>
          <p:cNvPr id="34" name="文本框 33">
            <a:extLst>
              <a:ext uri="{FF2B5EF4-FFF2-40B4-BE49-F238E27FC236}">
                <a16:creationId xmlns:a16="http://schemas.microsoft.com/office/drawing/2014/main" id="{E08A6AAA-10FA-4268-A4CB-C08954E7795D}"/>
              </a:ext>
            </a:extLst>
          </p:cNvPr>
          <p:cNvSpPr txBox="1"/>
          <p:nvPr/>
        </p:nvSpPr>
        <p:spPr>
          <a:xfrm>
            <a:off x="6679096" y="4237878"/>
            <a:ext cx="686406" cy="307777"/>
          </a:xfrm>
          <a:prstGeom prst="rect">
            <a:avLst/>
          </a:prstGeom>
          <a:noFill/>
        </p:spPr>
        <p:txBody>
          <a:bodyPr wrap="none" rtlCol="0">
            <a:spAutoFit/>
          </a:bodyPr>
          <a:lstStyle/>
          <a:p>
            <a:r>
              <a:rPr lang="en-US" altLang="zh-CN" sz="1400" dirty="0"/>
              <a:t>0.8716</a:t>
            </a:r>
            <a:endParaRPr lang="zh-CN" altLang="en-US" sz="1400" dirty="0"/>
          </a:p>
        </p:txBody>
      </p:sp>
      <p:sp>
        <p:nvSpPr>
          <p:cNvPr id="35" name="文本框 34">
            <a:extLst>
              <a:ext uri="{FF2B5EF4-FFF2-40B4-BE49-F238E27FC236}">
                <a16:creationId xmlns:a16="http://schemas.microsoft.com/office/drawing/2014/main" id="{33640940-582E-489A-9D0B-EDCB2265BB26}"/>
              </a:ext>
            </a:extLst>
          </p:cNvPr>
          <p:cNvSpPr txBox="1"/>
          <p:nvPr/>
        </p:nvSpPr>
        <p:spPr>
          <a:xfrm>
            <a:off x="1447800" y="4724400"/>
            <a:ext cx="1295547" cy="1754326"/>
          </a:xfrm>
          <a:prstGeom prst="rect">
            <a:avLst/>
          </a:prstGeom>
          <a:noFill/>
        </p:spPr>
        <p:txBody>
          <a:bodyPr wrap="none" rtlCol="0">
            <a:spAutoFit/>
          </a:bodyPr>
          <a:lstStyle/>
          <a:p>
            <a:r>
              <a:rPr lang="en-US" altLang="zh-CN" dirty="0"/>
              <a:t>0.01063532</a:t>
            </a:r>
          </a:p>
          <a:p>
            <a:r>
              <a:rPr lang="en-US" altLang="zh-CN" dirty="0"/>
              <a:t>0.67136324</a:t>
            </a:r>
          </a:p>
          <a:p>
            <a:r>
              <a:rPr lang="en-US" altLang="zh-CN" dirty="0"/>
              <a:t>0.15632509</a:t>
            </a:r>
          </a:p>
          <a:p>
            <a:r>
              <a:rPr lang="en-US" altLang="zh-CN" dirty="0"/>
              <a:t>0.62714972</a:t>
            </a:r>
          </a:p>
          <a:p>
            <a:r>
              <a:rPr lang="en-US" altLang="zh-CN" dirty="0"/>
              <a:t>0.4590694 </a:t>
            </a:r>
          </a:p>
          <a:p>
            <a:r>
              <a:rPr lang="en-US" altLang="zh-CN" dirty="0"/>
              <a:t>0.61387554</a:t>
            </a:r>
            <a:endParaRPr lang="zh-CN" altLang="en-US" dirty="0"/>
          </a:p>
        </p:txBody>
      </p:sp>
      <p:cxnSp>
        <p:nvCxnSpPr>
          <p:cNvPr id="37" name="直接箭头连接符 36">
            <a:extLst>
              <a:ext uri="{FF2B5EF4-FFF2-40B4-BE49-F238E27FC236}">
                <a16:creationId xmlns:a16="http://schemas.microsoft.com/office/drawing/2014/main" id="{DD174A5D-E3B9-4ADC-8A8F-ABF1A7A2383A}"/>
              </a:ext>
            </a:extLst>
          </p:cNvPr>
          <p:cNvCxnSpPr>
            <a:stCxn id="35" idx="3"/>
          </p:cNvCxnSpPr>
          <p:nvPr/>
        </p:nvCxnSpPr>
        <p:spPr>
          <a:xfrm>
            <a:off x="2743347" y="5601563"/>
            <a:ext cx="31359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8E49443-DBDC-4E53-8DFA-BBAE25610E01}"/>
              </a:ext>
            </a:extLst>
          </p:cNvPr>
          <p:cNvSpPr txBox="1"/>
          <p:nvPr/>
        </p:nvSpPr>
        <p:spPr>
          <a:xfrm>
            <a:off x="5879299" y="4629608"/>
            <a:ext cx="327334" cy="1754326"/>
          </a:xfrm>
          <a:prstGeom prst="rect">
            <a:avLst/>
          </a:prstGeom>
          <a:noFill/>
        </p:spPr>
        <p:txBody>
          <a:bodyPr wrap="none" rtlCol="0">
            <a:spAutoFit/>
          </a:bodyPr>
          <a:lstStyle/>
          <a:p>
            <a:r>
              <a:rPr lang="en-US" altLang="zh-CN" dirty="0"/>
              <a:t>D</a:t>
            </a:r>
          </a:p>
          <a:p>
            <a:r>
              <a:rPr lang="en-US" altLang="zh-CN" dirty="0"/>
              <a:t>B</a:t>
            </a:r>
          </a:p>
          <a:p>
            <a:r>
              <a:rPr lang="en-US" altLang="zh-CN" dirty="0"/>
              <a:t>D</a:t>
            </a:r>
          </a:p>
          <a:p>
            <a:r>
              <a:rPr lang="en-US" altLang="zh-CN" dirty="0"/>
              <a:t>C</a:t>
            </a:r>
          </a:p>
          <a:p>
            <a:r>
              <a:rPr lang="en-US" altLang="zh-CN" dirty="0"/>
              <a:t>C</a:t>
            </a:r>
          </a:p>
          <a:p>
            <a:r>
              <a:rPr lang="en-US" altLang="zh-CN" dirty="0"/>
              <a:t>C</a:t>
            </a:r>
            <a:endParaRPr lang="zh-CN" altLang="en-US" dirty="0"/>
          </a:p>
        </p:txBody>
      </p:sp>
      <p:sp>
        <p:nvSpPr>
          <p:cNvPr id="4" name="标题 3">
            <a:extLst>
              <a:ext uri="{FF2B5EF4-FFF2-40B4-BE49-F238E27FC236}">
                <a16:creationId xmlns:a16="http://schemas.microsoft.com/office/drawing/2014/main" id="{C9A46CC2-837B-4F93-96E8-64BC21F44C22}"/>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94621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EF78DE-FDFA-44BD-A223-3F16D7AB7235}"/>
              </a:ext>
            </a:extLst>
          </p:cNvPr>
          <p:cNvSpPr txBox="1"/>
          <p:nvPr/>
        </p:nvSpPr>
        <p:spPr>
          <a:xfrm>
            <a:off x="457199" y="877448"/>
            <a:ext cx="7924801" cy="923330"/>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这种方法</a:t>
            </a:r>
            <a:r>
              <a:rPr lang="zh-CN" altLang="zh-CN" sz="1800" b="1" kern="1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避免了</a:t>
            </a:r>
            <a:r>
              <a:rPr lang="en-US" altLang="zh-CN" sz="1800" b="1" kern="100" dirty="0">
                <a:solidFill>
                  <a:srgbClr val="00B0F0"/>
                </a:solidFill>
                <a:effectLst/>
                <a:latin typeface="Times New Roman" panose="02020603050405020304" pitchFamily="18" charset="0"/>
                <a:ea typeface="宋体" panose="02010600030101010101" pitchFamily="2" charset="-122"/>
              </a:rPr>
              <a:t>NNLM</a:t>
            </a:r>
            <a:r>
              <a:rPr lang="zh-CN" altLang="zh-CN" sz="1800" b="1" kern="1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在表示学习过程中</a:t>
            </a:r>
            <a:r>
              <a:rPr lang="en-US" altLang="zh-CN" sz="1800" b="1" kern="100" dirty="0" err="1">
                <a:solidFill>
                  <a:srgbClr val="00B0F0"/>
                </a:solidFill>
                <a:effectLst/>
                <a:latin typeface="Times New Roman" panose="02020603050405020304" pitchFamily="18" charset="0"/>
                <a:ea typeface="宋体" panose="02010600030101010101" pitchFamily="2" charset="-122"/>
              </a:rPr>
              <a:t>softmax</a:t>
            </a:r>
            <a:r>
              <a:rPr lang="zh-CN" altLang="zh-CN" sz="1800" b="1" kern="100" dirty="0">
                <a:solidFill>
                  <a:srgbClr val="00B0F0"/>
                </a:solidFill>
                <a:effectLst/>
                <a:latin typeface="Times New Roman" panose="02020603050405020304" pitchFamily="18" charset="0"/>
                <a:ea typeface="宋体" panose="02010600030101010101" pitchFamily="2" charset="-122"/>
                <a:cs typeface="Times New Roman" panose="02020603050405020304" pitchFamily="18" charset="0"/>
              </a:rPr>
              <a:t>层复杂的矩阵运算</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t>以</a:t>
            </a:r>
            <a:r>
              <a:rPr lang="en-US" altLang="zh-CN" sz="1800" kern="100" dirty="0">
                <a:effectLst/>
                <a:latin typeface="Times New Roman" panose="02020603050405020304" pitchFamily="18" charset="0"/>
                <a:ea typeface="宋体" panose="02010600030101010101" pitchFamily="2" charset="-122"/>
              </a:rPr>
              <a:t>Skip-gram</a:t>
            </a:r>
            <a:r>
              <a:rPr lang="zh-CN" altLang="en-US" dirty="0"/>
              <a:t>模型为例。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将多个正样本为真的概率和多个负样本为假的概率乘积视为一次预测的后验概率。</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83EC44C-D5A1-48ED-B580-8025C2584895}"/>
                  </a:ext>
                </a:extLst>
              </p:cNvPr>
              <p:cNvSpPr txBox="1"/>
              <p:nvPr/>
            </p:nvSpPr>
            <p:spPr>
              <a:xfrm>
                <a:off x="778509" y="1847703"/>
                <a:ext cx="7924800" cy="7990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latin typeface="Cambria Math" panose="02040503050406030204" pitchFamily="18" charset="0"/>
                            </a:rPr>
                          </m:ctrlPr>
                        </m:dPr>
                        <m:e>
                          <m:r>
                            <a:rPr lang="zh-CN" altLang="en-US" i="1">
                              <a:latin typeface="Cambria Math" panose="02040503050406030204" pitchFamily="18" charset="0"/>
                            </a:rPr>
                            <m:t>𝑐</m:t>
                          </m:r>
                        </m:e>
                        <m:e>
                          <m:r>
                            <a:rPr lang="zh-CN" altLang="en-US" i="1">
                              <a:latin typeface="Cambria Math" panose="02040503050406030204" pitchFamily="18" charset="0"/>
                            </a:rPr>
                            <m:t>𝑤</m:t>
                          </m:r>
                        </m:e>
                      </m:d>
                      <m:r>
                        <a:rPr lang="zh-CN" altLang="en-US" i="0">
                          <a:latin typeface="Cambria Math" panose="02040503050406030204" pitchFamily="18" charset="0"/>
                        </a:rPr>
                        <m:t>=</m:t>
                      </m:r>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𝑢</m:t>
                          </m:r>
                          <m:r>
                            <a:rPr lang="zh-CN" altLang="en-US" i="0">
                              <a:latin typeface="Cambria Math" panose="02040503050406030204" pitchFamily="18" charset="0"/>
                            </a:rPr>
                            <m:t>∈</m:t>
                          </m:r>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𝑐</m:t>
                              </m:r>
                            </m:e>
                          </m:d>
                          <m:nary>
                            <m:naryPr>
                              <m:chr m:val="⋃"/>
                              <m:grow m:val="on"/>
                              <m:subHide m:val="on"/>
                              <m:supHide m:val="on"/>
                              <m:ctrlPr>
                                <a:rPr lang="zh-CN" altLang="en-US" i="1">
                                  <a:latin typeface="Cambria Math" panose="02040503050406030204" pitchFamily="18" charset="0"/>
                                </a:rPr>
                              </m:ctrlPr>
                            </m:naryPr>
                            <m:sub/>
                            <m:sup/>
                            <m:e>
                              <m:r>
                                <a:rPr lang="zh-CN" altLang="en-US" i="1">
                                  <a:latin typeface="Cambria Math" panose="02040503050406030204" pitchFamily="18" charset="0"/>
                                </a:rPr>
                                <m:t>𝑁</m:t>
                              </m:r>
                            </m:e>
                          </m:nary>
                          <m:r>
                            <a:rPr lang="zh-CN" altLang="en-US" i="1">
                              <a:latin typeface="Cambria Math" panose="02040503050406030204" pitchFamily="18" charset="0"/>
                            </a:rPr>
                            <m:t>𝐸𝐺</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𝑐</m:t>
                              </m:r>
                            </m:e>
                          </m:d>
                        </m:sub>
                        <m:sup/>
                        <m:e>
                          <m:r>
                            <a:rPr lang="zh-CN" altLang="en-US" i="1">
                              <a:latin typeface="Cambria Math" panose="02040503050406030204" pitchFamily="18" charset="0"/>
                            </a:rPr>
                            <m:t>𝜎</m:t>
                          </m:r>
                        </m:e>
                      </m:nary>
                      <m:r>
                        <a:rPr lang="en-US" altLang="zh-CN"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𝒙</m:t>
                          </m:r>
                        </m:e>
                        <m:sub>
                          <m:r>
                            <a:rPr lang="en-US" altLang="zh-CN" i="1">
                              <a:latin typeface="Cambria Math" panose="02040503050406030204" pitchFamily="18" charset="0"/>
                            </a:rPr>
                            <m:t>𝑤</m:t>
                          </m:r>
                        </m:sub>
                        <m:sup>
                          <m:r>
                            <a:rPr lang="en-US" altLang="zh-CN" i="1">
                              <a:latin typeface="Cambria Math" panose="02040503050406030204" pitchFamily="18" charset="0"/>
                            </a:rPr>
                            <m:t>𝑇</m:t>
                          </m:r>
                        </m:sup>
                      </m:sSubSup>
                      <m:sSup>
                        <m:sSupPr>
                          <m:ctrlPr>
                            <a:rPr lang="zh-CN" altLang="zh-CN" b="1" i="1">
                              <a:latin typeface="Cambria Math" panose="02040503050406030204" pitchFamily="18" charset="0"/>
                            </a:rPr>
                          </m:ctrlPr>
                        </m:sSupPr>
                        <m:e>
                          <m:r>
                            <a:rPr lang="en-US" altLang="zh-CN" b="1" i="1">
                              <a:latin typeface="Cambria Math" panose="02040503050406030204" pitchFamily="18" charset="0"/>
                            </a:rPr>
                            <m:t>𝜽</m:t>
                          </m:r>
                        </m:e>
                        <m:sup>
                          <m:r>
                            <a:rPr lang="en-US" altLang="zh-CN" i="1">
                              <a:latin typeface="Cambria Math" panose="02040503050406030204" pitchFamily="18" charset="0"/>
                            </a:rPr>
                            <m:t>𝑢</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m:t>
                          </m:r>
                        </m:e>
                        <m:sup>
                          <m:sSup>
                            <m:sSupPr>
                              <m:ctrlPr>
                                <a:rPr lang="zh-CN" altLang="zh-CN" i="1">
                                  <a:latin typeface="Cambria Math" panose="02040503050406030204" pitchFamily="18" charset="0"/>
                                </a:rPr>
                              </m:ctrlPr>
                            </m:sSupPr>
                            <m:e>
                              <m:r>
                                <a:rPr lang="en-US" altLang="zh-CN" i="1">
                                  <a:latin typeface="Cambria Math" panose="02040503050406030204" pitchFamily="18" charset="0"/>
                                </a:rPr>
                                <m:t>𝑙</m:t>
                              </m:r>
                            </m:e>
                            <m:sup>
                              <m:r>
                                <a:rPr lang="en-US" altLang="zh-CN" i="1">
                                  <a:latin typeface="Cambria Math" panose="02040503050406030204" pitchFamily="18" charset="0"/>
                                </a:rPr>
                                <m:t>𝑐</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𝑢</m:t>
                              </m:r>
                            </m:e>
                          </m:d>
                        </m:sup>
                      </m:sSup>
                      <m:r>
                        <a:rPr lang="en-US" altLang="zh-CN" i="1">
                          <a:latin typeface="Cambria Math" panose="02040503050406030204" pitchFamily="18" charset="0"/>
                        </a:rPr>
                        <m:t>⋅[1−</m:t>
                      </m:r>
                      <m:r>
                        <a:rPr lang="en-US" altLang="zh-CN" i="1">
                          <a:latin typeface="Cambria Math" panose="02040503050406030204" pitchFamily="18" charset="0"/>
                        </a:rPr>
                        <m:t>𝜎</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b="1" i="1">
                              <a:latin typeface="Cambria Math" panose="02040503050406030204" pitchFamily="18" charset="0"/>
                            </a:rPr>
                            <m:t>𝒙</m:t>
                          </m:r>
                        </m:e>
                        <m:sub>
                          <m:r>
                            <a:rPr lang="en-US" altLang="zh-CN" i="1">
                              <a:latin typeface="Cambria Math" panose="02040503050406030204" pitchFamily="18" charset="0"/>
                            </a:rPr>
                            <m:t>𝑤</m:t>
                          </m:r>
                        </m:sub>
                        <m:sup>
                          <m:r>
                            <a:rPr lang="en-US" altLang="zh-CN" i="1">
                              <a:latin typeface="Cambria Math" panose="02040503050406030204" pitchFamily="18" charset="0"/>
                            </a:rPr>
                            <m:t>𝑇</m:t>
                          </m:r>
                        </m:sup>
                      </m:sSubSup>
                      <m:sSup>
                        <m:sSupPr>
                          <m:ctrlPr>
                            <a:rPr lang="zh-CN" altLang="zh-CN" i="1">
                              <a:latin typeface="Cambria Math" panose="02040503050406030204" pitchFamily="18" charset="0"/>
                            </a:rPr>
                          </m:ctrlPr>
                        </m:sSupPr>
                        <m:e>
                          <m:r>
                            <a:rPr lang="en-US" altLang="zh-CN" b="1" i="1">
                              <a:latin typeface="Cambria Math" panose="02040503050406030204" pitchFamily="18" charset="0"/>
                            </a:rPr>
                            <m:t>𝜽</m:t>
                          </m:r>
                        </m:e>
                        <m:sup>
                          <m:r>
                            <a:rPr lang="en-US" altLang="zh-CN" i="1">
                              <a:latin typeface="Cambria Math" panose="02040503050406030204" pitchFamily="18" charset="0"/>
                            </a:rPr>
                            <m:t>𝑢</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𝑙</m:t>
                              </m:r>
                            </m:e>
                            <m:sup>
                              <m:r>
                                <a:rPr lang="en-US" altLang="zh-CN" i="1">
                                  <a:latin typeface="Cambria Math" panose="02040503050406030204" pitchFamily="18" charset="0"/>
                                </a:rPr>
                                <m:t>𝑐</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𝑢</m:t>
                              </m:r>
                            </m:e>
                          </m:d>
                        </m:sup>
                      </m:sSup>
                    </m:oMath>
                  </m:oMathPara>
                </a14:m>
                <a:endParaRPr lang="zh-CN" altLang="en-US" dirty="0"/>
              </a:p>
            </p:txBody>
          </p:sp>
        </mc:Choice>
        <mc:Fallback xmlns="">
          <p:sp>
            <p:nvSpPr>
              <p:cNvPr id="9" name="文本框 8">
                <a:extLst>
                  <a:ext uri="{FF2B5EF4-FFF2-40B4-BE49-F238E27FC236}">
                    <a16:creationId xmlns:a16="http://schemas.microsoft.com/office/drawing/2014/main" id="{C83EC44C-D5A1-48ED-B580-8025C2584895}"/>
                  </a:ext>
                </a:extLst>
              </p:cNvPr>
              <p:cNvSpPr txBox="1">
                <a:spLocks noRot="1" noChangeAspect="1" noMove="1" noResize="1" noEditPoints="1" noAdjustHandles="1" noChangeArrowheads="1" noChangeShapeType="1" noTextEdit="1"/>
              </p:cNvSpPr>
              <p:nvPr/>
            </p:nvSpPr>
            <p:spPr>
              <a:xfrm>
                <a:off x="778509" y="1847703"/>
                <a:ext cx="7924800" cy="799001"/>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F0774A52-DAE9-408E-BCAD-D125E5832B42}"/>
              </a:ext>
            </a:extLst>
          </p:cNvPr>
          <p:cNvSpPr txBox="1"/>
          <p:nvPr/>
        </p:nvSpPr>
        <p:spPr>
          <a:xfrm>
            <a:off x="472440" y="3309407"/>
            <a:ext cx="4339650"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预测其所有上下文词语的似然概率定义为</a:t>
            </a:r>
            <a:endParaRPr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A2E29DC-D964-4145-A734-2E882546403F}"/>
                  </a:ext>
                </a:extLst>
              </p:cNvPr>
              <p:cNvSpPr txBox="1"/>
              <p:nvPr/>
            </p:nvSpPr>
            <p:spPr>
              <a:xfrm>
                <a:off x="1102360" y="3598590"/>
                <a:ext cx="6705600" cy="8680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solidFill>
                                <a:srgbClr val="836967"/>
                              </a:solidFill>
                              <a:latin typeface="Cambria Math" panose="02040503050406030204" pitchFamily="18" charset="0"/>
                            </a:rPr>
                          </m:ctrlPr>
                        </m:mPr>
                        <m:mr>
                          <m:e>
                            <m:r>
                              <a:rPr lang="zh-CN" altLang="en-US" i="1">
                                <a:latin typeface="Cambria Math" panose="02040503050406030204" pitchFamily="18" charset="0"/>
                              </a:rPr>
                              <m:t>𝑔</m:t>
                            </m:r>
                            <m:d>
                              <m:dPr>
                                <m:ctrlPr>
                                  <a:rPr lang="zh-CN" altLang="en-US" i="1">
                                    <a:latin typeface="Cambria Math" panose="02040503050406030204" pitchFamily="18" charset="0"/>
                                  </a:rPr>
                                </m:ctrlPr>
                              </m:dPr>
                              <m:e>
                                <m:r>
                                  <a:rPr lang="zh-CN" altLang="en-US" i="1">
                                    <a:latin typeface="Cambria Math" panose="02040503050406030204" pitchFamily="18" charset="0"/>
                                  </a:rPr>
                                  <m:t>𝑤</m:t>
                                </m:r>
                              </m:e>
                            </m:d>
                          </m:e>
                          <m:e>
                            <m:r>
                              <a:rPr lang="zh-CN" altLang="en-US" i="0">
                                <a:latin typeface="Cambria Math" panose="02040503050406030204" pitchFamily="18" charset="0"/>
                              </a:rPr>
                              <m:t>=</m:t>
                            </m:r>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𝑐</m:t>
                                </m:r>
                                <m:r>
                                  <a:rPr lang="zh-CN" altLang="en-US" i="0">
                                    <a:latin typeface="Cambria Math" panose="02040503050406030204" pitchFamily="18" charset="0"/>
                                  </a:rPr>
                                  <m:t>∈</m:t>
                                </m:r>
                                <m:r>
                                  <a:rPr lang="zh-CN" altLang="en-US" i="1">
                                    <a:latin typeface="Cambria Math" panose="02040503050406030204" pitchFamily="18" charset="0"/>
                                  </a:rPr>
                                  <m:t>𝐶𝑜𝑛𝑡𝑒𝑥𝑡</m:t>
                                </m:r>
                                <m:d>
                                  <m:dPr>
                                    <m:ctrlPr>
                                      <a:rPr lang="zh-CN" altLang="en-US" i="1">
                                        <a:latin typeface="Cambria Math" panose="02040503050406030204" pitchFamily="18" charset="0"/>
                                      </a:rPr>
                                    </m:ctrlPr>
                                  </m:dPr>
                                  <m:e>
                                    <m:r>
                                      <a:rPr lang="zh-CN" altLang="en-US" i="1">
                                        <a:latin typeface="Cambria Math" panose="02040503050406030204" pitchFamily="18" charset="0"/>
                                      </a:rPr>
                                      <m:t>𝑤</m:t>
                                    </m:r>
                                  </m:e>
                                </m:d>
                              </m:sub>
                              <m:sup/>
                              <m:e>
                                <m:r>
                                  <a:rPr lang="zh-CN" altLang="en-US" i="1">
                                    <a:latin typeface="Cambria Math" panose="02040503050406030204" pitchFamily="18" charset="0"/>
                                  </a:rPr>
                                  <m:t>𝑝</m:t>
                                </m:r>
                              </m:e>
                            </m:nary>
                            <m:d>
                              <m:dPr>
                                <m:ctrlPr>
                                  <a:rPr lang="zh-CN" altLang="en-US" i="1">
                                    <a:latin typeface="Cambria Math" panose="02040503050406030204" pitchFamily="18" charset="0"/>
                                  </a:rPr>
                                </m:ctrlPr>
                              </m:dPr>
                              <m:e>
                                <m:r>
                                  <a:rPr lang="zh-CN" altLang="en-US" i="1">
                                    <a:latin typeface="Cambria Math" panose="02040503050406030204" pitchFamily="18" charset="0"/>
                                  </a:rPr>
                                  <m:t>𝑐</m:t>
                                </m:r>
                              </m:e>
                              <m:e>
                                <m:r>
                                  <a:rPr lang="zh-CN" altLang="en-US" i="1">
                                    <a:latin typeface="Cambria Math" panose="02040503050406030204" pitchFamily="18" charset="0"/>
                                  </a:rPr>
                                  <m:t>𝑤</m:t>
                                </m:r>
                              </m:e>
                            </m:d>
                          </m:e>
                        </m:mr>
                        <m:mr>
                          <m:e/>
                          <m:e/>
                        </m:mr>
                      </m:m>
                    </m:oMath>
                  </m:oMathPara>
                </a14:m>
                <a:endParaRPr lang="zh-CN" altLang="en-US" dirty="0"/>
              </a:p>
            </p:txBody>
          </p:sp>
        </mc:Choice>
        <mc:Fallback xmlns="">
          <p:sp>
            <p:nvSpPr>
              <p:cNvPr id="15" name="文本框 14">
                <a:extLst>
                  <a:ext uri="{FF2B5EF4-FFF2-40B4-BE49-F238E27FC236}">
                    <a16:creationId xmlns:a16="http://schemas.microsoft.com/office/drawing/2014/main" id="{7A2E29DC-D964-4145-A734-2E882546403F}"/>
                  </a:ext>
                </a:extLst>
              </p:cNvPr>
              <p:cNvSpPr txBox="1">
                <a:spLocks noRot="1" noChangeAspect="1" noMove="1" noResize="1" noEditPoints="1" noAdjustHandles="1" noChangeArrowheads="1" noChangeShapeType="1" noTextEdit="1"/>
              </p:cNvSpPr>
              <p:nvPr/>
            </p:nvSpPr>
            <p:spPr>
              <a:xfrm>
                <a:off x="1102360" y="3598590"/>
                <a:ext cx="6705600" cy="868058"/>
              </a:xfrm>
              <a:prstGeom prst="rect">
                <a:avLst/>
              </a:prstGeom>
              <a:blipFill>
                <a:blip r:embed="rId4"/>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40D2C42-E856-4B6C-A5E9-108CAC64D944}"/>
              </a:ext>
            </a:extLst>
          </p:cNvPr>
          <p:cNvSpPr txBox="1"/>
          <p:nvPr/>
        </p:nvSpPr>
        <p:spPr>
          <a:xfrm>
            <a:off x="482600" y="4292081"/>
            <a:ext cx="2031325"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定义损失函数如下</a:t>
            </a:r>
            <a:endParaRPr lang="zh-CN" altLang="en-US" dirty="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CEDB1F5-17A5-4D4B-A573-34C95036B436}"/>
                  </a:ext>
                </a:extLst>
              </p:cNvPr>
              <p:cNvSpPr txBox="1"/>
              <p:nvPr/>
            </p:nvSpPr>
            <p:spPr>
              <a:xfrm>
                <a:off x="2253698" y="4605037"/>
                <a:ext cx="4636604" cy="7648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zh-CN" altLang="en-US" smtClean="0">
                          <a:latin typeface="Cambria Math" panose="02040503050406030204" pitchFamily="18" charset="0"/>
                        </a:rPr>
                        <m:t>=</m:t>
                      </m:r>
                      <m:r>
                        <m:rPr>
                          <m:sty m:val="p"/>
                        </m:rPr>
                        <a:rPr lang="zh-CN" altLang="en-US" i="0">
                          <a:latin typeface="Cambria Math" panose="02040503050406030204" pitchFamily="18" charset="0"/>
                        </a:rPr>
                        <m:t>log</m:t>
                      </m:r>
                      <m:r>
                        <a:rPr lang="zh-CN" altLang="en-US" i="1">
                          <a:latin typeface="Cambria Math" panose="02040503050406030204" pitchFamily="18" charset="0"/>
                        </a:rPr>
                        <m:t>𝐺</m:t>
                      </m:r>
                      <m:r>
                        <a:rPr lang="zh-CN" altLang="en-US" i="0">
                          <a:latin typeface="Cambria Math" panose="02040503050406030204" pitchFamily="18" charset="0"/>
                        </a:rPr>
                        <m:t>=</m:t>
                      </m:r>
                      <m:r>
                        <m:rPr>
                          <m:sty m:val="p"/>
                        </m:rPr>
                        <a:rPr lang="zh-CN" altLang="en-US" i="0">
                          <a:latin typeface="Cambria Math" panose="02040503050406030204" pitchFamily="18" charset="0"/>
                        </a:rPr>
                        <m:t>log</m:t>
                      </m:r>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𝐶</m:t>
                          </m:r>
                        </m:sub>
                        <m:sup/>
                        <m:e>
                          <m:r>
                            <a:rPr lang="zh-CN" altLang="en-US" i="1">
                              <a:latin typeface="Cambria Math" panose="02040503050406030204" pitchFamily="18" charset="0"/>
                            </a:rPr>
                            <m:t>𝑔</m:t>
                          </m:r>
                        </m:e>
                      </m:nary>
                      <m:d>
                        <m:dPr>
                          <m:ctrlPr>
                            <a:rPr lang="zh-CN" altLang="en-US" i="1">
                              <a:latin typeface="Cambria Math" panose="02040503050406030204" pitchFamily="18" charset="0"/>
                            </a:rPr>
                          </m:ctrlPr>
                        </m:dPr>
                        <m:e>
                          <m:r>
                            <a:rPr lang="zh-CN" altLang="en-US" i="1">
                              <a:latin typeface="Cambria Math" panose="02040503050406030204" pitchFamily="18" charset="0"/>
                            </a:rPr>
                            <m:t>𝑤</m:t>
                          </m:r>
                        </m:e>
                      </m:d>
                    </m:oMath>
                  </m:oMathPara>
                </a14:m>
                <a:endParaRPr lang="zh-CN" altLang="en-US" dirty="0"/>
              </a:p>
            </p:txBody>
          </p:sp>
        </mc:Choice>
        <mc:Fallback xmlns="">
          <p:sp>
            <p:nvSpPr>
              <p:cNvPr id="20" name="文本框 19">
                <a:extLst>
                  <a:ext uri="{FF2B5EF4-FFF2-40B4-BE49-F238E27FC236}">
                    <a16:creationId xmlns:a16="http://schemas.microsoft.com/office/drawing/2014/main" id="{DCEDB1F5-17A5-4D4B-A573-34C95036B436}"/>
                  </a:ext>
                </a:extLst>
              </p:cNvPr>
              <p:cNvSpPr txBox="1">
                <a:spLocks noRot="1" noChangeAspect="1" noMove="1" noResize="1" noEditPoints="1" noAdjustHandles="1" noChangeArrowheads="1" noChangeShapeType="1" noTextEdit="1"/>
              </p:cNvSpPr>
              <p:nvPr/>
            </p:nvSpPr>
            <p:spPr>
              <a:xfrm>
                <a:off x="2253698" y="4605037"/>
                <a:ext cx="4636604" cy="76482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BC31CC8-3DB4-4D98-9E70-DBAADA99C324}"/>
                  </a:ext>
                </a:extLst>
              </p:cNvPr>
              <p:cNvSpPr txBox="1"/>
              <p:nvPr/>
            </p:nvSpPr>
            <p:spPr>
              <a:xfrm>
                <a:off x="482600" y="2667954"/>
                <a:ext cx="7980680" cy="646331"/>
              </a:xfrm>
              <a:prstGeom prst="rect">
                <a:avLst/>
              </a:prstGeom>
              <a:noFill/>
            </p:spPr>
            <p:txBody>
              <a:bodyPr wrap="square">
                <a:spAutoFit/>
              </a:bodyPr>
              <a:lstStyle/>
              <a:p>
                <a14:m>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sup>
                    </m:sSup>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)∈{0,1}</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，当且仅当</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sup>
                    </m:sSup>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ϵ</m:t>
                    </m:r>
                    <m:d>
                      <m:dPr>
                        <m:begChr m:val="{"/>
                        <m:endChr m:val="}"/>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e>
                    </m:d>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ϵ</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𝑁𝐸𝐺</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e>
                    </m:d>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xmlns="">
          <p:sp>
            <p:nvSpPr>
              <p:cNvPr id="10" name="文本框 9">
                <a:extLst>
                  <a:ext uri="{FF2B5EF4-FFF2-40B4-BE49-F238E27FC236}">
                    <a16:creationId xmlns:a16="http://schemas.microsoft.com/office/drawing/2014/main" id="{5BC31CC8-3DB4-4D98-9E70-DBAADA99C324}"/>
                  </a:ext>
                </a:extLst>
              </p:cNvPr>
              <p:cNvSpPr txBox="1">
                <a:spLocks noRot="1" noChangeAspect="1" noMove="1" noResize="1" noEditPoints="1" noAdjustHandles="1" noChangeArrowheads="1" noChangeShapeType="1" noTextEdit="1"/>
              </p:cNvSpPr>
              <p:nvPr/>
            </p:nvSpPr>
            <p:spPr>
              <a:xfrm>
                <a:off x="482600" y="2667954"/>
                <a:ext cx="7980680" cy="646331"/>
              </a:xfrm>
              <a:prstGeom prst="rect">
                <a:avLst/>
              </a:prstGeom>
              <a:blipFill>
                <a:blip r:embed="rId6"/>
                <a:stretch>
                  <a:fillRect t="-7547" b="-1415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EA5E361-2995-4C3D-9312-879747E12BCB}"/>
              </a:ext>
            </a:extLst>
          </p:cNvPr>
          <p:cNvSpPr txBox="1"/>
          <p:nvPr/>
        </p:nvSpPr>
        <p:spPr>
          <a:xfrm>
            <a:off x="441960" y="6022392"/>
            <a:ext cx="5251759"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当前窗口下，针对上下文</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，样本</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的损失函数定义</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9CF532F-2626-440B-99E5-8ABB92AE1455}"/>
                  </a:ext>
                </a:extLst>
              </p:cNvPr>
              <p:cNvSpPr txBox="1"/>
              <p:nvPr/>
            </p:nvSpPr>
            <p:spPr>
              <a:xfrm>
                <a:off x="1540509" y="6429363"/>
                <a:ext cx="6062981"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836967"/>
                          </a:solidFill>
                          <a:latin typeface="Cambria Math" panose="02040503050406030204" pitchFamily="18" charset="0"/>
                        </a:rPr>
                        <m:t>𝐿</m:t>
                      </m:r>
                      <m:r>
                        <a:rPr lang="en-US" altLang="zh-CN" b="0" i="1" smtClean="0">
                          <a:solidFill>
                            <a:srgbClr val="836967"/>
                          </a:solidFill>
                          <a:latin typeface="Cambria Math" panose="02040503050406030204" pitchFamily="18" charset="0"/>
                        </a:rPr>
                        <m:t>=</m:t>
                      </m:r>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𝑙</m:t>
                          </m:r>
                        </m:e>
                        <m:sup>
                          <m:r>
                            <a:rPr lang="zh-CN" altLang="en-US" i="1">
                              <a:latin typeface="Cambria Math" panose="02040503050406030204" pitchFamily="18" charset="0"/>
                            </a:rPr>
                            <m:t>𝑐</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𝑢</m:t>
                          </m:r>
                        </m:e>
                      </m:d>
                      <m:r>
                        <a:rPr lang="zh-CN" altLang="en-US" i="0">
                          <a:latin typeface="Cambria Math" panose="02040503050406030204" pitchFamily="18" charset="0"/>
                        </a:rPr>
                        <m:t>⋅</m:t>
                      </m:r>
                      <m:r>
                        <m:rPr>
                          <m:sty m:val="p"/>
                        </m:rPr>
                        <a:rPr lang="zh-CN" altLang="en-US" i="0">
                          <a:latin typeface="Cambria Math" panose="02040503050406030204" pitchFamily="18" charset="0"/>
                        </a:rPr>
                        <m:t>log</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b="0" i="1">
                                  <a:latin typeface="Cambria Math" panose="02040503050406030204" pitchFamily="18" charset="0"/>
                                </a:rPr>
                                <m:t>𝑢</m:t>
                              </m:r>
                            </m:sup>
                          </m:sSup>
                        </m:e>
                      </m:d>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p>
                            <m:sSupPr>
                              <m:ctrlPr>
                                <a:rPr lang="zh-CN" altLang="en-US" b="0" i="1">
                                  <a:solidFill>
                                    <a:srgbClr val="836967"/>
                                  </a:solidFill>
                                  <a:latin typeface="Cambria Math" panose="02040503050406030204" pitchFamily="18" charset="0"/>
                                </a:rPr>
                              </m:ctrlPr>
                            </m:sSupPr>
                            <m:e>
                              <m:r>
                                <a:rPr lang="zh-CN" altLang="en-US" b="0" i="1">
                                  <a:latin typeface="Cambria Math" panose="02040503050406030204" pitchFamily="18" charset="0"/>
                                </a:rPr>
                                <m:t>𝑙</m:t>
                              </m:r>
                            </m:e>
                            <m:sup>
                              <m:r>
                                <a:rPr lang="zh-CN" altLang="en-US" b="0" i="1">
                                  <a:latin typeface="Cambria Math" panose="02040503050406030204" pitchFamily="18" charset="0"/>
                                </a:rPr>
                                <m:t>𝑐</m:t>
                              </m:r>
                            </m:sup>
                          </m:sSup>
                          <m:d>
                            <m:dPr>
                              <m:ctrlPr>
                                <a:rPr lang="zh-CN" altLang="en-US" b="0" i="1">
                                  <a:latin typeface="Cambria Math" panose="02040503050406030204" pitchFamily="18" charset="0"/>
                                </a:rPr>
                              </m:ctrlPr>
                            </m:dPr>
                            <m:e>
                              <m:r>
                                <a:rPr lang="zh-CN" altLang="en-US" b="0" i="1">
                                  <a:latin typeface="Cambria Math" panose="02040503050406030204" pitchFamily="18" charset="0"/>
                                </a:rPr>
                                <m:t>𝑢</m:t>
                              </m:r>
                            </m:e>
                          </m:d>
                        </m:e>
                      </m:d>
                      <m:r>
                        <a:rPr lang="zh-CN" altLang="en-US" b="0" i="0">
                          <a:latin typeface="Cambria Math" panose="02040503050406030204" pitchFamily="18" charset="0"/>
                        </a:rPr>
                        <m:t>⋅</m:t>
                      </m:r>
                      <m:r>
                        <m:rPr>
                          <m:sty m:val="p"/>
                        </m:rPr>
                        <a:rPr lang="zh-CN" altLang="en-US" b="0" i="0">
                          <a:latin typeface="Cambria Math" panose="02040503050406030204" pitchFamily="18" charset="0"/>
                        </a:rPr>
                        <m:t>log</m:t>
                      </m:r>
                      <m:d>
                        <m:dPr>
                          <m:begChr m:val="["/>
                          <m:endChr m:val="]"/>
                          <m:ctrlPr>
                            <a:rPr lang="zh-CN" altLang="en-US" b="0" i="1">
                              <a:latin typeface="Cambria Math" panose="02040503050406030204" pitchFamily="18" charset="0"/>
                            </a:rPr>
                          </m:ctrlPr>
                        </m:dPr>
                        <m:e>
                          <m:r>
                            <a:rPr lang="zh-CN" altLang="en-US" b="0" i="0">
                              <a:latin typeface="Cambria Math" panose="02040503050406030204" pitchFamily="18" charset="0"/>
                            </a:rPr>
                            <m:t>1−</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b="0" i="1">
                                      <a:latin typeface="Cambria Math" panose="02040503050406030204" pitchFamily="18" charset="0"/>
                                    </a:rPr>
                                    <m:t>𝑢</m:t>
                                  </m:r>
                                </m:sup>
                              </m:sSup>
                            </m:e>
                          </m:d>
                        </m:e>
                      </m:d>
                    </m:oMath>
                  </m:oMathPara>
                </a14:m>
                <a:endParaRPr lang="zh-CN" altLang="en-US" dirty="0"/>
              </a:p>
            </p:txBody>
          </p:sp>
        </mc:Choice>
        <mc:Fallback xmlns="">
          <p:sp>
            <p:nvSpPr>
              <p:cNvPr id="17" name="文本框 16">
                <a:extLst>
                  <a:ext uri="{FF2B5EF4-FFF2-40B4-BE49-F238E27FC236}">
                    <a16:creationId xmlns:a16="http://schemas.microsoft.com/office/drawing/2014/main" id="{79CF532F-2626-440B-99E5-8ABB92AE1455}"/>
                  </a:ext>
                </a:extLst>
              </p:cNvPr>
              <p:cNvSpPr txBox="1">
                <a:spLocks noRot="1" noChangeAspect="1" noMove="1" noResize="1" noEditPoints="1" noAdjustHandles="1" noChangeArrowheads="1" noChangeShapeType="1" noTextEdit="1"/>
              </p:cNvSpPr>
              <p:nvPr/>
            </p:nvSpPr>
            <p:spPr>
              <a:xfrm>
                <a:off x="1540509" y="6429363"/>
                <a:ext cx="6062981" cy="404983"/>
              </a:xfrm>
              <a:prstGeom prst="rect">
                <a:avLst/>
              </a:prstGeom>
              <a:blipFill>
                <a:blip r:embed="rId7"/>
                <a:stretch>
                  <a:fillRect b="-9091"/>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CB1BE326-984F-4054-9A23-20D849536244}"/>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DC4E7B4-BA9C-4232-8A1C-A6428787B961}"/>
                  </a:ext>
                </a:extLst>
              </p:cNvPr>
              <p:cNvSpPr txBox="1"/>
              <p:nvPr/>
            </p:nvSpPr>
            <p:spPr>
              <a:xfrm>
                <a:off x="201681" y="5154538"/>
                <a:ext cx="8740637" cy="7990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𝑐</m:t>
                          </m:r>
                          <m:r>
                            <a:rPr lang="zh-CN" altLang="en-US">
                              <a:latin typeface="Cambria Math" panose="02040503050406030204" pitchFamily="18" charset="0"/>
                            </a:rPr>
                            <m:t>∈</m:t>
                          </m:r>
                          <m:r>
                            <a:rPr lang="zh-CN" altLang="en-US" i="1">
                              <a:latin typeface="Cambria Math" panose="02040503050406030204" pitchFamily="18" charset="0"/>
                            </a:rPr>
                            <m:t>𝐶𝑜𝑛𝑡𝑒𝑥𝑡</m:t>
                          </m:r>
                          <m:d>
                            <m:dPr>
                              <m:ctrlPr>
                                <a:rPr lang="zh-CN" altLang="en-US" i="1">
                                  <a:latin typeface="Cambria Math" panose="02040503050406030204" pitchFamily="18" charset="0"/>
                                </a:rPr>
                              </m:ctrlPr>
                            </m:dPr>
                            <m:e>
                              <m:r>
                                <a:rPr lang="zh-CN" altLang="en-US" i="1">
                                  <a:latin typeface="Cambria Math" panose="02040503050406030204" pitchFamily="18" charset="0"/>
                                </a:rPr>
                                <m:t>𝑤</m:t>
                              </m:r>
                            </m:e>
                          </m:d>
                        </m:sub>
                        <m:sup/>
                        <m:e>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𝑢</m:t>
                              </m:r>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𝑐</m:t>
                                  </m:r>
                                </m:e>
                              </m:d>
                              <m:nary>
                                <m:naryPr>
                                  <m:chr m:val="⋃"/>
                                  <m:grow m:val="on"/>
                                  <m:subHide m:val="on"/>
                                  <m:supHide m:val="on"/>
                                  <m:ctrlPr>
                                    <a:rPr lang="zh-CN" altLang="en-US" i="1">
                                      <a:latin typeface="Cambria Math" panose="02040503050406030204" pitchFamily="18" charset="0"/>
                                    </a:rPr>
                                  </m:ctrlPr>
                                </m:naryPr>
                                <m:sub/>
                                <m:sup/>
                                <m:e>
                                  <m:r>
                                    <a:rPr lang="zh-CN" altLang="en-US" i="1">
                                      <a:latin typeface="Cambria Math" panose="02040503050406030204" pitchFamily="18" charset="0"/>
                                    </a:rPr>
                                    <m:t>𝑁</m:t>
                                  </m:r>
                                </m:e>
                              </m:nary>
                              <m:r>
                                <a:rPr lang="zh-CN" altLang="en-US" i="1">
                                  <a:latin typeface="Cambria Math" panose="02040503050406030204" pitchFamily="18" charset="0"/>
                                </a:rPr>
                                <m:t>𝐸𝐺</m:t>
                              </m:r>
                              <m:d>
                                <m:dPr>
                                  <m:ctrlPr>
                                    <a:rPr lang="zh-CN" altLang="en-US" i="1">
                                      <a:latin typeface="Cambria Math" panose="02040503050406030204" pitchFamily="18" charset="0"/>
                                    </a:rPr>
                                  </m:ctrlPr>
                                </m:dPr>
                                <m:e>
                                  <m:r>
                                    <a:rPr lang="zh-CN" altLang="en-US" i="1">
                                      <a:latin typeface="Cambria Math" panose="02040503050406030204" pitchFamily="18" charset="0"/>
                                    </a:rPr>
                                    <m:t>𝑐</m:t>
                                  </m:r>
                                </m:e>
                              </m:d>
                            </m:sub>
                            <m:sup/>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𝑙</m:t>
                                  </m:r>
                                </m:e>
                                <m:sup>
                                  <m:r>
                                    <a:rPr lang="zh-CN" altLang="en-US" i="1">
                                      <a:latin typeface="Cambria Math" panose="02040503050406030204" pitchFamily="18" charset="0"/>
                                    </a:rPr>
                                    <m:t>𝑐</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𝑢</m:t>
                                  </m:r>
                                </m:e>
                              </m:d>
                            </m:e>
                          </m:nary>
                        </m:e>
                      </m:nary>
                      <m:r>
                        <a:rPr lang="zh-CN" altLang="en-US" i="1" smtClean="0">
                          <a:latin typeface="Cambria Math" panose="02040503050406030204" pitchFamily="18" charset="0"/>
                        </a:rPr>
                        <m:t>∙</m:t>
                      </m:r>
                      <m:r>
                        <m:rPr>
                          <m:sty m:val="p"/>
                        </m:rPr>
                        <a:rPr lang="zh-CN" altLang="en-US" i="0" smtClean="0">
                          <a:latin typeface="Cambria Math" panose="02040503050406030204" pitchFamily="18" charset="0"/>
                        </a:rPr>
                        <m:t>log</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b="0" i="1">
                                  <a:latin typeface="Cambria Math" panose="02040503050406030204" pitchFamily="18" charset="0"/>
                                </a:rPr>
                                <m:t>𝑢</m:t>
                              </m:r>
                            </m:sup>
                          </m:sSup>
                        </m:e>
                      </m:d>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𝑙</m:t>
                          </m:r>
                        </m:e>
                        <m:sup>
                          <m:r>
                            <a:rPr lang="en-US" altLang="zh-CN" i="1">
                              <a:latin typeface="Cambria Math" panose="02040503050406030204" pitchFamily="18" charset="0"/>
                            </a:rPr>
                            <m:t>𝑐</m:t>
                          </m:r>
                        </m:sup>
                      </m:sSup>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r>
                        <m:rPr>
                          <m:sty m:val="p"/>
                        </m:rPr>
                        <a:rPr lang="en-US" altLang="zh-CN">
                          <a:latin typeface="Cambria Math" panose="02040503050406030204" pitchFamily="18" charset="0"/>
                        </a:rPr>
                        <m:t>log</m:t>
                      </m:r>
                      <m:r>
                        <a:rPr lang="en-US" altLang="zh-CN" i="1">
                          <a:latin typeface="Cambria Math" panose="02040503050406030204" pitchFamily="18" charset="0"/>
                        </a:rPr>
                        <m:t>[1−</m:t>
                      </m:r>
                      <m:r>
                        <a:rPr lang="en-US" altLang="zh-CN" i="1">
                          <a:latin typeface="Cambria Math" panose="02040503050406030204" pitchFamily="18" charset="0"/>
                        </a:rPr>
                        <m:t>𝜎</m:t>
                      </m:r>
                      <m:r>
                        <a:rPr lang="en-US" altLang="zh-CN"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𝒙</m:t>
                          </m:r>
                        </m:e>
                        <m:sub>
                          <m:r>
                            <a:rPr lang="en-US" altLang="zh-CN" i="1">
                              <a:latin typeface="Cambria Math" panose="02040503050406030204" pitchFamily="18" charset="0"/>
                            </a:rPr>
                            <m:t>𝑤</m:t>
                          </m:r>
                        </m:sub>
                        <m:sup>
                          <m:r>
                            <a:rPr lang="en-US" altLang="zh-CN" i="1">
                              <a:latin typeface="Cambria Math" panose="02040503050406030204" pitchFamily="18" charset="0"/>
                            </a:rPr>
                            <m:t>𝑇</m:t>
                          </m:r>
                        </m:sup>
                      </m:sSubSup>
                      <m:sSup>
                        <m:sSupPr>
                          <m:ctrlPr>
                            <a:rPr lang="zh-CN" altLang="zh-CN" b="1" i="1">
                              <a:latin typeface="Cambria Math" panose="02040503050406030204" pitchFamily="18" charset="0"/>
                            </a:rPr>
                          </m:ctrlPr>
                        </m:sSupPr>
                        <m:e>
                          <m:r>
                            <a:rPr lang="en-US" altLang="zh-CN" b="1" i="1">
                              <a:latin typeface="Cambria Math" panose="02040503050406030204" pitchFamily="18" charset="0"/>
                            </a:rPr>
                            <m:t>𝜽</m:t>
                          </m:r>
                        </m:e>
                        <m:sup>
                          <m:r>
                            <a:rPr lang="en-US" altLang="zh-CN" i="1">
                              <a:latin typeface="Cambria Math" panose="02040503050406030204" pitchFamily="18" charset="0"/>
                            </a:rPr>
                            <m:t>𝑢</m:t>
                          </m:r>
                        </m:sup>
                      </m:sSup>
                      <m:r>
                        <a:rPr lang="en-US" altLang="zh-CN" i="1">
                          <a:latin typeface="Cambria Math" panose="02040503050406030204" pitchFamily="18" charset="0"/>
                        </a:rPr>
                        <m:t>)]</m:t>
                      </m:r>
                    </m:oMath>
                  </m:oMathPara>
                </a14:m>
                <a:endParaRPr lang="zh-CN" altLang="en-US" dirty="0"/>
              </a:p>
            </p:txBody>
          </p:sp>
        </mc:Choice>
        <mc:Fallback xmlns="">
          <p:sp>
            <p:nvSpPr>
              <p:cNvPr id="14" name="文本框 13">
                <a:extLst>
                  <a:ext uri="{FF2B5EF4-FFF2-40B4-BE49-F238E27FC236}">
                    <a16:creationId xmlns:a16="http://schemas.microsoft.com/office/drawing/2014/main" id="{EDC4E7B4-BA9C-4232-8A1C-A6428787B961}"/>
                  </a:ext>
                </a:extLst>
              </p:cNvPr>
              <p:cNvSpPr txBox="1">
                <a:spLocks noRot="1" noChangeAspect="1" noMove="1" noResize="1" noEditPoints="1" noAdjustHandles="1" noChangeArrowheads="1" noChangeShapeType="1" noTextEdit="1"/>
              </p:cNvSpPr>
              <p:nvPr/>
            </p:nvSpPr>
            <p:spPr>
              <a:xfrm>
                <a:off x="201681" y="5154538"/>
                <a:ext cx="8740637" cy="799001"/>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6339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B6255D97-4DBD-49AC-A50C-559C57346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169" y="990600"/>
            <a:ext cx="2633662"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14A33C4-5F0C-47DE-8CB4-3C67281CA2B8}"/>
                  </a:ext>
                </a:extLst>
              </p:cNvPr>
              <p:cNvSpPr txBox="1"/>
              <p:nvPr/>
            </p:nvSpPr>
            <p:spPr>
              <a:xfrm>
                <a:off x="1158795" y="3352800"/>
                <a:ext cx="6826410" cy="12905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solidFill>
                                <a:srgbClr val="836967"/>
                              </a:solidFill>
                              <a:latin typeface="Cambria Math" panose="02040503050406030204" pitchFamily="18" charset="0"/>
                            </a:rPr>
                          </m:ctrlPr>
                        </m:mPr>
                        <m:mr>
                          <m:e>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b="0" i="1">
                                        <a:latin typeface="Cambria Math" panose="02040503050406030204" pitchFamily="18" charset="0"/>
                                      </a:rPr>
                                      <m:t>𝑢</m:t>
                                    </m:r>
                                  </m:sup>
                                </m:sSup>
                              </m:den>
                            </m:f>
                          </m:e>
                          <m:e>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0" i="0">
                                    <a:latin typeface="Cambria Math" panose="02040503050406030204" pitchFamily="18" charset="0"/>
                                  </a:rPr>
                                  <m:t>𝜕</m:t>
                                </m:r>
                                <m:d>
                                  <m:dPr>
                                    <m:begChr m:val="{"/>
                                    <m:endChr m:val="}"/>
                                    <m:ctrlPr>
                                      <a:rPr lang="zh-CN" altLang="en-US" b="0" i="1">
                                        <a:latin typeface="Cambria Math" panose="02040503050406030204" pitchFamily="18" charset="0"/>
                                      </a:rPr>
                                    </m:ctrlPr>
                                  </m:dPr>
                                  <m:e>
                                    <m:sSup>
                                      <m:sSupPr>
                                        <m:ctrlPr>
                                          <a:rPr lang="zh-CN" altLang="en-US" b="0" i="1">
                                            <a:solidFill>
                                              <a:srgbClr val="836967"/>
                                            </a:solidFill>
                                            <a:latin typeface="Cambria Math" panose="02040503050406030204" pitchFamily="18" charset="0"/>
                                          </a:rPr>
                                        </m:ctrlPr>
                                      </m:sSupPr>
                                      <m:e>
                                        <m:r>
                                          <a:rPr lang="zh-CN" altLang="en-US" b="0" i="1">
                                            <a:latin typeface="Cambria Math" panose="02040503050406030204" pitchFamily="18" charset="0"/>
                                          </a:rPr>
                                          <m:t>𝑙</m:t>
                                        </m:r>
                                      </m:e>
                                      <m:sup>
                                        <m:r>
                                          <a:rPr lang="zh-CN" altLang="en-US" b="0" i="1">
                                            <a:latin typeface="Cambria Math" panose="02040503050406030204" pitchFamily="18" charset="0"/>
                                          </a:rPr>
                                          <m:t>𝑐</m:t>
                                        </m:r>
                                      </m:sup>
                                    </m:sSup>
                                    <m:d>
                                      <m:dPr>
                                        <m:ctrlPr>
                                          <a:rPr lang="zh-CN" altLang="en-US" b="0" i="1">
                                            <a:latin typeface="Cambria Math" panose="02040503050406030204" pitchFamily="18" charset="0"/>
                                          </a:rPr>
                                        </m:ctrlPr>
                                      </m:dPr>
                                      <m:e>
                                        <m:r>
                                          <a:rPr lang="zh-CN" altLang="en-US" b="0" i="1">
                                            <a:latin typeface="Cambria Math" panose="02040503050406030204" pitchFamily="18" charset="0"/>
                                          </a:rPr>
                                          <m:t>𝑢</m:t>
                                        </m:r>
                                      </m:e>
                                    </m:d>
                                    <m:r>
                                      <a:rPr lang="zh-CN" altLang="en-US" b="0" i="0">
                                        <a:latin typeface="Cambria Math" panose="02040503050406030204" pitchFamily="18" charset="0"/>
                                      </a:rPr>
                                      <m:t>⋅</m:t>
                                    </m:r>
                                    <m:r>
                                      <m:rPr>
                                        <m:sty m:val="p"/>
                                      </m:rPr>
                                      <a:rPr lang="zh-CN" altLang="en-US" b="0" i="0">
                                        <a:latin typeface="Cambria Math" panose="02040503050406030204" pitchFamily="18" charset="0"/>
                                      </a:rPr>
                                      <m:t>log</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b="0" i="1">
                                                <a:latin typeface="Cambria Math" panose="02040503050406030204" pitchFamily="18" charset="0"/>
                                              </a:rPr>
                                              <m:t>𝑢</m:t>
                                            </m:r>
                                          </m:sup>
                                        </m:sSup>
                                      </m:e>
                                    </m:d>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p>
                                          <m:sSupPr>
                                            <m:ctrlPr>
                                              <a:rPr lang="zh-CN" altLang="en-US" b="0" i="1">
                                                <a:solidFill>
                                                  <a:srgbClr val="836967"/>
                                                </a:solidFill>
                                                <a:latin typeface="Cambria Math" panose="02040503050406030204" pitchFamily="18" charset="0"/>
                                              </a:rPr>
                                            </m:ctrlPr>
                                          </m:sSupPr>
                                          <m:e>
                                            <m:r>
                                              <a:rPr lang="zh-CN" altLang="en-US" b="0" i="1">
                                                <a:latin typeface="Cambria Math" panose="02040503050406030204" pitchFamily="18" charset="0"/>
                                              </a:rPr>
                                              <m:t>𝑙</m:t>
                                            </m:r>
                                          </m:e>
                                          <m:sup>
                                            <m:r>
                                              <a:rPr lang="zh-CN" altLang="en-US" b="0" i="1">
                                                <a:latin typeface="Cambria Math" panose="02040503050406030204" pitchFamily="18" charset="0"/>
                                              </a:rPr>
                                              <m:t>𝑐</m:t>
                                            </m:r>
                                          </m:sup>
                                        </m:sSup>
                                        <m:d>
                                          <m:dPr>
                                            <m:ctrlPr>
                                              <a:rPr lang="zh-CN" altLang="en-US" b="0" i="1">
                                                <a:latin typeface="Cambria Math" panose="02040503050406030204" pitchFamily="18" charset="0"/>
                                              </a:rPr>
                                            </m:ctrlPr>
                                          </m:dPr>
                                          <m:e>
                                            <m:r>
                                              <a:rPr lang="zh-CN" altLang="en-US" b="0" i="1">
                                                <a:latin typeface="Cambria Math" panose="02040503050406030204" pitchFamily="18" charset="0"/>
                                              </a:rPr>
                                              <m:t>𝑢</m:t>
                                            </m:r>
                                          </m:e>
                                        </m:d>
                                      </m:e>
                                    </m:d>
                                    <m:r>
                                      <a:rPr lang="zh-CN" altLang="en-US" b="0" i="0">
                                        <a:latin typeface="Cambria Math" panose="02040503050406030204" pitchFamily="18" charset="0"/>
                                      </a:rPr>
                                      <m:t>⋅</m:t>
                                    </m:r>
                                    <m:r>
                                      <m:rPr>
                                        <m:sty m:val="p"/>
                                      </m:rPr>
                                      <a:rPr lang="zh-CN" altLang="en-US" b="0" i="0">
                                        <a:latin typeface="Cambria Math" panose="02040503050406030204" pitchFamily="18" charset="0"/>
                                      </a:rPr>
                                      <m:t>log</m:t>
                                    </m:r>
                                    <m:d>
                                      <m:dPr>
                                        <m:begChr m:val="["/>
                                        <m:endChr m:val="]"/>
                                        <m:ctrlPr>
                                          <a:rPr lang="zh-CN" altLang="en-US" b="0" i="1">
                                            <a:latin typeface="Cambria Math" panose="02040503050406030204" pitchFamily="18" charset="0"/>
                                          </a:rPr>
                                        </m:ctrlPr>
                                      </m:dPr>
                                      <m:e>
                                        <m:r>
                                          <a:rPr lang="zh-CN" altLang="en-US" b="0" i="0">
                                            <a:latin typeface="Cambria Math" panose="02040503050406030204" pitchFamily="18" charset="0"/>
                                          </a:rPr>
                                          <m:t>1−</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b="0" i="1">
                                                    <a:latin typeface="Cambria Math" panose="02040503050406030204" pitchFamily="18" charset="0"/>
                                                  </a:rPr>
                                                  <m:t>𝑢</m:t>
                                                </m:r>
                                              </m:sup>
                                            </m:sSup>
                                          </m:e>
                                        </m:d>
                                      </m:e>
                                    </m:d>
                                  </m:e>
                                </m:d>
                              </m:num>
                              <m:den>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b="0" i="1">
                                        <a:latin typeface="Cambria Math" panose="02040503050406030204" pitchFamily="18" charset="0"/>
                                      </a:rPr>
                                      <m:t>𝑢</m:t>
                                    </m:r>
                                  </m:sup>
                                </m:sSup>
                              </m:den>
                            </m:f>
                          </m:e>
                        </m:mr>
                        <m:mr>
                          <m:e/>
                          <m:e>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0" i="1">
                                    <a:latin typeface="Cambria Math" panose="02040503050406030204" pitchFamily="18" charset="0"/>
                                  </a:rPr>
                                  <m:t>𝑙</m:t>
                                </m:r>
                              </m:e>
                              <m:sup>
                                <m:r>
                                  <a:rPr lang="zh-CN" altLang="en-US" b="0" i="1">
                                    <a:latin typeface="Cambria Math" panose="02040503050406030204" pitchFamily="18" charset="0"/>
                                  </a:rPr>
                                  <m:t>𝑐</m:t>
                                </m:r>
                              </m:sup>
                            </m:sSup>
                            <m:d>
                              <m:dPr>
                                <m:ctrlPr>
                                  <a:rPr lang="zh-CN" altLang="en-US" b="0" i="1">
                                    <a:latin typeface="Cambria Math" panose="02040503050406030204" pitchFamily="18" charset="0"/>
                                  </a:rPr>
                                </m:ctrlPr>
                              </m:dPr>
                              <m:e>
                                <m:r>
                                  <a:rPr lang="zh-CN" altLang="en-US" b="0" i="1">
                                    <a:latin typeface="Cambria Math" panose="02040503050406030204" pitchFamily="18" charset="0"/>
                                  </a:rPr>
                                  <m:t>𝑢</m:t>
                                </m:r>
                              </m:e>
                            </m:d>
                            <m:r>
                              <a:rPr lang="zh-CN" altLang="en-US" b="0" i="0">
                                <a:latin typeface="Cambria Math" panose="02040503050406030204" pitchFamily="18" charset="0"/>
                              </a:rPr>
                              <m:t>⋅</m:t>
                            </m:r>
                            <m:d>
                              <m:dPr>
                                <m:begChr m:val="["/>
                                <m:endChr m:val="]"/>
                                <m:ctrlPr>
                                  <a:rPr lang="zh-CN" altLang="en-US" b="0" i="1">
                                    <a:latin typeface="Cambria Math" panose="02040503050406030204" pitchFamily="18" charset="0"/>
                                  </a:rPr>
                                </m:ctrlPr>
                              </m:dPr>
                              <m:e>
                                <m:r>
                                  <a:rPr lang="zh-CN" altLang="en-US" b="0" i="0">
                                    <a:latin typeface="Cambria Math" panose="02040503050406030204" pitchFamily="18" charset="0"/>
                                  </a:rPr>
                                  <m:t>1−</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b="0" i="1">
                                            <a:latin typeface="Cambria Math" panose="02040503050406030204" pitchFamily="18" charset="0"/>
                                          </a:rPr>
                                          <m:t>𝑢</m:t>
                                        </m:r>
                                      </m:sup>
                                    </m:sSup>
                                  </m:e>
                                </m:d>
                              </m:e>
                            </m:d>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r>
                              <a:rPr lang="zh-CN" altLang="en-US" b="0" i="0">
                                <a:latin typeface="Cambria Math" panose="02040503050406030204" pitchFamily="18" charset="0"/>
                              </a:rPr>
                              <m:t>−</m:t>
                            </m:r>
                            <m:d>
                              <m:dPr>
                                <m:begChr m:val="["/>
                                <m:endChr m:val="]"/>
                                <m:ctrlPr>
                                  <a:rPr lang="zh-CN" altLang="en-US" b="0" i="1">
                                    <a:latin typeface="Cambria Math" panose="02040503050406030204" pitchFamily="18" charset="0"/>
                                  </a:rPr>
                                </m:ctrlPr>
                              </m:dPr>
                              <m:e>
                                <m:r>
                                  <a:rPr lang="zh-CN" altLang="en-US" b="0" i="0">
                                    <a:latin typeface="Cambria Math" panose="02040503050406030204" pitchFamily="18" charset="0"/>
                                  </a:rPr>
                                  <m:t>1−</m:t>
                                </m:r>
                                <m:sSup>
                                  <m:sSupPr>
                                    <m:ctrlPr>
                                      <a:rPr lang="zh-CN" altLang="en-US" b="0" i="1">
                                        <a:solidFill>
                                          <a:srgbClr val="836967"/>
                                        </a:solidFill>
                                        <a:latin typeface="Cambria Math" panose="02040503050406030204" pitchFamily="18" charset="0"/>
                                      </a:rPr>
                                    </m:ctrlPr>
                                  </m:sSupPr>
                                  <m:e>
                                    <m:r>
                                      <a:rPr lang="zh-CN" altLang="en-US" b="0" i="1">
                                        <a:latin typeface="Cambria Math" panose="02040503050406030204" pitchFamily="18" charset="0"/>
                                      </a:rPr>
                                      <m:t>𝑙</m:t>
                                    </m:r>
                                  </m:e>
                                  <m:sup>
                                    <m:r>
                                      <a:rPr lang="zh-CN" altLang="en-US" b="0" i="1">
                                        <a:latin typeface="Cambria Math" panose="02040503050406030204" pitchFamily="18" charset="0"/>
                                      </a:rPr>
                                      <m:t>𝑐</m:t>
                                    </m:r>
                                  </m:sup>
                                </m:sSup>
                                <m:d>
                                  <m:dPr>
                                    <m:ctrlPr>
                                      <a:rPr lang="zh-CN" altLang="en-US" b="0" i="1">
                                        <a:latin typeface="Cambria Math" panose="02040503050406030204" pitchFamily="18" charset="0"/>
                                      </a:rPr>
                                    </m:ctrlPr>
                                  </m:dPr>
                                  <m:e>
                                    <m:r>
                                      <a:rPr lang="zh-CN" altLang="en-US" b="0" i="1">
                                        <a:latin typeface="Cambria Math" panose="02040503050406030204" pitchFamily="18" charset="0"/>
                                      </a:rPr>
                                      <m:t>𝑢</m:t>
                                    </m:r>
                                  </m:e>
                                </m:d>
                              </m:e>
                            </m:d>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b="0" i="1">
                                        <a:latin typeface="Cambria Math" panose="02040503050406030204" pitchFamily="18" charset="0"/>
                                      </a:rPr>
                                      <m:t>𝑢</m:t>
                                    </m:r>
                                  </m:sup>
                                </m:sSup>
                              </m:e>
                            </m:d>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e>
                        </m:mr>
                        <m:mr>
                          <m:e/>
                          <m:e>
                            <m:r>
                              <a:rPr lang="zh-CN" altLang="en-US" b="0" i="0">
                                <a:latin typeface="Cambria Math" panose="02040503050406030204" pitchFamily="18" charset="0"/>
                              </a:rPr>
                              <m:t>=</m:t>
                            </m:r>
                            <m:d>
                              <m:dPr>
                                <m:begChr m:val="["/>
                                <m:endChr m:val="]"/>
                                <m:ctrlPr>
                                  <a:rPr lang="zh-CN" altLang="en-US" b="0" i="1">
                                    <a:latin typeface="Cambria Math" panose="02040503050406030204" pitchFamily="18" charset="0"/>
                                  </a:rPr>
                                </m:ctrlPr>
                              </m:dPr>
                              <m:e>
                                <m:sSup>
                                  <m:sSupPr>
                                    <m:ctrlPr>
                                      <a:rPr lang="zh-CN" altLang="en-US" b="0" i="1">
                                        <a:solidFill>
                                          <a:srgbClr val="836967"/>
                                        </a:solidFill>
                                        <a:latin typeface="Cambria Math" panose="02040503050406030204" pitchFamily="18" charset="0"/>
                                      </a:rPr>
                                    </m:ctrlPr>
                                  </m:sSupPr>
                                  <m:e>
                                    <m:r>
                                      <a:rPr lang="zh-CN" altLang="en-US" b="0" i="1">
                                        <a:latin typeface="Cambria Math" panose="02040503050406030204" pitchFamily="18" charset="0"/>
                                      </a:rPr>
                                      <m:t>𝑙</m:t>
                                    </m:r>
                                  </m:e>
                                  <m:sup>
                                    <m:r>
                                      <a:rPr lang="zh-CN" altLang="en-US" b="0" i="1">
                                        <a:latin typeface="Cambria Math" panose="02040503050406030204" pitchFamily="18" charset="0"/>
                                      </a:rPr>
                                      <m:t>𝑐</m:t>
                                    </m:r>
                                  </m:sup>
                                </m:sSup>
                                <m:d>
                                  <m:dPr>
                                    <m:ctrlPr>
                                      <a:rPr lang="zh-CN" altLang="en-US" b="0" i="1">
                                        <a:latin typeface="Cambria Math" panose="02040503050406030204" pitchFamily="18" charset="0"/>
                                      </a:rPr>
                                    </m:ctrlPr>
                                  </m:dPr>
                                  <m:e>
                                    <m:r>
                                      <a:rPr lang="zh-CN" altLang="en-US" b="0" i="1">
                                        <a:latin typeface="Cambria Math" panose="02040503050406030204" pitchFamily="18" charset="0"/>
                                      </a:rPr>
                                      <m:t>𝑢</m:t>
                                    </m:r>
                                  </m:e>
                                </m:d>
                                <m:r>
                                  <a:rPr lang="zh-CN" altLang="en-US" b="0" i="0">
                                    <a:latin typeface="Cambria Math" panose="02040503050406030204" pitchFamily="18" charset="0"/>
                                  </a:rPr>
                                  <m:t>−</m:t>
                                </m:r>
                                <m:r>
                                  <a:rPr lang="zh-CN" altLang="en-US" b="0" i="1">
                                    <a:latin typeface="Cambria Math" panose="02040503050406030204" pitchFamily="18" charset="0"/>
                                  </a:rPr>
                                  <m:t>𝜎</m:t>
                                </m:r>
                                <m:d>
                                  <m:dPr>
                                    <m:ctrlPr>
                                      <a:rPr lang="zh-CN" altLang="en-US" b="0" i="1">
                                        <a:latin typeface="Cambria Math" panose="02040503050406030204" pitchFamily="18" charset="0"/>
                                      </a:rPr>
                                    </m:ctrlPr>
                                  </m:dPr>
                                  <m:e>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b="0" i="1">
                                            <a:latin typeface="Cambria Math" panose="02040503050406030204" pitchFamily="18" charset="0"/>
                                          </a:rPr>
                                          <m:t>𝑢</m:t>
                                        </m:r>
                                      </m:sup>
                                    </m:sSup>
                                  </m:e>
                                </m:d>
                              </m:e>
                            </m:d>
                            <m:sSubSup>
                              <m:sSubSupPr>
                                <m:ctrlPr>
                                  <a:rPr lang="zh-CN" altLang="en-US" b="0"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b="0" i="1">
                                    <a:latin typeface="Cambria Math" panose="02040503050406030204" pitchFamily="18" charset="0"/>
                                  </a:rPr>
                                  <m:t>𝑤</m:t>
                                </m:r>
                              </m:sub>
                              <m:sup>
                                <m:r>
                                  <a:rPr lang="zh-CN" altLang="en-US" b="0" i="1">
                                    <a:latin typeface="Cambria Math" panose="02040503050406030204" pitchFamily="18" charset="0"/>
                                  </a:rPr>
                                  <m:t>𝑇</m:t>
                                </m:r>
                              </m:sup>
                            </m:sSubSup>
                          </m:e>
                        </m:mr>
                      </m:m>
                    </m:oMath>
                  </m:oMathPara>
                </a14:m>
                <a:endParaRPr lang="zh-CN" altLang="en-US" dirty="0"/>
              </a:p>
            </p:txBody>
          </p:sp>
        </mc:Choice>
        <mc:Fallback xmlns="">
          <p:sp>
            <p:nvSpPr>
              <p:cNvPr id="5" name="文本框 4">
                <a:extLst>
                  <a:ext uri="{FF2B5EF4-FFF2-40B4-BE49-F238E27FC236}">
                    <a16:creationId xmlns:a16="http://schemas.microsoft.com/office/drawing/2014/main" id="{F14A33C4-5F0C-47DE-8CB4-3C67281CA2B8}"/>
                  </a:ext>
                </a:extLst>
              </p:cNvPr>
              <p:cNvSpPr txBox="1">
                <a:spLocks noRot="1" noChangeAspect="1" noMove="1" noResize="1" noEditPoints="1" noAdjustHandles="1" noChangeArrowheads="1" noChangeShapeType="1" noTextEdit="1"/>
              </p:cNvSpPr>
              <p:nvPr/>
            </p:nvSpPr>
            <p:spPr>
              <a:xfrm>
                <a:off x="1158795" y="3352800"/>
                <a:ext cx="6826410" cy="129054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332E8B5-9994-419D-8532-B474B690B913}"/>
                  </a:ext>
                </a:extLst>
              </p:cNvPr>
              <p:cNvSpPr txBox="1"/>
              <p:nvPr/>
            </p:nvSpPr>
            <p:spPr>
              <a:xfrm>
                <a:off x="1371600" y="4789188"/>
                <a:ext cx="6248400" cy="6190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b="0" i="1">
                                  <a:latin typeface="Cambria Math" panose="02040503050406030204" pitchFamily="18" charset="0"/>
                                </a:rPr>
                                <m:t>𝑢</m:t>
                              </m:r>
                            </m:sup>
                          </m:sSup>
                        </m:den>
                      </m:f>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𝑙</m:t>
                              </m:r>
                            </m:e>
                            <m:sup>
                              <m:r>
                                <a:rPr lang="zh-CN" altLang="en-US" i="1">
                                  <a:latin typeface="Cambria Math" panose="02040503050406030204" pitchFamily="18" charset="0"/>
                                </a:rPr>
                                <m:t>𝑐</m:t>
                              </m:r>
                            </m:sup>
                          </m:sSup>
                          <m:d>
                            <m:dPr>
                              <m:ctrlPr>
                                <a:rPr lang="zh-CN" altLang="en-US" i="1">
                                  <a:latin typeface="Cambria Math" panose="02040503050406030204" pitchFamily="18" charset="0"/>
                                </a:rPr>
                              </m:ctrlPr>
                            </m:dPr>
                            <m:e>
                              <m:r>
                                <a:rPr lang="zh-CN" altLang="en-US" i="1">
                                  <a:latin typeface="Cambria Math" panose="02040503050406030204" pitchFamily="18" charset="0"/>
                                </a:rPr>
                                <m:t>𝑢</m:t>
                              </m:r>
                            </m:e>
                          </m:d>
                          <m:r>
                            <a:rPr lang="zh-CN" altLang="en-US">
                              <a:latin typeface="Cambria Math" panose="02040503050406030204" pitchFamily="18" charset="0"/>
                            </a:rPr>
                            <m:t>−</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b="1" i="1">
                                      <a:latin typeface="Cambria Math" panose="02040503050406030204" pitchFamily="18" charset="0"/>
                                    </a:rPr>
                                    <m:t>𝒙</m:t>
                                  </m:r>
                                </m:e>
                                <m:sub>
                                  <m:r>
                                    <a:rPr lang="zh-CN" altLang="en-US" i="1">
                                      <a:latin typeface="Cambria Math" panose="02040503050406030204" pitchFamily="18" charset="0"/>
                                    </a:rPr>
                                    <m:t>𝑤</m:t>
                                  </m:r>
                                </m:sub>
                                <m:sup>
                                  <m:r>
                                    <a:rPr lang="zh-CN" altLang="en-US" i="1">
                                      <a:latin typeface="Cambria Math" panose="02040503050406030204" pitchFamily="18" charset="0"/>
                                    </a:rPr>
                                    <m:t>𝑇</m:t>
                                  </m:r>
                                </m:sup>
                              </m:sSubSup>
                              <m:sSup>
                                <m:sSupPr>
                                  <m:ctrlPr>
                                    <a:rPr lang="zh-CN" altLang="en-US"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i="1">
                                      <a:latin typeface="Cambria Math" panose="02040503050406030204" pitchFamily="18" charset="0"/>
                                    </a:rPr>
                                    <m:t>𝑢</m:t>
                                  </m:r>
                                </m:sup>
                              </m:sSup>
                            </m:e>
                          </m:d>
                        </m:e>
                      </m:d>
                      <m:sSup>
                        <m:sSupPr>
                          <m:ctrlPr>
                            <a:rPr lang="zh-CN" altLang="en-US" i="1">
                              <a:solidFill>
                                <a:srgbClr val="836967"/>
                              </a:solidFill>
                              <a:latin typeface="Cambria Math" panose="02040503050406030204" pitchFamily="18" charset="0"/>
                            </a:rPr>
                          </m:ctrlPr>
                        </m:sSupPr>
                        <m:e>
                          <m:r>
                            <a:rPr lang="zh-CN" altLang="en-US" b="1" i="1">
                              <a:latin typeface="Cambria Math" panose="02040503050406030204" pitchFamily="18" charset="0"/>
                            </a:rPr>
                            <m:t>𝜽</m:t>
                          </m:r>
                        </m:e>
                        <m:sup>
                          <m:r>
                            <a:rPr lang="zh-CN" altLang="en-US" i="1">
                              <a:latin typeface="Cambria Math" panose="02040503050406030204" pitchFamily="18" charset="0"/>
                            </a:rPr>
                            <m:t>𝑢</m:t>
                          </m:r>
                        </m:sup>
                      </m:sSup>
                    </m:oMath>
                  </m:oMathPara>
                </a14:m>
                <a:endParaRPr lang="zh-CN" altLang="en-US" dirty="0"/>
              </a:p>
            </p:txBody>
          </p:sp>
        </mc:Choice>
        <mc:Fallback xmlns="">
          <p:sp>
            <p:nvSpPr>
              <p:cNvPr id="8" name="文本框 7">
                <a:extLst>
                  <a:ext uri="{FF2B5EF4-FFF2-40B4-BE49-F238E27FC236}">
                    <a16:creationId xmlns:a16="http://schemas.microsoft.com/office/drawing/2014/main" id="{8332E8B5-9994-419D-8532-B474B690B913}"/>
                  </a:ext>
                </a:extLst>
              </p:cNvPr>
              <p:cNvSpPr txBox="1">
                <a:spLocks noRot="1" noChangeAspect="1" noMove="1" noResize="1" noEditPoints="1" noAdjustHandles="1" noChangeArrowheads="1" noChangeShapeType="1" noTextEdit="1"/>
              </p:cNvSpPr>
              <p:nvPr/>
            </p:nvSpPr>
            <p:spPr>
              <a:xfrm>
                <a:off x="1371600" y="4789188"/>
                <a:ext cx="6248400" cy="61908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28F49ED-8F37-4546-A334-63B83E4D31C5}"/>
                  </a:ext>
                </a:extLst>
              </p:cNvPr>
              <p:cNvSpPr txBox="1"/>
              <p:nvPr/>
            </p:nvSpPr>
            <p:spPr>
              <a:xfrm>
                <a:off x="1398104" y="5943600"/>
                <a:ext cx="6248400" cy="800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i="1" smtClean="0">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𝛼</m:t>
                      </m:r>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𝐶𝑜𝑛𝑡𝑒𝑥𝑡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b>
                        <m:sup/>
                        <m:e>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𝑁𝐸𝐺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b>
                            <m:sup/>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nary>
                        </m:e>
                      </m:nary>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𝑙</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b="1" i="1">
                              <a:effectLst/>
                              <a:latin typeface="Cambria Math" panose="02040503050406030204" pitchFamily="18" charset="0"/>
                              <a:ea typeface="Cambria Math" panose="02040503050406030204" pitchFamily="18" charset="0"/>
                            </a:rPr>
                          </m:ctrlPr>
                        </m:sSub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p>
                        <m:sSupPr>
                          <m:ctrlPr>
                            <a:rPr lang="zh-CN" altLang="zh-CN" b="1" i="1">
                              <a:effectLst/>
                              <a:latin typeface="Cambria Math" panose="02040503050406030204" pitchFamily="18" charset="0"/>
                              <a:ea typeface="Cambria Math" panose="02040503050406030204" pitchFamily="18" charset="0"/>
                            </a:rPr>
                          </m:ctrlPr>
                        </m:s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𝜽</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sup>
                      </m:sSup>
                    </m:oMath>
                  </m:oMathPara>
                </a14:m>
                <a:endParaRPr lang="zh-CN" altLang="en-US" dirty="0"/>
              </a:p>
            </p:txBody>
          </p:sp>
        </mc:Choice>
        <mc:Fallback xmlns="">
          <p:sp>
            <p:nvSpPr>
              <p:cNvPr id="9" name="文本框 8">
                <a:extLst>
                  <a:ext uri="{FF2B5EF4-FFF2-40B4-BE49-F238E27FC236}">
                    <a16:creationId xmlns:a16="http://schemas.microsoft.com/office/drawing/2014/main" id="{128F49ED-8F37-4546-A334-63B83E4D31C5}"/>
                  </a:ext>
                </a:extLst>
              </p:cNvPr>
              <p:cNvSpPr txBox="1">
                <a:spLocks noRot="1" noChangeAspect="1" noMove="1" noResize="1" noEditPoints="1" noAdjustHandles="1" noChangeArrowheads="1" noChangeShapeType="1" noTextEdit="1"/>
              </p:cNvSpPr>
              <p:nvPr/>
            </p:nvSpPr>
            <p:spPr>
              <a:xfrm>
                <a:off x="1398104" y="5943600"/>
                <a:ext cx="6248400" cy="800732"/>
              </a:xfrm>
              <a:prstGeom prst="rect">
                <a:avLst/>
              </a:prstGeom>
              <a:blipFill>
                <a:blip r:embed="rId6"/>
                <a:stretch>
                  <a:fillRect/>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4551CEF3-A1BC-45AE-B694-9332CDACC7ED}"/>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3951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4D3746-B67D-4851-A349-E4EF851FFE9B}"/>
              </a:ext>
            </a:extLst>
          </p:cNvPr>
          <p:cNvSpPr txBox="1"/>
          <p:nvPr/>
        </p:nvSpPr>
        <p:spPr>
          <a:xfrm>
            <a:off x="2819400" y="3136612"/>
            <a:ext cx="4638172" cy="584775"/>
          </a:xfrm>
          <a:prstGeom prst="rect">
            <a:avLst/>
          </a:prstGeom>
          <a:noFill/>
        </p:spPr>
        <p:txBody>
          <a:bodyPr wrap="square">
            <a:spAutoFit/>
          </a:bodyPr>
          <a:lstStyle/>
          <a:p>
            <a:r>
              <a:rPr lang="zh-CN" altLang="zh-CN" sz="3200" kern="100" dirty="0">
                <a:effectLst/>
                <a:latin typeface="华光大黑_CNKI" panose="02000500000000000000" pitchFamily="2" charset="-122"/>
                <a:ea typeface="华光大黑_CNKI" panose="02000500000000000000" pitchFamily="2" charset="-122"/>
                <a:cs typeface="Times New Roman" panose="02020603050405020304" pitchFamily="18" charset="0"/>
              </a:rPr>
              <a:t>神经语言网络模型</a:t>
            </a:r>
            <a:endParaRPr lang="zh-CN" altLang="en-US" sz="3200" dirty="0">
              <a:latin typeface="华光大黑_CNKI" panose="02000500000000000000" pitchFamily="2" charset="-122"/>
              <a:ea typeface="华光大黑_CNKI" panose="02000500000000000000" pitchFamily="2" charset="-122"/>
            </a:endParaRPr>
          </a:p>
        </p:txBody>
      </p:sp>
    </p:spTree>
    <p:extLst>
      <p:ext uri="{BB962C8B-B14F-4D97-AF65-F5344CB8AC3E}">
        <p14:creationId xmlns:p14="http://schemas.microsoft.com/office/powerpoint/2010/main" val="2346958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471489-BCEF-45E7-A336-52CBCBBD3D6E}"/>
              </a:ext>
            </a:extLst>
          </p:cNvPr>
          <p:cNvSpPr txBox="1"/>
          <p:nvPr/>
        </p:nvSpPr>
        <p:spPr>
          <a:xfrm>
            <a:off x="3429000" y="3136612"/>
            <a:ext cx="4636604" cy="584775"/>
          </a:xfrm>
          <a:prstGeom prst="rect">
            <a:avLst/>
          </a:prstGeom>
          <a:noFill/>
        </p:spPr>
        <p:txBody>
          <a:bodyPr wrap="square">
            <a:spAutoFit/>
          </a:bodyPr>
          <a:lstStyle/>
          <a:p>
            <a:r>
              <a:rPr lang="en-US" altLang="zh-CN" sz="3200" b="1" kern="100" dirty="0" err="1">
                <a:effectLst/>
                <a:latin typeface="Times New Roman" panose="02020603050405020304" pitchFamily="18" charset="0"/>
                <a:ea typeface="宋体" panose="02010600030101010101" pitchFamily="2" charset="-122"/>
              </a:rPr>
              <a:t>GloVe</a:t>
            </a:r>
            <a:r>
              <a:rPr lang="zh-CN" altLang="zh-CN" sz="3200" b="1" kern="100" dirty="0">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sz="3200" b="1" dirty="0"/>
          </a:p>
        </p:txBody>
      </p:sp>
    </p:spTree>
    <p:extLst>
      <p:ext uri="{BB962C8B-B14F-4D97-AF65-F5344CB8AC3E}">
        <p14:creationId xmlns:p14="http://schemas.microsoft.com/office/powerpoint/2010/main" val="1819177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30989F-2EC5-46E6-9477-2BB4EC4DB0C7}"/>
              </a:ext>
            </a:extLst>
          </p:cNvPr>
          <p:cNvSpPr txBox="1"/>
          <p:nvPr/>
        </p:nvSpPr>
        <p:spPr>
          <a:xfrm>
            <a:off x="762000" y="1042140"/>
            <a:ext cx="7901609" cy="605294"/>
          </a:xfrm>
          <a:prstGeom prst="rect">
            <a:avLst/>
          </a:prstGeom>
          <a:noFill/>
        </p:spPr>
        <p:txBody>
          <a:bodyPr wrap="square">
            <a:spAutoFit/>
          </a:bodyPr>
          <a:lstStyle/>
          <a:p>
            <a:pPr indent="306070">
              <a:lnSpc>
                <a:spcPts val="2000"/>
              </a:lnSpc>
              <a:spcBef>
                <a:spcPts val="900"/>
              </a:spcBef>
              <a:spcAft>
                <a:spcPts val="900"/>
              </a:spcAft>
            </a:pP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不同于上述基于神经网络的表示学习模型，</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GloVe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通过</a:t>
            </a:r>
            <a:r>
              <a:rPr lang="zh-CN" altLang="zh-CN" sz="1800" b="1" dirty="0">
                <a:solidFill>
                  <a:srgbClr val="00B0F0"/>
                </a:solidFill>
                <a:effectLst/>
                <a:latin typeface="Calibri" panose="020F0502020204030204" pitchFamily="34" charset="0"/>
                <a:ea typeface="宋体" panose="02010600030101010101" pitchFamily="2" charset="-122"/>
                <a:cs typeface="Times New Roman" panose="02020603050405020304" pitchFamily="18" charset="0"/>
              </a:rPr>
              <a:t>分解“词语</a:t>
            </a:r>
            <a:r>
              <a:rPr lang="en-US" altLang="zh-CN" sz="1800" b="1" dirty="0">
                <a:solidFill>
                  <a:srgbClr val="00B0F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b="1" dirty="0">
                <a:solidFill>
                  <a:srgbClr val="00B0F0"/>
                </a:solidFill>
                <a:effectLst/>
                <a:latin typeface="Calibri" panose="020F0502020204030204" pitchFamily="34" charset="0"/>
                <a:ea typeface="宋体" panose="02010600030101010101" pitchFamily="2" charset="-122"/>
                <a:cs typeface="Times New Roman" panose="02020603050405020304" pitchFamily="18" charset="0"/>
              </a:rPr>
              <a:t>上下文”共现矩阵学习词语</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的分布表示。</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62EA1D8-2BE7-4605-B41F-755B65F2F1AA}"/>
                  </a:ext>
                </a:extLst>
              </p:cNvPr>
              <p:cNvSpPr txBox="1"/>
              <p:nvPr/>
            </p:nvSpPr>
            <p:spPr>
              <a:xfrm>
                <a:off x="621194" y="1696266"/>
                <a:ext cx="7901609" cy="667747"/>
              </a:xfrm>
              <a:prstGeom prst="rect">
                <a:avLst/>
              </a:prstGeom>
              <a:noFill/>
            </p:spPr>
            <p:txBody>
              <a:bodyPr wrap="square" rtlCol="0">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通过</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共现频率构建词语共现关系矩阵</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，定义了词嵌入矩阵</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𝑊</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和上下文矩阵</a:t>
                </a:r>
                <a14:m>
                  <m:oMath xmlns:m="http://schemas.openxmlformats.org/officeDocument/2006/math">
                    <m:acc>
                      <m:accPr>
                        <m:chr m:val="̃"/>
                        <m:ctrlPr>
                          <a:rPr lang="zh-CN" altLang="zh-CN" i="1" ker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𝑊</m:t>
                        </m:r>
                      </m:e>
                    </m:acc>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为词向量的维度，</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groupChr>
                      <m:groupChrPr>
                        <m:chr m:val="̃"/>
                        <m:pos m:val="top"/>
                        <m:vertJc m:val="bot"/>
                        <m:ctrlPr>
                          <a:rPr lang="zh-CN" altLang="zh-CN" i="1">
                            <a:effectLst/>
                            <a:latin typeface="Cambria Math" panose="02040503050406030204" pitchFamily="18" charset="0"/>
                            <a:ea typeface="Cambria Math" panose="02040503050406030204" pitchFamily="18" charset="0"/>
                          </a:rPr>
                        </m:ctrlPr>
                      </m:groupCh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groupCh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ℝ</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oMath>
                </a14:m>
                <a:endParaRPr lang="zh-CN" altLang="en-US" dirty="0"/>
              </a:p>
            </p:txBody>
          </p:sp>
        </mc:Choice>
        <mc:Fallback xmlns="">
          <p:sp>
            <p:nvSpPr>
              <p:cNvPr id="5" name="文本框 4">
                <a:extLst>
                  <a:ext uri="{FF2B5EF4-FFF2-40B4-BE49-F238E27FC236}">
                    <a16:creationId xmlns:a16="http://schemas.microsoft.com/office/drawing/2014/main" id="{D62EA1D8-2BE7-4605-B41F-755B65F2F1AA}"/>
                  </a:ext>
                </a:extLst>
              </p:cNvPr>
              <p:cNvSpPr txBox="1">
                <a:spLocks noRot="1" noChangeAspect="1" noMove="1" noResize="1" noEditPoints="1" noAdjustHandles="1" noChangeArrowheads="1" noChangeShapeType="1" noTextEdit="1"/>
              </p:cNvSpPr>
              <p:nvPr/>
            </p:nvSpPr>
            <p:spPr>
              <a:xfrm>
                <a:off x="621194" y="1696266"/>
                <a:ext cx="7901609" cy="667747"/>
              </a:xfrm>
              <a:prstGeom prst="rect">
                <a:avLst/>
              </a:prstGeom>
              <a:blipFill>
                <a:blip r:embed="rId2"/>
                <a:stretch>
                  <a:fillRect l="-694" t="-5455"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9E972B-61BF-4157-A53B-CFC356AE607D}"/>
                  </a:ext>
                </a:extLst>
              </p:cNvPr>
              <p:cNvSpPr txBox="1"/>
              <p:nvPr/>
            </p:nvSpPr>
            <p:spPr>
              <a:xfrm>
                <a:off x="3005994" y="3224068"/>
                <a:ext cx="3132011" cy="4090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800" kern="100" smtClean="0">
                          <a:effectLst/>
                          <a:latin typeface="Cambria Math" panose="02040503050406030204" pitchFamily="18" charset="0"/>
                          <a:ea typeface="宋体" panose="02010600030101010101" pitchFamily="2" charset="-122"/>
                          <a:cs typeface="Times New Roman" panose="02020603050405020304" pitchFamily="18" charset="0"/>
                        </a:rPr>
                        <m:t>log</m:t>
                      </m:r>
                      <m:r>
                        <a:rPr lang="en-US" altLang="zh-CN" sz="1800"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b>
                        <m:sSubPr>
                          <m:ctrlPr>
                            <a:rPr lang="zh-CN" altLang="zh-CN" i="1">
                              <a:effectLst/>
                              <a:latin typeface="Cambria Math" panose="02040503050406030204" pitchFamily="18" charset="0"/>
                              <a:ea typeface="Cambria Math" panose="02040503050406030204" pitchFamily="18" charset="0"/>
                            </a:rPr>
                          </m:ctrlPr>
                        </m:sSubPr>
                        <m:e>
                          <m:groupChr>
                            <m:groupChrPr>
                              <m:chr m:val="̃"/>
                              <m:pos m:val="top"/>
                              <m:vertJc m:val="bot"/>
                              <m:ctrlPr>
                                <a:rPr lang="zh-CN" altLang="zh-CN" i="1">
                                  <a:effectLst/>
                                  <a:latin typeface="Cambria Math" panose="02040503050406030204" pitchFamily="18" charset="0"/>
                                  <a:ea typeface="Cambria Math" panose="02040503050406030204" pitchFamily="18" charset="0"/>
                                </a:rPr>
                              </m:ctrlPr>
                            </m:groupCh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groupCh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groupChr>
                            <m:groupChrPr>
                              <m:chr m:val="̃"/>
                              <m:pos m:val="top"/>
                              <m:vertJc m:val="bot"/>
                              <m:ctrlPr>
                                <a:rPr lang="zh-CN" altLang="zh-CN" i="1">
                                  <a:effectLst/>
                                  <a:latin typeface="Cambria Math" panose="02040503050406030204" pitchFamily="18" charset="0"/>
                                  <a:ea typeface="Cambria Math" panose="02040503050406030204" pitchFamily="18" charset="0"/>
                                </a:rPr>
                              </m:ctrlPr>
                            </m:groupCh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groupCh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m:oMathPara>
                </a14:m>
                <a:endParaRPr lang="zh-CN" altLang="en-US" dirty="0"/>
              </a:p>
            </p:txBody>
          </p:sp>
        </mc:Choice>
        <mc:Fallback xmlns="">
          <p:sp>
            <p:nvSpPr>
              <p:cNvPr id="11" name="文本框 10">
                <a:extLst>
                  <a:ext uri="{FF2B5EF4-FFF2-40B4-BE49-F238E27FC236}">
                    <a16:creationId xmlns:a16="http://schemas.microsoft.com/office/drawing/2014/main" id="{059E972B-61BF-4157-A53B-CFC356AE607D}"/>
                  </a:ext>
                </a:extLst>
              </p:cNvPr>
              <p:cNvSpPr txBox="1">
                <a:spLocks noRot="1" noChangeAspect="1" noMove="1" noResize="1" noEditPoints="1" noAdjustHandles="1" noChangeArrowheads="1" noChangeShapeType="1" noTextEdit="1"/>
              </p:cNvSpPr>
              <p:nvPr/>
            </p:nvSpPr>
            <p:spPr>
              <a:xfrm>
                <a:off x="3005994" y="3224068"/>
                <a:ext cx="3132011" cy="409086"/>
              </a:xfrm>
              <a:prstGeom prst="rect">
                <a:avLst/>
              </a:prstGeom>
              <a:blipFill>
                <a:blip r:embed="rId3"/>
                <a:stretch>
                  <a:fillRect t="-1493" r="-3696" b="-5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EBC0AD4-56DD-4098-ACF5-1C56687491DA}"/>
                  </a:ext>
                </a:extLst>
              </p:cNvPr>
              <p:cNvSpPr txBox="1"/>
              <p:nvPr/>
            </p:nvSpPr>
            <p:spPr>
              <a:xfrm>
                <a:off x="536712" y="2366384"/>
                <a:ext cx="7848601" cy="653192"/>
              </a:xfrm>
              <a:prstGeom prst="rect">
                <a:avLst/>
              </a:prstGeom>
              <a:noFill/>
            </p:spPr>
            <p:txBody>
              <a:bodyPr wrap="square" rtlCol="0">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我的理解是，希望通过词向量</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矩阵</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𝑊</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和上下文矩阵</a:t>
                </a:r>
                <a14:m>
                  <m:oMath xmlns:m="http://schemas.openxmlformats.org/officeDocument/2006/math">
                    <m:acc>
                      <m:accPr>
                        <m:chr m:val="̃"/>
                        <m:ctrlPr>
                          <a:rPr lang="zh-CN" altLang="zh-CN" i="1" kern="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i="1" kern="100">
                            <a:latin typeface="Cambria Math" panose="02040503050406030204" pitchFamily="18" charset="0"/>
                            <a:cs typeface="Times New Roman" panose="02020603050405020304" pitchFamily="18" charset="0"/>
                          </a:rPr>
                          <m:t>𝑊</m:t>
                        </m:r>
                      </m:e>
                    </m:acc>
                    <m:r>
                      <a:rPr lang="en-US" altLang="zh-CN" i="1" kern="100">
                        <a:latin typeface="Cambria Math" panose="02040503050406030204" pitchFamily="18" charset="0"/>
                        <a:cs typeface="Times New Roman" panose="02020603050405020304" pitchFamily="18" charset="0"/>
                      </a:rPr>
                      <m:t> </m:t>
                    </m:r>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来估计共现矩阵</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。损失函数采用最小均方准则</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xmlns="">
          <p:sp>
            <p:nvSpPr>
              <p:cNvPr id="15" name="文本框 14">
                <a:extLst>
                  <a:ext uri="{FF2B5EF4-FFF2-40B4-BE49-F238E27FC236}">
                    <a16:creationId xmlns:a16="http://schemas.microsoft.com/office/drawing/2014/main" id="{5EBC0AD4-56DD-4098-ACF5-1C56687491DA}"/>
                  </a:ext>
                </a:extLst>
              </p:cNvPr>
              <p:cNvSpPr txBox="1">
                <a:spLocks noRot="1" noChangeAspect="1" noMove="1" noResize="1" noEditPoints="1" noAdjustHandles="1" noChangeArrowheads="1" noChangeShapeType="1" noTextEdit="1"/>
              </p:cNvSpPr>
              <p:nvPr/>
            </p:nvSpPr>
            <p:spPr>
              <a:xfrm>
                <a:off x="536712" y="2366384"/>
                <a:ext cx="7848601" cy="653192"/>
              </a:xfrm>
              <a:prstGeom prst="rect">
                <a:avLst/>
              </a:prstGeom>
              <a:blipFill>
                <a:blip r:embed="rId4"/>
                <a:stretch>
                  <a:fillRect l="-621" t="-5607" r="-543" b="-112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81DBD97-C12B-4FFA-8D9D-30820A646989}"/>
                  </a:ext>
                </a:extLst>
              </p:cNvPr>
              <p:cNvSpPr txBox="1"/>
              <p:nvPr/>
            </p:nvSpPr>
            <p:spPr>
              <a:xfrm>
                <a:off x="2133600" y="3675140"/>
                <a:ext cx="4645502" cy="795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𝐽</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sub>
                        <m:sup/>
                        <m:e>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sub>
                            <m:sup/>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e>
                          </m:nary>
                        </m:e>
                      </m:nary>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sSub>
                        <m:sSubPr>
                          <m:ctrlPr>
                            <a:rPr lang="zh-CN" altLang="zh-CN" i="1">
                              <a:effectLst/>
                              <a:latin typeface="Cambria Math" panose="02040503050406030204" pitchFamily="18" charset="0"/>
                              <a:ea typeface="Cambria Math" panose="02040503050406030204" pitchFamily="18" charset="0"/>
                            </a:rPr>
                          </m:ctrlPr>
                        </m:sSubPr>
                        <m:e>
                          <m:groupChr>
                            <m:groupChrPr>
                              <m:chr m:val="̃"/>
                              <m:pos m:val="top"/>
                              <m:vertJc m:val="bot"/>
                              <m:ctrlPr>
                                <a:rPr lang="zh-CN" altLang="zh-CN" i="1">
                                  <a:effectLst/>
                                  <a:latin typeface="Cambria Math" panose="02040503050406030204" pitchFamily="18" charset="0"/>
                                  <a:ea typeface="Cambria Math" panose="02040503050406030204" pitchFamily="18" charset="0"/>
                                </a:rPr>
                              </m:ctrlPr>
                            </m:groupCh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groupCh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groupChr>
                            <m:groupChrPr>
                              <m:chr m:val="̃"/>
                              <m:pos m:val="top"/>
                              <m:vertJc m:val="bot"/>
                              <m:ctrlPr>
                                <a:rPr lang="zh-CN" altLang="zh-CN" i="1">
                                  <a:effectLst/>
                                  <a:latin typeface="Cambria Math" panose="02040503050406030204" pitchFamily="18" charset="0"/>
                                  <a:ea typeface="Cambria Math" panose="02040503050406030204" pitchFamily="18" charset="0"/>
                                </a:rPr>
                              </m:ctrlPr>
                            </m:groupCh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groupCh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zh-CN" altLang="en-US" dirty="0"/>
              </a:p>
            </p:txBody>
          </p:sp>
        </mc:Choice>
        <mc:Fallback xmlns="">
          <p:sp>
            <p:nvSpPr>
              <p:cNvPr id="17" name="文本框 16">
                <a:extLst>
                  <a:ext uri="{FF2B5EF4-FFF2-40B4-BE49-F238E27FC236}">
                    <a16:creationId xmlns:a16="http://schemas.microsoft.com/office/drawing/2014/main" id="{181DBD97-C12B-4FFA-8D9D-30820A646989}"/>
                  </a:ext>
                </a:extLst>
              </p:cNvPr>
              <p:cNvSpPr txBox="1">
                <a:spLocks noRot="1" noChangeAspect="1" noMove="1" noResize="1" noEditPoints="1" noAdjustHandles="1" noChangeArrowheads="1" noChangeShapeType="1" noTextEdit="1"/>
              </p:cNvSpPr>
              <p:nvPr/>
            </p:nvSpPr>
            <p:spPr>
              <a:xfrm>
                <a:off x="2133600" y="3675140"/>
                <a:ext cx="4645502" cy="79585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6E9F2F8-2DAB-4484-9B6D-716E3588B5DB}"/>
                  </a:ext>
                </a:extLst>
              </p:cNvPr>
              <p:cNvSpPr txBox="1"/>
              <p:nvPr/>
            </p:nvSpPr>
            <p:spPr>
              <a:xfrm>
                <a:off x="1719578" y="4450679"/>
                <a:ext cx="4638040"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d>
                        <m:dPr>
                          <m:begChr m:val="{"/>
                          <m:endChr m:val=""/>
                          <m:ctrlPr>
                            <a:rPr lang="zh-CN" altLang="en-US" i="1">
                              <a:solidFill>
                                <a:srgbClr val="836967"/>
                              </a:solidFill>
                              <a:latin typeface="Cambria Math" panose="02040503050406030204" pitchFamily="18" charset="0"/>
                            </a:rPr>
                          </m:ctrlPr>
                        </m:dPr>
                        <m:e>
                          <m:m>
                            <m:mPr>
                              <m:plcHide m:val="on"/>
                              <m:mcs>
                                <m:mc>
                                  <m:mcPr>
                                    <m:count m:val="2"/>
                                    <m:mcJc m:val="center"/>
                                  </m:mcPr>
                                </m:mc>
                              </m:mcs>
                              <m:ctrlPr>
                                <a:rPr lang="zh-CN" altLang="en-US" i="1">
                                  <a:solidFill>
                                    <a:srgbClr val="836967"/>
                                  </a:solidFill>
                                  <a:latin typeface="Cambria Math" panose="02040503050406030204" pitchFamily="18" charset="0"/>
                                </a:rPr>
                              </m:ctrlPr>
                            </m:mPr>
                            <m:mr>
                              <m:e>
                                <m:r>
                                  <a:rPr lang="en-US" altLang="zh-CN" i="1">
                                    <a:latin typeface="Cambria Math" panose="02040503050406030204" pitchFamily="18" charset="0"/>
                                  </a:rPr>
                                  <m:t>(</m:t>
                                </m:r>
                                <m:f>
                                  <m:fPr>
                                    <m:ctrlPr>
                                      <a:rPr lang="zh-CN" altLang="en-US" i="1">
                                        <a:latin typeface="Cambria Math" panose="02040503050406030204" pitchFamily="18" charset="0"/>
                                      </a:rPr>
                                    </m:ctrlPr>
                                  </m:fPr>
                                  <m:num>
                                    <m:r>
                                      <a:rPr lang="en-US" altLang="zh-CN" i="1">
                                        <a:latin typeface="Cambria Math" panose="02040503050406030204" pitchFamily="18" charset="0"/>
                                      </a:rPr>
                                      <m:t>𝑥</m:t>
                                    </m:r>
                                  </m:num>
                                  <m:den>
                                    <m:sSub>
                                      <m:sSubPr>
                                        <m:ctrlPr>
                                          <a:rPr lang="zh-CN" altLang="en-US"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𝑚𝑎𝑥</m:t>
                                        </m:r>
                                      </m:sub>
                                    </m:sSub>
                                  </m:den>
                                </m:f>
                                <m:sSup>
                                  <m:sSupPr>
                                    <m:ctrlPr>
                                      <a:rPr lang="zh-CN" altLang="en-US"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𝛼</m:t>
                                    </m:r>
                                  </m:sup>
                                </m:sSup>
                              </m:e>
                              <m:e>
                                <m:r>
                                  <m:rPr>
                                    <m:sty m:val="p"/>
                                  </m:rPr>
                                  <a:rPr lang="zh-CN" altLang="en-US" i="0">
                                    <a:latin typeface="Cambria Math" panose="02040503050406030204" pitchFamily="18" charset="0"/>
                                  </a:rPr>
                                  <m:t>if</m:t>
                                </m:r>
                                <m:r>
                                  <a:rPr lang="zh-CN" altLang="en-US" i="0">
                                    <a:latin typeface="Cambria Math" panose="02040503050406030204" pitchFamily="18" charset="0"/>
                                  </a:rPr>
                                  <m:t> </m:t>
                                </m:r>
                                <m:r>
                                  <a:rPr lang="zh-CN" altLang="en-US" i="1">
                                    <a:latin typeface="Cambria Math" panose="02040503050406030204" pitchFamily="18" charset="0"/>
                                  </a:rPr>
                                  <m:t>𝑥</m:t>
                                </m:r>
                                <m:r>
                                  <a:rPr lang="zh-CN" altLang="en-US" i="0">
                                    <a:latin typeface="Cambria Math" panose="02040503050406030204" pitchFamily="18" charset="0"/>
                                  </a:rPr>
                                  <m:t>&lt;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𝑚𝑎𝑥</m:t>
                                    </m:r>
                                  </m:sub>
                                </m:sSub>
                              </m:e>
                            </m:mr>
                            <m:mr>
                              <m:e>
                                <m:r>
                                  <a:rPr lang="zh-CN" altLang="en-US" i="0">
                                    <a:latin typeface="Cambria Math" panose="02040503050406030204" pitchFamily="18" charset="0"/>
                                  </a:rPr>
                                  <m:t>1</m:t>
                                </m:r>
                              </m:e>
                              <m:e>
                                <m:r>
                                  <a:rPr lang="zh-CN" altLang="en-US" i="1">
                                    <a:latin typeface="Cambria Math" panose="02040503050406030204" pitchFamily="18" charset="0"/>
                                  </a:rPr>
                                  <m:t>𝑜𝑡</m:t>
                                </m:r>
                                <m:r>
                                  <a:rPr lang="zh-CN" altLang="en-US" i="1">
                                    <a:latin typeface="Cambria Math" panose="02040503050406030204" pitchFamily="18" charset="0"/>
                                  </a:rPr>
                                  <m:t>h</m:t>
                                </m:r>
                                <m:r>
                                  <a:rPr lang="zh-CN" altLang="en-US" i="1">
                                    <a:latin typeface="Cambria Math" panose="02040503050406030204" pitchFamily="18" charset="0"/>
                                  </a:rPr>
                                  <m:t>𝑒𝑟𝑤𝑖𝑠𝑒</m:t>
                                </m:r>
                              </m:e>
                            </m:mr>
                          </m:m>
                        </m:e>
                      </m:d>
                    </m:oMath>
                  </m:oMathPara>
                </a14:m>
                <a:endParaRPr lang="zh-CN" altLang="en-US" dirty="0"/>
              </a:p>
            </p:txBody>
          </p:sp>
        </mc:Choice>
        <mc:Fallback xmlns="">
          <p:sp>
            <p:nvSpPr>
              <p:cNvPr id="12" name="文本框 11">
                <a:extLst>
                  <a:ext uri="{FF2B5EF4-FFF2-40B4-BE49-F238E27FC236}">
                    <a16:creationId xmlns:a16="http://schemas.microsoft.com/office/drawing/2014/main" id="{96E9F2F8-2DAB-4484-9B6D-716E3588B5DB}"/>
                  </a:ext>
                </a:extLst>
              </p:cNvPr>
              <p:cNvSpPr txBox="1">
                <a:spLocks noRot="1" noChangeAspect="1" noMove="1" noResize="1" noEditPoints="1" noAdjustHandles="1" noChangeArrowheads="1" noChangeShapeType="1" noTextEdit="1"/>
              </p:cNvSpPr>
              <p:nvPr/>
            </p:nvSpPr>
            <p:spPr>
              <a:xfrm>
                <a:off x="1719578" y="4450679"/>
                <a:ext cx="4638040" cy="97661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A2918218-FB0B-49D9-AD84-5FA174A28F2E}"/>
                  </a:ext>
                </a:extLst>
              </p:cNvPr>
              <p:cNvSpPr txBox="1"/>
              <p:nvPr/>
            </p:nvSpPr>
            <p:spPr>
              <a:xfrm>
                <a:off x="457200" y="5715000"/>
                <a:ext cx="8065603" cy="605294"/>
              </a:xfrm>
              <a:prstGeom prst="rect">
                <a:avLst/>
              </a:prstGeom>
              <a:noFill/>
            </p:spPr>
            <p:txBody>
              <a:bodyPr wrap="square">
                <a:spAutoFit/>
              </a:bodyPr>
              <a:lstStyle/>
              <a:p>
                <a:pPr lvl="0" algn="l">
                  <a:lnSpc>
                    <a:spcPts val="2000"/>
                  </a:lnSpc>
                </a:pPr>
                <a:r>
                  <a:rPr lang="en-US" altLang="zh-CN" sz="1800" kern="100" dirty="0">
                    <a:solidFill>
                      <a:srgbClr val="000000"/>
                    </a:solidFill>
                    <a:effectLst/>
                    <a:latin typeface="Times New Roman" panose="02020603050405020304" pitchFamily="18" charset="0"/>
                    <a:ea typeface="宋体" panose="02010600030101010101" pitchFamily="2" charset="-122"/>
                  </a:rPr>
                  <a:t>1</a:t>
                </a:r>
                <a:r>
                  <a:rPr lang="zh-CN" altLang="en-US"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低频词往往充当干扰噪声，因此词频越低权重应当越小，即</a:t>
                </a:r>
                <a14:m>
                  <m:oMath xmlns:m="http://schemas.openxmlformats.org/officeDocument/2006/math">
                    <m:r>
                      <a:rPr lang="en-US" altLang="zh-CN" sz="1800" i="1" kern="100">
                        <a:solidFill>
                          <a:srgbClr val="000000"/>
                        </a:solidFill>
                        <a:effectLst/>
                        <a:latin typeface="Cambria Math" panose="02040503050406030204" pitchFamily="18" charset="0"/>
                        <a:ea typeface="宋体" panose="02010600030101010101" pitchFamily="2" charset="-122"/>
                      </a:rPr>
                      <m:t>𝑓</m:t>
                    </m:r>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𝑥</m:t>
                    </m:r>
                    <m:r>
                      <a:rPr lang="en-US" altLang="zh-CN" sz="1800" i="1" kern="100">
                        <a:solidFill>
                          <a:srgbClr val="000000"/>
                        </a:solidFill>
                        <a:effectLst/>
                        <a:latin typeface="Cambria Math" panose="02040503050406030204" pitchFamily="18" charset="0"/>
                        <a:ea typeface="宋体" panose="02010600030101010101" pitchFamily="2" charset="-122"/>
                      </a:rPr>
                      <m:t>)</m:t>
                    </m:r>
                  </m:oMath>
                </a14:m>
                <a:r>
                  <a:rPr lang="zh-CN" altLang="zh-CN" sz="1800" kern="100" dirty="0">
                    <a:solidFill>
                      <a:srgbClr val="000000"/>
                    </a:solidFill>
                    <a:effectLst/>
                    <a:latin typeface="Times New Roman" panose="02020603050405020304" pitchFamily="18" charset="0"/>
                    <a:ea typeface="宋体" panose="02010600030101010101" pitchFamily="2" charset="-122"/>
                  </a:rPr>
                  <a:t>单调不减少；</a:t>
                </a:r>
                <a:r>
                  <a:rPr lang="en-US" altLang="zh-CN" kern="100" dirty="0">
                    <a:solidFill>
                      <a:srgbClr val="000000"/>
                    </a:solidFill>
                    <a:latin typeface="Times New Roman" panose="02020603050405020304" pitchFamily="18" charset="0"/>
                    <a:ea typeface="宋体" panose="02010600030101010101" pitchFamily="2" charset="-122"/>
                  </a:rPr>
                  <a:t>2</a:t>
                </a:r>
                <a:r>
                  <a:rPr lang="zh-CN" altLang="en-US" kern="100" dirty="0">
                    <a:solidFill>
                      <a:srgbClr val="000000"/>
                    </a:solidFill>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对于高频词，也应控制其权重，防止权重过大。</a:t>
                </a:r>
              </a:p>
            </p:txBody>
          </p:sp>
        </mc:Choice>
        <mc:Fallback xmlns="">
          <p:sp>
            <p:nvSpPr>
              <p:cNvPr id="16" name="文本框 15">
                <a:extLst>
                  <a:ext uri="{FF2B5EF4-FFF2-40B4-BE49-F238E27FC236}">
                    <a16:creationId xmlns:a16="http://schemas.microsoft.com/office/drawing/2014/main" id="{A2918218-FB0B-49D9-AD84-5FA174A28F2E}"/>
                  </a:ext>
                </a:extLst>
              </p:cNvPr>
              <p:cNvSpPr txBox="1">
                <a:spLocks noRot="1" noChangeAspect="1" noMove="1" noResize="1" noEditPoints="1" noAdjustHandles="1" noChangeArrowheads="1" noChangeShapeType="1" noTextEdit="1"/>
              </p:cNvSpPr>
              <p:nvPr/>
            </p:nvSpPr>
            <p:spPr>
              <a:xfrm>
                <a:off x="457200" y="5715000"/>
                <a:ext cx="8065603" cy="605294"/>
              </a:xfrm>
              <a:prstGeom prst="rect">
                <a:avLst/>
              </a:prstGeom>
              <a:blipFill>
                <a:blip r:embed="rId7"/>
                <a:stretch>
                  <a:fillRect l="-605" t="-12121"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AB21DC4-7485-4CD4-9FA8-2C7F1504BF32}"/>
                  </a:ext>
                </a:extLst>
              </p:cNvPr>
              <p:cNvSpPr txBox="1"/>
              <p:nvPr/>
            </p:nvSpPr>
            <p:spPr>
              <a:xfrm>
                <a:off x="5715000" y="4225466"/>
                <a:ext cx="4638040" cy="369332"/>
              </a:xfrm>
              <a:prstGeom prst="rect">
                <a:avLst/>
              </a:prstGeom>
              <a:noFill/>
            </p:spPr>
            <p:txBody>
              <a:bodyPr wrap="square">
                <a:spAutoFit/>
              </a:bodyPr>
              <a:lstStyle/>
              <a:p>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𝑚𝑎𝑥</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𝛼</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的最佳值分别为</a:t>
                </a:r>
                <a:r>
                  <a:rPr lang="en-US" altLang="zh-CN" sz="1800" kern="100" dirty="0">
                    <a:effectLst/>
                    <a:latin typeface="Times New Roman" panose="02020603050405020304" pitchFamily="18" charset="0"/>
                    <a:ea typeface="宋体" panose="02010600030101010101" pitchFamily="2" charset="-122"/>
                  </a:rPr>
                  <a:t>100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3/4</a:t>
                </a:r>
                <a:endParaRPr lang="zh-CN" altLang="en-US" dirty="0"/>
              </a:p>
            </p:txBody>
          </p:sp>
        </mc:Choice>
        <mc:Fallback xmlns="">
          <p:sp>
            <p:nvSpPr>
              <p:cNvPr id="19" name="文本框 18">
                <a:extLst>
                  <a:ext uri="{FF2B5EF4-FFF2-40B4-BE49-F238E27FC236}">
                    <a16:creationId xmlns:a16="http://schemas.microsoft.com/office/drawing/2014/main" id="{BAB21DC4-7485-4CD4-9FA8-2C7F1504BF32}"/>
                  </a:ext>
                </a:extLst>
              </p:cNvPr>
              <p:cNvSpPr txBox="1">
                <a:spLocks noRot="1" noChangeAspect="1" noMove="1" noResize="1" noEditPoints="1" noAdjustHandles="1" noChangeArrowheads="1" noChangeShapeType="1" noTextEdit="1"/>
              </p:cNvSpPr>
              <p:nvPr/>
            </p:nvSpPr>
            <p:spPr>
              <a:xfrm>
                <a:off x="5715000" y="4225466"/>
                <a:ext cx="4638040" cy="369332"/>
              </a:xfrm>
              <a:prstGeom prst="rect">
                <a:avLst/>
              </a:prstGeom>
              <a:blipFill>
                <a:blip r:embed="rId8"/>
                <a:stretch>
                  <a:fillRect t="-13115" b="-24590"/>
                </a:stretch>
              </a:blipFill>
            </p:spPr>
            <p:txBody>
              <a:bodyPr/>
              <a:lstStyle/>
              <a:p>
                <a:r>
                  <a:rPr lang="zh-CN" altLang="en-US">
                    <a:noFill/>
                  </a:rPr>
                  <a:t> </a:t>
                </a:r>
              </a:p>
            </p:txBody>
          </p:sp>
        </mc:Fallback>
      </mc:AlternateContent>
      <p:cxnSp>
        <p:nvCxnSpPr>
          <p:cNvPr id="23" name="直接箭头连接符 22">
            <a:extLst>
              <a:ext uri="{FF2B5EF4-FFF2-40B4-BE49-F238E27FC236}">
                <a16:creationId xmlns:a16="http://schemas.microsoft.com/office/drawing/2014/main" id="{5855145F-09FF-4DE1-BE8B-B85CBBE17AE2}"/>
              </a:ext>
            </a:extLst>
          </p:cNvPr>
          <p:cNvCxnSpPr>
            <a:stCxn id="19" idx="1"/>
          </p:cNvCxnSpPr>
          <p:nvPr/>
        </p:nvCxnSpPr>
        <p:spPr>
          <a:xfrm flipH="1">
            <a:off x="4249340" y="4410132"/>
            <a:ext cx="1465660" cy="311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EC87F3D-A4CB-45E9-BEA1-3C8CA25F36CD}"/>
              </a:ext>
            </a:extLst>
          </p:cNvPr>
          <p:cNvSpPr txBox="1"/>
          <p:nvPr/>
        </p:nvSpPr>
        <p:spPr>
          <a:xfrm>
            <a:off x="457200" y="3055388"/>
            <a:ext cx="5178286"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模型假设如下：</a:t>
            </a:r>
            <a:endParaRPr lang="zh-CN" altLang="en-US" dirty="0"/>
          </a:p>
        </p:txBody>
      </p:sp>
      <p:sp>
        <p:nvSpPr>
          <p:cNvPr id="3" name="标题 2">
            <a:extLst>
              <a:ext uri="{FF2B5EF4-FFF2-40B4-BE49-F238E27FC236}">
                <a16:creationId xmlns:a16="http://schemas.microsoft.com/office/drawing/2014/main" id="{E60A1B59-24EC-41EC-83D1-3F6B2E012A16}"/>
              </a:ext>
            </a:extLst>
          </p:cNvPr>
          <p:cNvSpPr>
            <a:spLocks noGrp="1"/>
          </p:cNvSpPr>
          <p:nvPr>
            <p:ph type="title"/>
          </p:nvPr>
        </p:nvSpPr>
        <p:spPr/>
        <p:txBody>
          <a:bodyPr/>
          <a:lstStyle/>
          <a:p>
            <a:r>
              <a:rPr lang="en-US" altLang="zh-CN"/>
              <a:t>·</a:t>
            </a:r>
            <a:endParaRPr lang="zh-CN" altLang="en-US"/>
          </a:p>
        </p:txBody>
      </p:sp>
    </p:spTree>
    <p:extLst>
      <p:ext uri="{BB962C8B-B14F-4D97-AF65-F5344CB8AC3E}">
        <p14:creationId xmlns:p14="http://schemas.microsoft.com/office/powerpoint/2010/main" val="2898582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4E69C7-06B2-48D2-8A5F-98442C686D90}"/>
              </a:ext>
            </a:extLst>
          </p:cNvPr>
          <p:cNvSpPr txBox="1"/>
          <p:nvPr/>
        </p:nvSpPr>
        <p:spPr>
          <a:xfrm>
            <a:off x="440635" y="1712843"/>
            <a:ext cx="7941365"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这里共现矩阵，以一段话为单位进行统计。如果这段话中出现词语</a:t>
            </a:r>
            <a:r>
              <a:rPr lang="en-US" altLang="zh-CN" dirty="0">
                <a:latin typeface="Times New Roman" panose="02020603050405020304" pitchFamily="18" charset="0"/>
                <a:cs typeface="Times New Roman" panose="02020603050405020304" pitchFamily="18" charset="0"/>
              </a:rPr>
              <a:t>w1</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w2</a:t>
            </a:r>
            <a:r>
              <a:rPr lang="zh-CN" altLang="en-US" dirty="0">
                <a:latin typeface="Times New Roman" panose="02020603050405020304" pitchFamily="18" charset="0"/>
                <a:cs typeface="Times New Roman" panose="02020603050405020304" pitchFamily="18" charset="0"/>
              </a:rPr>
              <a:t>，无视</a:t>
            </a:r>
            <a:r>
              <a:rPr lang="en-US" altLang="zh-CN" dirty="0">
                <a:latin typeface="Times New Roman" panose="02020603050405020304" pitchFamily="18" charset="0"/>
                <a:cs typeface="Times New Roman" panose="02020603050405020304" pitchFamily="18" charset="0"/>
              </a:rPr>
              <a:t>w1</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w2</a:t>
            </a:r>
            <a:r>
              <a:rPr lang="zh-CN" altLang="en-US" dirty="0">
                <a:latin typeface="Times New Roman" panose="02020603050405020304" pitchFamily="18" charset="0"/>
                <a:cs typeface="Times New Roman" panose="02020603050405020304" pitchFamily="18" charset="0"/>
              </a:rPr>
              <a:t>出现的频数，将共现矩阵</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对应位置</a:t>
            </a:r>
            <a:r>
              <a:rPr lang="en-US" altLang="zh-CN" dirty="0">
                <a:latin typeface="Times New Roman" panose="02020603050405020304" pitchFamily="18" charset="0"/>
                <a:cs typeface="Times New Roman" panose="02020603050405020304" pitchFamily="18" charset="0"/>
              </a:rPr>
              <a:t>X(w1,w2)</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X(w2,w1)</a:t>
            </a:r>
            <a:r>
              <a:rPr lang="zh-CN" altLang="en-US" dirty="0">
                <a:latin typeface="Times New Roman" panose="02020603050405020304" pitchFamily="18" charset="0"/>
                <a:cs typeface="Times New Roman" panose="02020603050405020304" pitchFamily="18" charset="0"/>
              </a:rPr>
              <a:t>上的数自增。</a:t>
            </a:r>
            <a:r>
              <a:rPr lang="zh-CN" altLang="en-US" dirty="0">
                <a:solidFill>
                  <a:srgbClr val="00B0F0"/>
                </a:solidFill>
                <a:latin typeface="Times New Roman" panose="02020603050405020304" pitchFamily="18" charset="0"/>
                <a:cs typeface="Times New Roman" panose="02020603050405020304" pitchFamily="18" charset="0"/>
              </a:rPr>
              <a:t>最后共现矩阵</a:t>
            </a:r>
            <a:r>
              <a:rPr lang="en-US" altLang="zh-CN" dirty="0">
                <a:solidFill>
                  <a:srgbClr val="00B0F0"/>
                </a:solidFill>
                <a:latin typeface="Times New Roman" panose="02020603050405020304" pitchFamily="18" charset="0"/>
                <a:cs typeface="Times New Roman" panose="02020603050405020304" pitchFamily="18" charset="0"/>
              </a:rPr>
              <a:t>X</a:t>
            </a:r>
            <a:r>
              <a:rPr lang="zh-CN" altLang="en-US" dirty="0">
                <a:solidFill>
                  <a:srgbClr val="00B0F0"/>
                </a:solidFill>
                <a:latin typeface="Times New Roman" panose="02020603050405020304" pitchFamily="18" charset="0"/>
                <a:cs typeface="Times New Roman" panose="02020603050405020304" pitchFamily="18" charset="0"/>
              </a:rPr>
              <a:t>再除以输入的语料的个数</a:t>
            </a:r>
            <a:r>
              <a:rPr lang="zh-CN" altLang="en-US" dirty="0">
                <a:latin typeface="Times New Roman" panose="02020603050405020304" pitchFamily="18" charset="0"/>
                <a:cs typeface="Times New Roman" panose="02020603050405020304" pitchFamily="18" charset="0"/>
              </a:rPr>
              <a:t>。</a:t>
            </a:r>
          </a:p>
        </p:txBody>
      </p:sp>
      <p:sp>
        <p:nvSpPr>
          <p:cNvPr id="5" name="文本框 4">
            <a:extLst>
              <a:ext uri="{FF2B5EF4-FFF2-40B4-BE49-F238E27FC236}">
                <a16:creationId xmlns:a16="http://schemas.microsoft.com/office/drawing/2014/main" id="{9BD2858E-06E2-413C-A176-189207CEFDFC}"/>
              </a:ext>
            </a:extLst>
          </p:cNvPr>
          <p:cNvSpPr txBox="1"/>
          <p:nvPr/>
        </p:nvSpPr>
        <p:spPr>
          <a:xfrm>
            <a:off x="457200" y="5620434"/>
            <a:ext cx="7941364" cy="646331"/>
          </a:xfrm>
          <a:prstGeom prst="rect">
            <a:avLst/>
          </a:prstGeom>
          <a:noFill/>
        </p:spPr>
        <p:txBody>
          <a:bodyPr wrap="square">
            <a:spAutoFit/>
          </a:bodyPr>
          <a:lstStyle/>
          <a:p>
            <a:r>
              <a:rPr lang="en-US" altLang="zh-CN" sz="1800" kern="100" dirty="0">
                <a:solidFill>
                  <a:srgbClr val="00B050"/>
                </a:solidFill>
                <a:effectLst/>
                <a:latin typeface="Times New Roman" panose="02020603050405020304" pitchFamily="18" charset="0"/>
                <a:ea typeface="宋体" panose="02010600030101010101" pitchFamily="2" charset="-122"/>
              </a:rPr>
              <a:t>Word2vevc</a:t>
            </a:r>
            <a:r>
              <a:rPr lang="zh-CN" altLang="en-US" sz="1800" kern="100" dirty="0">
                <a:solidFill>
                  <a:srgbClr val="00B050"/>
                </a:solidFill>
                <a:effectLst/>
                <a:latin typeface="Times New Roman" panose="02020603050405020304" pitchFamily="18" charset="0"/>
                <a:ea typeface="宋体" panose="02010600030101010101" pitchFamily="2" charset="-122"/>
              </a:rPr>
              <a:t>与</a:t>
            </a:r>
            <a:r>
              <a:rPr lang="en-US" altLang="zh-CN" sz="1800" kern="100" dirty="0" err="1">
                <a:solidFill>
                  <a:srgbClr val="00B050"/>
                </a:solidFill>
                <a:effectLst/>
                <a:latin typeface="Times New Roman" panose="02020603050405020304" pitchFamily="18" charset="0"/>
                <a:ea typeface="宋体" panose="02010600030101010101" pitchFamily="2" charset="-122"/>
              </a:rPr>
              <a:t>GloVe</a:t>
            </a:r>
            <a:r>
              <a:rPr lang="zh-CN" altLang="en-US" sz="1800" kern="100" dirty="0">
                <a:solidFill>
                  <a:srgbClr val="00B050"/>
                </a:solidFill>
                <a:effectLst/>
                <a:latin typeface="Times New Roman" panose="02020603050405020304" pitchFamily="18" charset="0"/>
                <a:ea typeface="宋体" panose="02010600030101010101" pitchFamily="2" charset="-122"/>
              </a:rPr>
              <a:t>的区别：</a:t>
            </a:r>
            <a:r>
              <a:rPr lang="en-US" altLang="zh-CN" sz="1800" kern="100" dirty="0">
                <a:effectLst/>
                <a:latin typeface="Times New Roman" panose="02020603050405020304" pitchFamily="18" charset="0"/>
                <a:ea typeface="宋体" panose="02010600030101010101" pitchFamily="2" charset="-122"/>
              </a:rPr>
              <a:t>word2vec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对语料中词语的局部共现建模，而</a:t>
            </a:r>
            <a:r>
              <a:rPr lang="en-US" altLang="zh-CN" sz="1800" kern="100" dirty="0" err="1">
                <a:effectLst/>
                <a:latin typeface="Times New Roman" panose="02020603050405020304" pitchFamily="18" charset="0"/>
                <a:ea typeface="宋体" panose="02010600030101010101" pitchFamily="2" charset="-122"/>
              </a:rPr>
              <a:t>GloVe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则对语料中词语的全局共现建模</a:t>
            </a:r>
            <a:endParaRPr lang="zh-CN" altLang="en-US" dirty="0"/>
          </a:p>
        </p:txBody>
      </p:sp>
      <p:sp>
        <p:nvSpPr>
          <p:cNvPr id="6" name="文本框 5">
            <a:extLst>
              <a:ext uri="{FF2B5EF4-FFF2-40B4-BE49-F238E27FC236}">
                <a16:creationId xmlns:a16="http://schemas.microsoft.com/office/drawing/2014/main" id="{51DCDC87-950E-4742-8330-47F2ED2E9626}"/>
              </a:ext>
            </a:extLst>
          </p:cNvPr>
          <p:cNvSpPr txBox="1"/>
          <p:nvPr/>
        </p:nvSpPr>
        <p:spPr>
          <a:xfrm>
            <a:off x="838200" y="3048000"/>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242B1BE-5C0B-4925-9E60-BBC688F37C71}"/>
                  </a:ext>
                </a:extLst>
              </p:cNvPr>
              <p:cNvSpPr txBox="1"/>
              <p:nvPr/>
            </p:nvSpPr>
            <p:spPr>
              <a:xfrm>
                <a:off x="2057400" y="2786761"/>
                <a:ext cx="5363776" cy="594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𝐽</m:t>
                          </m:r>
                        </m:num>
                        <m:den>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r>
                        <a:rPr lang="en-US" altLang="zh-CN" b="0" i="1" smtClean="0">
                          <a:latin typeface="Cambria Math" panose="02040503050406030204" pitchFamily="18" charset="0"/>
                        </a:rPr>
                        <m:t>=</m:t>
                      </m:r>
                      <m:r>
                        <a:rPr lang="en-US" altLang="zh-CN" i="1">
                          <a:latin typeface="Cambria Math" panose="02040503050406030204" pitchFamily="18" charset="0"/>
                        </a:rPr>
                        <m:t>2×</m:t>
                      </m:r>
                      <m:r>
                        <a:rPr lang="en-US" altLang="zh-CN" i="1">
                          <a:latin typeface="Cambria Math" panose="02040503050406030204" pitchFamily="18" charset="0"/>
                        </a:rPr>
                        <m:t>𝑓</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𝑇</m:t>
                          </m:r>
                        </m:sup>
                      </m:sSubSup>
                      <m:sSub>
                        <m:sSubPr>
                          <m:ctrlPr>
                            <a:rPr lang="zh-CN" altLang="zh-CN" i="1">
                              <a:latin typeface="Cambria Math" panose="02040503050406030204" pitchFamily="18" charset="0"/>
                            </a:rPr>
                          </m:ctrlPr>
                        </m:sSubPr>
                        <m:e>
                          <m:groupChr>
                            <m:groupChrPr>
                              <m:chr m:val="̃"/>
                              <m:pos m:val="top"/>
                              <m:vertJc m:val="bot"/>
                              <m:ctrlPr>
                                <a:rPr lang="zh-CN" altLang="zh-CN" i="1">
                                  <a:latin typeface="Cambria Math" panose="02040503050406030204" pitchFamily="18" charset="0"/>
                                </a:rPr>
                              </m:ctrlPr>
                            </m:groupChrPr>
                            <m:e>
                              <m:r>
                                <a:rPr lang="en-US" altLang="zh-CN" i="1">
                                  <a:latin typeface="Cambria Math" panose="02040503050406030204" pitchFamily="18" charset="0"/>
                                </a:rPr>
                                <m:t>𝑤</m:t>
                              </m:r>
                            </m:e>
                          </m:groupCh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groupChr>
                            <m:groupChrPr>
                              <m:chr m:val="̃"/>
                              <m:pos m:val="top"/>
                              <m:vertJc m:val="bot"/>
                              <m:ctrlPr>
                                <a:rPr lang="zh-CN" altLang="zh-CN" i="1">
                                  <a:latin typeface="Cambria Math" panose="02040503050406030204" pitchFamily="18" charset="0"/>
                                </a:rPr>
                              </m:ctrlPr>
                            </m:groupChrPr>
                            <m:e>
                              <m:r>
                                <a:rPr lang="en-US" altLang="zh-CN" i="1">
                                  <a:latin typeface="Cambria Math" panose="02040503050406030204" pitchFamily="18" charset="0"/>
                                </a:rPr>
                                <m:t>𝑏</m:t>
                              </m:r>
                            </m:e>
                          </m:groupChr>
                        </m:e>
                        <m:sub>
                          <m:r>
                            <a:rPr lang="en-US" altLang="zh-CN" i="1">
                              <a:latin typeface="Cambria Math" panose="02040503050406030204" pitchFamily="18" charset="0"/>
                            </a:rPr>
                            <m:t>𝑗</m:t>
                          </m:r>
                        </m:sub>
                      </m:sSub>
                      <m:r>
                        <a:rPr lang="en-US" altLang="zh-CN" i="1">
                          <a:latin typeface="Cambria Math" panose="02040503050406030204" pitchFamily="18" charset="0"/>
                        </a:rPr>
                        <m:t>−</m:t>
                      </m:r>
                      <m:r>
                        <m:rPr>
                          <m:sty m:val="p"/>
                        </m:rPr>
                        <a:rPr lang="en-US" altLang="zh-CN">
                          <a:latin typeface="Cambria Math" panose="02040503050406030204" pitchFamily="18" charset="0"/>
                        </a:rPr>
                        <m:t>log</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groupChr>
                            <m:groupChrPr>
                              <m:chr m:val="̃"/>
                              <m:pos m:val="top"/>
                              <m:vertJc m:val="bot"/>
                              <m:ctrlPr>
                                <a:rPr lang="zh-CN" altLang="zh-CN" i="1">
                                  <a:latin typeface="Cambria Math" panose="02040503050406030204" pitchFamily="18" charset="0"/>
                                </a:rPr>
                              </m:ctrlPr>
                            </m:groupChrPr>
                            <m:e>
                              <m:r>
                                <a:rPr lang="en-US" altLang="zh-CN" i="1">
                                  <a:latin typeface="Cambria Math" panose="02040503050406030204" pitchFamily="18" charset="0"/>
                                </a:rPr>
                                <m:t>𝑤</m:t>
                              </m:r>
                            </m:e>
                          </m:groupCh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oMath>
                  </m:oMathPara>
                </a14:m>
                <a:endParaRPr lang="zh-CN" altLang="en-US" dirty="0"/>
              </a:p>
            </p:txBody>
          </p:sp>
        </mc:Choice>
        <mc:Fallback xmlns="">
          <p:sp>
            <p:nvSpPr>
              <p:cNvPr id="9" name="文本框 8">
                <a:extLst>
                  <a:ext uri="{FF2B5EF4-FFF2-40B4-BE49-F238E27FC236}">
                    <a16:creationId xmlns:a16="http://schemas.microsoft.com/office/drawing/2014/main" id="{2242B1BE-5C0B-4925-9E60-BBC688F37C71}"/>
                  </a:ext>
                </a:extLst>
              </p:cNvPr>
              <p:cNvSpPr txBox="1">
                <a:spLocks noRot="1" noChangeAspect="1" noMove="1" noResize="1" noEditPoints="1" noAdjustHandles="1" noChangeArrowheads="1" noChangeShapeType="1" noTextEdit="1"/>
              </p:cNvSpPr>
              <p:nvPr/>
            </p:nvSpPr>
            <p:spPr>
              <a:xfrm>
                <a:off x="2057400" y="2786761"/>
                <a:ext cx="5363776" cy="59471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85430A8-8709-4000-947E-AD9B4746CF59}"/>
                  </a:ext>
                </a:extLst>
              </p:cNvPr>
              <p:cNvSpPr txBox="1"/>
              <p:nvPr/>
            </p:nvSpPr>
            <p:spPr>
              <a:xfrm>
                <a:off x="1747520" y="3532064"/>
                <a:ext cx="5715000" cy="6870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𝐽</m:t>
                          </m:r>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sub>
                          </m:sSub>
                        </m:den>
                      </m:f>
                      <m:r>
                        <a:rPr lang="en-US" altLang="zh-CN" i="1">
                          <a:latin typeface="Cambria Math" panose="02040503050406030204" pitchFamily="18" charset="0"/>
                        </a:rPr>
                        <m:t>=</m:t>
                      </m:r>
                      <m:r>
                        <a:rPr lang="zh-CN" altLang="en-US" smtClean="0">
                          <a:latin typeface="Cambria Math" panose="02040503050406030204" pitchFamily="18" charset="0"/>
                        </a:rPr>
                        <m:t>2</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d>
                      <m:r>
                        <a:rPr lang="zh-CN" altLang="en-US" i="0">
                          <a:latin typeface="Cambria Math" panose="02040503050406030204" pitchFamily="18" charset="0"/>
                        </a:rPr>
                        <m:t>×</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𝑤</m:t>
                              </m:r>
                            </m:e>
                            <m:sub>
                              <m:r>
                                <a:rPr lang="zh-CN" altLang="en-US" i="1">
                                  <a:latin typeface="Cambria Math" panose="02040503050406030204" pitchFamily="18" charset="0"/>
                                </a:rPr>
                                <m:t>𝑖</m:t>
                              </m:r>
                            </m:sub>
                            <m:sup>
                              <m:r>
                                <a:rPr lang="zh-CN" altLang="en-US" i="1">
                                  <a:latin typeface="Cambria Math" panose="02040503050406030204" pitchFamily="18" charset="0"/>
                                </a:rPr>
                                <m:t>𝑇</m:t>
                              </m:r>
                            </m:sup>
                          </m:sSubSup>
                          <m:sSub>
                            <m:sSubPr>
                              <m:ctrlPr>
                                <a:rPr lang="zh-CN" altLang="en-US" i="1">
                                  <a:solidFill>
                                    <a:srgbClr val="836967"/>
                                  </a:solidFill>
                                  <a:latin typeface="Cambria Math" panose="02040503050406030204" pitchFamily="18" charset="0"/>
                                </a:rPr>
                              </m:ctrlPr>
                            </m:sSub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𝑤</m:t>
                                  </m:r>
                                </m:e>
                                <m:lim>
                                  <m:r>
                                    <a:rPr lang="zh-CN" altLang="en-US" i="0">
                                      <a:latin typeface="Cambria Math" panose="02040503050406030204" pitchFamily="18" charset="0"/>
                                    </a:rPr>
                                    <m:t>̃</m:t>
                                  </m:r>
                                </m:lim>
                              </m:limUpp>
                            </m:e>
                            <m:sub>
                              <m:r>
                                <a:rPr lang="zh-CN" altLang="en-US" i="1">
                                  <a:latin typeface="Cambria Math" panose="02040503050406030204" pitchFamily="18" charset="0"/>
                                </a:rPr>
                                <m:t>𝑗</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𝑏</m:t>
                                  </m:r>
                                </m:e>
                                <m:lim>
                                  <m:r>
                                    <a:rPr lang="zh-CN" altLang="en-US" i="0">
                                      <a:latin typeface="Cambria Math" panose="02040503050406030204" pitchFamily="18" charset="0"/>
                                    </a:rPr>
                                    <m:t>̃</m:t>
                                  </m:r>
                                </m:lim>
                              </m:limUpp>
                            </m:e>
                            <m:sub>
                              <m:r>
                                <a:rPr lang="zh-CN" altLang="en-US" i="1">
                                  <a:latin typeface="Cambria Math" panose="02040503050406030204" pitchFamily="18" charset="0"/>
                                </a:rPr>
                                <m:t>𝑗</m:t>
                              </m:r>
                            </m:sub>
                          </m:sSub>
                          <m:r>
                            <a:rPr lang="zh-CN" altLang="en-US" i="0">
                              <a:latin typeface="Cambria Math" panose="02040503050406030204" pitchFamily="18" charset="0"/>
                            </a:rPr>
                            <m:t>−</m:t>
                          </m:r>
                          <m:r>
                            <m:rPr>
                              <m:sty m:val="p"/>
                            </m:rPr>
                            <a:rPr lang="zh-CN" altLang="en-US" i="0">
                              <a:latin typeface="Cambria Math" panose="02040503050406030204" pitchFamily="18" charset="0"/>
                            </a:rPr>
                            <m:t>log</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𝑖𝑗</m:t>
                              </m:r>
                            </m:sub>
                          </m:sSub>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𝑘</m:t>
                          </m:r>
                        </m:sub>
                      </m:sSub>
                    </m:oMath>
                  </m:oMathPara>
                </a14:m>
                <a:endParaRPr lang="zh-CN" altLang="en-US" dirty="0"/>
              </a:p>
            </p:txBody>
          </p:sp>
        </mc:Choice>
        <mc:Fallback xmlns="">
          <p:sp>
            <p:nvSpPr>
              <p:cNvPr id="13" name="文本框 12">
                <a:extLst>
                  <a:ext uri="{FF2B5EF4-FFF2-40B4-BE49-F238E27FC236}">
                    <a16:creationId xmlns:a16="http://schemas.microsoft.com/office/drawing/2014/main" id="{485430A8-8709-4000-947E-AD9B4746CF59}"/>
                  </a:ext>
                </a:extLst>
              </p:cNvPr>
              <p:cNvSpPr txBox="1">
                <a:spLocks noRot="1" noChangeAspect="1" noMove="1" noResize="1" noEditPoints="1" noAdjustHandles="1" noChangeArrowheads="1" noChangeShapeType="1" noTextEdit="1"/>
              </p:cNvSpPr>
              <p:nvPr/>
            </p:nvSpPr>
            <p:spPr>
              <a:xfrm>
                <a:off x="1747520" y="3532064"/>
                <a:ext cx="5715000" cy="687048"/>
              </a:xfrm>
              <a:prstGeom prst="rect">
                <a:avLst/>
              </a:prstGeom>
              <a:blipFill>
                <a:blip r:embed="rId3"/>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489B9995-069B-41B8-8365-1BDD5A9BF33D}"/>
              </a:ext>
            </a:extLst>
          </p:cNvPr>
          <p:cNvSpPr txBox="1"/>
          <p:nvPr/>
        </p:nvSpPr>
        <p:spPr>
          <a:xfrm>
            <a:off x="4180840" y="2956560"/>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A7FA6D9-A5E3-4EAD-97B5-32647FC3A2C2}"/>
                  </a:ext>
                </a:extLst>
              </p:cNvPr>
              <p:cNvSpPr txBox="1"/>
              <p:nvPr/>
            </p:nvSpPr>
            <p:spPr>
              <a:xfrm>
                <a:off x="1752600" y="4186698"/>
                <a:ext cx="5363776" cy="6870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𝐽</m:t>
                          </m:r>
                        </m:num>
                        <m:den>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den>
                      </m:f>
                      <m:r>
                        <a:rPr lang="en-US" altLang="zh-CN" b="0" i="1" smtClean="0">
                          <a:latin typeface="Cambria Math" panose="02040503050406030204" pitchFamily="18" charset="0"/>
                        </a:rPr>
                        <m:t>=</m:t>
                      </m:r>
                      <m:r>
                        <a:rPr lang="zh-CN" altLang="en-US" i="1" smtClean="0">
                          <a:latin typeface="Cambria Math" panose="02040503050406030204" pitchFamily="18" charset="0"/>
                        </a:rPr>
                        <m:t>𝑓</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d>
                      <m:r>
                        <a:rPr lang="zh-CN" altLang="en-US" i="0">
                          <a:latin typeface="Cambria Math" panose="02040503050406030204" pitchFamily="18" charset="0"/>
                        </a:rPr>
                        <m:t>×</m:t>
                      </m:r>
                      <m:r>
                        <a:rPr lang="zh-CN" altLang="en-US" i="0">
                          <a:latin typeface="Cambria Math" panose="02040503050406030204" pitchFamily="18" charset="0"/>
                        </a:rPr>
                        <m:t>2</m:t>
                      </m:r>
                      <m:r>
                        <a:rPr lang="zh-CN" altLang="en-US" i="0">
                          <a:latin typeface="Cambria Math" panose="02040503050406030204" pitchFamily="18" charset="0"/>
                        </a:rPr>
                        <m:t>×</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𝑤</m:t>
                              </m:r>
                            </m:e>
                            <m:sub>
                              <m:r>
                                <a:rPr lang="zh-CN" altLang="en-US" i="1">
                                  <a:latin typeface="Cambria Math" panose="02040503050406030204" pitchFamily="18" charset="0"/>
                                </a:rPr>
                                <m:t>𝑖</m:t>
                              </m:r>
                            </m:sub>
                            <m:sup>
                              <m:r>
                                <a:rPr lang="zh-CN" altLang="en-US" i="1">
                                  <a:latin typeface="Cambria Math" panose="02040503050406030204" pitchFamily="18" charset="0"/>
                                </a:rPr>
                                <m:t>𝑇</m:t>
                              </m:r>
                            </m:sup>
                          </m:sSubSup>
                          <m:sSub>
                            <m:sSubPr>
                              <m:ctrlPr>
                                <a:rPr lang="zh-CN" altLang="en-US" i="1">
                                  <a:solidFill>
                                    <a:srgbClr val="836967"/>
                                  </a:solidFill>
                                  <a:latin typeface="Cambria Math" panose="02040503050406030204" pitchFamily="18" charset="0"/>
                                </a:rPr>
                              </m:ctrlPr>
                            </m:sSub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𝑤</m:t>
                                  </m:r>
                                </m:e>
                                <m:lim>
                                  <m:r>
                                    <a:rPr lang="zh-CN" altLang="en-US" i="0">
                                      <a:latin typeface="Cambria Math" panose="02040503050406030204" pitchFamily="18" charset="0"/>
                                    </a:rPr>
                                    <m:t>̃</m:t>
                                  </m:r>
                                </m:lim>
                              </m:limUpp>
                            </m:e>
                            <m:sub>
                              <m:r>
                                <a:rPr lang="zh-CN" altLang="en-US" i="1">
                                  <a:latin typeface="Cambria Math" panose="02040503050406030204" pitchFamily="18" charset="0"/>
                                </a:rPr>
                                <m:t>𝑗</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𝑏</m:t>
                                  </m:r>
                                </m:e>
                                <m:lim>
                                  <m:r>
                                    <a:rPr lang="zh-CN" altLang="en-US" i="0">
                                      <a:latin typeface="Cambria Math" panose="02040503050406030204" pitchFamily="18" charset="0"/>
                                    </a:rPr>
                                    <m:t>̃</m:t>
                                  </m:r>
                                </m:lim>
                              </m:limUpp>
                            </m:e>
                            <m:sub>
                              <m:r>
                                <a:rPr lang="zh-CN" altLang="en-US" i="1">
                                  <a:latin typeface="Cambria Math" panose="02040503050406030204" pitchFamily="18" charset="0"/>
                                </a:rPr>
                                <m:t>𝑗</m:t>
                              </m:r>
                            </m:sub>
                          </m:sSub>
                          <m:r>
                            <a:rPr lang="zh-CN" altLang="en-US" i="0">
                              <a:latin typeface="Cambria Math" panose="02040503050406030204" pitchFamily="18" charset="0"/>
                            </a:rPr>
                            <m:t>−</m:t>
                          </m:r>
                          <m:r>
                            <m:rPr>
                              <m:sty m:val="p"/>
                            </m:rPr>
                            <a:rPr lang="zh-CN" altLang="en-US" i="0">
                              <a:latin typeface="Cambria Math" panose="02040503050406030204" pitchFamily="18" charset="0"/>
                            </a:rPr>
                            <m:t>log</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𝑖𝑗</m:t>
                              </m:r>
                            </m:sub>
                          </m:sSub>
                        </m:e>
                      </m:d>
                    </m:oMath>
                  </m:oMathPara>
                </a14:m>
                <a:endParaRPr lang="zh-CN" altLang="en-US" dirty="0"/>
              </a:p>
            </p:txBody>
          </p:sp>
        </mc:Choice>
        <mc:Fallback xmlns="">
          <p:sp>
            <p:nvSpPr>
              <p:cNvPr id="17" name="文本框 16">
                <a:extLst>
                  <a:ext uri="{FF2B5EF4-FFF2-40B4-BE49-F238E27FC236}">
                    <a16:creationId xmlns:a16="http://schemas.microsoft.com/office/drawing/2014/main" id="{FA7FA6D9-A5E3-4EAD-97B5-32647FC3A2C2}"/>
                  </a:ext>
                </a:extLst>
              </p:cNvPr>
              <p:cNvSpPr txBox="1">
                <a:spLocks noRot="1" noChangeAspect="1" noMove="1" noResize="1" noEditPoints="1" noAdjustHandles="1" noChangeArrowheads="1" noChangeShapeType="1" noTextEdit="1"/>
              </p:cNvSpPr>
              <p:nvPr/>
            </p:nvSpPr>
            <p:spPr>
              <a:xfrm>
                <a:off x="1752600" y="4186698"/>
                <a:ext cx="5363776" cy="68704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B4328F3-65B7-438B-84B5-A3BDE4F647E4}"/>
                  </a:ext>
                </a:extLst>
              </p:cNvPr>
              <p:cNvSpPr txBox="1"/>
              <p:nvPr/>
            </p:nvSpPr>
            <p:spPr>
              <a:xfrm>
                <a:off x="1616710" y="4786821"/>
                <a:ext cx="5910580" cy="7166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𝐽</m:t>
                          </m:r>
                        </m:num>
                        <m:den>
                          <m:r>
                            <a:rPr lang="zh-CN" altLang="en-US" i="1">
                              <a:latin typeface="Cambria Math" panose="02040503050406030204" pitchFamily="18" charset="0"/>
                            </a:rPr>
                            <m:t>𝜕</m:t>
                          </m:r>
                          <m:sSub>
                            <m:sSubPr>
                              <m:ctrlPr>
                                <a:rPr lang="zh-CN" altLang="en-US" i="1">
                                  <a:latin typeface="Cambria Math" panose="02040503050406030204" pitchFamily="18" charset="0"/>
                                </a:rPr>
                              </m:ctrlPr>
                            </m:sSubPr>
                            <m:e>
                              <m:groupChr>
                                <m:groupChrPr>
                                  <m:chr m:val="̃"/>
                                  <m:pos m:val="top"/>
                                  <m:vertJc m:val="bot"/>
                                  <m:ctrlPr>
                                    <a:rPr lang="zh-CN" altLang="en-US" i="1">
                                      <a:latin typeface="Cambria Math" panose="02040503050406030204" pitchFamily="18" charset="0"/>
                                    </a:rPr>
                                  </m:ctrlPr>
                                </m:groupChrPr>
                                <m:e>
                                  <m:r>
                                    <a:rPr lang="en-US" altLang="zh-CN" i="1">
                                      <a:latin typeface="Cambria Math" panose="02040503050406030204" pitchFamily="18" charset="0"/>
                                    </a:rPr>
                                    <m:t>𝑏</m:t>
                                  </m:r>
                                </m:e>
                              </m:groupChr>
                            </m:e>
                            <m:sub>
                              <m:r>
                                <a:rPr lang="en-US" altLang="zh-CN" i="1">
                                  <a:latin typeface="Cambria Math" panose="02040503050406030204" pitchFamily="18" charset="0"/>
                                </a:rPr>
                                <m:t>𝑗</m:t>
                              </m:r>
                            </m:sub>
                          </m:sSub>
                        </m:den>
                      </m:f>
                      <m:r>
                        <a:rPr lang="en-US" altLang="zh-CN" b="0" i="1" smtClean="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e>
                      </m:d>
                      <m:r>
                        <a:rPr lang="zh-CN" altLang="en-US" i="0">
                          <a:latin typeface="Cambria Math" panose="02040503050406030204" pitchFamily="18" charset="0"/>
                        </a:rPr>
                        <m:t>×</m:t>
                      </m:r>
                      <m:r>
                        <a:rPr lang="zh-CN" altLang="en-US" i="0">
                          <a:latin typeface="Cambria Math" panose="02040503050406030204" pitchFamily="18" charset="0"/>
                        </a:rPr>
                        <m:t>2</m:t>
                      </m:r>
                      <m:r>
                        <a:rPr lang="zh-CN" altLang="en-US" i="0">
                          <a:latin typeface="Cambria Math" panose="02040503050406030204" pitchFamily="18" charset="0"/>
                        </a:rPr>
                        <m:t>×</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𝑤</m:t>
                              </m:r>
                            </m:e>
                            <m:sub>
                              <m:r>
                                <a:rPr lang="zh-CN" altLang="en-US" i="1">
                                  <a:latin typeface="Cambria Math" panose="02040503050406030204" pitchFamily="18" charset="0"/>
                                </a:rPr>
                                <m:t>𝑖</m:t>
                              </m:r>
                            </m:sub>
                            <m:sup>
                              <m:r>
                                <a:rPr lang="zh-CN" altLang="en-US" i="1">
                                  <a:latin typeface="Cambria Math" panose="02040503050406030204" pitchFamily="18" charset="0"/>
                                </a:rPr>
                                <m:t>𝑇</m:t>
                              </m:r>
                            </m:sup>
                          </m:sSubSup>
                          <m:sSub>
                            <m:sSubPr>
                              <m:ctrlPr>
                                <a:rPr lang="zh-CN" altLang="en-US" i="1">
                                  <a:solidFill>
                                    <a:srgbClr val="836967"/>
                                  </a:solidFill>
                                  <a:latin typeface="Cambria Math" panose="02040503050406030204" pitchFamily="18" charset="0"/>
                                </a:rPr>
                              </m:ctrlPr>
                            </m:sSub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𝑤</m:t>
                                  </m:r>
                                </m:e>
                                <m:lim>
                                  <m:r>
                                    <a:rPr lang="zh-CN" altLang="en-US" i="0">
                                      <a:latin typeface="Cambria Math" panose="02040503050406030204" pitchFamily="18" charset="0"/>
                                    </a:rPr>
                                    <m:t>̃</m:t>
                                  </m:r>
                                </m:lim>
                              </m:limUpp>
                            </m:e>
                            <m:sub>
                              <m:r>
                                <a:rPr lang="zh-CN" altLang="en-US" i="1">
                                  <a:latin typeface="Cambria Math" panose="02040503050406030204" pitchFamily="18" charset="0"/>
                                </a:rPr>
                                <m:t>𝑗</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𝑏</m:t>
                                  </m:r>
                                </m:e>
                                <m:lim>
                                  <m:r>
                                    <a:rPr lang="zh-CN" altLang="en-US" i="0">
                                      <a:latin typeface="Cambria Math" panose="02040503050406030204" pitchFamily="18" charset="0"/>
                                    </a:rPr>
                                    <m:t>̃</m:t>
                                  </m:r>
                                </m:lim>
                              </m:limUpp>
                            </m:e>
                            <m:sub>
                              <m:r>
                                <a:rPr lang="zh-CN" altLang="en-US" i="1">
                                  <a:latin typeface="Cambria Math" panose="02040503050406030204" pitchFamily="18" charset="0"/>
                                </a:rPr>
                                <m:t>𝑗</m:t>
                              </m:r>
                            </m:sub>
                          </m:sSub>
                          <m:r>
                            <a:rPr lang="zh-CN" altLang="en-US" i="0">
                              <a:latin typeface="Cambria Math" panose="02040503050406030204" pitchFamily="18" charset="0"/>
                            </a:rPr>
                            <m:t>−</m:t>
                          </m:r>
                          <m:r>
                            <m:rPr>
                              <m:sty m:val="p"/>
                            </m:rPr>
                            <a:rPr lang="zh-CN" altLang="en-US" i="0">
                              <a:latin typeface="Cambria Math" panose="02040503050406030204" pitchFamily="18" charset="0"/>
                            </a:rPr>
                            <m:t>log</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𝑖𝑗</m:t>
                              </m:r>
                            </m:sub>
                          </m:sSub>
                        </m:e>
                      </m:d>
                    </m:oMath>
                  </m:oMathPara>
                </a14:m>
                <a:endParaRPr lang="zh-CN" altLang="en-US" dirty="0"/>
              </a:p>
            </p:txBody>
          </p:sp>
        </mc:Choice>
        <mc:Fallback xmlns="">
          <p:sp>
            <p:nvSpPr>
              <p:cNvPr id="21" name="文本框 20">
                <a:extLst>
                  <a:ext uri="{FF2B5EF4-FFF2-40B4-BE49-F238E27FC236}">
                    <a16:creationId xmlns:a16="http://schemas.microsoft.com/office/drawing/2014/main" id="{2B4328F3-65B7-438B-84B5-A3BDE4F647E4}"/>
                  </a:ext>
                </a:extLst>
              </p:cNvPr>
              <p:cNvSpPr txBox="1">
                <a:spLocks noRot="1" noChangeAspect="1" noMove="1" noResize="1" noEditPoints="1" noAdjustHandles="1" noChangeArrowheads="1" noChangeShapeType="1" noTextEdit="1"/>
              </p:cNvSpPr>
              <p:nvPr/>
            </p:nvSpPr>
            <p:spPr>
              <a:xfrm>
                <a:off x="1616710" y="4786821"/>
                <a:ext cx="5910580" cy="716671"/>
              </a:xfrm>
              <a:prstGeom prst="rect">
                <a:avLst/>
              </a:prstGeom>
              <a:blipFill>
                <a:blip r:embed="rId5"/>
                <a:stretch>
                  <a:fillRect/>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D13DE885-F64D-4728-A232-1DE8492BC100}"/>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28502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04E21B-0DBB-4E4A-B698-AE35C54D2AD3}"/>
              </a:ext>
            </a:extLst>
          </p:cNvPr>
          <p:cNvSpPr txBox="1"/>
          <p:nvPr/>
        </p:nvSpPr>
        <p:spPr>
          <a:xfrm>
            <a:off x="3200400" y="3581400"/>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FD2BA0FF-B871-4E4F-B2A7-EF95E235EEEE}"/>
              </a:ext>
            </a:extLst>
          </p:cNvPr>
          <p:cNvSpPr txBox="1"/>
          <p:nvPr/>
        </p:nvSpPr>
        <p:spPr>
          <a:xfrm>
            <a:off x="838200" y="3276600"/>
            <a:ext cx="7696200" cy="369332"/>
          </a:xfrm>
          <a:prstGeom prst="rect">
            <a:avLst/>
          </a:prstGeom>
          <a:noFill/>
        </p:spPr>
        <p:txBody>
          <a:bodyPr wrap="square" rtlCol="0">
            <a:spAutoFit/>
          </a:bodyPr>
          <a:lstStyle/>
          <a:p>
            <a:r>
              <a:rPr lang="en-US" altLang="zh-CN" dirty="0" err="1"/>
              <a:t>Github</a:t>
            </a:r>
            <a:r>
              <a:rPr lang="zh-CN" altLang="en-US" dirty="0"/>
              <a:t>地址</a:t>
            </a:r>
            <a:r>
              <a:rPr lang="en-US" altLang="zh-CN" dirty="0"/>
              <a:t>:</a:t>
            </a:r>
            <a:r>
              <a:rPr lang="en-US" altLang="zh-CN" dirty="0">
                <a:hlinkClick r:id="rId3"/>
              </a:rPr>
              <a:t>https://github.com/Wusiwei0410/Word_vector_representation</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104115" y="3032119"/>
            <a:ext cx="8935769" cy="793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prstClr val="black">
                    <a:lumMod val="75000"/>
                    <a:lumOff val="25000"/>
                  </a:prstClr>
                </a:solidFill>
                <a:effectLst/>
                <a:uLnTx/>
                <a:uFillTx/>
                <a:latin typeface="Times New Roman"/>
                <a:cs typeface="+mn-cs"/>
              </a:rPr>
              <a:t>Thanks for your attention!</a:t>
            </a:r>
            <a:endParaRPr kumimoji="0" lang="en-US" altLang="zh-CN" sz="4400" b="1" i="0" u="none" strike="noStrike" kern="1200" cap="none" spc="0" normalizeH="0" baseline="0" noProof="0" dirty="0">
              <a:ln>
                <a:noFill/>
              </a:ln>
              <a:solidFill>
                <a:prstClr val="black">
                  <a:lumMod val="75000"/>
                  <a:lumOff val="25000"/>
                </a:prstClr>
              </a:solidFill>
              <a:effectLst/>
              <a:uLnTx/>
              <a:uFillTx/>
              <a:latin typeface="Times New Roman"/>
              <a:cs typeface="+mn-cs"/>
            </a:endParaRPr>
          </a:p>
          <a:p>
            <a:pPr marL="45720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a:cs typeface="+mn-cs"/>
            </a:endParaRPr>
          </a:p>
        </p:txBody>
      </p:sp>
    </p:spTree>
    <p:extLst>
      <p:ext uri="{BB962C8B-B14F-4D97-AF65-F5344CB8AC3E}">
        <p14:creationId xmlns:p14="http://schemas.microsoft.com/office/powerpoint/2010/main" val="426013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3815BE0-0859-4E8C-BABC-EC7031A9CF60}"/>
                  </a:ext>
                </a:extLst>
              </p:cNvPr>
              <p:cNvSpPr txBox="1"/>
              <p:nvPr/>
            </p:nvSpPr>
            <p:spPr>
              <a:xfrm>
                <a:off x="2667000" y="990600"/>
                <a:ext cx="3666325" cy="369332"/>
              </a:xfrm>
              <a:prstGeom prst="rect">
                <a:avLst/>
              </a:prstGeom>
              <a:noFill/>
            </p:spPr>
            <p:txBody>
              <a:bodyPr wrap="none" rtlCol="0">
                <a:spAutoFit/>
              </a:bodyPr>
              <a:lstStyle/>
              <a:p>
                <a:r>
                  <a:rPr lang="zh-CN" altLang="en-US" b="1" dirty="0"/>
                  <a:t>目的：通过前文预测下一个单词</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𝒕</m:t>
                        </m:r>
                      </m:sub>
                    </m:sSub>
                  </m:oMath>
                </a14:m>
                <a:endParaRPr lang="zh-CN" altLang="en-US" b="1" dirty="0"/>
              </a:p>
            </p:txBody>
          </p:sp>
        </mc:Choice>
        <mc:Fallback xmlns="">
          <p:sp>
            <p:nvSpPr>
              <p:cNvPr id="5" name="文本框 4">
                <a:extLst>
                  <a:ext uri="{FF2B5EF4-FFF2-40B4-BE49-F238E27FC236}">
                    <a16:creationId xmlns:a16="http://schemas.microsoft.com/office/drawing/2014/main" id="{73815BE0-0859-4E8C-BABC-EC7031A9CF60}"/>
                  </a:ext>
                </a:extLst>
              </p:cNvPr>
              <p:cNvSpPr txBox="1">
                <a:spLocks noRot="1" noChangeAspect="1" noMove="1" noResize="1" noEditPoints="1" noAdjustHandles="1" noChangeArrowheads="1" noChangeShapeType="1" noTextEdit="1"/>
              </p:cNvSpPr>
              <p:nvPr/>
            </p:nvSpPr>
            <p:spPr>
              <a:xfrm>
                <a:off x="2667000" y="990600"/>
                <a:ext cx="3666325" cy="369332"/>
              </a:xfrm>
              <a:prstGeom prst="rect">
                <a:avLst/>
              </a:prstGeom>
              <a:blipFill>
                <a:blip r:embed="rId3"/>
                <a:stretch>
                  <a:fillRect l="-1498" t="-15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E73036C-96E3-4766-BD35-C0607CB8EC22}"/>
                  </a:ext>
                </a:extLst>
              </p:cNvPr>
              <p:cNvSpPr txBox="1"/>
              <p:nvPr/>
            </p:nvSpPr>
            <p:spPr>
              <a:xfrm>
                <a:off x="473545" y="5343435"/>
                <a:ext cx="790845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将窗口中的输入的词向量通过</a:t>
                </a:r>
                <a14:m>
                  <m:oMath xmlns:m="http://schemas.openxmlformats.org/officeDocument/2006/math">
                    <m:r>
                      <a:rPr lang="en-US" altLang="zh-CN" b="0" i="1" smtClean="0">
                        <a:latin typeface="Cambria Math" panose="02040503050406030204" pitchFamily="18" charset="0"/>
                      </a:rPr>
                      <m:t>𝐻</m:t>
                    </m:r>
                  </m:oMath>
                </a14:m>
                <a:r>
                  <a:rPr lang="zh-CN" altLang="en-US" dirty="0"/>
                  <a:t>矩阵进行线性变换，映射到隐层空间；此外，还进行一次</a:t>
                </a:r>
                <a14:m>
                  <m:oMath xmlns:m="http://schemas.openxmlformats.org/officeDocument/2006/math">
                    <m:r>
                      <a:rPr lang="en-US" altLang="zh-CN" b="0" i="1" smtClean="0">
                        <a:latin typeface="Cambria Math" panose="02040503050406030204" pitchFamily="18" charset="0"/>
                      </a:rPr>
                      <m:t>𝑡𝑎𝑛h</m:t>
                    </m:r>
                  </m:oMath>
                </a14:m>
                <a:r>
                  <a:rPr lang="zh-CN" altLang="en-US" dirty="0"/>
                  <a:t>非线性变换。</a:t>
                </a:r>
                <a:endParaRPr lang="en-US" altLang="zh-CN" dirty="0"/>
              </a:p>
              <a:p>
                <a:pPr marL="285750" indent="-285750">
                  <a:buFont typeface="Arial" panose="020B0604020202020204" pitchFamily="34" charset="0"/>
                  <a:buChar char="•"/>
                </a:pPr>
                <a:r>
                  <a:rPr lang="zh-CN" altLang="en-US" dirty="0"/>
                  <a:t>通过</a:t>
                </a:r>
                <a14:m>
                  <m:oMath xmlns:m="http://schemas.openxmlformats.org/officeDocument/2006/math">
                    <m:r>
                      <a:rPr lang="en-US" altLang="zh-CN" b="0" i="1" smtClean="0">
                        <a:latin typeface="Cambria Math" panose="02040503050406030204" pitchFamily="18" charset="0"/>
                      </a:rPr>
                      <m:t>𝑈</m:t>
                    </m:r>
                  </m:oMath>
                </a14:m>
                <a:r>
                  <a:rPr lang="zh-CN" altLang="en-US" dirty="0"/>
                  <a:t>矩阵映射到一词典大小的空间</a:t>
                </a:r>
                <a:endParaRPr lang="en-US" altLang="zh-CN" dirty="0"/>
              </a:p>
              <a:p>
                <a:pPr marL="285750" indent="-285750">
                  <a:buFont typeface="Arial" panose="020B0604020202020204" pitchFamily="34" charset="0"/>
                  <a:buChar char="•"/>
                </a:pPr>
                <a:r>
                  <a:rPr lang="zh-CN" altLang="en-US" dirty="0"/>
                  <a:t>通过</a:t>
                </a:r>
                <a14:m>
                  <m:oMath xmlns:m="http://schemas.openxmlformats.org/officeDocument/2006/math">
                    <m:r>
                      <a:rPr lang="en-US" altLang="zh-CN" b="0" i="1" smtClean="0">
                        <a:latin typeface="Cambria Math" panose="02040503050406030204" pitchFamily="18" charset="0"/>
                      </a:rPr>
                      <m:t>𝑠𝑜𝑓𝑡𝑚𝑎𝑥</m:t>
                    </m:r>
                  </m:oMath>
                </a14:m>
                <a:r>
                  <a:rPr lang="zh-CN" altLang="en-US" dirty="0"/>
                  <a:t>函数计算词典中所有单词在下一时刻出现的概率</a:t>
                </a:r>
              </a:p>
            </p:txBody>
          </p:sp>
        </mc:Choice>
        <mc:Fallback xmlns="">
          <p:sp>
            <p:nvSpPr>
              <p:cNvPr id="6" name="文本框 5">
                <a:extLst>
                  <a:ext uri="{FF2B5EF4-FFF2-40B4-BE49-F238E27FC236}">
                    <a16:creationId xmlns:a16="http://schemas.microsoft.com/office/drawing/2014/main" id="{4E73036C-96E3-4766-BD35-C0607CB8EC22}"/>
                  </a:ext>
                </a:extLst>
              </p:cNvPr>
              <p:cNvSpPr txBox="1">
                <a:spLocks noRot="1" noChangeAspect="1" noMove="1" noResize="1" noEditPoints="1" noAdjustHandles="1" noChangeArrowheads="1" noChangeShapeType="1" noTextEdit="1"/>
              </p:cNvSpPr>
              <p:nvPr/>
            </p:nvSpPr>
            <p:spPr>
              <a:xfrm>
                <a:off x="473545" y="5343435"/>
                <a:ext cx="7908455" cy="1200329"/>
              </a:xfrm>
              <a:prstGeom prst="rect">
                <a:avLst/>
              </a:prstGeom>
              <a:blipFill>
                <a:blip r:embed="rId4"/>
                <a:stretch>
                  <a:fillRect l="-540" t="-4082" b="-6122"/>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EEE9F445-3B09-454E-8E06-1EBE254ECC5A}"/>
              </a:ext>
            </a:extLst>
          </p:cNvPr>
          <p:cNvSpPr txBox="1"/>
          <p:nvPr/>
        </p:nvSpPr>
        <p:spPr>
          <a:xfrm>
            <a:off x="4572000" y="1701176"/>
            <a:ext cx="3810001" cy="923330"/>
          </a:xfrm>
          <a:prstGeom prst="rect">
            <a:avLst/>
          </a:prstGeom>
          <a:noFill/>
        </p:spPr>
        <p:txBody>
          <a:bodyPr wrap="square" rtlCol="0">
            <a:spAutoFit/>
          </a:bodyPr>
          <a:lstStyle/>
          <a:p>
            <a:r>
              <a:rPr lang="zh-CN" altLang="en-US" b="1" dirty="0"/>
              <a:t>输入层</a:t>
            </a:r>
            <a:r>
              <a:rPr lang="zh-CN" altLang="en-US" dirty="0"/>
              <a:t>：确定一个固定长度的窗口，窗口内选定的单词即为当前输入。通过滑动窗口变换输入。 </a:t>
            </a:r>
          </a:p>
        </p:txBody>
      </p:sp>
      <p:pic>
        <p:nvPicPr>
          <p:cNvPr id="8" name="图片 7">
            <a:extLst>
              <a:ext uri="{FF2B5EF4-FFF2-40B4-BE49-F238E27FC236}">
                <a16:creationId xmlns:a16="http://schemas.microsoft.com/office/drawing/2014/main" id="{73CCA66B-F42F-421A-91B2-29F0FD55292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402" y="1529281"/>
            <a:ext cx="4191000" cy="3644805"/>
          </a:xfrm>
          <a:prstGeom prst="rect">
            <a:avLst/>
          </a:prstGeom>
          <a:noFill/>
          <a:ln>
            <a:noFill/>
          </a:ln>
        </p:spPr>
      </p:pic>
      <p:sp>
        <p:nvSpPr>
          <p:cNvPr id="4" name="文本框 3">
            <a:extLst>
              <a:ext uri="{FF2B5EF4-FFF2-40B4-BE49-F238E27FC236}">
                <a16:creationId xmlns:a16="http://schemas.microsoft.com/office/drawing/2014/main" id="{D75A84D7-4E11-4896-A479-9D3A75EF4A70}"/>
              </a:ext>
            </a:extLst>
          </p:cNvPr>
          <p:cNvSpPr txBox="1"/>
          <p:nvPr/>
        </p:nvSpPr>
        <p:spPr>
          <a:xfrm>
            <a:off x="4571999" y="3499222"/>
            <a:ext cx="3810001" cy="646331"/>
          </a:xfrm>
          <a:prstGeom prst="rect">
            <a:avLst/>
          </a:prstGeom>
          <a:noFill/>
        </p:spPr>
        <p:txBody>
          <a:bodyPr wrap="square" rtlCol="0">
            <a:spAutoFit/>
          </a:bodyPr>
          <a:lstStyle/>
          <a:p>
            <a:r>
              <a:rPr lang="zh-CN" altLang="en-US" b="1" dirty="0"/>
              <a:t>任务：</a:t>
            </a:r>
            <a:r>
              <a:rPr lang="zh-CN" altLang="en-US" dirty="0"/>
              <a:t>预测下一个的单词（当前窗口外的第一个单词）</a:t>
            </a:r>
          </a:p>
        </p:txBody>
      </p:sp>
    </p:spTree>
    <p:extLst>
      <p:ext uri="{BB962C8B-B14F-4D97-AF65-F5344CB8AC3E}">
        <p14:creationId xmlns:p14="http://schemas.microsoft.com/office/powerpoint/2010/main" val="40878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8E0501E3-914F-4457-809E-B4E92859448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312469"/>
            <a:ext cx="4191000" cy="3644805"/>
          </a:xfrm>
          <a:prstGeom prst="rect">
            <a:avLst/>
          </a:prstGeom>
          <a:noFill/>
          <a:ln>
            <a:noFill/>
          </a:ln>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95F7305-8869-407D-8837-E8FEB20CD0E7}"/>
                  </a:ext>
                </a:extLst>
              </p:cNvPr>
              <p:cNvSpPr txBox="1"/>
              <p:nvPr/>
            </p:nvSpPr>
            <p:spPr>
              <a:xfrm>
                <a:off x="5085798" y="3462489"/>
                <a:ext cx="2608278" cy="708527"/>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Softmax</a:t>
                </a:r>
                <a:r>
                  <a:rPr lang="en-US" altLang="zh-CN" dirty="0"/>
                  <a:t>:</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sub>
                                    </m:sSub>
                                  </m:sub>
                                </m:sSub>
                              </m:sub>
                            </m:sSub>
                          </m:sup>
                        </m:sSup>
                      </m:num>
                      <m:den>
                        <m:nary>
                          <m:naryPr>
                            <m:chr m:val="∑"/>
                            <m:limLoc m:val="undOvr"/>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sup>
                          <m:e>
                            <m:sSup>
                              <m:sSupPr>
                                <m:ctrlPr>
                                  <a:rPr lang="zh-CN" altLang="en-US"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sup>
                            </m:sSup>
                          </m:e>
                        </m:nary>
                      </m:den>
                    </m:f>
                  </m:oMath>
                </a14:m>
                <a:endParaRPr lang="zh-CN" altLang="en-US" dirty="0"/>
              </a:p>
            </p:txBody>
          </p:sp>
        </mc:Choice>
        <mc:Fallback xmlns="">
          <p:sp>
            <p:nvSpPr>
              <p:cNvPr id="7" name="文本框 6">
                <a:extLst>
                  <a:ext uri="{FF2B5EF4-FFF2-40B4-BE49-F238E27FC236}">
                    <a16:creationId xmlns:a16="http://schemas.microsoft.com/office/drawing/2014/main" id="{195F7305-8869-407D-8837-E8FEB20CD0E7}"/>
                  </a:ext>
                </a:extLst>
              </p:cNvPr>
              <p:cNvSpPr txBox="1">
                <a:spLocks noRot="1" noChangeAspect="1" noMove="1" noResize="1" noEditPoints="1" noAdjustHandles="1" noChangeArrowheads="1" noChangeShapeType="1" noTextEdit="1"/>
              </p:cNvSpPr>
              <p:nvPr/>
            </p:nvSpPr>
            <p:spPr>
              <a:xfrm>
                <a:off x="5085798" y="3462489"/>
                <a:ext cx="2608278" cy="708527"/>
              </a:xfrm>
              <a:prstGeom prst="rect">
                <a:avLst/>
              </a:prstGeom>
              <a:blipFill>
                <a:blip r:embed="rId4"/>
                <a:stretch>
                  <a:fillRect l="-18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AB764E7-2337-4677-AF00-5DFF4EFF4E73}"/>
                  </a:ext>
                </a:extLst>
              </p:cNvPr>
              <p:cNvSpPr txBox="1"/>
              <p:nvPr/>
            </p:nvSpPr>
            <p:spPr>
              <a:xfrm>
                <a:off x="4592156" y="5697239"/>
                <a:ext cx="463660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𝑥</m:t>
                      </m:r>
                      <m:r>
                        <a:rPr lang="zh-CN" altLang="en-US" i="0">
                          <a:latin typeface="Cambria Math" panose="02040503050406030204" pitchFamily="18" charset="0"/>
                        </a:rPr>
                        <m:t>=</m:t>
                      </m:r>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𝐶</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0">
                                      <a:latin typeface="Cambria Math" panose="02040503050406030204" pitchFamily="18" charset="0"/>
                                    </a:rPr>
                                    <m:t>1</m:t>
                                  </m:r>
                                </m:sub>
                              </m:sSub>
                            </m:e>
                          </m:d>
                          <m:r>
                            <a:rPr lang="zh-CN" altLang="en-US" i="0">
                              <a:latin typeface="Cambria Math" panose="02040503050406030204" pitchFamily="18" charset="0"/>
                            </a:rPr>
                            <m:t>,</m:t>
                          </m:r>
                          <m:r>
                            <a:rPr lang="zh-CN" altLang="en-US" i="1">
                              <a:latin typeface="Cambria Math" panose="02040503050406030204" pitchFamily="18" charset="0"/>
                            </a:rPr>
                            <m:t>𝐶</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r>
                                    <a:rPr lang="zh-CN" altLang="en-US" i="0">
                                      <a:latin typeface="Cambria Math" panose="02040503050406030204" pitchFamily="18" charset="0"/>
                                    </a:rPr>
                                    <m:t>2</m:t>
                                  </m:r>
                                </m:sub>
                              </m:sSub>
                            </m:e>
                          </m:d>
                          <m:r>
                            <a:rPr lang="zh-CN" altLang="en-US" i="0">
                              <a:latin typeface="Cambria Math" panose="02040503050406030204" pitchFamily="18" charset="0"/>
                            </a:rPr>
                            <m:t>,...,</m:t>
                          </m:r>
                          <m:r>
                            <a:rPr lang="zh-CN" altLang="en-US" i="1">
                              <a:latin typeface="Cambria Math" panose="02040503050406030204" pitchFamily="18" charset="0"/>
                            </a:rPr>
                            <m:t>𝐶</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0">
                                      <a:latin typeface="Cambria Math" panose="02040503050406030204" pitchFamily="18" charset="0"/>
                                    </a:rPr>
                                    <m:t>1</m:t>
                                  </m:r>
                                </m:sub>
                              </m:sSub>
                            </m:e>
                          </m:d>
                        </m:e>
                      </m:d>
                    </m:oMath>
                  </m:oMathPara>
                </a14:m>
                <a:endParaRPr lang="zh-CN" altLang="en-US" dirty="0"/>
              </a:p>
            </p:txBody>
          </p:sp>
        </mc:Choice>
        <mc:Fallback xmlns="">
          <p:sp>
            <p:nvSpPr>
              <p:cNvPr id="8" name="文本框 7">
                <a:extLst>
                  <a:ext uri="{FF2B5EF4-FFF2-40B4-BE49-F238E27FC236}">
                    <a16:creationId xmlns:a16="http://schemas.microsoft.com/office/drawing/2014/main" id="{8AB764E7-2337-4677-AF00-5DFF4EFF4E73}"/>
                  </a:ext>
                </a:extLst>
              </p:cNvPr>
              <p:cNvSpPr txBox="1">
                <a:spLocks noRot="1" noChangeAspect="1" noMove="1" noResize="1" noEditPoints="1" noAdjustHandles="1" noChangeArrowheads="1" noChangeShapeType="1" noTextEdit="1"/>
              </p:cNvSpPr>
              <p:nvPr/>
            </p:nvSpPr>
            <p:spPr>
              <a:xfrm>
                <a:off x="4592156" y="5697239"/>
                <a:ext cx="4636604" cy="369332"/>
              </a:xfrm>
              <a:prstGeom prst="rect">
                <a:avLst/>
              </a:prstGeom>
              <a:blipFill>
                <a:blip r:embed="rId5"/>
                <a:stretch>
                  <a:fillRect/>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18B4F9EC-98E4-42D7-B9A6-AB684A288F99}"/>
              </a:ext>
            </a:extLst>
          </p:cNvPr>
          <p:cNvCxnSpPr>
            <a:cxnSpLocks/>
          </p:cNvCxnSpPr>
          <p:nvPr/>
        </p:nvCxnSpPr>
        <p:spPr>
          <a:xfrm flipH="1" flipV="1">
            <a:off x="3942798" y="5659989"/>
            <a:ext cx="914400" cy="221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13DB3F9-3A78-4560-AAEF-827CBA9A8316}"/>
                  </a:ext>
                </a:extLst>
              </p:cNvPr>
              <p:cNvSpPr txBox="1"/>
              <p:nvPr/>
            </p:nvSpPr>
            <p:spPr>
              <a:xfrm>
                <a:off x="4143569" y="5117673"/>
                <a:ext cx="4640580" cy="369332"/>
              </a:xfrm>
              <a:prstGeom prst="rect">
                <a:avLst/>
              </a:prstGeom>
              <a:noFill/>
            </p:spPr>
            <p:txBody>
              <a:bodyPr wrap="square">
                <a:spAutoFit/>
              </a:bodyPr>
              <a:lstStyle/>
              <a:p>
                <a:pPr algn="ct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h</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tanh</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𝐻𝑥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00" dirty="0">
                    <a:effectLst/>
                    <a:latin typeface="Times New Roman" panose="02020603050405020304" pitchFamily="18" charset="0"/>
                    <a:ea typeface="宋体" panose="02010600030101010101" pitchFamily="2" charset="-122"/>
                  </a:rPr>
                  <a:t> </a:t>
                </a:r>
                <a:r>
                  <a:rPr lang="zh-CN" altLang="zh-CN" dirty="0">
                    <a:effectLst/>
                  </a:rPr>
                  <a:t> </a:t>
                </a:r>
                <a:r>
                  <a:rPr lang="en-US" altLang="zh-CN" sz="1800" kern="100" dirty="0">
                    <a:effectLst/>
                    <a:latin typeface="Times New Roman" panose="02020603050405020304" pitchFamily="18" charset="0"/>
                    <a:ea typeface="宋体" panose="02010600030101010101" pitchFamily="2" charset="-122"/>
                  </a:rPr>
                  <a:t> </a:t>
                </a:r>
              </a:p>
            </p:txBody>
          </p:sp>
        </mc:Choice>
        <mc:Fallback xmlns="">
          <p:sp>
            <p:nvSpPr>
              <p:cNvPr id="12" name="文本框 11">
                <a:extLst>
                  <a:ext uri="{FF2B5EF4-FFF2-40B4-BE49-F238E27FC236}">
                    <a16:creationId xmlns:a16="http://schemas.microsoft.com/office/drawing/2014/main" id="{C13DB3F9-3A78-4560-AAEF-827CBA9A8316}"/>
                  </a:ext>
                </a:extLst>
              </p:cNvPr>
              <p:cNvSpPr txBox="1">
                <a:spLocks noRot="1" noChangeAspect="1" noMove="1" noResize="1" noEditPoints="1" noAdjustHandles="1" noChangeArrowheads="1" noChangeShapeType="1" noTextEdit="1"/>
              </p:cNvSpPr>
              <p:nvPr/>
            </p:nvSpPr>
            <p:spPr>
              <a:xfrm>
                <a:off x="4143569" y="5117673"/>
                <a:ext cx="4640580" cy="369332"/>
              </a:xfrm>
              <a:prstGeom prst="rect">
                <a:avLst/>
              </a:prstGeom>
              <a:blipFill>
                <a:blip r:embed="rId6"/>
                <a:stretch>
                  <a:fillRect t="-10000" b="-26667"/>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2B3D5DF0-3FE5-480F-880B-F809B0CD59F0}"/>
              </a:ext>
            </a:extLst>
          </p:cNvPr>
          <p:cNvCxnSpPr/>
          <p:nvPr/>
        </p:nvCxnSpPr>
        <p:spPr>
          <a:xfrm flipH="1" flipV="1">
            <a:off x="2952198" y="4417760"/>
            <a:ext cx="2514600" cy="88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1CA3B4E-5B61-4B35-A8A0-77B05FDE0B96}"/>
                  </a:ext>
                </a:extLst>
              </p:cNvPr>
              <p:cNvSpPr txBox="1"/>
              <p:nvPr/>
            </p:nvSpPr>
            <p:spPr>
              <a:xfrm>
                <a:off x="4321500" y="4485648"/>
                <a:ext cx="4040505"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𝑊𝑥</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h</m:t>
                      </m:r>
                    </m:oMath>
                  </m:oMathPara>
                </a14:m>
                <a:endParaRPr lang="en-US" altLang="zh-CN" dirty="0"/>
              </a:p>
            </p:txBody>
          </p:sp>
        </mc:Choice>
        <mc:Fallback xmlns="">
          <p:sp>
            <p:nvSpPr>
              <p:cNvPr id="16" name="文本框 15">
                <a:extLst>
                  <a:ext uri="{FF2B5EF4-FFF2-40B4-BE49-F238E27FC236}">
                    <a16:creationId xmlns:a16="http://schemas.microsoft.com/office/drawing/2014/main" id="{E1CA3B4E-5B61-4B35-A8A0-77B05FDE0B96}"/>
                  </a:ext>
                </a:extLst>
              </p:cNvPr>
              <p:cNvSpPr txBox="1">
                <a:spLocks noRot="1" noChangeAspect="1" noMove="1" noResize="1" noEditPoints="1" noAdjustHandles="1" noChangeArrowheads="1" noChangeShapeType="1" noTextEdit="1"/>
              </p:cNvSpPr>
              <p:nvPr/>
            </p:nvSpPr>
            <p:spPr>
              <a:xfrm>
                <a:off x="4321500" y="4485648"/>
                <a:ext cx="4040505" cy="369332"/>
              </a:xfrm>
              <a:prstGeom prst="rect">
                <a:avLst/>
              </a:prstGeom>
              <a:blipFill>
                <a:blip r:embed="rId7"/>
                <a:stretch>
                  <a:fillRect b="-6667"/>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08B87C49-27D6-43D3-B025-9D83A58CAB23}"/>
              </a:ext>
            </a:extLst>
          </p:cNvPr>
          <p:cNvCxnSpPr>
            <a:cxnSpLocks/>
          </p:cNvCxnSpPr>
          <p:nvPr/>
        </p:nvCxnSpPr>
        <p:spPr>
          <a:xfrm flipH="1" flipV="1">
            <a:off x="3525811" y="3434719"/>
            <a:ext cx="1817878" cy="120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AA92BE1-254C-49A0-BC7E-5CB235FF2A37}"/>
              </a:ext>
            </a:extLst>
          </p:cNvPr>
          <p:cNvCxnSpPr>
            <a:cxnSpLocks/>
            <a:stCxn id="7" idx="1"/>
          </p:cNvCxnSpPr>
          <p:nvPr/>
        </p:nvCxnSpPr>
        <p:spPr>
          <a:xfrm flipH="1" flipV="1">
            <a:off x="3028398" y="2690611"/>
            <a:ext cx="2057400" cy="112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46DB66E-CA2F-44F0-BB32-B2E761CEE0A2}"/>
                  </a:ext>
                </a:extLst>
              </p:cNvPr>
              <p:cNvSpPr txBox="1"/>
              <p:nvPr/>
            </p:nvSpPr>
            <p:spPr>
              <a:xfrm>
                <a:off x="4744770" y="1760625"/>
                <a:ext cx="4331375" cy="794961"/>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𝑙𝑜𝑠𝑠</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𝜃</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𝐶𝑜𝑟𝑝𝑢𝑠</m:t>
                          </m:r>
                        </m:sub>
                        <m:sup/>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e>
                      </m:nary>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d>
                        <m:dPr>
                          <m:sepChr m:val="∣"/>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𝐶𝑜𝑛𝑡𝑒𝑥𝑡</m:t>
                          </m:r>
                        </m:e>
                      </m:d>
                    </m:oMath>
                  </m:oMathPara>
                </a14:m>
                <a:endParaRPr lang="en-US" altLang="zh-CN" dirty="0"/>
              </a:p>
            </p:txBody>
          </p:sp>
        </mc:Choice>
        <mc:Fallback xmlns="">
          <p:sp>
            <p:nvSpPr>
              <p:cNvPr id="22" name="文本框 21">
                <a:extLst>
                  <a:ext uri="{FF2B5EF4-FFF2-40B4-BE49-F238E27FC236}">
                    <a16:creationId xmlns:a16="http://schemas.microsoft.com/office/drawing/2014/main" id="{A46DB66E-CA2F-44F0-BB32-B2E761CEE0A2}"/>
                  </a:ext>
                </a:extLst>
              </p:cNvPr>
              <p:cNvSpPr txBox="1">
                <a:spLocks noRot="1" noChangeAspect="1" noMove="1" noResize="1" noEditPoints="1" noAdjustHandles="1" noChangeArrowheads="1" noChangeShapeType="1" noTextEdit="1"/>
              </p:cNvSpPr>
              <p:nvPr/>
            </p:nvSpPr>
            <p:spPr>
              <a:xfrm>
                <a:off x="4744770" y="1760625"/>
                <a:ext cx="4331375" cy="794961"/>
              </a:xfrm>
              <a:prstGeom prst="rect">
                <a:avLst/>
              </a:prstGeom>
              <a:blipFill>
                <a:blip r:embed="rId8"/>
                <a:stretch>
                  <a:fillRect/>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CEF37D07-3C31-497A-9C14-541A5405344C}"/>
              </a:ext>
            </a:extLst>
          </p:cNvPr>
          <p:cNvSpPr txBox="1"/>
          <p:nvPr/>
        </p:nvSpPr>
        <p:spPr>
          <a:xfrm>
            <a:off x="1652491" y="1940717"/>
            <a:ext cx="132600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NNLM</a:t>
            </a:r>
            <a:r>
              <a:rPr lang="zh-CN" altLang="en-US" dirty="0">
                <a:latin typeface="Times New Roman" panose="02020603050405020304" pitchFamily="18" charset="0"/>
                <a:cs typeface="Times New Roman" panose="02020603050405020304" pitchFamily="18" charset="0"/>
              </a:rPr>
              <a:t>模型</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7F1724E-7A83-4368-98C7-6B2EC6DD6799}"/>
                  </a:ext>
                </a:extLst>
              </p:cNvPr>
              <p:cNvSpPr txBox="1"/>
              <p:nvPr/>
            </p:nvSpPr>
            <p:spPr>
              <a:xfrm>
                <a:off x="4519267" y="2604237"/>
                <a:ext cx="5155426" cy="484235"/>
              </a:xfrm>
              <a:prstGeom prst="rect">
                <a:avLst/>
              </a:prstGeom>
              <a:noFill/>
            </p:spPr>
            <p:txBody>
              <a:bodyPr wrap="square">
                <a:spAutoFit/>
              </a:bodyPr>
              <a:lstStyle/>
              <a:p>
                <a:r>
                  <a:rPr lang="zh-CN" altLang="en-US" kern="100" dirty="0">
                    <a:ea typeface="宋体" panose="02010600030101010101" pitchFamily="2" charset="-122"/>
                    <a:cs typeface="Times New Roman" panose="02020603050405020304" pitchFamily="18" charset="0"/>
                  </a:rPr>
                  <a:t>当前窗口的损失函数：</a:t>
                </a:r>
                <a14:m>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sub>
                        </m:sSub>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𝑒</m:t>
                            </m:r>
                          </m:e>
                          <m:sup>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sup>
                        </m:sSup>
                      </m:e>
                    </m:nary>
                  </m:oMath>
                </a14:m>
                <a:endParaRPr lang="zh-CN" altLang="en-US" dirty="0"/>
              </a:p>
            </p:txBody>
          </p:sp>
        </mc:Choice>
        <mc:Fallback xmlns="">
          <p:sp>
            <p:nvSpPr>
              <p:cNvPr id="15" name="文本框 14">
                <a:extLst>
                  <a:ext uri="{FF2B5EF4-FFF2-40B4-BE49-F238E27FC236}">
                    <a16:creationId xmlns:a16="http://schemas.microsoft.com/office/drawing/2014/main" id="{87F1724E-7A83-4368-98C7-6B2EC6DD6799}"/>
                  </a:ext>
                </a:extLst>
              </p:cNvPr>
              <p:cNvSpPr txBox="1">
                <a:spLocks noRot="1" noChangeAspect="1" noMove="1" noResize="1" noEditPoints="1" noAdjustHandles="1" noChangeArrowheads="1" noChangeShapeType="1" noTextEdit="1"/>
              </p:cNvSpPr>
              <p:nvPr/>
            </p:nvSpPr>
            <p:spPr>
              <a:xfrm>
                <a:off x="4519267" y="2604237"/>
                <a:ext cx="5155426" cy="484235"/>
              </a:xfrm>
              <a:prstGeom prst="rect">
                <a:avLst/>
              </a:prstGeom>
              <a:blipFill>
                <a:blip r:embed="rId9"/>
                <a:stretch>
                  <a:fillRect l="-946" t="-80000" b="-127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1250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B60923D-611D-42D3-96B8-7D1503EAA5E5}"/>
                  </a:ext>
                </a:extLst>
              </p:cNvPr>
              <p:cNvSpPr txBox="1"/>
              <p:nvPr/>
            </p:nvSpPr>
            <p:spPr>
              <a:xfrm>
                <a:off x="804711" y="2111417"/>
                <a:ext cx="7848600" cy="646331"/>
              </a:xfrm>
              <a:prstGeom prst="rect">
                <a:avLst/>
              </a:prstGeom>
              <a:noFill/>
            </p:spPr>
            <p:txBody>
              <a:bodyPr wrap="square" rtlCol="0">
                <a:spAutoFit/>
              </a:bodyPr>
              <a:lstStyle/>
              <a:p>
                <a:r>
                  <a:rPr lang="en-US" altLang="zh-CN" dirty="0"/>
                  <a:t>    </a:t>
                </a:r>
                <a:r>
                  <a:rPr lang="zh-CN" altLang="en-US" dirty="0"/>
                  <a:t>因为损失函数计算，是基于神经网络输出层的输出进行</a:t>
                </a:r>
                <a:r>
                  <a:rPr lang="en-US" altLang="zh-CN" dirty="0" err="1"/>
                  <a:t>softmax</a:t>
                </a:r>
                <a:r>
                  <a:rPr lang="zh-CN" altLang="en-US" dirty="0"/>
                  <a:t>操作进行的。因此，首先需要确定的是</a:t>
                </a:r>
                <a14:m>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𝐿</m:t>
                    </m:r>
                  </m:oMath>
                </a14:m>
                <a:r>
                  <a:rPr lang="zh-CN" altLang="en-US" dirty="0"/>
                  <a:t>关于</a:t>
                </a:r>
                <a14:m>
                  <m:oMath xmlns:m="http://schemas.openxmlformats.org/officeDocument/2006/math">
                    <m:r>
                      <a:rPr lang="en-US" altLang="zh-CN" b="1" i="1" dirty="0" smtClean="0">
                        <a:latin typeface="Cambria Math" panose="02040503050406030204" pitchFamily="18" charset="0"/>
                      </a:rPr>
                      <m:t>𝒚</m:t>
                    </m:r>
                  </m:oMath>
                </a14:m>
                <a:r>
                  <a:rPr lang="zh-CN" altLang="en-US" dirty="0"/>
                  <a:t>的求导</a:t>
                </a:r>
                <a:r>
                  <a:rPr lang="zh-CN" altLang="en-US" b="1" dirty="0"/>
                  <a:t>。</a:t>
                </a:r>
              </a:p>
            </p:txBody>
          </p:sp>
        </mc:Choice>
        <mc:Fallback xmlns="">
          <p:sp>
            <p:nvSpPr>
              <p:cNvPr id="20" name="文本框 19">
                <a:extLst>
                  <a:ext uri="{FF2B5EF4-FFF2-40B4-BE49-F238E27FC236}">
                    <a16:creationId xmlns:a16="http://schemas.microsoft.com/office/drawing/2014/main" id="{5B60923D-611D-42D3-96B8-7D1503EAA5E5}"/>
                  </a:ext>
                </a:extLst>
              </p:cNvPr>
              <p:cNvSpPr txBox="1">
                <a:spLocks noRot="1" noChangeAspect="1" noMove="1" noResize="1" noEditPoints="1" noAdjustHandles="1" noChangeArrowheads="1" noChangeShapeType="1" noTextEdit="1"/>
              </p:cNvSpPr>
              <p:nvPr/>
            </p:nvSpPr>
            <p:spPr>
              <a:xfrm>
                <a:off x="804711" y="2111417"/>
                <a:ext cx="7848600" cy="646331"/>
              </a:xfrm>
              <a:prstGeom prst="rect">
                <a:avLst/>
              </a:prstGeom>
              <a:blipFill>
                <a:blip r:embed="rId2"/>
                <a:stretch>
                  <a:fillRect l="-621" t="-7547" r="-2562" b="-11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6AC664C-48AE-4C34-BD19-93537A22D29B}"/>
                  </a:ext>
                </a:extLst>
              </p:cNvPr>
              <p:cNvSpPr txBox="1"/>
              <p:nvPr/>
            </p:nvSpPr>
            <p:spPr>
              <a:xfrm>
                <a:off x="2233820" y="1160359"/>
                <a:ext cx="4636604" cy="9135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sub>
                          </m:sSub>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log</m:t>
                      </m:r>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𝑒</m:t>
                              </m:r>
                            </m:e>
                            <m:sup>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sup>
                          </m:sSup>
                        </m:e>
                      </m:nary>
                    </m:oMath>
                  </m:oMathPara>
                </a14:m>
                <a:endParaRPr lang="zh-CN" altLang="en-US" dirty="0"/>
              </a:p>
            </p:txBody>
          </p:sp>
        </mc:Choice>
        <mc:Fallback xmlns="">
          <p:sp>
            <p:nvSpPr>
              <p:cNvPr id="22" name="文本框 21">
                <a:extLst>
                  <a:ext uri="{FF2B5EF4-FFF2-40B4-BE49-F238E27FC236}">
                    <a16:creationId xmlns:a16="http://schemas.microsoft.com/office/drawing/2014/main" id="{16AC664C-48AE-4C34-BD19-93537A22D29B}"/>
                  </a:ext>
                </a:extLst>
              </p:cNvPr>
              <p:cNvSpPr txBox="1">
                <a:spLocks noRot="1" noChangeAspect="1" noMove="1" noResize="1" noEditPoints="1" noAdjustHandles="1" noChangeArrowheads="1" noChangeShapeType="1" noTextEdit="1"/>
              </p:cNvSpPr>
              <p:nvPr/>
            </p:nvSpPr>
            <p:spPr>
              <a:xfrm>
                <a:off x="2233820" y="1160359"/>
                <a:ext cx="4636604" cy="91358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6FD9F55A-1D90-4F15-A6E0-642280E339CE}"/>
                  </a:ext>
                </a:extLst>
              </p:cNvPr>
              <p:cNvSpPr txBox="1"/>
              <p:nvPr/>
            </p:nvSpPr>
            <p:spPr>
              <a:xfrm>
                <a:off x="2410709" y="4878186"/>
                <a:ext cx="4636604" cy="666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𝑙</m:t>
                          </m:r>
                        </m:num>
                        <m:den>
                          <m:r>
                            <a:rPr lang="zh-CN" altLang="en-US" i="0">
                              <a:latin typeface="Cambria Math" panose="02040503050406030204" pitchFamily="18" charset="0"/>
                            </a:rPr>
                            <m:t>𝜕</m:t>
                          </m:r>
                          <m:r>
                            <a:rPr lang="zh-CN" altLang="en-US" b="1" i="1">
                              <a:latin typeface="Cambria Math" panose="02040503050406030204" pitchFamily="18" charset="0"/>
                            </a:rPr>
                            <m:t>𝒚</m:t>
                          </m:r>
                        </m:den>
                      </m:f>
                      <m:r>
                        <a:rPr lang="zh-CN" altLang="en-US" b="0" i="0">
                          <a:latin typeface="Cambria Math" panose="02040503050406030204" pitchFamily="18" charset="0"/>
                        </a:rPr>
                        <m:t>=</m:t>
                      </m:r>
                      <m:r>
                        <m:rPr>
                          <m:sty m:val="p"/>
                        </m:rPr>
                        <a:rPr lang="zh-CN" altLang="en-US" b="0" i="0">
                          <a:latin typeface="Cambria Math" panose="02040503050406030204" pitchFamily="18" charset="0"/>
                        </a:rPr>
                        <m:t>onehot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en-US" altLang="zh-CN" b="0" i="1" smtClean="0">
                                  <a:latin typeface="Cambria Math" panose="02040503050406030204" pitchFamily="18" charset="0"/>
                                </a:rPr>
                                <m:t>𝑡</m:t>
                              </m:r>
                            </m:sub>
                          </m:sSub>
                        </m:e>
                      </m:d>
                      <m:r>
                        <a:rPr lang="zh-CN" altLang="en-US" b="0" i="0">
                          <a:latin typeface="Cambria Math" panose="02040503050406030204" pitchFamily="18" charset="0"/>
                        </a:rPr>
                        <m:t>−</m:t>
                      </m:r>
                      <m:r>
                        <a:rPr lang="zh-CN" altLang="en-US" b="1" i="1">
                          <a:latin typeface="Cambria Math" panose="02040503050406030204" pitchFamily="18" charset="0"/>
                        </a:rPr>
                        <m:t>𝒑</m:t>
                      </m:r>
                    </m:oMath>
                  </m:oMathPara>
                </a14:m>
                <a:endParaRPr lang="zh-CN" altLang="en-US" dirty="0"/>
              </a:p>
            </p:txBody>
          </p:sp>
        </mc:Choice>
        <mc:Fallback xmlns="">
          <p:sp>
            <p:nvSpPr>
              <p:cNvPr id="25" name="文本框 24">
                <a:extLst>
                  <a:ext uri="{FF2B5EF4-FFF2-40B4-BE49-F238E27FC236}">
                    <a16:creationId xmlns:a16="http://schemas.microsoft.com/office/drawing/2014/main" id="{6FD9F55A-1D90-4F15-A6E0-642280E339CE}"/>
                  </a:ext>
                </a:extLst>
              </p:cNvPr>
              <p:cNvSpPr txBox="1">
                <a:spLocks noRot="1" noChangeAspect="1" noMove="1" noResize="1" noEditPoints="1" noAdjustHandles="1" noChangeArrowheads="1" noChangeShapeType="1" noTextEdit="1"/>
              </p:cNvSpPr>
              <p:nvPr/>
            </p:nvSpPr>
            <p:spPr>
              <a:xfrm>
                <a:off x="2410709" y="4878186"/>
                <a:ext cx="4636604" cy="666464"/>
              </a:xfrm>
              <a:prstGeom prst="rect">
                <a:avLst/>
              </a:prstGeom>
              <a:blipFill>
                <a:blip r:embed="rId4"/>
                <a:stretch>
                  <a:fillRect/>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CC5D39C-FF9A-4310-B281-2989BFECF5F1}"/>
              </a:ext>
            </a:extLst>
          </p:cNvPr>
          <p:cNvSpPr txBox="1"/>
          <p:nvPr/>
        </p:nvSpPr>
        <p:spPr>
          <a:xfrm>
            <a:off x="1195378" y="1432484"/>
            <a:ext cx="1338828" cy="369332"/>
          </a:xfrm>
          <a:prstGeom prst="rect">
            <a:avLst/>
          </a:prstGeom>
          <a:noFill/>
        </p:spPr>
        <p:txBody>
          <a:bodyPr wrap="none" rtlCol="0">
            <a:spAutoFit/>
          </a:bodyPr>
          <a:lstStyle/>
          <a:p>
            <a:r>
              <a:rPr lang="zh-CN" altLang="en-US" dirty="0"/>
              <a:t>损失函数：</a:t>
            </a:r>
          </a:p>
        </p:txBody>
      </p:sp>
      <p:sp>
        <p:nvSpPr>
          <p:cNvPr id="3" name="文本框 2">
            <a:extLst>
              <a:ext uri="{FF2B5EF4-FFF2-40B4-BE49-F238E27FC236}">
                <a16:creationId xmlns:a16="http://schemas.microsoft.com/office/drawing/2014/main" id="{9B0248E0-5EE1-485A-A47F-E35072B5B153}"/>
              </a:ext>
            </a:extLst>
          </p:cNvPr>
          <p:cNvSpPr txBox="1"/>
          <p:nvPr/>
        </p:nvSpPr>
        <p:spPr>
          <a:xfrm>
            <a:off x="4149297" y="3466103"/>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9DD6383-EBEE-4971-8F44-7A45F0833137}"/>
                  </a:ext>
                </a:extLst>
              </p:cNvPr>
              <p:cNvSpPr txBox="1"/>
              <p:nvPr/>
            </p:nvSpPr>
            <p:spPr>
              <a:xfrm>
                <a:off x="2590800" y="3189135"/>
                <a:ext cx="4636604" cy="8309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𝑘</m:t>
                              </m:r>
                            </m:sub>
                          </m:sSub>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𝑖</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sub>
                              </m:sSub>
                            </m:sub>
                          </m:sSub>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𝑘</m:t>
                              </m:r>
                            </m:sub>
                          </m:sSub>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𝑘</m:t>
                                  </m:r>
                                </m:sub>
                              </m:sSub>
                            </m:sup>
                          </m:sSup>
                        </m:num>
                        <m:den>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𝑉</m:t>
                                  </m:r>
                                </m:e>
                              </m:d>
                            </m:sup>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sup>
                              </m:sSup>
                            </m:e>
                          </m:nary>
                        </m:den>
                      </m:f>
                    </m:oMath>
                  </m:oMathPara>
                </a14:m>
                <a:endParaRPr lang="zh-CN" altLang="en-US" dirty="0"/>
              </a:p>
            </p:txBody>
          </p:sp>
        </mc:Choice>
        <mc:Fallback xmlns="">
          <p:sp>
            <p:nvSpPr>
              <p:cNvPr id="9" name="文本框 8">
                <a:extLst>
                  <a:ext uri="{FF2B5EF4-FFF2-40B4-BE49-F238E27FC236}">
                    <a16:creationId xmlns:a16="http://schemas.microsoft.com/office/drawing/2014/main" id="{59DD6383-EBEE-4971-8F44-7A45F0833137}"/>
                  </a:ext>
                </a:extLst>
              </p:cNvPr>
              <p:cNvSpPr txBox="1">
                <a:spLocks noRot="1" noChangeAspect="1" noMove="1" noResize="1" noEditPoints="1" noAdjustHandles="1" noChangeArrowheads="1" noChangeShapeType="1" noTextEdit="1"/>
              </p:cNvSpPr>
              <p:nvPr/>
            </p:nvSpPr>
            <p:spPr>
              <a:xfrm>
                <a:off x="2590800" y="3189135"/>
                <a:ext cx="4636604" cy="83093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BC4AF4A-8622-4338-9E15-EB8A0A557CC2}"/>
                  </a:ext>
                </a:extLst>
              </p:cNvPr>
              <p:cNvSpPr txBox="1"/>
              <p:nvPr/>
            </p:nvSpPr>
            <p:spPr>
              <a:xfrm>
                <a:off x="804711" y="3419936"/>
                <a:ext cx="2760179" cy="369332"/>
              </a:xfrm>
              <a:prstGeom prst="rect">
                <a:avLst/>
              </a:prstGeom>
              <a:noFill/>
            </p:spPr>
            <p:txBody>
              <a:bodyPr wrap="none" rtlCol="0">
                <a:spAutoFit/>
              </a:bodyPr>
              <a:lstStyle/>
              <a:p>
                <a:r>
                  <a:rPr lang="zh-CN" altLang="en-US" dirty="0"/>
                  <a:t>对</a:t>
                </a:r>
                <a14:m>
                  <m:oMath xmlns:m="http://schemas.openxmlformats.org/officeDocument/2006/math">
                    <m:r>
                      <a:rPr lang="en-US" altLang="zh-CN" b="0" i="1" smtClean="0">
                        <a:latin typeface="Cambria Math" panose="02040503050406030204" pitchFamily="18" charset="0"/>
                      </a:rPr>
                      <m:t>𝑦</m:t>
                    </m:r>
                  </m:oMath>
                </a14:m>
                <a:r>
                  <a:rPr lang="zh-CN" altLang="en-US" dirty="0"/>
                  <a:t>中第</a:t>
                </a:r>
                <a14:m>
                  <m:oMath xmlns:m="http://schemas.openxmlformats.org/officeDocument/2006/math">
                    <m:r>
                      <a:rPr lang="en-US" altLang="zh-CN" b="0" i="1" smtClean="0">
                        <a:latin typeface="Cambria Math" panose="02040503050406030204" pitchFamily="18" charset="0"/>
                      </a:rPr>
                      <m:t>𝑘</m:t>
                    </m:r>
                  </m:oMath>
                </a14:m>
                <a:r>
                  <a:rPr lang="zh-CN" altLang="en-US" dirty="0"/>
                  <a:t>个元素进行求导</a:t>
                </a:r>
              </a:p>
            </p:txBody>
          </p:sp>
        </mc:Choice>
        <mc:Fallback xmlns="">
          <p:sp>
            <p:nvSpPr>
              <p:cNvPr id="7" name="文本框 6">
                <a:extLst>
                  <a:ext uri="{FF2B5EF4-FFF2-40B4-BE49-F238E27FC236}">
                    <a16:creationId xmlns:a16="http://schemas.microsoft.com/office/drawing/2014/main" id="{7BC4AF4A-8622-4338-9E15-EB8A0A557CC2}"/>
                  </a:ext>
                </a:extLst>
              </p:cNvPr>
              <p:cNvSpPr txBox="1">
                <a:spLocks noRot="1" noChangeAspect="1" noMove="1" noResize="1" noEditPoints="1" noAdjustHandles="1" noChangeArrowheads="1" noChangeShapeType="1" noTextEdit="1"/>
              </p:cNvSpPr>
              <p:nvPr/>
            </p:nvSpPr>
            <p:spPr>
              <a:xfrm>
                <a:off x="804711" y="3419936"/>
                <a:ext cx="2760179" cy="369332"/>
              </a:xfrm>
              <a:prstGeom prst="rect">
                <a:avLst/>
              </a:prstGeom>
              <a:blipFill>
                <a:blip r:embed="rId6"/>
                <a:stretch>
                  <a:fillRect l="-1766" t="-13115" r="-1766" b="-19672"/>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F5396C5-8958-4FE5-85FC-4BB9E49D48B8}"/>
              </a:ext>
            </a:extLst>
          </p:cNvPr>
          <p:cNvSpPr txBox="1"/>
          <p:nvPr/>
        </p:nvSpPr>
        <p:spPr>
          <a:xfrm>
            <a:off x="685800" y="5026752"/>
            <a:ext cx="1800493" cy="369332"/>
          </a:xfrm>
          <a:prstGeom prst="rect">
            <a:avLst/>
          </a:prstGeom>
          <a:noFill/>
        </p:spPr>
        <p:txBody>
          <a:bodyPr wrap="none" rtlCol="0">
            <a:spAutoFit/>
          </a:bodyPr>
          <a:lstStyle/>
          <a:p>
            <a:r>
              <a:rPr lang="zh-CN" altLang="en-US" dirty="0"/>
              <a:t>写成向量的形式</a:t>
            </a:r>
          </a:p>
        </p:txBody>
      </p:sp>
      <p:sp>
        <p:nvSpPr>
          <p:cNvPr id="10" name="箭头: 右 9">
            <a:extLst>
              <a:ext uri="{FF2B5EF4-FFF2-40B4-BE49-F238E27FC236}">
                <a16:creationId xmlns:a16="http://schemas.microsoft.com/office/drawing/2014/main" id="{81F64970-7465-459A-8944-8D6C17813F35}"/>
              </a:ext>
            </a:extLst>
          </p:cNvPr>
          <p:cNvSpPr/>
          <p:nvPr/>
        </p:nvSpPr>
        <p:spPr>
          <a:xfrm>
            <a:off x="1586046" y="4267200"/>
            <a:ext cx="557493" cy="184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6BAB07E-D1C4-4CFC-8695-667BF7AFB239}"/>
                  </a:ext>
                </a:extLst>
              </p:cNvPr>
              <p:cNvSpPr txBox="1"/>
              <p:nvPr/>
            </p:nvSpPr>
            <p:spPr>
              <a:xfrm>
                <a:off x="2253698" y="3999490"/>
                <a:ext cx="4636604" cy="7907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𝑘</m:t>
                              </m:r>
                            </m:sub>
                          </m:sSub>
                        </m:den>
                      </m:f>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0">
                              <a:latin typeface="Cambria Math" panose="02040503050406030204" pitchFamily="18" charset="0"/>
                            </a:rPr>
                            <m:t>1</m:t>
                          </m:r>
                        </m:e>
                        <m:sub>
                          <m:r>
                            <a:rPr lang="zh-CN" altLang="en-US" i="1">
                              <a:latin typeface="Cambria Math" panose="02040503050406030204" pitchFamily="18" charset="0"/>
                            </a:rPr>
                            <m:t>𝑘</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𝑖</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sub>
                          </m:sSub>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𝑘</m:t>
                                  </m:r>
                                </m:sub>
                              </m:sSub>
                            </m:sup>
                          </m:sSup>
                        </m:num>
                        <m:den>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𝑉</m:t>
                                  </m:r>
                                </m:e>
                              </m:d>
                            </m:sup>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sup>
                              </m:sSup>
                            </m:e>
                          </m:nary>
                        </m:den>
                      </m:f>
                    </m:oMath>
                  </m:oMathPara>
                </a14:m>
                <a:endParaRPr lang="zh-CN" altLang="en-US" dirty="0"/>
              </a:p>
            </p:txBody>
          </p:sp>
        </mc:Choice>
        <mc:Fallback xmlns="">
          <p:sp>
            <p:nvSpPr>
              <p:cNvPr id="16" name="文本框 15">
                <a:extLst>
                  <a:ext uri="{FF2B5EF4-FFF2-40B4-BE49-F238E27FC236}">
                    <a16:creationId xmlns:a16="http://schemas.microsoft.com/office/drawing/2014/main" id="{E6BAB07E-D1C4-4CFC-8695-667BF7AFB239}"/>
                  </a:ext>
                </a:extLst>
              </p:cNvPr>
              <p:cNvSpPr txBox="1">
                <a:spLocks noRot="1" noChangeAspect="1" noMove="1" noResize="1" noEditPoints="1" noAdjustHandles="1" noChangeArrowheads="1" noChangeShapeType="1" noTextEdit="1"/>
              </p:cNvSpPr>
              <p:nvPr/>
            </p:nvSpPr>
            <p:spPr>
              <a:xfrm>
                <a:off x="2253698" y="3999490"/>
                <a:ext cx="4636604" cy="790729"/>
              </a:xfrm>
              <a:prstGeom prst="rect">
                <a:avLst/>
              </a:prstGeom>
              <a:blipFill>
                <a:blip r:embed="rId7"/>
                <a:stretch>
                  <a:fillRect/>
                </a:stretch>
              </a:blipFill>
            </p:spPr>
            <p:txBody>
              <a:bodyPr/>
              <a:lstStyle/>
              <a:p>
                <a:r>
                  <a:rPr lang="zh-CN" altLang="en-US">
                    <a:noFill/>
                  </a:rPr>
                  <a:t> </a:t>
                </a:r>
              </a:p>
            </p:txBody>
          </p:sp>
        </mc:Fallback>
      </mc:AlternateContent>
      <p:sp>
        <p:nvSpPr>
          <p:cNvPr id="5" name="标题 4">
            <a:extLst>
              <a:ext uri="{FF2B5EF4-FFF2-40B4-BE49-F238E27FC236}">
                <a16:creationId xmlns:a16="http://schemas.microsoft.com/office/drawing/2014/main" id="{F4DBF96F-D476-405F-9EF9-AB77F37F39E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5698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ED91607-BF5E-4EF7-BA30-6F244FD0CC94}"/>
                  </a:ext>
                </a:extLst>
              </p:cNvPr>
              <p:cNvSpPr txBox="1"/>
              <p:nvPr/>
            </p:nvSpPr>
            <p:spPr>
              <a:xfrm>
                <a:off x="2706756" y="4665240"/>
                <a:ext cx="4638172" cy="6190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b="1" i="1">
                              <a:latin typeface="Cambria Math" panose="02040503050406030204" pitchFamily="18" charset="0"/>
                            </a:rPr>
                            <m:t>𝑼</m:t>
                          </m:r>
                        </m:den>
                      </m:f>
                      <m:r>
                        <a:rPr lang="zh-CN" altLang="en-US" b="0" i="0">
                          <a:latin typeface="Cambria Math" panose="02040503050406030204" pitchFamily="18" charset="0"/>
                        </a:rPr>
                        <m:t>= </m:t>
                      </m:r>
                      <m:d>
                        <m:dPr>
                          <m:ctrlPr>
                            <a:rPr lang="zh-CN" altLang="en-US" b="0" i="1">
                              <a:solidFill>
                                <a:srgbClr val="836967"/>
                              </a:solidFill>
                              <a:latin typeface="Cambria Math" panose="02040503050406030204" pitchFamily="18" charset="0"/>
                            </a:rPr>
                          </m:ctrlPr>
                        </m:dPr>
                        <m:e>
                          <m:r>
                            <m:rPr>
                              <m:sty m:val="p"/>
                            </m:rPr>
                            <a:rPr lang="zh-CN" altLang="en-US" b="0" i="0">
                              <a:latin typeface="Cambria Math" panose="02040503050406030204" pitchFamily="18" charset="0"/>
                            </a:rPr>
                            <m:t>onehot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𝑡</m:t>
                                  </m:r>
                                </m:sub>
                              </m:sSub>
                            </m:e>
                          </m:d>
                          <m:r>
                            <a:rPr lang="zh-CN" altLang="en-US" b="0" i="0">
                              <a:latin typeface="Cambria Math" panose="02040503050406030204" pitchFamily="18" charset="0"/>
                            </a:rPr>
                            <m:t>−</m:t>
                          </m:r>
                          <m:r>
                            <a:rPr lang="zh-CN" altLang="en-US" b="1" i="1">
                              <a:latin typeface="Cambria Math" panose="02040503050406030204" pitchFamily="18" charset="0"/>
                            </a:rPr>
                            <m:t>𝒑</m:t>
                          </m:r>
                        </m:e>
                      </m:d>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𝒉</m:t>
                          </m:r>
                        </m:e>
                        <m:sup>
                          <m:r>
                            <m:rPr>
                              <m:sty m:val="p"/>
                            </m:rPr>
                            <a:rPr lang="zh-CN" altLang="en-US" b="0" i="0">
                              <a:latin typeface="Cambria Math" panose="02040503050406030204" pitchFamily="18" charset="0"/>
                            </a:rPr>
                            <m:t>T</m:t>
                          </m:r>
                        </m:sup>
                      </m:sSup>
                    </m:oMath>
                  </m:oMathPara>
                </a14:m>
                <a:endParaRPr lang="zh-CN" altLang="en-US" dirty="0"/>
              </a:p>
            </p:txBody>
          </p:sp>
        </mc:Choice>
        <mc:Fallback xmlns="">
          <p:sp>
            <p:nvSpPr>
              <p:cNvPr id="2" name="文本框 1">
                <a:extLst>
                  <a:ext uri="{FF2B5EF4-FFF2-40B4-BE49-F238E27FC236}">
                    <a16:creationId xmlns:a16="http://schemas.microsoft.com/office/drawing/2014/main" id="{6ED91607-BF5E-4EF7-BA30-6F244FD0CC94}"/>
                  </a:ext>
                </a:extLst>
              </p:cNvPr>
              <p:cNvSpPr txBox="1">
                <a:spLocks noRot="1" noChangeAspect="1" noMove="1" noResize="1" noEditPoints="1" noAdjustHandles="1" noChangeArrowheads="1" noChangeShapeType="1" noTextEdit="1"/>
              </p:cNvSpPr>
              <p:nvPr/>
            </p:nvSpPr>
            <p:spPr>
              <a:xfrm>
                <a:off x="2706756" y="4665240"/>
                <a:ext cx="4638172" cy="61908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5056618-0090-4032-B142-BB74EC8AF141}"/>
                  </a:ext>
                </a:extLst>
              </p:cNvPr>
              <p:cNvSpPr txBox="1"/>
              <p:nvPr/>
            </p:nvSpPr>
            <p:spPr>
              <a:xfrm>
                <a:off x="2547729" y="2236252"/>
                <a:ext cx="4638172" cy="7051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𝑖</m:t>
                              </m:r>
                            </m:sub>
                          </m:sSub>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𝑖</m:t>
                              </m:r>
                            </m:sub>
                          </m:sSub>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den>
                      </m:f>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oMath>
                  </m:oMathPara>
                </a14:m>
                <a:endParaRPr lang="zh-CN" altLang="en-US" dirty="0"/>
              </a:p>
            </p:txBody>
          </p:sp>
        </mc:Choice>
        <mc:Fallback xmlns="">
          <p:sp>
            <p:nvSpPr>
              <p:cNvPr id="4" name="文本框 3">
                <a:extLst>
                  <a:ext uri="{FF2B5EF4-FFF2-40B4-BE49-F238E27FC236}">
                    <a16:creationId xmlns:a16="http://schemas.microsoft.com/office/drawing/2014/main" id="{B5056618-0090-4032-B142-BB74EC8AF141}"/>
                  </a:ext>
                </a:extLst>
              </p:cNvPr>
              <p:cNvSpPr txBox="1">
                <a:spLocks noRot="1" noChangeAspect="1" noMove="1" noResize="1" noEditPoints="1" noAdjustHandles="1" noChangeArrowheads="1" noChangeShapeType="1" noTextEdit="1"/>
              </p:cNvSpPr>
              <p:nvPr/>
            </p:nvSpPr>
            <p:spPr>
              <a:xfrm>
                <a:off x="2547729" y="2236252"/>
                <a:ext cx="4638172" cy="70512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367AE6D-7FD0-442A-9E8E-47936AA77CED}"/>
                  </a:ext>
                </a:extLst>
              </p:cNvPr>
              <p:cNvSpPr txBox="1"/>
              <p:nvPr/>
            </p:nvSpPr>
            <p:spPr>
              <a:xfrm>
                <a:off x="2597470" y="3049161"/>
                <a:ext cx="4638172" cy="5175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a:latin typeface="Cambria Math" panose="02040503050406030204" pitchFamily="18" charset="0"/>
                            </a:rPr>
                            <m:t>=</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0">
                                      <a:latin typeface="Cambria Math" panose="02040503050406030204" pitchFamily="18" charset="0"/>
                                    </a:rPr>
                                    <m:t>1</m:t>
                                  </m:r>
                                </m:e>
                                <m:sub>
                                  <m:d>
                                    <m:dPr>
                                      <m:begChr m:val="{"/>
                                      <m:endChr m:val="}"/>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𝑖</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sub>
                                      </m:sSub>
                                      <m:r>
                                        <a:rPr lang="zh-CN" altLang="en-US" i="0">
                                          <a:latin typeface="Cambria Math" panose="02040503050406030204" pitchFamily="18" charset="0"/>
                                        </a:rPr>
                                        <m:t>==</m:t>
                                      </m:r>
                                      <m:r>
                                        <a:rPr lang="zh-CN" altLang="en-US" i="1">
                                          <a:latin typeface="Cambria Math" panose="02040503050406030204" pitchFamily="18" charset="0"/>
                                        </a:rPr>
                                        <m:t>𝑗</m:t>
                                      </m:r>
                                    </m:e>
                                  </m:d>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𝑗</m:t>
                                  </m:r>
                                </m:sub>
                              </m:sSub>
                            </m:e>
                          </m:d>
                          <m:r>
                            <a:rPr lang="zh-CN" altLang="en-US" i="0">
                              <a:latin typeface="Cambria Math" panose="02040503050406030204" pitchFamily="18" charset="0"/>
                            </a:rPr>
                            <m:t>∙</m:t>
                          </m:r>
                          <m:r>
                            <a:rPr lang="zh-CN" altLang="en-US" i="1">
                              <a:latin typeface="Cambria Math" panose="02040503050406030204" pitchFamily="18" charset="0"/>
                            </a:rPr>
                            <m:t>𝑥</m:t>
                          </m:r>
                        </m:e>
                        <m:sub>
                          <m:r>
                            <a:rPr lang="zh-CN" altLang="en-US" i="1">
                              <a:latin typeface="Cambria Math" panose="02040503050406030204" pitchFamily="18" charset="0"/>
                            </a:rPr>
                            <m:t>𝑖</m:t>
                          </m:r>
                        </m:sub>
                      </m:sSub>
                    </m:oMath>
                  </m:oMathPara>
                </a14:m>
                <a:endParaRPr lang="zh-CN" altLang="en-US" dirty="0"/>
              </a:p>
            </p:txBody>
          </p:sp>
        </mc:Choice>
        <mc:Fallback xmlns="">
          <p:sp>
            <p:nvSpPr>
              <p:cNvPr id="5" name="文本框 4">
                <a:extLst>
                  <a:ext uri="{FF2B5EF4-FFF2-40B4-BE49-F238E27FC236}">
                    <a16:creationId xmlns:a16="http://schemas.microsoft.com/office/drawing/2014/main" id="{7367AE6D-7FD0-442A-9E8E-47936AA77CED}"/>
                  </a:ext>
                </a:extLst>
              </p:cNvPr>
              <p:cNvSpPr txBox="1">
                <a:spLocks noRot="1" noChangeAspect="1" noMove="1" noResize="1" noEditPoints="1" noAdjustHandles="1" noChangeArrowheads="1" noChangeShapeType="1" noTextEdit="1"/>
              </p:cNvSpPr>
              <p:nvPr/>
            </p:nvSpPr>
            <p:spPr>
              <a:xfrm>
                <a:off x="2597470" y="3049161"/>
                <a:ext cx="4638172" cy="51757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36D2229-04B1-4DCF-994F-7D3C0ED6DD30}"/>
                  </a:ext>
                </a:extLst>
              </p:cNvPr>
              <p:cNvSpPr txBox="1"/>
              <p:nvPr/>
            </p:nvSpPr>
            <p:spPr>
              <a:xfrm>
                <a:off x="2259540" y="1590292"/>
                <a:ext cx="4638172"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𝑊𝑥</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h</m:t>
                      </m:r>
                    </m:oMath>
                  </m:oMathPara>
                </a14:m>
                <a:endParaRPr lang="en-US" altLang="zh-CN" dirty="0"/>
              </a:p>
            </p:txBody>
          </p:sp>
        </mc:Choice>
        <mc:Fallback xmlns="">
          <p:sp>
            <p:nvSpPr>
              <p:cNvPr id="6" name="文本框 5">
                <a:extLst>
                  <a:ext uri="{FF2B5EF4-FFF2-40B4-BE49-F238E27FC236}">
                    <a16:creationId xmlns:a16="http://schemas.microsoft.com/office/drawing/2014/main" id="{836D2229-04B1-4DCF-994F-7D3C0ED6DD30}"/>
                  </a:ext>
                </a:extLst>
              </p:cNvPr>
              <p:cNvSpPr txBox="1">
                <a:spLocks noRot="1" noChangeAspect="1" noMove="1" noResize="1" noEditPoints="1" noAdjustHandles="1" noChangeArrowheads="1" noChangeShapeType="1" noTextEdit="1"/>
              </p:cNvSpPr>
              <p:nvPr/>
            </p:nvSpPr>
            <p:spPr>
              <a:xfrm>
                <a:off x="2259540" y="1590292"/>
                <a:ext cx="4638172" cy="369332"/>
              </a:xfrm>
              <a:prstGeom prst="rect">
                <a:avLst/>
              </a:prstGeom>
              <a:blipFill>
                <a:blip r:embed="rId5"/>
                <a:stretch>
                  <a:fillRect b="-666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117AEB46-B045-4A3C-9EE4-FB968F6D8F34}"/>
              </a:ext>
            </a:extLst>
          </p:cNvPr>
          <p:cNvSpPr txBox="1"/>
          <p:nvPr/>
        </p:nvSpPr>
        <p:spPr>
          <a:xfrm>
            <a:off x="1073426" y="1590292"/>
            <a:ext cx="1107996" cy="369332"/>
          </a:xfrm>
          <a:prstGeom prst="rect">
            <a:avLst/>
          </a:prstGeom>
          <a:noFill/>
        </p:spPr>
        <p:txBody>
          <a:bodyPr wrap="none" rtlCol="0">
            <a:spAutoFit/>
          </a:bodyPr>
          <a:lstStyle/>
          <a:p>
            <a:r>
              <a:rPr lang="zh-CN" altLang="en-US" dirty="0"/>
              <a:t>输出层：</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DF2EFDF-C191-4CDF-9D53-592762D311CB}"/>
                  </a:ext>
                </a:extLst>
              </p:cNvPr>
              <p:cNvSpPr txBox="1"/>
              <p:nvPr/>
            </p:nvSpPr>
            <p:spPr>
              <a:xfrm>
                <a:off x="2706756" y="3752212"/>
                <a:ext cx="4636604"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r>
                            <a:rPr lang="zh-CN" altLang="en-US" b="1" i="1">
                              <a:latin typeface="Cambria Math" panose="02040503050406030204" pitchFamily="18" charset="0"/>
                            </a:rPr>
                            <m:t>𝑾</m:t>
                          </m:r>
                        </m:den>
                      </m:f>
                      <m:r>
                        <a:rPr lang="zh-CN" altLang="en-US" b="0" i="0">
                          <a:latin typeface="Cambria Math" panose="02040503050406030204" pitchFamily="18" charset="0"/>
                        </a:rPr>
                        <m:t>= </m:t>
                      </m:r>
                      <m:d>
                        <m:dPr>
                          <m:ctrlPr>
                            <a:rPr lang="zh-CN" altLang="en-US" b="0" i="1">
                              <a:solidFill>
                                <a:srgbClr val="836967"/>
                              </a:solidFill>
                              <a:latin typeface="Cambria Math" panose="02040503050406030204" pitchFamily="18" charset="0"/>
                            </a:rPr>
                          </m:ctrlPr>
                        </m:dPr>
                        <m:e>
                          <m:r>
                            <m:rPr>
                              <m:sty m:val="p"/>
                            </m:rPr>
                            <a:rPr lang="zh-CN" altLang="en-US" b="0" i="0">
                              <a:latin typeface="Cambria Math" panose="02040503050406030204" pitchFamily="18" charset="0"/>
                            </a:rPr>
                            <m:t>onehot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𝑡</m:t>
                                  </m:r>
                                </m:sub>
                              </m:sSub>
                            </m:e>
                          </m:d>
                          <m:r>
                            <a:rPr lang="zh-CN" altLang="en-US" b="0" i="0">
                              <a:latin typeface="Cambria Math" panose="02040503050406030204" pitchFamily="18" charset="0"/>
                            </a:rPr>
                            <m:t>−</m:t>
                          </m:r>
                          <m:r>
                            <a:rPr lang="zh-CN" altLang="en-US" b="1" i="1">
                              <a:latin typeface="Cambria Math" panose="02040503050406030204" pitchFamily="18" charset="0"/>
                            </a:rPr>
                            <m:t>𝒑</m:t>
                          </m:r>
                        </m:e>
                      </m:d>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𝒙</m:t>
                          </m:r>
                        </m:e>
                        <m:sup>
                          <m:r>
                            <m:rPr>
                              <m:sty m:val="p"/>
                            </m:rPr>
                            <a:rPr lang="zh-CN" altLang="en-US" b="0" i="0">
                              <a:latin typeface="Cambria Math" panose="02040503050406030204" pitchFamily="18" charset="0"/>
                            </a:rPr>
                            <m:t>T</m:t>
                          </m:r>
                        </m:sup>
                      </m:sSup>
                    </m:oMath>
                  </m:oMathPara>
                </a14:m>
                <a:endParaRPr lang="zh-CN" altLang="en-US" dirty="0"/>
              </a:p>
            </p:txBody>
          </p:sp>
        </mc:Choice>
        <mc:Fallback xmlns="">
          <p:sp>
            <p:nvSpPr>
              <p:cNvPr id="10" name="文本框 9">
                <a:extLst>
                  <a:ext uri="{FF2B5EF4-FFF2-40B4-BE49-F238E27FC236}">
                    <a16:creationId xmlns:a16="http://schemas.microsoft.com/office/drawing/2014/main" id="{1DF2EFDF-C191-4CDF-9D53-592762D311CB}"/>
                  </a:ext>
                </a:extLst>
              </p:cNvPr>
              <p:cNvSpPr txBox="1">
                <a:spLocks noRot="1" noChangeAspect="1" noMove="1" noResize="1" noEditPoints="1" noAdjustHandles="1" noChangeArrowheads="1" noChangeShapeType="1" noTextEdit="1"/>
              </p:cNvSpPr>
              <p:nvPr/>
            </p:nvSpPr>
            <p:spPr>
              <a:xfrm>
                <a:off x="2706756" y="3752212"/>
                <a:ext cx="4636604" cy="619016"/>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2FF5FE03-EE0C-4DFB-BD91-77FB2BB3FEB4}"/>
              </a:ext>
            </a:extLst>
          </p:cNvPr>
          <p:cNvSpPr txBox="1"/>
          <p:nvPr/>
        </p:nvSpPr>
        <p:spPr>
          <a:xfrm>
            <a:off x="708991" y="3863969"/>
            <a:ext cx="2031325" cy="369332"/>
          </a:xfrm>
          <a:prstGeom prst="rect">
            <a:avLst/>
          </a:prstGeom>
          <a:noFill/>
        </p:spPr>
        <p:txBody>
          <a:bodyPr wrap="none" rtlCol="0">
            <a:spAutoFit/>
          </a:bodyPr>
          <a:lstStyle/>
          <a:p>
            <a:r>
              <a:rPr lang="zh-CN" altLang="en-US" dirty="0"/>
              <a:t>整理成向量形式：</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200AE92-DABA-4C8D-8422-3957E866CECF}"/>
                  </a:ext>
                </a:extLst>
              </p:cNvPr>
              <p:cNvSpPr txBox="1"/>
              <p:nvPr/>
            </p:nvSpPr>
            <p:spPr>
              <a:xfrm>
                <a:off x="2574279" y="5499880"/>
                <a:ext cx="4638172"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r>
                            <a:rPr lang="zh-CN" altLang="en-US" b="1" i="1">
                              <a:latin typeface="Cambria Math" panose="02040503050406030204" pitchFamily="18" charset="0"/>
                            </a:rPr>
                            <m:t>𝒃</m:t>
                          </m:r>
                        </m:den>
                      </m:f>
                      <m:r>
                        <a:rPr lang="zh-CN" altLang="en-US" b="0" i="0">
                          <a:latin typeface="Cambria Math" panose="02040503050406030204" pitchFamily="18" charset="0"/>
                        </a:rPr>
                        <m:t>= </m:t>
                      </m:r>
                      <m:r>
                        <m:rPr>
                          <m:sty m:val="p"/>
                        </m:rPr>
                        <a:rPr lang="zh-CN" altLang="en-US" b="0" i="0">
                          <a:latin typeface="Cambria Math" panose="02040503050406030204" pitchFamily="18" charset="0"/>
                        </a:rPr>
                        <m:t>onehot</m:t>
                      </m:r>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𝑡</m:t>
                              </m:r>
                            </m:sub>
                          </m:sSub>
                        </m:e>
                      </m:d>
                      <m:r>
                        <a:rPr lang="zh-CN" altLang="en-US" b="0" i="0">
                          <a:latin typeface="Cambria Math" panose="02040503050406030204" pitchFamily="18" charset="0"/>
                        </a:rPr>
                        <m:t>−</m:t>
                      </m:r>
                      <m:r>
                        <a:rPr lang="zh-CN" altLang="en-US" b="1" i="1">
                          <a:latin typeface="Cambria Math" panose="02040503050406030204" pitchFamily="18" charset="0"/>
                        </a:rPr>
                        <m:t>𝒑</m:t>
                      </m:r>
                    </m:oMath>
                  </m:oMathPara>
                </a14:m>
                <a:endParaRPr lang="zh-CN" altLang="en-US" dirty="0"/>
              </a:p>
            </p:txBody>
          </p:sp>
        </mc:Choice>
        <mc:Fallback xmlns="">
          <p:sp>
            <p:nvSpPr>
              <p:cNvPr id="19" name="文本框 18">
                <a:extLst>
                  <a:ext uri="{FF2B5EF4-FFF2-40B4-BE49-F238E27FC236}">
                    <a16:creationId xmlns:a16="http://schemas.microsoft.com/office/drawing/2014/main" id="{8200AE92-DABA-4C8D-8422-3957E866CECF}"/>
                  </a:ext>
                </a:extLst>
              </p:cNvPr>
              <p:cNvSpPr txBox="1">
                <a:spLocks noRot="1" noChangeAspect="1" noMove="1" noResize="1" noEditPoints="1" noAdjustHandles="1" noChangeArrowheads="1" noChangeShapeType="1" noTextEdit="1"/>
              </p:cNvSpPr>
              <p:nvPr/>
            </p:nvSpPr>
            <p:spPr>
              <a:xfrm>
                <a:off x="2574279" y="5499880"/>
                <a:ext cx="4638172" cy="619016"/>
              </a:xfrm>
              <a:prstGeom prst="rect">
                <a:avLst/>
              </a:prstGeom>
              <a:blipFill>
                <a:blip r:embed="rId7"/>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8465CF29-C67E-4A32-A490-A95408690A65}"/>
              </a:ext>
            </a:extLst>
          </p:cNvPr>
          <p:cNvSpPr txBox="1"/>
          <p:nvPr/>
        </p:nvSpPr>
        <p:spPr>
          <a:xfrm>
            <a:off x="332179" y="4768638"/>
            <a:ext cx="3185487" cy="369332"/>
          </a:xfrm>
          <a:prstGeom prst="rect">
            <a:avLst/>
          </a:prstGeom>
          <a:noFill/>
        </p:spPr>
        <p:txBody>
          <a:bodyPr wrap="none" rtlCol="0">
            <a:spAutoFit/>
          </a:bodyPr>
          <a:lstStyle/>
          <a:p>
            <a:r>
              <a:rPr lang="zh-CN" altLang="en-US" dirty="0"/>
              <a:t>同理，推出其他变量的导数：</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1FEDDC2-638B-4D67-8779-B4BDDCD12261}"/>
                  </a:ext>
                </a:extLst>
              </p:cNvPr>
              <p:cNvSpPr txBox="1"/>
              <p:nvPr/>
            </p:nvSpPr>
            <p:spPr>
              <a:xfrm>
                <a:off x="1073426" y="840240"/>
                <a:ext cx="4636604" cy="708527"/>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Softmax</a:t>
                </a:r>
                <a:r>
                  <a:rPr lang="en-US" altLang="zh-CN" dirty="0"/>
                  <a:t>: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sub>
                                    </m:sSub>
                                  </m:sub>
                                </m:sSub>
                              </m:sub>
                            </m:sSub>
                          </m:sup>
                        </m:sSup>
                      </m:num>
                      <m:den>
                        <m:nary>
                          <m:naryPr>
                            <m:chr m:val="∑"/>
                            <m:limLoc m:val="undOvr"/>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sup>
                          <m:e>
                            <m:sSup>
                              <m:sSupPr>
                                <m:ctrlPr>
                                  <a:rPr lang="zh-CN" altLang="en-US" i="1">
                                    <a:latin typeface="Cambria Math" panose="02040503050406030204" pitchFamily="18" charset="0"/>
                                  </a:rPr>
                                </m:ctrlPr>
                              </m:sSupPr>
                              <m:e>
                                <m:r>
                                  <a:rPr lang="en-US" altLang="zh-CN" i="1">
                                    <a:latin typeface="Cambria Math" panose="02040503050406030204" pitchFamily="18" charset="0"/>
                                  </a:rPr>
                                  <m:t>𝑒</m:t>
                                </m:r>
                              </m:e>
                              <m:sup>
                                <m:sSub>
                                  <m:sSubPr>
                                    <m:ctrlPr>
                                      <a:rPr lang="zh-CN" altLang="en-US"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sup>
                            </m:sSup>
                          </m:e>
                        </m:nary>
                      </m:den>
                    </m:f>
                  </m:oMath>
                </a14:m>
                <a:endParaRPr lang="zh-CN" altLang="en-US" dirty="0"/>
              </a:p>
            </p:txBody>
          </p:sp>
        </mc:Choice>
        <mc:Fallback xmlns="">
          <p:sp>
            <p:nvSpPr>
              <p:cNvPr id="12" name="文本框 11">
                <a:extLst>
                  <a:ext uri="{FF2B5EF4-FFF2-40B4-BE49-F238E27FC236}">
                    <a16:creationId xmlns:a16="http://schemas.microsoft.com/office/drawing/2014/main" id="{71FEDDC2-638B-4D67-8779-B4BDDCD12261}"/>
                  </a:ext>
                </a:extLst>
              </p:cNvPr>
              <p:cNvSpPr txBox="1">
                <a:spLocks noRot="1" noChangeAspect="1" noMove="1" noResize="1" noEditPoints="1" noAdjustHandles="1" noChangeArrowheads="1" noChangeShapeType="1" noTextEdit="1"/>
              </p:cNvSpPr>
              <p:nvPr/>
            </p:nvSpPr>
            <p:spPr>
              <a:xfrm>
                <a:off x="1073426" y="840240"/>
                <a:ext cx="4636604" cy="708527"/>
              </a:xfrm>
              <a:prstGeom prst="rect">
                <a:avLst/>
              </a:prstGeom>
              <a:blipFill>
                <a:blip r:embed="rId8"/>
                <a:stretch>
                  <a:fillRect l="-1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1776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EA97738-01F0-492E-8055-5CAE90F48845}"/>
                  </a:ext>
                </a:extLst>
              </p:cNvPr>
              <p:cNvSpPr txBox="1"/>
              <p:nvPr/>
            </p:nvSpPr>
            <p:spPr>
              <a:xfrm>
                <a:off x="2137545" y="1491734"/>
                <a:ext cx="4636604" cy="369332"/>
              </a:xfrm>
              <a:prstGeom prst="rect">
                <a:avLst/>
              </a:prstGeom>
              <a:noFill/>
            </p:spPr>
            <p:txBody>
              <a:bodyPr wrap="square">
                <a:spAutoFit/>
              </a:bodyPr>
              <a:lstStyle/>
              <a:p>
                <a:pPr algn="ct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h</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tanh</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𝑑</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𝐻𝑥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00" dirty="0">
                    <a:effectLst/>
                    <a:latin typeface="Times New Roman" panose="02020603050405020304" pitchFamily="18" charset="0"/>
                    <a:ea typeface="宋体" panose="02010600030101010101" pitchFamily="2" charset="-122"/>
                  </a:rPr>
                  <a:t> </a:t>
                </a:r>
                <a:r>
                  <a:rPr lang="zh-CN" altLang="zh-CN" dirty="0">
                    <a:effectLst/>
                  </a:rPr>
                  <a:t> </a:t>
                </a:r>
                <a:r>
                  <a:rPr lang="en-US" altLang="zh-CN" sz="1800" kern="100" dirty="0">
                    <a:effectLst/>
                    <a:latin typeface="Times New Roman" panose="02020603050405020304" pitchFamily="18" charset="0"/>
                    <a:ea typeface="宋体" panose="02010600030101010101" pitchFamily="2" charset="-122"/>
                  </a:rPr>
                  <a:t> </a:t>
                </a:r>
              </a:p>
            </p:txBody>
          </p:sp>
        </mc:Choice>
        <mc:Fallback xmlns="">
          <p:sp>
            <p:nvSpPr>
              <p:cNvPr id="3" name="文本框 2">
                <a:extLst>
                  <a:ext uri="{FF2B5EF4-FFF2-40B4-BE49-F238E27FC236}">
                    <a16:creationId xmlns:a16="http://schemas.microsoft.com/office/drawing/2014/main" id="{FEA97738-01F0-492E-8055-5CAE90F48845}"/>
                  </a:ext>
                </a:extLst>
              </p:cNvPr>
              <p:cNvSpPr txBox="1">
                <a:spLocks noRot="1" noChangeAspect="1" noMove="1" noResize="1" noEditPoints="1" noAdjustHandles="1" noChangeArrowheads="1" noChangeShapeType="1" noTextEdit="1"/>
              </p:cNvSpPr>
              <p:nvPr/>
            </p:nvSpPr>
            <p:spPr>
              <a:xfrm>
                <a:off x="2137545" y="1491734"/>
                <a:ext cx="4636604" cy="369332"/>
              </a:xfrm>
              <a:prstGeom prst="rect">
                <a:avLst/>
              </a:prstGeom>
              <a:blipFill>
                <a:blip r:embed="rId3"/>
                <a:stretch>
                  <a:fillRect b="-1333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64FEABF-5D7F-4C2D-B63A-2B37167FBC75}"/>
              </a:ext>
            </a:extLst>
          </p:cNvPr>
          <p:cNvSpPr txBox="1"/>
          <p:nvPr/>
        </p:nvSpPr>
        <p:spPr>
          <a:xfrm>
            <a:off x="722047" y="1491734"/>
            <a:ext cx="1107996" cy="369332"/>
          </a:xfrm>
          <a:prstGeom prst="rect">
            <a:avLst/>
          </a:prstGeom>
          <a:noFill/>
        </p:spPr>
        <p:txBody>
          <a:bodyPr wrap="none" rtlCol="0">
            <a:spAutoFit/>
          </a:bodyPr>
          <a:lstStyle/>
          <a:p>
            <a:r>
              <a:rPr lang="zh-CN" altLang="en-US" dirty="0"/>
              <a:t>隐藏层：</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B74A5A8-E7DD-4B48-B404-905D7C2A440F}"/>
                  </a:ext>
                </a:extLst>
              </p:cNvPr>
              <p:cNvSpPr txBox="1"/>
              <p:nvPr/>
            </p:nvSpPr>
            <p:spPr>
              <a:xfrm>
                <a:off x="1838918" y="2939552"/>
                <a:ext cx="5430906" cy="920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b="1" i="1">
                                  <a:latin typeface="Cambria Math" panose="02040503050406030204" pitchFamily="18" charset="0"/>
                                </a:rPr>
                                <m:t>𝑯</m:t>
                              </m:r>
                            </m:e>
                            <m:sub>
                              <m:r>
                                <a:rPr lang="zh-CN" altLang="en-US" b="0" i="1">
                                  <a:latin typeface="Cambria Math" panose="02040503050406030204" pitchFamily="18" charset="0"/>
                                </a:rPr>
                                <m:t>𝑙</m:t>
                              </m:r>
                              <m:r>
                                <a:rPr lang="zh-CN" altLang="en-US" b="0" i="0">
                                  <a:latin typeface="Cambria Math" panose="02040503050406030204" pitchFamily="18" charset="0"/>
                                </a:rPr>
                                <m:t>,:</m:t>
                              </m:r>
                            </m:sub>
                          </m:sSub>
                        </m:den>
                      </m:f>
                      <m:r>
                        <a:rPr lang="zh-CN" altLang="en-US" b="0" i="0">
                          <a:latin typeface="Cambria Math" panose="02040503050406030204" pitchFamily="18" charset="0"/>
                        </a:rPr>
                        <m:t>=</m:t>
                      </m:r>
                      <m:nary>
                        <m:naryPr>
                          <m:chr m:val="∑"/>
                          <m:limLoc m:val="undOvr"/>
                          <m:ctrlPr>
                            <a:rPr lang="zh-CN" altLang="en-US" b="0" i="1">
                              <a:latin typeface="Cambria Math" panose="02040503050406030204" pitchFamily="18" charset="0"/>
                            </a:rPr>
                          </m:ctrlPr>
                        </m:naryPr>
                        <m:sub>
                          <m:r>
                            <a:rPr lang="zh-CN" altLang="en-US" b="0" i="1">
                              <a:latin typeface="Cambria Math" panose="02040503050406030204" pitchFamily="18" charset="0"/>
                            </a:rPr>
                            <m:t>𝑗</m:t>
                          </m:r>
                        </m:sub>
                        <m:sup>
                          <m:d>
                            <m:dPr>
                              <m:begChr m:val="|"/>
                              <m:endChr m:val="|"/>
                              <m:ctrlPr>
                                <a:rPr lang="zh-CN" altLang="en-US" b="0" i="1">
                                  <a:latin typeface="Cambria Math" panose="02040503050406030204" pitchFamily="18" charset="0"/>
                                </a:rPr>
                              </m:ctrlPr>
                            </m:dPr>
                            <m:e>
                              <m:r>
                                <a:rPr lang="zh-CN" altLang="en-US" b="0" i="1">
                                  <a:latin typeface="Cambria Math" panose="02040503050406030204" pitchFamily="18" charset="0"/>
                                </a:rPr>
                                <m:t>𝑉</m:t>
                              </m:r>
                            </m:e>
                          </m:d>
                        </m:sup>
                        <m:e>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0">
                                      <a:latin typeface="Cambria Math" panose="02040503050406030204" pitchFamily="18" charset="0"/>
                                    </a:rPr>
                                    <m:t>1</m:t>
                                  </m:r>
                                </m:e>
                                <m:sub>
                                  <m:d>
                                    <m:dPr>
                                      <m:begChr m:val="{"/>
                                      <m:endChr m:val="}"/>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𝑡</m:t>
                                          </m:r>
                                          <m:r>
                                            <a:rPr lang="zh-CN" altLang="en-US" b="0" i="0">
                                              <a:latin typeface="Cambria Math" panose="02040503050406030204" pitchFamily="18" charset="0"/>
                                            </a:rPr>
                                            <m:t>==</m:t>
                                          </m:r>
                                          <m:r>
                                            <a:rPr lang="zh-CN" altLang="en-US" b="0" i="1">
                                              <a:latin typeface="Cambria Math" panose="02040503050406030204" pitchFamily="18" charset="0"/>
                                            </a:rPr>
                                            <m:t>𝑗</m:t>
                                          </m:r>
                                        </m:sub>
                                      </m:sSub>
                                    </m:e>
                                  </m:d>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𝑝</m:t>
                                  </m:r>
                                </m:e>
                                <m:sub>
                                  <m:r>
                                    <a:rPr lang="zh-CN" altLang="en-US" b="0" i="1">
                                      <a:latin typeface="Cambria Math" panose="02040503050406030204" pitchFamily="18" charset="0"/>
                                    </a:rPr>
                                    <m:t>𝑗</m:t>
                                  </m:r>
                                </m:sub>
                              </m:sSub>
                            </m:e>
                          </m:d>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𝑈</m:t>
                              </m:r>
                            </m:e>
                            <m:sub>
                              <m:r>
                                <a:rPr lang="zh-CN" altLang="en-US" b="0" i="1">
                                  <a:latin typeface="Cambria Math" panose="02040503050406030204" pitchFamily="18" charset="0"/>
                                </a:rPr>
                                <m:t>𝑗</m:t>
                              </m:r>
                              <m:r>
                                <a:rPr lang="zh-CN" altLang="en-US" b="0" i="0">
                                  <a:latin typeface="Cambria Math" panose="02040503050406030204" pitchFamily="18" charset="0"/>
                                </a:rPr>
                                <m:t>,</m:t>
                              </m:r>
                              <m:r>
                                <a:rPr lang="zh-CN" altLang="en-US" b="0" i="1">
                                  <a:latin typeface="Cambria Math" panose="02040503050406030204" pitchFamily="18" charset="0"/>
                                </a:rPr>
                                <m:t>𝑙</m:t>
                              </m:r>
                            </m:sub>
                          </m:sSub>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h</m:t>
                                  </m:r>
                                </m:e>
                                <m:sub>
                                  <m:r>
                                    <a:rPr lang="zh-CN" altLang="en-US" b="0" i="1">
                                      <a:latin typeface="Cambria Math" panose="02040503050406030204" pitchFamily="18" charset="0"/>
                                    </a:rPr>
                                    <m:t>𝑙</m:t>
                                  </m:r>
                                </m:sub>
                                <m:sup>
                                  <m:r>
                                    <a:rPr lang="zh-CN" altLang="en-US" b="0" i="0">
                                      <a:latin typeface="Cambria Math" panose="02040503050406030204" pitchFamily="18" charset="0"/>
                                    </a:rPr>
                                    <m:t>2</m:t>
                                  </m:r>
                                </m:sup>
                              </m:sSubSup>
                            </m:e>
                          </m:d>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𝒙</m:t>
                              </m:r>
                            </m:e>
                            <m:sup>
                              <m:r>
                                <m:rPr>
                                  <m:sty m:val="p"/>
                                </m:rPr>
                                <a:rPr lang="zh-CN" altLang="en-US" b="0" i="0">
                                  <a:latin typeface="Cambria Math" panose="02040503050406030204" pitchFamily="18" charset="0"/>
                                </a:rPr>
                                <m:t>T</m:t>
                              </m:r>
                            </m:sup>
                          </m:sSup>
                        </m:e>
                      </m:nary>
                    </m:oMath>
                  </m:oMathPara>
                </a14:m>
                <a:endParaRPr lang="zh-CN" altLang="en-US" dirty="0"/>
              </a:p>
            </p:txBody>
          </p:sp>
        </mc:Choice>
        <mc:Fallback xmlns="">
          <p:sp>
            <p:nvSpPr>
              <p:cNvPr id="6" name="文本框 5">
                <a:extLst>
                  <a:ext uri="{FF2B5EF4-FFF2-40B4-BE49-F238E27FC236}">
                    <a16:creationId xmlns:a16="http://schemas.microsoft.com/office/drawing/2014/main" id="{0B74A5A8-E7DD-4B48-B404-905D7C2A440F}"/>
                  </a:ext>
                </a:extLst>
              </p:cNvPr>
              <p:cNvSpPr txBox="1">
                <a:spLocks noRot="1" noChangeAspect="1" noMove="1" noResize="1" noEditPoints="1" noAdjustHandles="1" noChangeArrowheads="1" noChangeShapeType="1" noTextEdit="1"/>
              </p:cNvSpPr>
              <p:nvPr/>
            </p:nvSpPr>
            <p:spPr>
              <a:xfrm>
                <a:off x="1838918" y="2939552"/>
                <a:ext cx="5430906" cy="92038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51D8AD9-39BA-4941-A7E1-339E10E37D02}"/>
                  </a:ext>
                </a:extLst>
              </p:cNvPr>
              <p:cNvSpPr txBox="1"/>
              <p:nvPr/>
            </p:nvSpPr>
            <p:spPr>
              <a:xfrm>
                <a:off x="2137545" y="1010348"/>
                <a:ext cx="4636604"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𝑊𝑥</m:t>
                      </m:r>
                      <m:r>
                        <a:rPr lang="en-US" altLang="zh-CN" b="0" i="1" smtClean="0">
                          <a:latin typeface="Cambria Math" panose="02040503050406030204" pitchFamily="18" charset="0"/>
                        </a:rPr>
                        <m:t>+</m:t>
                      </m:r>
                      <m:r>
                        <a:rPr lang="en-US" altLang="zh-CN" b="0" i="1" smtClean="0">
                          <a:latin typeface="Cambria Math" panose="02040503050406030204" pitchFamily="18" charset="0"/>
                        </a:rPr>
                        <m:t>𝑈h</m:t>
                      </m:r>
                    </m:oMath>
                  </m:oMathPara>
                </a14:m>
                <a:endParaRPr lang="en-US" altLang="zh-CN" dirty="0"/>
              </a:p>
            </p:txBody>
          </p:sp>
        </mc:Choice>
        <mc:Fallback xmlns="">
          <p:sp>
            <p:nvSpPr>
              <p:cNvPr id="13" name="文本框 12">
                <a:extLst>
                  <a:ext uri="{FF2B5EF4-FFF2-40B4-BE49-F238E27FC236}">
                    <a16:creationId xmlns:a16="http://schemas.microsoft.com/office/drawing/2014/main" id="{851D8AD9-39BA-4941-A7E1-339E10E37D02}"/>
                  </a:ext>
                </a:extLst>
              </p:cNvPr>
              <p:cNvSpPr txBox="1">
                <a:spLocks noRot="1" noChangeAspect="1" noMove="1" noResize="1" noEditPoints="1" noAdjustHandles="1" noChangeArrowheads="1" noChangeShapeType="1" noTextEdit="1"/>
              </p:cNvSpPr>
              <p:nvPr/>
            </p:nvSpPr>
            <p:spPr>
              <a:xfrm>
                <a:off x="2137545" y="1010348"/>
                <a:ext cx="4636604" cy="369332"/>
              </a:xfrm>
              <a:prstGeom prst="rect">
                <a:avLst/>
              </a:prstGeom>
              <a:blipFill>
                <a:blip r:embed="rId5"/>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05CDAA2-B39A-4BF3-A2D0-81DBA3CD2B5E}"/>
                  </a:ext>
                </a:extLst>
              </p:cNvPr>
              <p:cNvSpPr txBox="1"/>
              <p:nvPr/>
            </p:nvSpPr>
            <p:spPr>
              <a:xfrm>
                <a:off x="2600641" y="2016064"/>
                <a:ext cx="3889710" cy="920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b="1" i="1">
                                  <a:latin typeface="Cambria Math" panose="02040503050406030204" pitchFamily="18" charset="0"/>
                                </a:rPr>
                                <m:t>𝑯</m:t>
                              </m:r>
                            </m:e>
                            <m:sub>
                              <m:r>
                                <a:rPr lang="zh-CN" altLang="en-US" b="0" i="1">
                                  <a:latin typeface="Cambria Math" panose="02040503050406030204" pitchFamily="18" charset="0"/>
                                </a:rPr>
                                <m:t>𝑙</m:t>
                              </m:r>
                              <m:r>
                                <a:rPr lang="zh-CN" altLang="en-US" b="0" i="0">
                                  <a:latin typeface="Cambria Math" panose="02040503050406030204" pitchFamily="18" charset="0"/>
                                </a:rPr>
                                <m:t>,:</m:t>
                              </m:r>
                            </m:sub>
                          </m:sSub>
                        </m:den>
                      </m:f>
                      <m:r>
                        <a:rPr lang="zh-CN" altLang="en-US" b="0"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sub>
                        <m:sup>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𝑉</m:t>
                              </m:r>
                            </m:e>
                          </m:d>
                        </m:sup>
                        <m:e>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den>
                          </m:f>
                          <m:r>
                            <a:rPr lang="zh-CN" altLang="en-US">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𝑗</m:t>
                                  </m:r>
                                </m:sub>
                              </m:sSub>
                            </m:num>
                            <m:den>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en-US" altLang="zh-CN" b="0" i="1" smtClean="0">
                                      <a:latin typeface="Cambria Math" panose="02040503050406030204" pitchFamily="18" charset="0"/>
                                    </a:rPr>
                                    <m:t>𝑙</m:t>
                                  </m:r>
                                </m:sub>
                              </m:sSub>
                            </m:den>
                          </m:f>
                          <m:r>
                            <a:rPr lang="zh-CN" altLang="en-US">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en-US" altLang="zh-CN" i="1">
                                      <a:latin typeface="Cambria Math" panose="02040503050406030204" pitchFamily="18" charset="0"/>
                                    </a:rPr>
                                    <m:t>𝑙</m:t>
                                  </m:r>
                                </m:sub>
                              </m:sSub>
                            </m:num>
                            <m:den>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𝑜</m:t>
                                  </m:r>
                                </m:e>
                                <m:sub>
                                  <m:r>
                                    <a:rPr lang="zh-CN" altLang="en-US" i="1">
                                      <a:latin typeface="Cambria Math" panose="02040503050406030204" pitchFamily="18" charset="0"/>
                                    </a:rPr>
                                    <m:t>𝑙</m:t>
                                  </m:r>
                                </m:sub>
                              </m:sSub>
                            </m:den>
                          </m:f>
                          <m:r>
                            <a:rPr lang="zh-CN" altLang="en-US" i="1" smtClean="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en-US" altLang="zh-CN" i="1">
                                      <a:solidFill>
                                        <a:srgbClr val="836967"/>
                                      </a:solidFill>
                                      <a:latin typeface="Cambria Math" panose="02040503050406030204" pitchFamily="18" charset="0"/>
                                    </a:rPr>
                                    <m:t>𝑜</m:t>
                                  </m:r>
                                </m:e>
                                <m:sub>
                                  <m:r>
                                    <a:rPr lang="zh-CN" altLang="en-US" i="1">
                                      <a:latin typeface="Cambria Math" panose="02040503050406030204" pitchFamily="18" charset="0"/>
                                    </a:rPr>
                                    <m:t>𝑙</m:t>
                                  </m:r>
                                </m:sub>
                              </m:sSub>
                            </m:num>
                            <m:den>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b="1" i="1">
                                      <a:latin typeface="Cambria Math" panose="02040503050406030204" pitchFamily="18" charset="0"/>
                                    </a:rPr>
                                    <m:t>𝑯</m:t>
                                  </m:r>
                                </m:e>
                                <m:sub>
                                  <m:r>
                                    <a:rPr lang="zh-CN" altLang="en-US" i="1">
                                      <a:latin typeface="Cambria Math" panose="02040503050406030204" pitchFamily="18" charset="0"/>
                                    </a:rPr>
                                    <m:t>𝑙</m:t>
                                  </m:r>
                                  <m:r>
                                    <a:rPr lang="zh-CN" altLang="en-US">
                                      <a:latin typeface="Cambria Math" panose="02040503050406030204" pitchFamily="18" charset="0"/>
                                    </a:rPr>
                                    <m:t>,:</m:t>
                                  </m:r>
                                </m:sub>
                              </m:sSub>
                            </m:den>
                          </m:f>
                        </m:e>
                      </m:nary>
                    </m:oMath>
                  </m:oMathPara>
                </a14:m>
                <a:endParaRPr lang="zh-CN" altLang="en-US" dirty="0"/>
              </a:p>
            </p:txBody>
          </p:sp>
        </mc:Choice>
        <mc:Fallback xmlns="">
          <p:sp>
            <p:nvSpPr>
              <p:cNvPr id="20" name="文本框 19">
                <a:extLst>
                  <a:ext uri="{FF2B5EF4-FFF2-40B4-BE49-F238E27FC236}">
                    <a16:creationId xmlns:a16="http://schemas.microsoft.com/office/drawing/2014/main" id="{F05CDAA2-B39A-4BF3-A2D0-81DBA3CD2B5E}"/>
                  </a:ext>
                </a:extLst>
              </p:cNvPr>
              <p:cNvSpPr txBox="1">
                <a:spLocks noRot="1" noChangeAspect="1" noMove="1" noResize="1" noEditPoints="1" noAdjustHandles="1" noChangeArrowheads="1" noChangeShapeType="1" noTextEdit="1"/>
              </p:cNvSpPr>
              <p:nvPr/>
            </p:nvSpPr>
            <p:spPr>
              <a:xfrm>
                <a:off x="2600641" y="2016064"/>
                <a:ext cx="3889710" cy="920380"/>
              </a:xfrm>
              <a:prstGeom prst="rect">
                <a:avLst/>
              </a:prstGeom>
              <a:blipFill>
                <a:blip r:embed="rId6"/>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FF7A0E94-EF73-4483-B051-3C96F4A7F990}"/>
              </a:ext>
            </a:extLst>
          </p:cNvPr>
          <p:cNvSpPr txBox="1"/>
          <p:nvPr/>
        </p:nvSpPr>
        <p:spPr>
          <a:xfrm>
            <a:off x="758490" y="1066375"/>
            <a:ext cx="1107996" cy="369332"/>
          </a:xfrm>
          <a:prstGeom prst="rect">
            <a:avLst/>
          </a:prstGeom>
          <a:noFill/>
        </p:spPr>
        <p:txBody>
          <a:bodyPr wrap="none" rtlCol="0">
            <a:spAutoFit/>
          </a:bodyPr>
          <a:lstStyle/>
          <a:p>
            <a:r>
              <a:rPr lang="zh-CN" altLang="en-US" dirty="0"/>
              <a:t>输出层：</a:t>
            </a: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C2642E6-C0F9-4CF7-A6F1-5F672AABC20F}"/>
                  </a:ext>
                </a:extLst>
              </p:cNvPr>
              <p:cNvSpPr txBox="1"/>
              <p:nvPr/>
            </p:nvSpPr>
            <p:spPr>
              <a:xfrm>
                <a:off x="1270156" y="3831633"/>
                <a:ext cx="6550680" cy="657296"/>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其中</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(1−</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h</m:t>
                        </m:r>
                      </m:e>
                      <m:sub>
                        <m:r>
                          <a:rPr lang="en-US" altLang="zh-CN" sz="1800" i="1" kern="100">
                            <a:effectLst/>
                            <a:latin typeface="Cambria Math" panose="02040503050406030204" pitchFamily="18" charset="0"/>
                            <a:ea typeface="宋体" panose="02010600030101010101" pitchFamily="2" charset="-122"/>
                          </a:rPr>
                          <m:t>𝑙</m:t>
                        </m:r>
                      </m:sub>
                      <m:sup>
                        <m:r>
                          <a:rPr lang="en-US" altLang="zh-CN" sz="1800" i="1" kern="100">
                            <a:effectLst/>
                            <a:latin typeface="Cambria Math" panose="02040503050406030204" pitchFamily="18" charset="0"/>
                            <a:ea typeface="宋体" panose="02010600030101010101" pitchFamily="2" charset="-122"/>
                          </a:rPr>
                          <m:t>2</m:t>
                        </m:r>
                      </m:sup>
                    </m:sSubSup>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𝑥</m:t>
                        </m:r>
                      </m:e>
                      <m:sup>
                        <m:r>
                          <m:rPr>
                            <m:sty m:val="p"/>
                          </m:rPr>
                          <a:rPr lang="en-US" altLang="zh-CN" sz="1800" kern="100">
                            <a:effectLst/>
                            <a:latin typeface="Cambria Math" panose="02040503050406030204" pitchFamily="18" charset="0"/>
                            <a:ea typeface="宋体" panose="02010600030101010101" pitchFamily="2" charset="-122"/>
                          </a:rPr>
                          <m:t>T</m:t>
                        </m:r>
                      </m:sup>
                    </m:sSup>
                  </m:oMath>
                </a14:m>
                <a:r>
                  <a:rPr lang="zh-CN" altLang="zh-CN" sz="1800" kern="100" dirty="0">
                    <a:effectLst/>
                    <a:latin typeface="Times New Roman" panose="02020603050405020304" pitchFamily="18" charset="0"/>
                    <a:ea typeface="宋体" panose="02010600030101010101" pitchFamily="2" charset="-122"/>
                  </a:rPr>
                  <a:t>和下标</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𝑗</m:t>
                    </m:r>
                  </m:oMath>
                </a14:m>
                <a:r>
                  <a:rPr lang="zh-CN" altLang="zh-CN" sz="1800" kern="100" dirty="0">
                    <a:effectLst/>
                    <a:latin typeface="Times New Roman" panose="02020603050405020304" pitchFamily="18" charset="0"/>
                    <a:ea typeface="宋体" panose="02010600030101010101" pitchFamily="2" charset="-122"/>
                  </a:rPr>
                  <a:t>没有关系，那么该公式可以整理为</a:t>
                </a:r>
                <a:r>
                  <a:rPr lang="zh-CN" altLang="en-US"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25" name="文本框 24">
                <a:extLst>
                  <a:ext uri="{FF2B5EF4-FFF2-40B4-BE49-F238E27FC236}">
                    <a16:creationId xmlns:a16="http://schemas.microsoft.com/office/drawing/2014/main" id="{AC2642E6-C0F9-4CF7-A6F1-5F672AABC20F}"/>
                  </a:ext>
                </a:extLst>
              </p:cNvPr>
              <p:cNvSpPr txBox="1">
                <a:spLocks noRot="1" noChangeAspect="1" noMove="1" noResize="1" noEditPoints="1" noAdjustHandles="1" noChangeArrowheads="1" noChangeShapeType="1" noTextEdit="1"/>
              </p:cNvSpPr>
              <p:nvPr/>
            </p:nvSpPr>
            <p:spPr>
              <a:xfrm>
                <a:off x="1270156" y="3831633"/>
                <a:ext cx="6550680" cy="657296"/>
              </a:xfrm>
              <a:prstGeom prst="rect">
                <a:avLst/>
              </a:prstGeom>
              <a:blipFill>
                <a:blip r:embed="rId7"/>
                <a:stretch>
                  <a:fillRect l="-744" t="-6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ECF09D9-CFB5-4779-A2EF-9DF0406DD54C}"/>
                  </a:ext>
                </a:extLst>
              </p:cNvPr>
              <p:cNvSpPr txBox="1"/>
              <p:nvPr/>
            </p:nvSpPr>
            <p:spPr>
              <a:xfrm>
                <a:off x="1766997" y="4291823"/>
                <a:ext cx="5760554" cy="920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b="1" i="1">
                                  <a:latin typeface="Cambria Math" panose="02040503050406030204" pitchFamily="18" charset="0"/>
                                </a:rPr>
                                <m:t>𝑯</m:t>
                              </m:r>
                            </m:e>
                            <m:sub>
                              <m:r>
                                <a:rPr lang="zh-CN" altLang="en-US" b="0" i="1">
                                  <a:latin typeface="Cambria Math" panose="02040503050406030204" pitchFamily="18" charset="0"/>
                                </a:rPr>
                                <m:t>𝑙</m:t>
                              </m:r>
                              <m:r>
                                <a:rPr lang="zh-CN" altLang="en-US" b="0" i="0">
                                  <a:latin typeface="Cambria Math" panose="02040503050406030204" pitchFamily="18" charset="0"/>
                                </a:rPr>
                                <m:t>,:</m:t>
                              </m:r>
                            </m:sub>
                          </m:sSub>
                        </m:den>
                      </m:f>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h</m:t>
                              </m:r>
                            </m:e>
                            <m:sub>
                              <m:r>
                                <a:rPr lang="zh-CN" altLang="en-US" b="0" i="1">
                                  <a:latin typeface="Cambria Math" panose="02040503050406030204" pitchFamily="18" charset="0"/>
                                </a:rPr>
                                <m:t>𝑙</m:t>
                              </m:r>
                            </m:sub>
                            <m:sup>
                              <m:r>
                                <a:rPr lang="zh-CN" altLang="en-US" b="0" i="0">
                                  <a:latin typeface="Cambria Math" panose="02040503050406030204" pitchFamily="18" charset="0"/>
                                </a:rPr>
                                <m:t>2</m:t>
                              </m:r>
                            </m:sup>
                          </m:sSubSup>
                        </m:e>
                      </m:d>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𝒙</m:t>
                          </m:r>
                        </m:e>
                        <m:sup>
                          <m:r>
                            <m:rPr>
                              <m:sty m:val="p"/>
                            </m:rPr>
                            <a:rPr lang="zh-CN" altLang="en-US" b="0" i="0">
                              <a:latin typeface="Cambria Math" panose="02040503050406030204" pitchFamily="18" charset="0"/>
                            </a:rPr>
                            <m:t>T</m:t>
                          </m:r>
                        </m:sup>
                      </m:sSup>
                      <m:r>
                        <a:rPr lang="zh-CN" altLang="en-US" b="0" i="0">
                          <a:latin typeface="Cambria Math" panose="02040503050406030204" pitchFamily="18" charset="0"/>
                        </a:rPr>
                        <m:t>∙</m:t>
                      </m:r>
                      <m:nary>
                        <m:naryPr>
                          <m:chr m:val="∑"/>
                          <m:limLoc m:val="undOvr"/>
                          <m:ctrlPr>
                            <a:rPr lang="zh-CN" altLang="en-US" b="0" i="1">
                              <a:latin typeface="Cambria Math" panose="02040503050406030204" pitchFamily="18" charset="0"/>
                            </a:rPr>
                          </m:ctrlPr>
                        </m:naryPr>
                        <m:sub>
                          <m:r>
                            <a:rPr lang="zh-CN" altLang="en-US" b="0" i="1">
                              <a:latin typeface="Cambria Math" panose="02040503050406030204" pitchFamily="18" charset="0"/>
                            </a:rPr>
                            <m:t>𝑗</m:t>
                          </m:r>
                        </m:sub>
                        <m:sup>
                          <m:d>
                            <m:dPr>
                              <m:begChr m:val="|"/>
                              <m:endChr m:val="|"/>
                              <m:ctrlPr>
                                <a:rPr lang="zh-CN" altLang="en-US" b="0" i="1">
                                  <a:latin typeface="Cambria Math" panose="02040503050406030204" pitchFamily="18" charset="0"/>
                                </a:rPr>
                              </m:ctrlPr>
                            </m:dPr>
                            <m:e>
                              <m:r>
                                <a:rPr lang="zh-CN" altLang="en-US" b="0" i="1">
                                  <a:latin typeface="Cambria Math" panose="02040503050406030204" pitchFamily="18" charset="0"/>
                                </a:rPr>
                                <m:t>𝑉</m:t>
                              </m:r>
                            </m:e>
                          </m:d>
                        </m:sup>
                        <m:e>
                          <m:d>
                            <m:dPr>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0">
                                      <a:latin typeface="Cambria Math" panose="02040503050406030204" pitchFamily="18" charset="0"/>
                                    </a:rPr>
                                    <m:t>1</m:t>
                                  </m:r>
                                </m:e>
                                <m:sub>
                                  <m:d>
                                    <m:dPr>
                                      <m:begChr m:val="{"/>
                                      <m:endChr m:val="}"/>
                                      <m:ctrlPr>
                                        <a:rPr lang="zh-CN" altLang="en-US" b="0" i="1">
                                          <a:solidFill>
                                            <a:srgbClr val="836967"/>
                                          </a:solidFill>
                                          <a:latin typeface="Cambria Math" panose="02040503050406030204" pitchFamily="18" charset="0"/>
                                        </a:rPr>
                                      </m:ctrlPr>
                                    </m:dPr>
                                    <m:e>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𝑤</m:t>
                                          </m:r>
                                        </m:e>
                                        <m:sub>
                                          <m:r>
                                            <a:rPr lang="zh-CN" altLang="en-US" b="0" i="1">
                                              <a:latin typeface="Cambria Math" panose="02040503050406030204" pitchFamily="18" charset="0"/>
                                            </a:rPr>
                                            <m:t>𝑡</m:t>
                                          </m:r>
                                          <m:r>
                                            <a:rPr lang="zh-CN" altLang="en-US" b="0" i="0">
                                              <a:latin typeface="Cambria Math" panose="02040503050406030204" pitchFamily="18" charset="0"/>
                                            </a:rPr>
                                            <m:t>==</m:t>
                                          </m:r>
                                          <m:r>
                                            <a:rPr lang="zh-CN" altLang="en-US" b="0" i="1">
                                              <a:latin typeface="Cambria Math" panose="02040503050406030204" pitchFamily="18" charset="0"/>
                                            </a:rPr>
                                            <m:t>𝑗</m:t>
                                          </m:r>
                                        </m:sub>
                                      </m:sSub>
                                    </m:e>
                                  </m:d>
                                </m:sub>
                              </m:sSub>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𝑝</m:t>
                                  </m:r>
                                </m:e>
                                <m:sub>
                                  <m:r>
                                    <a:rPr lang="zh-CN" altLang="en-US" b="0" i="1">
                                      <a:latin typeface="Cambria Math" panose="02040503050406030204" pitchFamily="18" charset="0"/>
                                    </a:rPr>
                                    <m:t>𝑗</m:t>
                                  </m:r>
                                </m:sub>
                              </m:sSub>
                            </m:e>
                          </m:d>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0" i="1">
                                  <a:latin typeface="Cambria Math" panose="02040503050406030204" pitchFamily="18" charset="0"/>
                                </a:rPr>
                                <m:t>𝑈</m:t>
                              </m:r>
                            </m:e>
                            <m:sub>
                              <m:r>
                                <a:rPr lang="zh-CN" altLang="en-US" b="0" i="1">
                                  <a:latin typeface="Cambria Math" panose="02040503050406030204" pitchFamily="18" charset="0"/>
                                </a:rPr>
                                <m:t>𝑗</m:t>
                              </m:r>
                              <m:r>
                                <a:rPr lang="zh-CN" altLang="en-US" b="0" i="0">
                                  <a:latin typeface="Cambria Math" panose="02040503050406030204" pitchFamily="18" charset="0"/>
                                </a:rPr>
                                <m:t>,</m:t>
                              </m:r>
                              <m:r>
                                <a:rPr lang="zh-CN" altLang="en-US" b="0" i="1">
                                  <a:latin typeface="Cambria Math" panose="02040503050406030204" pitchFamily="18" charset="0"/>
                                </a:rPr>
                                <m:t>𝑙</m:t>
                              </m:r>
                            </m:sub>
                          </m:sSub>
                        </m:e>
                      </m:nary>
                    </m:oMath>
                  </m:oMathPara>
                </a14:m>
                <a:endParaRPr lang="zh-CN" altLang="en-US" dirty="0"/>
              </a:p>
            </p:txBody>
          </p:sp>
        </mc:Choice>
        <mc:Fallback xmlns="">
          <p:sp>
            <p:nvSpPr>
              <p:cNvPr id="27" name="文本框 26">
                <a:extLst>
                  <a:ext uri="{FF2B5EF4-FFF2-40B4-BE49-F238E27FC236}">
                    <a16:creationId xmlns:a16="http://schemas.microsoft.com/office/drawing/2014/main" id="{0ECF09D9-CFB5-4779-A2EF-9DF0406DD54C}"/>
                  </a:ext>
                </a:extLst>
              </p:cNvPr>
              <p:cNvSpPr txBox="1">
                <a:spLocks noRot="1" noChangeAspect="1" noMove="1" noResize="1" noEditPoints="1" noAdjustHandles="1" noChangeArrowheads="1" noChangeShapeType="1" noTextEdit="1"/>
              </p:cNvSpPr>
              <p:nvPr/>
            </p:nvSpPr>
            <p:spPr>
              <a:xfrm>
                <a:off x="1766997" y="4291823"/>
                <a:ext cx="5760554" cy="92038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5F12A99-2D76-4EBE-B007-896660EF8B14}"/>
                  </a:ext>
                </a:extLst>
              </p:cNvPr>
              <p:cNvSpPr txBox="1"/>
              <p:nvPr/>
            </p:nvSpPr>
            <p:spPr>
              <a:xfrm>
                <a:off x="559904" y="5262587"/>
                <a:ext cx="7848600" cy="614720"/>
              </a:xfrm>
              <a:prstGeom prst="rect">
                <a:avLst/>
              </a:prstGeom>
              <a:noFill/>
            </p:spPr>
            <p:txBody>
              <a:bodyPr wrap="square">
                <a:spAutoFit/>
              </a:bodyPr>
              <a:lstStyle/>
              <a:p>
                <a:pPr indent="127000" algn="just">
                  <a:lnSpc>
                    <a:spcPts val="2000"/>
                  </a:lnSpc>
                  <a:spcAft>
                    <a:spcPts val="600"/>
                  </a:spcAft>
                </a:pPr>
                <a:r>
                  <a:rPr lang="zh-CN" altLang="zh-CN" sz="1800" kern="100" dirty="0">
                    <a:effectLst/>
                    <a:latin typeface="Times New Roman" panose="02020603050405020304" pitchFamily="18" charset="0"/>
                    <a:ea typeface="宋体" panose="02010600030101010101" pitchFamily="2" charset="-122"/>
                  </a:rPr>
                  <a:t>而</a:t>
                </a:r>
                <a14:m>
                  <m:oMath xmlns:m="http://schemas.openxmlformats.org/officeDocument/2006/math">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𝑗</m:t>
                        </m:r>
                      </m:sub>
                      <m:sup>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𝑉</m:t>
                        </m:r>
                        <m:r>
                          <a:rPr lang="en-US" altLang="zh-CN" sz="1800" i="1" kern="100">
                            <a:effectLst/>
                            <a:latin typeface="Cambria Math" panose="02040503050406030204" pitchFamily="18" charset="0"/>
                            <a:ea typeface="宋体" panose="02010600030101010101" pitchFamily="2" charset="-122"/>
                          </a:rPr>
                          <m:t>|</m:t>
                        </m:r>
                      </m:sup>
                      <m:e>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1</m:t>
                                </m:r>
                              </m:e>
                              <m:sub>
                                <m:d>
                                  <m:dPr>
                                    <m:begChr m:val="{"/>
                                    <m:endChr m:val="}"/>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𝑗</m:t>
                                        </m:r>
                                      </m:sub>
                                    </m:sSub>
                                  </m:e>
                                </m:d>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𝑝</m:t>
                                </m:r>
                              </m:e>
                              <m:sub>
                                <m:r>
                                  <a:rPr lang="en-US" altLang="zh-CN" sz="1800" i="1" kern="100">
                                    <a:effectLst/>
                                    <a:latin typeface="Cambria Math" panose="02040503050406030204" pitchFamily="18" charset="0"/>
                                    <a:ea typeface="宋体" panose="02010600030101010101" pitchFamily="2" charset="-122"/>
                                  </a:rPr>
                                  <m:t>𝑗</m:t>
                                </m:r>
                              </m:sub>
                            </m:sSub>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𝑈</m:t>
                            </m:r>
                          </m:e>
                          <m:sub>
                            <m:r>
                              <a:rPr lang="en-US" altLang="zh-CN" sz="1800" i="1" kern="100">
                                <a:effectLst/>
                                <a:latin typeface="Cambria Math" panose="02040503050406030204" pitchFamily="18" charset="0"/>
                                <a:ea typeface="宋体" panose="02010600030101010101" pitchFamily="2" charset="-122"/>
                              </a:rPr>
                              <m:t>𝑗</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𝑙</m:t>
                            </m:r>
                          </m:sub>
                        </m:sSub>
                      </m:e>
                    </m:nary>
                    <m:r>
                      <a:rPr lang="en-US" altLang="zh-CN" sz="1800" i="1" kern="100">
                        <a:effectLst/>
                        <a:latin typeface="Cambria Math" panose="02040503050406030204" pitchFamily="18" charset="0"/>
                        <a:ea typeface="宋体" panose="02010600030101010101" pitchFamily="2" charset="-122"/>
                      </a:rPr>
                      <m:t> </m:t>
                    </m:r>
                  </m:oMath>
                </a14:m>
                <a:r>
                  <a:rPr lang="zh-CN" altLang="zh-CN" sz="1800" kern="100" dirty="0">
                    <a:effectLst/>
                    <a:latin typeface="Times New Roman" panose="02020603050405020304" pitchFamily="18" charset="0"/>
                    <a:ea typeface="宋体" panose="02010600030101010101" pitchFamily="2" charset="-122"/>
                  </a:rPr>
                  <a:t>可以表示为向量乘积</a:t>
                </a:r>
                <a14:m>
                  <m:oMath xmlns:m="http://schemas.openxmlformats.org/officeDocument/2006/math">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𝑜𝑛𝑒h𝑜𝑤</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e>
                            </m:d>
                            <m:r>
                              <a:rPr lang="zh-CN" altLang="en-US">
                                <a:latin typeface="Cambria Math" panose="02040503050406030204" pitchFamily="18" charset="0"/>
                              </a:rPr>
                              <m:t>−</m:t>
                            </m:r>
                            <m:r>
                              <a:rPr lang="zh-CN" altLang="en-US" b="1" i="1">
                                <a:latin typeface="Cambria Math" panose="02040503050406030204" pitchFamily="18" charset="0"/>
                              </a:rPr>
                              <m:t>𝒑</m:t>
                            </m:r>
                          </m:e>
                        </m:d>
                      </m:e>
                      <m:sup>
                        <m:r>
                          <m:rPr>
                            <m:sty m:val="p"/>
                          </m:rPr>
                          <a:rPr lang="zh-CN" altLang="en-US">
                            <a:latin typeface="Cambria Math" panose="02040503050406030204" pitchFamily="18" charset="0"/>
                          </a:rPr>
                          <m:t>T</m:t>
                        </m:r>
                      </m:sup>
                    </m:sSup>
                    <m:r>
                      <a:rPr lang="en-US" altLang="zh-CN" sz="1800" i="1" kern="100">
                        <a:effectLst/>
                        <a:latin typeface="Cambria Math" panose="02040503050406030204" pitchFamily="18" charset="0"/>
                        <a:ea typeface="宋体" panose="02010600030101010101" pitchFamily="2" charset="-122"/>
                      </a:rPr>
                      <m:t>∙</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𝑼</m:t>
                        </m:r>
                      </m:e>
                      <m: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𝑙</m:t>
                        </m:r>
                      </m:sub>
                    </m:sSub>
                    <m:r>
                      <a:rPr lang="en-US" altLang="zh-CN" sz="1800" i="1" kern="100">
                        <a:effectLst/>
                        <a:latin typeface="Cambria Math" panose="02040503050406030204" pitchFamily="18" charset="0"/>
                        <a:ea typeface="宋体" panose="02010600030101010101" pitchFamily="2" charset="-122"/>
                      </a:rPr>
                      <m:t> </m:t>
                    </m:r>
                  </m:oMath>
                </a14:m>
                <a:r>
                  <a:rPr lang="zh-CN" altLang="zh-CN" sz="1800" kern="100" dirty="0">
                    <a:effectLst/>
                    <a:latin typeface="Times New Roman" panose="02020603050405020304" pitchFamily="18" charset="0"/>
                    <a:ea typeface="宋体" panose="02010600030101010101" pitchFamily="2" charset="-122"/>
                  </a:rPr>
                  <a:t>，由此可以推出</a:t>
                </a:r>
              </a:p>
            </p:txBody>
          </p:sp>
        </mc:Choice>
        <mc:Fallback xmlns="">
          <p:sp>
            <p:nvSpPr>
              <p:cNvPr id="28" name="文本框 27">
                <a:extLst>
                  <a:ext uri="{FF2B5EF4-FFF2-40B4-BE49-F238E27FC236}">
                    <a16:creationId xmlns:a16="http://schemas.microsoft.com/office/drawing/2014/main" id="{A5F12A99-2D76-4EBE-B007-896660EF8B14}"/>
                  </a:ext>
                </a:extLst>
              </p:cNvPr>
              <p:cNvSpPr txBox="1">
                <a:spLocks noRot="1" noChangeAspect="1" noMove="1" noResize="1" noEditPoints="1" noAdjustHandles="1" noChangeArrowheads="1" noChangeShapeType="1" noTextEdit="1"/>
              </p:cNvSpPr>
              <p:nvPr/>
            </p:nvSpPr>
            <p:spPr>
              <a:xfrm>
                <a:off x="559904" y="5262587"/>
                <a:ext cx="7848600" cy="614720"/>
              </a:xfrm>
              <a:prstGeom prst="rect">
                <a:avLst/>
              </a:prstGeom>
              <a:blipFill>
                <a:blip r:embed="rId9"/>
                <a:stretch>
                  <a:fillRect l="-699" t="-80198" r="-622" b="-633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91B4987F-3432-4EA5-83F4-B7D8215A1F5E}"/>
                  </a:ext>
                </a:extLst>
              </p:cNvPr>
              <p:cNvSpPr txBox="1"/>
              <p:nvPr/>
            </p:nvSpPr>
            <p:spPr>
              <a:xfrm>
                <a:off x="1409700" y="5847652"/>
                <a:ext cx="6324600" cy="6870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𝐿</m:t>
                          </m:r>
                        </m:num>
                        <m:den>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b="1" i="1">
                                  <a:latin typeface="Cambria Math" panose="02040503050406030204" pitchFamily="18" charset="0"/>
                                </a:rPr>
                                <m:t>𝑯</m:t>
                              </m:r>
                            </m:e>
                            <m:sub>
                              <m:r>
                                <a:rPr lang="zh-CN" altLang="en-US" b="0" i="1">
                                  <a:latin typeface="Cambria Math" panose="02040503050406030204" pitchFamily="18" charset="0"/>
                                </a:rPr>
                                <m:t>𝑙</m:t>
                              </m:r>
                              <m:r>
                                <a:rPr lang="zh-CN" altLang="en-US" b="0" i="0">
                                  <a:latin typeface="Cambria Math" panose="02040503050406030204" pitchFamily="18" charset="0"/>
                                </a:rPr>
                                <m:t>,:</m:t>
                              </m:r>
                            </m:sub>
                          </m:sSub>
                        </m:den>
                      </m:f>
                      <m:r>
                        <a:rPr lang="zh-CN" altLang="en-US" b="0"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𝑜𝑛𝑒h𝑜𝑤</m:t>
                              </m:r>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e>
                              </m:d>
                              <m:r>
                                <a:rPr lang="zh-CN" altLang="en-US">
                                  <a:latin typeface="Cambria Math" panose="02040503050406030204" pitchFamily="18" charset="0"/>
                                </a:rPr>
                                <m:t>−</m:t>
                              </m:r>
                              <m:r>
                                <a:rPr lang="zh-CN" altLang="en-US" b="1" i="1">
                                  <a:latin typeface="Cambria Math" panose="02040503050406030204" pitchFamily="18" charset="0"/>
                                </a:rPr>
                                <m:t>𝒑</m:t>
                              </m:r>
                            </m:e>
                          </m:d>
                        </m:e>
                        <m:sup>
                          <m:r>
                            <m:rPr>
                              <m:sty m:val="p"/>
                            </m:rPr>
                            <a:rPr lang="zh-CN" altLang="en-US">
                              <a:latin typeface="Cambria Math" panose="02040503050406030204" pitchFamily="18" charset="0"/>
                            </a:rPr>
                            <m:t>T</m:t>
                          </m:r>
                        </m:sup>
                      </m:sSup>
                      <m:r>
                        <a:rPr lang="zh-CN" altLang="en-US" b="0" i="0">
                          <a:latin typeface="Cambria Math" panose="02040503050406030204" pitchFamily="18" charset="0"/>
                        </a:rPr>
                        <m:t>∙</m:t>
                      </m:r>
                      <m:sSub>
                        <m:sSubPr>
                          <m:ctrlPr>
                            <a:rPr lang="zh-CN" altLang="en-US" b="0" i="1">
                              <a:solidFill>
                                <a:srgbClr val="836967"/>
                              </a:solidFill>
                              <a:latin typeface="Cambria Math" panose="02040503050406030204" pitchFamily="18" charset="0"/>
                            </a:rPr>
                          </m:ctrlPr>
                        </m:sSubPr>
                        <m:e>
                          <m:r>
                            <a:rPr lang="zh-CN" altLang="en-US" b="1" i="1">
                              <a:latin typeface="Cambria Math" panose="02040503050406030204" pitchFamily="18" charset="0"/>
                            </a:rPr>
                            <m:t>𝑼</m:t>
                          </m:r>
                        </m:e>
                        <m:sub>
                          <m:r>
                            <a:rPr lang="zh-CN" altLang="en-US" b="0" i="0">
                              <a:latin typeface="Cambria Math" panose="02040503050406030204" pitchFamily="18" charset="0"/>
                            </a:rPr>
                            <m:t>:,</m:t>
                          </m:r>
                          <m:r>
                            <a:rPr lang="zh-CN" altLang="en-US" b="0" i="1">
                              <a:latin typeface="Cambria Math" panose="02040503050406030204" pitchFamily="18" charset="0"/>
                            </a:rPr>
                            <m:t>𝑙</m:t>
                          </m:r>
                        </m:sub>
                      </m:sSub>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Sup>
                            <m:sSubSupPr>
                              <m:ctrlPr>
                                <a:rPr lang="zh-CN" altLang="en-US" b="0" i="1">
                                  <a:solidFill>
                                    <a:srgbClr val="836967"/>
                                  </a:solidFill>
                                  <a:latin typeface="Cambria Math" panose="02040503050406030204" pitchFamily="18" charset="0"/>
                                </a:rPr>
                              </m:ctrlPr>
                            </m:sSubSupPr>
                            <m:e>
                              <m:r>
                                <a:rPr lang="zh-CN" altLang="en-US" b="0" i="1">
                                  <a:latin typeface="Cambria Math" panose="02040503050406030204" pitchFamily="18" charset="0"/>
                                </a:rPr>
                                <m:t>h</m:t>
                              </m:r>
                            </m:e>
                            <m:sub>
                              <m:r>
                                <a:rPr lang="zh-CN" altLang="en-US" b="0" i="1">
                                  <a:latin typeface="Cambria Math" panose="02040503050406030204" pitchFamily="18" charset="0"/>
                                </a:rPr>
                                <m:t>𝑙</m:t>
                              </m:r>
                            </m:sub>
                            <m:sup>
                              <m:r>
                                <a:rPr lang="zh-CN" altLang="en-US" b="0" i="0">
                                  <a:latin typeface="Cambria Math" panose="02040503050406030204" pitchFamily="18" charset="0"/>
                                </a:rPr>
                                <m:t>2</m:t>
                              </m:r>
                            </m:sup>
                          </m:sSubSup>
                        </m:e>
                      </m:d>
                      <m:r>
                        <a:rPr lang="zh-CN" altLang="en-US" b="0" i="0">
                          <a:latin typeface="Cambria Math" panose="02040503050406030204" pitchFamily="18" charset="0"/>
                        </a:rPr>
                        <m:t>∙</m:t>
                      </m:r>
                      <m:sSup>
                        <m:sSupPr>
                          <m:ctrlPr>
                            <a:rPr lang="zh-CN" altLang="en-US" b="0" i="1">
                              <a:solidFill>
                                <a:srgbClr val="836967"/>
                              </a:solidFill>
                              <a:latin typeface="Cambria Math" panose="02040503050406030204" pitchFamily="18" charset="0"/>
                            </a:rPr>
                          </m:ctrlPr>
                        </m:sSupPr>
                        <m:e>
                          <m:r>
                            <a:rPr lang="zh-CN" altLang="en-US" b="1" i="1">
                              <a:latin typeface="Cambria Math" panose="02040503050406030204" pitchFamily="18" charset="0"/>
                            </a:rPr>
                            <m:t>𝒙</m:t>
                          </m:r>
                        </m:e>
                        <m:sup>
                          <m:r>
                            <m:rPr>
                              <m:sty m:val="p"/>
                            </m:rPr>
                            <a:rPr lang="zh-CN" altLang="en-US" b="0" i="0">
                              <a:latin typeface="Cambria Math" panose="02040503050406030204" pitchFamily="18" charset="0"/>
                            </a:rPr>
                            <m:t>T</m:t>
                          </m:r>
                        </m:sup>
                      </m:sSup>
                    </m:oMath>
                  </m:oMathPara>
                </a14:m>
                <a:endParaRPr lang="zh-CN" altLang="en-US" dirty="0"/>
              </a:p>
            </p:txBody>
          </p:sp>
        </mc:Choice>
        <mc:Fallback xmlns="">
          <p:sp>
            <p:nvSpPr>
              <p:cNvPr id="29" name="文本框 28">
                <a:extLst>
                  <a:ext uri="{FF2B5EF4-FFF2-40B4-BE49-F238E27FC236}">
                    <a16:creationId xmlns:a16="http://schemas.microsoft.com/office/drawing/2014/main" id="{91B4987F-3432-4EA5-83F4-B7D8215A1F5E}"/>
                  </a:ext>
                </a:extLst>
              </p:cNvPr>
              <p:cNvSpPr txBox="1">
                <a:spLocks noRot="1" noChangeAspect="1" noMove="1" noResize="1" noEditPoints="1" noAdjustHandles="1" noChangeArrowheads="1" noChangeShapeType="1" noTextEdit="1"/>
              </p:cNvSpPr>
              <p:nvPr/>
            </p:nvSpPr>
            <p:spPr>
              <a:xfrm>
                <a:off x="1409700" y="5847652"/>
                <a:ext cx="6324600" cy="68704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89301C3-A590-485D-9099-8B4DBA3C30F6}"/>
                  </a:ext>
                </a:extLst>
              </p:cNvPr>
              <p:cNvSpPr txBox="1"/>
              <p:nvPr/>
            </p:nvSpPr>
            <p:spPr>
              <a:xfrm>
                <a:off x="6411764" y="1165346"/>
                <a:ext cx="19702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𝑜</m:t>
                      </m:r>
                      <m:r>
                        <a:rPr lang="zh-CN" altLang="en-US" i="0">
                          <a:latin typeface="Cambria Math" panose="02040503050406030204" pitchFamily="18" charset="0"/>
                        </a:rPr>
                        <m:t>=</m:t>
                      </m:r>
                      <m:r>
                        <a:rPr lang="zh-CN" altLang="en-US" i="1">
                          <a:latin typeface="Cambria Math" panose="02040503050406030204" pitchFamily="18" charset="0"/>
                        </a:rPr>
                        <m:t>𝑑</m:t>
                      </m:r>
                      <m:r>
                        <a:rPr lang="zh-CN" altLang="en-US" i="0">
                          <a:latin typeface="Cambria Math" panose="02040503050406030204" pitchFamily="18" charset="0"/>
                        </a:rPr>
                        <m:t>+</m:t>
                      </m:r>
                      <m:r>
                        <a:rPr lang="zh-CN" altLang="en-US" i="1">
                          <a:latin typeface="Cambria Math" panose="02040503050406030204" pitchFamily="18" charset="0"/>
                        </a:rPr>
                        <m:t>𝐻𝑥</m:t>
                      </m:r>
                    </m:oMath>
                  </m:oMathPara>
                </a14:m>
                <a:endParaRPr lang="zh-CN" altLang="en-US" dirty="0"/>
              </a:p>
            </p:txBody>
          </p:sp>
        </mc:Choice>
        <mc:Fallback xmlns="">
          <p:sp>
            <p:nvSpPr>
              <p:cNvPr id="14" name="文本框 13">
                <a:extLst>
                  <a:ext uri="{FF2B5EF4-FFF2-40B4-BE49-F238E27FC236}">
                    <a16:creationId xmlns:a16="http://schemas.microsoft.com/office/drawing/2014/main" id="{D89301C3-A590-485D-9099-8B4DBA3C30F6}"/>
                  </a:ext>
                </a:extLst>
              </p:cNvPr>
              <p:cNvSpPr txBox="1">
                <a:spLocks noRot="1" noChangeAspect="1" noMove="1" noResize="1" noEditPoints="1" noAdjustHandles="1" noChangeArrowheads="1" noChangeShapeType="1" noTextEdit="1"/>
              </p:cNvSpPr>
              <p:nvPr/>
            </p:nvSpPr>
            <p:spPr>
              <a:xfrm>
                <a:off x="6411764" y="1165346"/>
                <a:ext cx="1970236" cy="369332"/>
              </a:xfrm>
              <a:prstGeom prst="rect">
                <a:avLst/>
              </a:prstGeom>
              <a:blipFill>
                <a:blip r:embed="rId11"/>
                <a:stretch>
                  <a:fillRect/>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CC46B58D-6ADE-43A2-81EE-D720273BD398}"/>
              </a:ext>
            </a:extLst>
          </p:cNvPr>
          <p:cNvCxnSpPr/>
          <p:nvPr/>
        </p:nvCxnSpPr>
        <p:spPr>
          <a:xfrm flipH="1">
            <a:off x="5029200" y="1379680"/>
            <a:ext cx="1744949" cy="15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46E3B84-2038-414F-A118-BB050AB695F8}"/>
              </a:ext>
            </a:extLst>
          </p:cNvPr>
          <p:cNvCxnSpPr>
            <a:cxnSpLocks/>
            <a:stCxn id="3" idx="2"/>
          </p:cNvCxnSpPr>
          <p:nvPr/>
        </p:nvCxnSpPr>
        <p:spPr>
          <a:xfrm>
            <a:off x="4455847" y="1861066"/>
            <a:ext cx="6495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标题 4">
            <a:extLst>
              <a:ext uri="{FF2B5EF4-FFF2-40B4-BE49-F238E27FC236}">
                <a16:creationId xmlns:a16="http://schemas.microsoft.com/office/drawing/2014/main" id="{84E482DD-CFA3-42BE-B084-86FCB678BF05}"/>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67137017"/>
      </p:ext>
    </p:extLst>
  </p:cSld>
  <p:clrMapOvr>
    <a:masterClrMapping/>
  </p:clrMapOvr>
</p:sld>
</file>

<file path=ppt/theme/theme1.xml><?xml version="1.0" encoding="utf-8"?>
<a:theme xmlns:a="http://schemas.openxmlformats.org/drawingml/2006/main" name="Pur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10640</TotalTime>
  <Words>3842</Words>
  <Application>Microsoft Office PowerPoint</Application>
  <PresentationFormat>全屏显示(4:3)</PresentationFormat>
  <Paragraphs>319</Paragraphs>
  <Slides>44</Slides>
  <Notes>20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44</vt:i4>
      </vt:variant>
    </vt:vector>
  </HeadingPairs>
  <TitlesOfParts>
    <vt:vector size="55" baseType="lpstr">
      <vt:lpstr>等线</vt:lpstr>
      <vt:lpstr>华光大黑_CNKI</vt:lpstr>
      <vt:lpstr>微软雅黑</vt:lpstr>
      <vt:lpstr>Arial</vt:lpstr>
      <vt:lpstr>Calibri</vt:lpstr>
      <vt:lpstr>Cambria Math</vt:lpstr>
      <vt:lpstr>Times New Roman</vt:lpstr>
      <vt:lpstr>Wingdings</vt:lpstr>
      <vt:lpstr>Purple</vt:lpstr>
      <vt:lpstr>Red</vt:lpstr>
      <vt:lpstr>Blue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t:lpstr>
      <vt:lpstr>PowerPoint 演示文稿</vt:lpstr>
      <vt:lpstr>PowerPoint 演示文稿</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Sentiment Analysis: Considering Two Sides of One Review</dc:title>
  <dc:creator>Xia</dc:creator>
  <cp:lastModifiedBy>吴思为</cp:lastModifiedBy>
  <cp:revision>1467</cp:revision>
  <cp:lastPrinted>2015-06-03T02:29:00Z</cp:lastPrinted>
  <dcterms:created xsi:type="dcterms:W3CDTF">2006-08-16T00:00:00Z</dcterms:created>
  <dcterms:modified xsi:type="dcterms:W3CDTF">2021-07-21T02:34:29Z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