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2"/>
    <p:sldMasterId id="2147483662" r:id="rId3"/>
  </p:sldMasterIdLst>
  <p:notesMasterIdLst>
    <p:notesMasterId r:id="rId36"/>
  </p:notesMasterIdLst>
  <p:handoutMasterIdLst>
    <p:handoutMasterId r:id="rId37"/>
  </p:handoutMasterIdLst>
  <p:sldIdLst>
    <p:sldId id="257" r:id="rId4"/>
    <p:sldId id="324" r:id="rId5"/>
    <p:sldId id="325" r:id="rId6"/>
    <p:sldId id="340" r:id="rId7"/>
    <p:sldId id="341" r:id="rId8"/>
    <p:sldId id="344" r:id="rId9"/>
    <p:sldId id="343" r:id="rId10"/>
    <p:sldId id="346" r:id="rId11"/>
    <p:sldId id="348" r:id="rId12"/>
    <p:sldId id="349" r:id="rId13"/>
    <p:sldId id="347" r:id="rId14"/>
    <p:sldId id="350" r:id="rId15"/>
    <p:sldId id="352" r:id="rId16"/>
    <p:sldId id="351" r:id="rId17"/>
    <p:sldId id="353" r:id="rId18"/>
    <p:sldId id="339" r:id="rId19"/>
    <p:sldId id="355" r:id="rId20"/>
    <p:sldId id="356" r:id="rId21"/>
    <p:sldId id="357" r:id="rId22"/>
    <p:sldId id="358" r:id="rId23"/>
    <p:sldId id="360" r:id="rId24"/>
    <p:sldId id="359" r:id="rId25"/>
    <p:sldId id="361" r:id="rId26"/>
    <p:sldId id="362" r:id="rId27"/>
    <p:sldId id="363" r:id="rId28"/>
    <p:sldId id="364" r:id="rId29"/>
    <p:sldId id="365" r:id="rId30"/>
    <p:sldId id="366" r:id="rId31"/>
    <p:sldId id="367" r:id="rId32"/>
    <p:sldId id="368" r:id="rId33"/>
    <p:sldId id="369" r:id="rId34"/>
    <p:sldId id="338" r:id="rId3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3E95"/>
    <a:srgbClr val="8FAADC"/>
    <a:srgbClr val="70AD47"/>
    <a:srgbClr val="8D0981"/>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44" autoAdjust="0"/>
  </p:normalViewPr>
  <p:slideViewPr>
    <p:cSldViewPr>
      <p:cViewPr varScale="1">
        <p:scale>
          <a:sx n="82" d="100"/>
          <a:sy n="82" d="100"/>
        </p:scale>
        <p:origin x="1368" y="62"/>
      </p:cViewPr>
      <p:guideLst>
        <p:guide orient="horz" pos="816"/>
        <p:guide pos="2880"/>
      </p:guideLst>
    </p:cSldViewPr>
  </p:slideViewPr>
  <p:outlineViewPr>
    <p:cViewPr>
      <p:scale>
        <a:sx n="33" d="100"/>
        <a:sy n="33" d="100"/>
      </p:scale>
      <p:origin x="0" y="-141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93CB07D-35CF-4294-8373-C4887BADE008}"/>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CA7B8C0-3311-4265-B1CF-7CA1C92A576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326C8836-8C30-4835-BD8E-D4EA99A56E16}" type="datetime1">
              <a:rPr lang="zh-CN" altLang="en-US" smtClean="0"/>
              <a:t>2021/12/29</a:t>
            </a:fld>
            <a:endParaRPr lang="zh-CN" altLang="en-US"/>
          </a:p>
        </p:txBody>
      </p:sp>
      <p:sp>
        <p:nvSpPr>
          <p:cNvPr id="4" name="页脚占位符 3">
            <a:extLst>
              <a:ext uri="{FF2B5EF4-FFF2-40B4-BE49-F238E27FC236}">
                <a16:creationId xmlns:a16="http://schemas.microsoft.com/office/drawing/2014/main" id="{5B927FCD-3E30-4E20-A685-D5A602DDFD8C}"/>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3945978-40CE-48FA-8A8A-02D88205B9BD}"/>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6C582453-F1F8-4473-8D99-234FABEF91CE}" type="slidenum">
              <a:rPr lang="zh-CN" altLang="en-US" smtClean="0"/>
              <a:t>‹#›</a:t>
            </a:fld>
            <a:endParaRPr lang="zh-CN" altLang="en-US"/>
          </a:p>
        </p:txBody>
      </p:sp>
    </p:spTree>
    <p:extLst>
      <p:ext uri="{BB962C8B-B14F-4D97-AF65-F5344CB8AC3E}">
        <p14:creationId xmlns:p14="http://schemas.microsoft.com/office/powerpoint/2010/main" val="239069602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9029" tIns="49515" rIns="99029" bIns="49515" rtlCol="0"/>
          <a:lstStyle>
            <a:lvl1pPr algn="l">
              <a:defRPr sz="1300"/>
            </a:lvl1pPr>
          </a:lstStyle>
          <a:p>
            <a:endParaRPr lang="en-US"/>
          </a:p>
        </p:txBody>
      </p:sp>
      <p:sp>
        <p:nvSpPr>
          <p:cNvPr id="3" name="Date Placeholder 2"/>
          <p:cNvSpPr>
            <a:spLocks noGrp="1"/>
          </p:cNvSpPr>
          <p:nvPr>
            <p:ph type="dt" idx="1"/>
          </p:nvPr>
        </p:nvSpPr>
        <p:spPr>
          <a:xfrm>
            <a:off x="4021294" y="1"/>
            <a:ext cx="3076363" cy="511731"/>
          </a:xfrm>
          <a:prstGeom prst="rect">
            <a:avLst/>
          </a:prstGeom>
        </p:spPr>
        <p:txBody>
          <a:bodyPr vert="horz" lIns="99029" tIns="49515" rIns="99029" bIns="49515" rtlCol="0"/>
          <a:lstStyle>
            <a:lvl1pPr algn="r">
              <a:defRPr sz="1300"/>
            </a:lvl1pPr>
          </a:lstStyle>
          <a:p>
            <a:fld id="{B2B1EC34-3788-4664-BA4E-95E692C62120}" type="datetime1">
              <a:rPr lang="zh-CN" altLang="en-US" smtClean="0"/>
              <a:t>2021/12/29</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29" tIns="49515" rIns="99029" bIns="49515"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29" tIns="49515" rIns="99029" bIns="495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1731"/>
          </a:xfrm>
          <a:prstGeom prst="rect">
            <a:avLst/>
          </a:prstGeom>
        </p:spPr>
        <p:txBody>
          <a:bodyPr vert="horz" lIns="99029" tIns="49515" rIns="99029" bIns="49515"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1731"/>
          </a:xfrm>
          <a:prstGeom prst="rect">
            <a:avLst/>
          </a:prstGeom>
        </p:spPr>
        <p:txBody>
          <a:bodyPr vert="horz" lIns="99029" tIns="49515" rIns="99029" bIns="49515" rtlCol="0" anchor="b"/>
          <a:lstStyle>
            <a:lvl1pPr algn="r">
              <a:defRPr sz="1300"/>
            </a:lvl1pPr>
          </a:lstStyle>
          <a:p>
            <a:fld id="{888D8C6A-5774-4DE2-8FE5-0E6E8828DF0F}"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3890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3242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91597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4126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5171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58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28228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19634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413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5324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487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2802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1403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2074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18369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8852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45852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765175"/>
          </a:xfrm>
          <a:prstGeom prst="rect">
            <a:avLst/>
          </a:prstGeom>
        </p:spPr>
        <p:txBody>
          <a:bodyPr/>
          <a:lstStyle>
            <a:lvl1pPr>
              <a:defRPr sz="4000" b="1">
                <a:solidFill>
                  <a:srgbClr val="7030A0"/>
                </a:solidFill>
              </a:defRPr>
            </a:lvl1pPr>
          </a:lstStyle>
          <a:p>
            <a:endParaRPr lang="en-US" dirty="0"/>
          </a:p>
        </p:txBody>
      </p:sp>
      <p:sp>
        <p:nvSpPr>
          <p:cNvPr id="3" name="Subtitle 2"/>
          <p:cNvSpPr>
            <a:spLocks noGrp="1"/>
          </p:cNvSpPr>
          <p:nvPr>
            <p:ph type="subTitle" idx="1"/>
          </p:nvPr>
        </p:nvSpPr>
        <p:spPr>
          <a:xfrm>
            <a:off x="1371600" y="4035425"/>
            <a:ext cx="6400800" cy="609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
        <p:nvSpPr>
          <p:cNvPr id="8" name="文本框 7"/>
          <p:cNvSpPr txBox="1"/>
          <p:nvPr userDrawn="1"/>
        </p:nvSpPr>
        <p:spPr>
          <a:xfrm>
            <a:off x="228600" y="152400"/>
            <a:ext cx="1475853" cy="584775"/>
          </a:xfrm>
          <a:prstGeom prst="rect">
            <a:avLst/>
          </a:prstGeom>
          <a:noFill/>
        </p:spPr>
        <p:txBody>
          <a:bodyPr wrap="none" rtlCol="0">
            <a:spAutoFit/>
          </a:bodyPr>
          <a:lstStyle/>
          <a:p>
            <a:r>
              <a:rPr lang="en-US" altLang="zh-CN" sz="3200" b="1" dirty="0">
                <a:solidFill>
                  <a:schemeClr val="bg1"/>
                </a:solidFill>
                <a:effectLst/>
              </a:rPr>
              <a:t>NUSTM</a:t>
            </a:r>
            <a:endParaRPr lang="zh-CN" altLang="en-US" sz="3200" b="1" dirty="0">
              <a:solidFill>
                <a:schemeClr val="bg1"/>
              </a:solidFill>
              <a:effectLst/>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6" name="文本框 5">
            <a:extLst>
              <a:ext uri="{FF2B5EF4-FFF2-40B4-BE49-F238E27FC236}">
                <a16:creationId xmlns:a16="http://schemas.microsoft.com/office/drawing/2014/main" id="{A14B6E19-AF67-2141-ACD0-3CDCBB99248F}"/>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A87EC7F1-4B14-FC44-A054-CF2C4569F61A}"/>
              </a:ext>
            </a:extLst>
          </p:cNvPr>
          <p:cNvSpPr txBox="1"/>
          <p:nvPr userDrawn="1"/>
        </p:nvSpPr>
        <p:spPr>
          <a:xfrm>
            <a:off x="3028950" y="6443132"/>
            <a:ext cx="3086100" cy="307777"/>
          </a:xfrm>
          <a:prstGeom prst="rect">
            <a:avLst/>
          </a:prstGeom>
          <a:noFill/>
        </p:spPr>
        <p:txBody>
          <a:bodyPr wrap="square" rtlCol="0">
            <a:spAutoFit/>
          </a:bodyPr>
          <a:lstStyle/>
          <a:p>
            <a:pPr algn="ctr"/>
            <a:r>
              <a:rPr kumimoji="1" lang="en-US" altLang="zh-CN" sz="1400" dirty="0">
                <a:solidFill>
                  <a:schemeClr val="tx1">
                    <a:lumMod val="65000"/>
                    <a:lumOff val="35000"/>
                  </a:schemeClr>
                </a:solidFill>
                <a:latin typeface="Calibri" panose="020F0502020204030204" pitchFamily="34" charset="0"/>
                <a:cs typeface="Calibri" panose="020F0502020204030204" pitchFamily="34" charset="0"/>
              </a:rPr>
              <a:t>NUSTM</a:t>
            </a:r>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84996645-DE06-1542-A740-F9FC1B77E228}"/>
              </a:ext>
            </a:extLst>
          </p:cNvPr>
          <p:cNvSpPr txBox="1"/>
          <p:nvPr userDrawn="1"/>
        </p:nvSpPr>
        <p:spPr>
          <a:xfrm>
            <a:off x="109451" y="6443133"/>
            <a:ext cx="1414549" cy="307777"/>
          </a:xfrm>
          <a:prstGeom prst="rect">
            <a:avLst/>
          </a:prstGeom>
          <a:noFill/>
        </p:spPr>
        <p:txBody>
          <a:bodyPr wrap="square" rtlCol="0">
            <a:spAutoFit/>
          </a:bodyPr>
          <a:lstStyle/>
          <a:p>
            <a:fld id="{593B1C52-B15F-C546-B342-16BA88D434A9}" type="datetime1">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2021/12/29</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409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3133043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59" y="191204"/>
            <a:ext cx="3123841" cy="564306"/>
          </a:xfrm>
          <a:prstGeom prst="rect">
            <a:avLst/>
          </a:prstGeom>
        </p:spPr>
      </p:pic>
      <p:pic>
        <p:nvPicPr>
          <p:cNvPr id="7" name="图片 6">
            <a:extLst>
              <a:ext uri="{FF2B5EF4-FFF2-40B4-BE49-F238E27FC236}">
                <a16:creationId xmlns:a16="http://schemas.microsoft.com/office/drawing/2014/main" id="{DDFDF511-6B5B-C94B-A319-493A4420A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Tree>
    <p:extLst>
      <p:ext uri="{BB962C8B-B14F-4D97-AF65-F5344CB8AC3E}">
        <p14:creationId xmlns:p14="http://schemas.microsoft.com/office/powerpoint/2010/main" val="317083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14" name="文本框 13">
            <a:extLst>
              <a:ext uri="{FF2B5EF4-FFF2-40B4-BE49-F238E27FC236}">
                <a16:creationId xmlns:a16="http://schemas.microsoft.com/office/drawing/2014/main" id="{C46BBEDD-17BF-0B48-824D-942FC6FF54FB}"/>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3" name="文本框 2">
            <a:extLst>
              <a:ext uri="{FF2B5EF4-FFF2-40B4-BE49-F238E27FC236}">
                <a16:creationId xmlns:a16="http://schemas.microsoft.com/office/drawing/2014/main" id="{1BD78B21-0EF6-4AF1-9066-E6C86D874963}"/>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4E39A477-9649-41C4-BA44-D85371EC922B}"/>
              </a:ext>
            </a:extLst>
          </p:cNvPr>
          <p:cNvSpPr txBox="1"/>
          <p:nvPr userDrawn="1"/>
        </p:nvSpPr>
        <p:spPr>
          <a:xfrm>
            <a:off x="109451" y="6443133"/>
            <a:ext cx="1414549" cy="307777"/>
          </a:xfrm>
          <a:prstGeom prst="rect">
            <a:avLst/>
          </a:prstGeom>
          <a:noFill/>
        </p:spPr>
        <p:txBody>
          <a:bodyPr wrap="square" rtlCol="0">
            <a:spAutoFit/>
          </a:bodyPr>
          <a:lstStyle/>
          <a:p>
            <a:fld id="{593B1C52-B15F-C546-B342-16BA88D434A9}" type="datetime1">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2021/12/29</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240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59" y="191204"/>
            <a:ext cx="3123841" cy="564306"/>
          </a:xfrm>
          <a:prstGeom prst="rect">
            <a:avLst/>
          </a:prstGeom>
        </p:spPr>
      </p:pic>
      <p:pic>
        <p:nvPicPr>
          <p:cNvPr id="7" name="图片 6">
            <a:extLst>
              <a:ext uri="{FF2B5EF4-FFF2-40B4-BE49-F238E27FC236}">
                <a16:creationId xmlns:a16="http://schemas.microsoft.com/office/drawing/2014/main" id="{DDFDF511-6B5B-C94B-A319-493A4420A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765175"/>
          </a:xfrm>
          <a:prstGeom prst="rect">
            <a:avLst/>
          </a:prstGeom>
        </p:spPr>
        <p:txBody>
          <a:bodyPr/>
          <a:lstStyle>
            <a:lvl1pPr>
              <a:defRPr sz="4000" b="1">
                <a:solidFill>
                  <a:schemeClr val="accent2">
                    <a:lumMod val="75000"/>
                  </a:schemeClr>
                </a:solidFill>
              </a:defRPr>
            </a:lvl1pPr>
          </a:lstStyle>
          <a:p>
            <a:endParaRPr lang="en-US" dirty="0"/>
          </a:p>
        </p:txBody>
      </p:sp>
      <p:sp>
        <p:nvSpPr>
          <p:cNvPr id="3" name="Subtitle 2"/>
          <p:cNvSpPr>
            <a:spLocks noGrp="1"/>
          </p:cNvSpPr>
          <p:nvPr>
            <p:ph type="subTitle" idx="1"/>
          </p:nvPr>
        </p:nvSpPr>
        <p:spPr>
          <a:xfrm>
            <a:off x="1371600" y="4035425"/>
            <a:ext cx="6400800" cy="609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
        <p:nvSpPr>
          <p:cNvPr id="8" name="文本框 7"/>
          <p:cNvSpPr txBox="1"/>
          <p:nvPr userDrawn="1"/>
        </p:nvSpPr>
        <p:spPr>
          <a:xfrm>
            <a:off x="228600" y="152400"/>
            <a:ext cx="1475853" cy="584775"/>
          </a:xfrm>
          <a:prstGeom prst="rect">
            <a:avLst/>
          </a:prstGeom>
          <a:noFill/>
        </p:spPr>
        <p:txBody>
          <a:bodyPr wrap="none" rtlCol="0">
            <a:spAutoFit/>
          </a:bodyPr>
          <a:lstStyle/>
          <a:p>
            <a:r>
              <a:rPr lang="en-US" altLang="zh-CN" sz="3200" b="1" dirty="0">
                <a:solidFill>
                  <a:schemeClr val="bg1"/>
                </a:solidFill>
                <a:effectLst/>
              </a:rPr>
              <a:t>NUSTM</a:t>
            </a:r>
            <a:endParaRPr lang="zh-CN" altLang="en-US" sz="3200" b="1" dirty="0">
              <a:solidFill>
                <a:schemeClr val="bg1"/>
              </a:solidFill>
              <a:effectLst/>
            </a:endParaRPr>
          </a:p>
        </p:txBody>
      </p:sp>
    </p:spTree>
    <p:extLst>
      <p:ext uri="{BB962C8B-B14F-4D97-AF65-F5344CB8AC3E}">
        <p14:creationId xmlns:p14="http://schemas.microsoft.com/office/powerpoint/2010/main" val="268639222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6" name="文本框 5">
            <a:extLst>
              <a:ext uri="{FF2B5EF4-FFF2-40B4-BE49-F238E27FC236}">
                <a16:creationId xmlns:a16="http://schemas.microsoft.com/office/drawing/2014/main" id="{A481CB21-60A5-B64B-847F-4D21B8AA028A}"/>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D3DDFAF7-42F7-8348-AA37-DAEEBCC02E7A}"/>
              </a:ext>
            </a:extLst>
          </p:cNvPr>
          <p:cNvSpPr txBox="1"/>
          <p:nvPr userDrawn="1"/>
        </p:nvSpPr>
        <p:spPr>
          <a:xfrm>
            <a:off x="3028950" y="6443132"/>
            <a:ext cx="3086100" cy="307777"/>
          </a:xfrm>
          <a:prstGeom prst="rect">
            <a:avLst/>
          </a:prstGeom>
          <a:noFill/>
        </p:spPr>
        <p:txBody>
          <a:bodyPr wrap="square" rtlCol="0">
            <a:spAutoFit/>
          </a:bodyPr>
          <a:lstStyle/>
          <a:p>
            <a:pPr algn="ctr"/>
            <a:r>
              <a:rPr kumimoji="1" lang="en-US" altLang="zh-CN" sz="1400" dirty="0">
                <a:solidFill>
                  <a:schemeClr val="tx1">
                    <a:lumMod val="65000"/>
                    <a:lumOff val="35000"/>
                  </a:schemeClr>
                </a:solidFill>
                <a:latin typeface="Calibri" panose="020F0502020204030204" pitchFamily="34" charset="0"/>
                <a:cs typeface="Calibri" panose="020F0502020204030204" pitchFamily="34" charset="0"/>
              </a:rPr>
              <a:t>NUSTM</a:t>
            </a:r>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6B616475-FB3B-3D48-B19E-08463B54007A}"/>
              </a:ext>
            </a:extLst>
          </p:cNvPr>
          <p:cNvSpPr txBox="1"/>
          <p:nvPr userDrawn="1"/>
        </p:nvSpPr>
        <p:spPr>
          <a:xfrm>
            <a:off x="109451" y="6443133"/>
            <a:ext cx="1414549" cy="307777"/>
          </a:xfrm>
          <a:prstGeom prst="rect">
            <a:avLst/>
          </a:prstGeom>
          <a:noFill/>
        </p:spPr>
        <p:txBody>
          <a:bodyPr wrap="square" rtlCol="0">
            <a:spAutoFit/>
          </a:bodyPr>
          <a:lstStyle/>
          <a:p>
            <a:fld id="{593B1C52-B15F-C546-B342-16BA88D434A9}" type="datetime1">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2021/12/29</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476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46158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59" y="191204"/>
            <a:ext cx="3123841" cy="564306"/>
          </a:xfrm>
          <a:prstGeom prst="rect">
            <a:avLst/>
          </a:prstGeom>
        </p:spPr>
      </p:pic>
      <p:pic>
        <p:nvPicPr>
          <p:cNvPr id="7" name="图片 6">
            <a:extLst>
              <a:ext uri="{FF2B5EF4-FFF2-40B4-BE49-F238E27FC236}">
                <a16:creationId xmlns:a16="http://schemas.microsoft.com/office/drawing/2014/main" id="{DDFDF511-6B5B-C94B-A319-493A4420A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Tree>
    <p:extLst>
      <p:ext uri="{BB962C8B-B14F-4D97-AF65-F5344CB8AC3E}">
        <p14:creationId xmlns:p14="http://schemas.microsoft.com/office/powerpoint/2010/main" val="47137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765175"/>
          </a:xfrm>
          <a:prstGeom prst="rect">
            <a:avLst/>
          </a:prstGeom>
        </p:spPr>
        <p:txBody>
          <a:bodyPr/>
          <a:lstStyle>
            <a:lvl1pPr>
              <a:defRPr sz="4000" b="1">
                <a:solidFill>
                  <a:srgbClr val="0070C0"/>
                </a:solidFill>
              </a:defRPr>
            </a:lvl1pPr>
          </a:lstStyle>
          <a:p>
            <a:r>
              <a:rPr lang="zh-CN" altLang="en-US" dirty="0"/>
              <a:t>南京</a:t>
            </a:r>
            <a:endParaRPr lang="en-US" dirty="0"/>
          </a:p>
        </p:txBody>
      </p:sp>
      <p:sp>
        <p:nvSpPr>
          <p:cNvPr id="3" name="Subtitle 2"/>
          <p:cNvSpPr>
            <a:spLocks noGrp="1"/>
          </p:cNvSpPr>
          <p:nvPr>
            <p:ph type="subTitle" idx="1"/>
          </p:nvPr>
        </p:nvSpPr>
        <p:spPr>
          <a:xfrm>
            <a:off x="1371600" y="4035425"/>
            <a:ext cx="6400800" cy="609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
        <p:nvSpPr>
          <p:cNvPr id="8" name="文本框 7"/>
          <p:cNvSpPr txBox="1"/>
          <p:nvPr userDrawn="1"/>
        </p:nvSpPr>
        <p:spPr>
          <a:xfrm>
            <a:off x="228600" y="152400"/>
            <a:ext cx="1475853" cy="584775"/>
          </a:xfrm>
          <a:prstGeom prst="rect">
            <a:avLst/>
          </a:prstGeom>
          <a:noFill/>
        </p:spPr>
        <p:txBody>
          <a:bodyPr wrap="none" rtlCol="0">
            <a:spAutoFit/>
          </a:bodyPr>
          <a:lstStyle/>
          <a:p>
            <a:r>
              <a:rPr lang="en-US" altLang="zh-CN" sz="3200" b="1" dirty="0">
                <a:solidFill>
                  <a:schemeClr val="bg1"/>
                </a:solidFill>
                <a:effectLst/>
              </a:rPr>
              <a:t>NUSTM</a:t>
            </a:r>
            <a:endParaRPr lang="zh-CN" altLang="en-US" sz="3200" b="1" dirty="0">
              <a:solidFill>
                <a:schemeClr val="bg1"/>
              </a:solidFill>
              <a:effectLst/>
            </a:endParaRPr>
          </a:p>
        </p:txBody>
      </p:sp>
    </p:spTree>
    <p:extLst>
      <p:ext uri="{BB962C8B-B14F-4D97-AF65-F5344CB8AC3E}">
        <p14:creationId xmlns:p14="http://schemas.microsoft.com/office/powerpoint/2010/main" val="6738239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84A967-1A6A-7B48-B872-5CCA189B3EC3}"/>
              </a:ext>
            </a:extLst>
          </p:cNvPr>
          <p:cNvSpPr txBox="1"/>
          <p:nvPr userDrawn="1"/>
        </p:nvSpPr>
        <p:spPr>
          <a:xfrm>
            <a:off x="0" y="0"/>
            <a:ext cx="9144000" cy="900545"/>
          </a:xfrm>
          <a:prstGeom prst="rect">
            <a:avLst/>
          </a:prstGeom>
          <a:solidFill>
            <a:srgbClr val="7030A0"/>
          </a:solidFill>
        </p:spPr>
        <p:txBody>
          <a:bodyPr wrap="square" rtlCol="0">
            <a:sp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Lst>
  <p:hf hdr="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84A967-1A6A-7B48-B872-5CCA189B3EC3}"/>
              </a:ext>
            </a:extLst>
          </p:cNvPr>
          <p:cNvSpPr txBox="1"/>
          <p:nvPr userDrawn="1"/>
        </p:nvSpPr>
        <p:spPr>
          <a:xfrm>
            <a:off x="0" y="0"/>
            <a:ext cx="9144000" cy="900545"/>
          </a:xfrm>
          <a:prstGeom prst="rect">
            <a:avLst/>
          </a:prstGeom>
          <a:solidFill>
            <a:schemeClr val="accent2">
              <a:lumMod val="75000"/>
            </a:schemeClr>
          </a:solidFill>
        </p:spPr>
        <p:txBody>
          <a:bodyPr wrap="square" rtlCol="0">
            <a:spAutoFit/>
          </a:bodyPr>
          <a:lstStyle/>
          <a:p>
            <a:endParaRPr lang="zh-CN" altLang="en-US" dirty="0"/>
          </a:p>
        </p:txBody>
      </p:sp>
    </p:spTree>
    <p:extLst>
      <p:ext uri="{BB962C8B-B14F-4D97-AF65-F5344CB8AC3E}">
        <p14:creationId xmlns:p14="http://schemas.microsoft.com/office/powerpoint/2010/main" val="297532874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84A967-1A6A-7B48-B872-5CCA189B3EC3}"/>
              </a:ext>
            </a:extLst>
          </p:cNvPr>
          <p:cNvSpPr txBox="1"/>
          <p:nvPr userDrawn="1"/>
        </p:nvSpPr>
        <p:spPr>
          <a:xfrm>
            <a:off x="0" y="0"/>
            <a:ext cx="9144000" cy="900545"/>
          </a:xfrm>
          <a:prstGeom prst="rect">
            <a:avLst/>
          </a:prstGeom>
          <a:solidFill>
            <a:srgbClr val="0070C0"/>
          </a:solidFill>
        </p:spPr>
        <p:txBody>
          <a:bodyPr wrap="square" rtlCol="0">
            <a:spAutoFit/>
          </a:bodyPr>
          <a:lstStyle/>
          <a:p>
            <a:endParaRPr lang="zh-CN" altLang="en-US" dirty="0"/>
          </a:p>
        </p:txBody>
      </p:sp>
    </p:spTree>
    <p:extLst>
      <p:ext uri="{BB962C8B-B14F-4D97-AF65-F5344CB8AC3E}">
        <p14:creationId xmlns:p14="http://schemas.microsoft.com/office/powerpoint/2010/main" val="411365987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7.png"/><Relationship Id="rId7"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6.png"/><Relationship Id="rId7" Type="http://schemas.openxmlformats.org/officeDocument/2006/relationships/image" Target="../media/image7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7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0.png"/></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35988-9FCA-0444-B17C-4C5F424DF1C8}"/>
              </a:ext>
            </a:extLst>
          </p:cNvPr>
          <p:cNvSpPr>
            <a:spLocks noGrp="1"/>
          </p:cNvSpPr>
          <p:nvPr>
            <p:ph type="ctrTitle"/>
          </p:nvPr>
        </p:nvSpPr>
        <p:spPr>
          <a:xfrm>
            <a:off x="-76200" y="1905000"/>
            <a:ext cx="9296400" cy="2136775"/>
          </a:xfrm>
        </p:spPr>
        <p:txBody>
          <a:bodyPr/>
          <a:lstStyle/>
          <a:p>
            <a:br>
              <a:rPr kumimoji="1" lang="en-US" altLang="zh-CN" sz="3600" dirty="0">
                <a:solidFill>
                  <a:schemeClr val="tx1"/>
                </a:solidFill>
                <a:cs typeface="Times New Roman" panose="02020603050405020304" pitchFamily="18" charset="0"/>
              </a:rPr>
            </a:br>
            <a:endParaRPr kumimoji="1" lang="zh-CN" altLang="en-US" sz="3600" dirty="0">
              <a:solidFill>
                <a:schemeClr val="tx1"/>
              </a:solidFill>
              <a:cs typeface="Times New Roman" panose="02020603050405020304" pitchFamily="18" charset="0"/>
            </a:endParaRPr>
          </a:p>
        </p:txBody>
      </p:sp>
      <p:sp>
        <p:nvSpPr>
          <p:cNvPr id="3" name="副标题 2">
            <a:extLst>
              <a:ext uri="{FF2B5EF4-FFF2-40B4-BE49-F238E27FC236}">
                <a16:creationId xmlns:a16="http://schemas.microsoft.com/office/drawing/2014/main" id="{6F3B52C5-296C-A345-8F88-74596E68F565}"/>
              </a:ext>
            </a:extLst>
          </p:cNvPr>
          <p:cNvSpPr>
            <a:spLocks noGrp="1"/>
          </p:cNvSpPr>
          <p:nvPr>
            <p:ph type="subTitle" idx="1"/>
          </p:nvPr>
        </p:nvSpPr>
        <p:spPr>
          <a:xfrm>
            <a:off x="1371600" y="4724400"/>
            <a:ext cx="6400800" cy="609600"/>
          </a:xfrm>
        </p:spPr>
        <p:txBody>
          <a:bodyPr/>
          <a:lstStyle/>
          <a:p>
            <a:r>
              <a:rPr kumimoji="1" lang="en-US" altLang="zh-CN" sz="2000" b="1" dirty="0">
                <a:solidFill>
                  <a:srgbClr val="7030A0"/>
                </a:solidFill>
                <a:latin typeface="Ubuntu" panose="020B0504030602030204" pitchFamily="34" charset="0"/>
              </a:rPr>
              <a:t>By  </a:t>
            </a:r>
            <a:r>
              <a:rPr kumimoji="1" lang="en-US" altLang="zh-CN" sz="2000" b="1" dirty="0" err="1">
                <a:solidFill>
                  <a:srgbClr val="7030A0"/>
                </a:solidFill>
                <a:latin typeface="Ubuntu" panose="020B0504030602030204" pitchFamily="34" charset="0"/>
              </a:rPr>
              <a:t>Siwei</a:t>
            </a:r>
            <a:r>
              <a:rPr kumimoji="1" lang="en-US" altLang="zh-CN" sz="2000" b="1" dirty="0">
                <a:solidFill>
                  <a:srgbClr val="7030A0"/>
                </a:solidFill>
                <a:latin typeface="Ubuntu" panose="020B0504030602030204" pitchFamily="34" charset="0"/>
              </a:rPr>
              <a:t> Wu</a:t>
            </a:r>
          </a:p>
          <a:p>
            <a:r>
              <a:rPr kumimoji="1" lang="en-US" altLang="zh-CN" sz="2000" b="1" dirty="0">
                <a:solidFill>
                  <a:srgbClr val="7030A0"/>
                </a:solidFill>
                <a:latin typeface="Ubuntu" panose="020B0504030602030204" pitchFamily="34" charset="0"/>
              </a:rPr>
              <a:t>2021.12.22</a:t>
            </a:r>
            <a:endParaRPr kumimoji="1" lang="zh-CN" altLang="en-US" sz="2000" b="1" dirty="0">
              <a:solidFill>
                <a:srgbClr val="7030A0"/>
              </a:solidFill>
              <a:latin typeface="Ubuntu" panose="020B0504030602030204" pitchFamily="34" charset="0"/>
            </a:endParaRPr>
          </a:p>
        </p:txBody>
      </p:sp>
      <p:sp>
        <p:nvSpPr>
          <p:cNvPr id="4" name="文本框 3">
            <a:extLst>
              <a:ext uri="{FF2B5EF4-FFF2-40B4-BE49-F238E27FC236}">
                <a16:creationId xmlns:a16="http://schemas.microsoft.com/office/drawing/2014/main" id="{2A4DF3D6-7360-4A90-8601-0B9EA4E1A77F}"/>
              </a:ext>
            </a:extLst>
          </p:cNvPr>
          <p:cNvSpPr txBox="1"/>
          <p:nvPr/>
        </p:nvSpPr>
        <p:spPr>
          <a:xfrm>
            <a:off x="3124200" y="2819400"/>
            <a:ext cx="6324600" cy="523220"/>
          </a:xfrm>
          <a:prstGeom prst="rect">
            <a:avLst/>
          </a:prstGeom>
          <a:noFill/>
        </p:spPr>
        <p:txBody>
          <a:bodyPr wrap="square" rtlCol="0">
            <a:spAutoFit/>
          </a:bodyPr>
          <a:lstStyle/>
          <a:p>
            <a:r>
              <a:rPr lang="zh-CN" altLang="en-US" sz="2800" dirty="0"/>
              <a:t>常识推理论文介绍</a:t>
            </a:r>
          </a:p>
        </p:txBody>
      </p:sp>
    </p:spTree>
    <p:extLst>
      <p:ext uri="{BB962C8B-B14F-4D97-AF65-F5344CB8AC3E}">
        <p14:creationId xmlns:p14="http://schemas.microsoft.com/office/powerpoint/2010/main" val="221410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Score</a:t>
            </a:r>
            <a:endParaRPr lang="zh-CN" altLang="en-US" dirty="0"/>
          </a:p>
        </p:txBody>
      </p:sp>
      <p:pic>
        <p:nvPicPr>
          <p:cNvPr id="3" name="图片 2">
            <a:extLst>
              <a:ext uri="{FF2B5EF4-FFF2-40B4-BE49-F238E27FC236}">
                <a16:creationId xmlns:a16="http://schemas.microsoft.com/office/drawing/2014/main" id="{C9953EA2-E998-4FA8-BCA6-483C7FA6BD0C}"/>
              </a:ext>
            </a:extLst>
          </p:cNvPr>
          <p:cNvPicPr>
            <a:picLocks noChangeAspect="1"/>
          </p:cNvPicPr>
          <p:nvPr/>
        </p:nvPicPr>
        <p:blipFill>
          <a:blip r:embed="rId2"/>
          <a:stretch>
            <a:fillRect/>
          </a:stretch>
        </p:blipFill>
        <p:spPr>
          <a:xfrm>
            <a:off x="2286000" y="1066800"/>
            <a:ext cx="5050068" cy="2590800"/>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AD01E18-08C4-4512-820E-35D2A9547619}"/>
                  </a:ext>
                </a:extLst>
              </p:cNvPr>
              <p:cNvSpPr txBox="1"/>
              <p:nvPr/>
            </p:nvSpPr>
            <p:spPr>
              <a:xfrm>
                <a:off x="890984" y="3962400"/>
                <a:ext cx="3522887" cy="391646"/>
              </a:xfrm>
              <a:prstGeom prst="rect">
                <a:avLst/>
              </a:prstGeom>
              <a:noFill/>
            </p:spPr>
            <p:txBody>
              <a:bodyPr wrap="none" rtlCol="0">
                <a:spAutoFit/>
              </a:bodyPr>
              <a:lstStyle/>
              <a:p>
                <a:r>
                  <a:rPr lang="zh-CN" altLang="en-US" dirty="0"/>
                  <a:t>最后三元组</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zh-CN" altLang="en-US" dirty="0"/>
                  <a:t>的得分计算</a:t>
                </a:r>
              </a:p>
            </p:txBody>
          </p:sp>
        </mc:Choice>
        <mc:Fallback xmlns="">
          <p:sp>
            <p:nvSpPr>
              <p:cNvPr id="4" name="文本框 3">
                <a:extLst>
                  <a:ext uri="{FF2B5EF4-FFF2-40B4-BE49-F238E27FC236}">
                    <a16:creationId xmlns:a16="http://schemas.microsoft.com/office/drawing/2014/main" id="{BAD01E18-08C4-4512-820E-35D2A9547619}"/>
                  </a:ext>
                </a:extLst>
              </p:cNvPr>
              <p:cNvSpPr txBox="1">
                <a:spLocks noRot="1" noChangeAspect="1" noMove="1" noResize="1" noEditPoints="1" noAdjustHandles="1" noChangeArrowheads="1" noChangeShapeType="1" noTextEdit="1"/>
              </p:cNvSpPr>
              <p:nvPr/>
            </p:nvSpPr>
            <p:spPr>
              <a:xfrm>
                <a:off x="890984" y="3962400"/>
                <a:ext cx="3522887" cy="391646"/>
              </a:xfrm>
              <a:prstGeom prst="rect">
                <a:avLst/>
              </a:prstGeom>
              <a:blipFill>
                <a:blip r:embed="rId3"/>
                <a:stretch>
                  <a:fillRect l="-1384" t="-7813" r="-1038"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363AAD-E3BD-483B-B846-641BFFEAAFD0}"/>
                  </a:ext>
                </a:extLst>
              </p:cNvPr>
              <p:cNvSpPr txBox="1"/>
              <p:nvPr/>
            </p:nvSpPr>
            <p:spPr>
              <a:xfrm>
                <a:off x="2751213" y="4800600"/>
                <a:ext cx="3641573" cy="319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𝑟𝑒𝑙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𝑗</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𝑀</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𝑟𝑒𝑙</m:t>
                                  </m:r>
                                </m:sub>
                              </m:sSub>
                            </m:e>
                          </m:d>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𝑐𝑜𝑛𝑣</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𝑗</m:t>
                              </m:r>
                            </m:sub>
                          </m:sSub>
                        </m:e>
                      </m:d>
                    </m:oMath>
                  </m:oMathPara>
                </a14:m>
                <a:endParaRPr lang="zh-CN" altLang="en-US" dirty="0"/>
              </a:p>
            </p:txBody>
          </p:sp>
        </mc:Choice>
        <mc:Fallback xmlns="">
          <p:sp>
            <p:nvSpPr>
              <p:cNvPr id="5" name="文本框 4">
                <a:extLst>
                  <a:ext uri="{FF2B5EF4-FFF2-40B4-BE49-F238E27FC236}">
                    <a16:creationId xmlns:a16="http://schemas.microsoft.com/office/drawing/2014/main" id="{B1363AAD-E3BD-483B-B846-641BFFEAAFD0}"/>
                  </a:ext>
                </a:extLst>
              </p:cNvPr>
              <p:cNvSpPr txBox="1">
                <a:spLocks noRot="1" noChangeAspect="1" noMove="1" noResize="1" noEditPoints="1" noAdjustHandles="1" noChangeArrowheads="1" noChangeShapeType="1" noTextEdit="1"/>
              </p:cNvSpPr>
              <p:nvPr/>
            </p:nvSpPr>
            <p:spPr>
              <a:xfrm>
                <a:off x="2751213" y="4800600"/>
                <a:ext cx="3641573" cy="319062"/>
              </a:xfrm>
              <a:prstGeom prst="rect">
                <a:avLst/>
              </a:prstGeom>
              <a:blipFill>
                <a:blip r:embed="rId4"/>
                <a:stretch>
                  <a:fillRect l="-502" b="-2307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BE6FAFD6-8114-4539-9572-CD3E21ED0C57}"/>
              </a:ext>
            </a:extLst>
          </p:cNvPr>
          <p:cNvSpPr txBox="1"/>
          <p:nvPr/>
        </p:nvSpPr>
        <p:spPr>
          <a:xfrm>
            <a:off x="890984" y="5715000"/>
            <a:ext cx="5000087" cy="369332"/>
          </a:xfrm>
          <a:prstGeom prst="rect">
            <a:avLst/>
          </a:prstGeom>
          <a:noFill/>
        </p:spPr>
        <p:txBody>
          <a:bodyPr wrap="none" rtlCol="0">
            <a:spAutoFit/>
          </a:bodyPr>
          <a:lstStyle/>
          <a:p>
            <a:r>
              <a:rPr lang="zh-CN" altLang="en-US" dirty="0"/>
              <a:t>最后使用</a:t>
            </a:r>
            <a:r>
              <a:rPr lang="en-US" altLang="zh-CN" dirty="0"/>
              <a:t>Binary Cross Entropy Loss</a:t>
            </a:r>
            <a:r>
              <a:rPr lang="zh-CN" altLang="en-US" dirty="0"/>
              <a:t>构建损失函数</a:t>
            </a:r>
          </a:p>
        </p:txBody>
      </p:sp>
    </p:spTree>
    <p:extLst>
      <p:ext uri="{BB962C8B-B14F-4D97-AF65-F5344CB8AC3E}">
        <p14:creationId xmlns:p14="http://schemas.microsoft.com/office/powerpoint/2010/main" val="313929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Subgraph Sample</a:t>
            </a:r>
            <a:endParaRPr lang="zh-CN" altLang="en-US" dirty="0"/>
          </a:p>
        </p:txBody>
      </p:sp>
      <p:sp>
        <p:nvSpPr>
          <p:cNvPr id="3" name="文本框 2">
            <a:extLst>
              <a:ext uri="{FF2B5EF4-FFF2-40B4-BE49-F238E27FC236}">
                <a16:creationId xmlns:a16="http://schemas.microsoft.com/office/drawing/2014/main" id="{B9B03AA8-EE24-4F0A-818C-62FE98F52C12}"/>
              </a:ext>
            </a:extLst>
          </p:cNvPr>
          <p:cNvSpPr txBox="1"/>
          <p:nvPr/>
        </p:nvSpPr>
        <p:spPr>
          <a:xfrm>
            <a:off x="1371601" y="1905000"/>
            <a:ext cx="5943600"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因为将整个知识图谱直接放入模型进行训练需要大量计算资源，随机采样了一些很小的子图用来训练</a:t>
            </a:r>
          </a:p>
        </p:txBody>
      </p:sp>
      <p:sp>
        <p:nvSpPr>
          <p:cNvPr id="4" name="文本框 3">
            <a:extLst>
              <a:ext uri="{FF2B5EF4-FFF2-40B4-BE49-F238E27FC236}">
                <a16:creationId xmlns:a16="http://schemas.microsoft.com/office/drawing/2014/main" id="{E314AC96-808D-4D0B-9C1B-6E363DD1499F}"/>
              </a:ext>
            </a:extLst>
          </p:cNvPr>
          <p:cNvSpPr txBox="1"/>
          <p:nvPr/>
        </p:nvSpPr>
        <p:spPr>
          <a:xfrm>
            <a:off x="1800032" y="2978711"/>
            <a:ext cx="5515169" cy="1200329"/>
          </a:xfrm>
          <a:prstGeom prst="rect">
            <a:avLst/>
          </a:prstGeom>
          <a:noFill/>
        </p:spPr>
        <p:txBody>
          <a:bodyPr wrap="square" rtlCol="0">
            <a:spAutoFit/>
          </a:bodyPr>
          <a:lstStyle/>
          <a:p>
            <a:r>
              <a:rPr lang="zh-CN" altLang="en-US" dirty="0"/>
              <a:t>以均匀分布，对图中的边进行随机采样，构建子图</a:t>
            </a:r>
            <a:endParaRPr lang="en-US" altLang="zh-CN" dirty="0"/>
          </a:p>
          <a:p>
            <a:endParaRPr lang="en-US" altLang="zh-CN" dirty="0"/>
          </a:p>
          <a:p>
            <a:r>
              <a:rPr lang="zh-CN" altLang="en-US" dirty="0"/>
              <a:t>为了提高子图的稠密性，根据相似性对子图中所有的节点对进行虚拟边的构建</a:t>
            </a:r>
          </a:p>
        </p:txBody>
      </p:sp>
    </p:spTree>
    <p:extLst>
      <p:ext uri="{BB962C8B-B14F-4D97-AF65-F5344CB8AC3E}">
        <p14:creationId xmlns:p14="http://schemas.microsoft.com/office/powerpoint/2010/main" val="100858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err="1"/>
              <a:t>Dateset</a:t>
            </a:r>
            <a:endParaRPr lang="zh-CN" altLang="en-US" dirty="0"/>
          </a:p>
        </p:txBody>
      </p:sp>
      <p:sp>
        <p:nvSpPr>
          <p:cNvPr id="5" name="文本框 4">
            <a:extLst>
              <a:ext uri="{FF2B5EF4-FFF2-40B4-BE49-F238E27FC236}">
                <a16:creationId xmlns:a16="http://schemas.microsoft.com/office/drawing/2014/main" id="{E3E1DB53-5734-4D24-AFDA-2BAF1841F560}"/>
              </a:ext>
            </a:extLst>
          </p:cNvPr>
          <p:cNvSpPr txBox="1"/>
          <p:nvPr/>
        </p:nvSpPr>
        <p:spPr>
          <a:xfrm>
            <a:off x="586091" y="1371600"/>
            <a:ext cx="7696200"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因为知识图谱补全任务需要实体至少被见过一次。而</a:t>
            </a:r>
            <a:r>
              <a:rPr lang="en-US" altLang="zh-CN" dirty="0"/>
              <a:t>ATOMIC</a:t>
            </a:r>
            <a:r>
              <a:rPr lang="zh-CN" altLang="en-US" dirty="0"/>
              <a:t>数据集的原始划分，使训练、测试和验证集互不相交。这里对</a:t>
            </a:r>
            <a:r>
              <a:rPr lang="en-US" altLang="zh-CN" dirty="0"/>
              <a:t>ATOMIC</a:t>
            </a:r>
            <a:r>
              <a:rPr lang="zh-CN" altLang="en-US" dirty="0"/>
              <a:t>数据进行了重新划分（</a:t>
            </a:r>
            <a:r>
              <a:rPr lang="en-US" altLang="zh-CN" dirty="0"/>
              <a:t>80-10-10</a:t>
            </a:r>
            <a:r>
              <a:rPr lang="zh-CN" altLang="en-US" dirty="0"/>
              <a:t>），使得验证集和测试集的数据至少在训练集出现一次。</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66701AA-A93D-4D90-A1F2-59B1E17413B3}"/>
                  </a:ext>
                </a:extLst>
              </p:cNvPr>
              <p:cNvSpPr txBox="1"/>
              <p:nvPr/>
            </p:nvSpPr>
            <p:spPr>
              <a:xfrm>
                <a:off x="586091" y="3581400"/>
                <a:ext cx="8024509"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在</a:t>
                </a:r>
                <a:r>
                  <a:rPr lang="en-US" altLang="zh-CN" dirty="0"/>
                  <a:t>ATOMIC</a:t>
                </a:r>
                <a:r>
                  <a:rPr lang="zh-CN" altLang="en-US" dirty="0"/>
                  <a:t>数据上，过滤图谱（训练集、测试集和训练集）中，前缀</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𝑟𝑒𝑙</m:t>
                            </m:r>
                          </m:sub>
                        </m:sSub>
                      </m:e>
                    </m:d>
                  </m:oMath>
                </a14:m>
                <a:r>
                  <a:rPr lang="zh-CN" altLang="en-US" dirty="0"/>
                  <a:t>除标准答案外的其他尾节点</a:t>
                </a:r>
              </a:p>
            </p:txBody>
          </p:sp>
        </mc:Choice>
        <mc:Fallback xmlns="">
          <p:sp>
            <p:nvSpPr>
              <p:cNvPr id="6" name="文本框 5">
                <a:extLst>
                  <a:ext uri="{FF2B5EF4-FFF2-40B4-BE49-F238E27FC236}">
                    <a16:creationId xmlns:a16="http://schemas.microsoft.com/office/drawing/2014/main" id="{266701AA-A93D-4D90-A1F2-59B1E17413B3}"/>
                  </a:ext>
                </a:extLst>
              </p:cNvPr>
              <p:cNvSpPr txBox="1">
                <a:spLocks noRot="1" noChangeAspect="1" noMove="1" noResize="1" noEditPoints="1" noAdjustHandles="1" noChangeArrowheads="1" noChangeShapeType="1" noTextEdit="1"/>
              </p:cNvSpPr>
              <p:nvPr/>
            </p:nvSpPr>
            <p:spPr>
              <a:xfrm>
                <a:off x="586091" y="3581400"/>
                <a:ext cx="8024509" cy="646331"/>
              </a:xfrm>
              <a:prstGeom prst="rect">
                <a:avLst/>
              </a:prstGeom>
              <a:blipFill>
                <a:blip r:embed="rId2"/>
                <a:stretch>
                  <a:fillRect l="-456" t="-5660" b="-13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528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Result</a:t>
            </a:r>
            <a:endParaRPr lang="zh-CN" altLang="en-US" dirty="0"/>
          </a:p>
        </p:txBody>
      </p:sp>
      <p:pic>
        <p:nvPicPr>
          <p:cNvPr id="15" name="图片 14">
            <a:extLst>
              <a:ext uri="{FF2B5EF4-FFF2-40B4-BE49-F238E27FC236}">
                <a16:creationId xmlns:a16="http://schemas.microsoft.com/office/drawing/2014/main" id="{42B4A09E-9CFE-4593-BABD-73EBD74840C3}"/>
              </a:ext>
            </a:extLst>
          </p:cNvPr>
          <p:cNvPicPr>
            <a:picLocks noChangeAspect="1"/>
          </p:cNvPicPr>
          <p:nvPr/>
        </p:nvPicPr>
        <p:blipFill rotWithShape="1">
          <a:blip r:embed="rId3"/>
          <a:srcRect l="-1" t="23171" r="-752" b="26830"/>
          <a:stretch/>
        </p:blipFill>
        <p:spPr>
          <a:xfrm>
            <a:off x="3424692" y="1466671"/>
            <a:ext cx="5719308" cy="1371600"/>
          </a:xfrm>
          <a:prstGeom prst="rect">
            <a:avLst/>
          </a:prstGeom>
        </p:spPr>
      </p:pic>
      <p:sp>
        <p:nvSpPr>
          <p:cNvPr id="3" name="文本框 2">
            <a:extLst>
              <a:ext uri="{FF2B5EF4-FFF2-40B4-BE49-F238E27FC236}">
                <a16:creationId xmlns:a16="http://schemas.microsoft.com/office/drawing/2014/main" id="{E3B63EE3-4C49-4298-9831-35A0A033D208}"/>
              </a:ext>
            </a:extLst>
          </p:cNvPr>
          <p:cNvSpPr txBox="1"/>
          <p:nvPr/>
        </p:nvSpPr>
        <p:spPr>
          <a:xfrm>
            <a:off x="76202" y="4143588"/>
            <a:ext cx="6486330"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从结果中可以看出，在整个知识图谱上训练和在随机采取的子图上</a:t>
            </a:r>
            <a:r>
              <a:rPr lang="zh-CN" altLang="en-US"/>
              <a:t>训练的效果是</a:t>
            </a:r>
            <a:r>
              <a:rPr lang="zh-CN" altLang="en-US" dirty="0"/>
              <a:t>差不多的</a:t>
            </a:r>
            <a:endParaRPr lang="en-US" altLang="zh-CN" dirty="0"/>
          </a:p>
          <a:p>
            <a:pPr marL="285750" indent="-285750">
              <a:buFont typeface="Wingdings" panose="05000000000000000000" pitchFamily="2" charset="2"/>
              <a:buChar char="l"/>
            </a:pPr>
            <a:r>
              <a:rPr lang="zh-CN" altLang="en-US" dirty="0"/>
              <a:t>在不能使用整张图做训练时，使用</a:t>
            </a:r>
            <a:r>
              <a:rPr lang="en-US" altLang="zh-CN" dirty="0"/>
              <a:t>GCN</a:t>
            </a:r>
            <a:r>
              <a:rPr lang="zh-CN" altLang="en-US" dirty="0"/>
              <a:t>信息是可以提高模型效果的；在整张图上训练时，</a:t>
            </a:r>
            <a:r>
              <a:rPr lang="en-US" altLang="zh-CN" dirty="0"/>
              <a:t>GCN</a:t>
            </a:r>
            <a:r>
              <a:rPr lang="zh-CN" altLang="en-US" dirty="0"/>
              <a:t>信息的作用就会消失</a:t>
            </a:r>
            <a:endParaRPr lang="en-US" altLang="zh-CN" dirty="0"/>
          </a:p>
          <a:p>
            <a:pPr marL="285750" indent="-285750">
              <a:buFont typeface="Wingdings" panose="05000000000000000000" pitchFamily="2" charset="2"/>
              <a:buChar char="l"/>
            </a:pPr>
            <a:r>
              <a:rPr lang="zh-CN" altLang="en-US" dirty="0"/>
              <a:t>加入根据相似性推断的虚拟边可以提升模型的效果。</a:t>
            </a:r>
            <a:endParaRPr lang="en-US" altLang="zh-CN" dirty="0"/>
          </a:p>
          <a:p>
            <a:pPr marL="285750" indent="-285750">
              <a:buFont typeface="Wingdings" panose="05000000000000000000" pitchFamily="2" charset="2"/>
              <a:buChar char="l"/>
            </a:pPr>
            <a:r>
              <a:rPr lang="zh-CN" altLang="en-US" dirty="0"/>
              <a:t>用相似诱导链接增加常识知识图谱的边，可以为计算图形嵌入提供更多的上下文。</a:t>
            </a:r>
            <a:endParaRPr lang="en-US" altLang="zh-CN" dirty="0"/>
          </a:p>
          <a:p>
            <a:pPr marL="285750" indent="-285750">
              <a:buFont typeface="Wingdings" panose="05000000000000000000" pitchFamily="2" charset="2"/>
              <a:buChar char="l"/>
            </a:pPr>
            <a:r>
              <a:rPr lang="zh-CN" altLang="en-US" dirty="0"/>
              <a:t>在</a:t>
            </a:r>
            <a:r>
              <a:rPr lang="en-US" altLang="zh-CN" dirty="0"/>
              <a:t>CN-100K</a:t>
            </a:r>
            <a:r>
              <a:rPr lang="zh-CN" altLang="en-US" dirty="0"/>
              <a:t>上加入</a:t>
            </a:r>
            <a:r>
              <a:rPr lang="en-US" altLang="zh-CN" dirty="0"/>
              <a:t>BERT</a:t>
            </a:r>
            <a:r>
              <a:rPr lang="zh-CN" altLang="en-US" dirty="0"/>
              <a:t>可以提高模型的效果，但是在</a:t>
            </a:r>
            <a:r>
              <a:rPr lang="en-US" altLang="zh-CN" dirty="0"/>
              <a:t>ATOMIC</a:t>
            </a:r>
            <a:r>
              <a:rPr lang="zh-CN" altLang="en-US" dirty="0"/>
              <a:t>上加入</a:t>
            </a:r>
            <a:r>
              <a:rPr lang="en-US" altLang="zh-CN" dirty="0"/>
              <a:t>BERT</a:t>
            </a:r>
            <a:r>
              <a:rPr lang="zh-CN" altLang="en-US" dirty="0"/>
              <a:t>反而会使模型效果降低</a:t>
            </a:r>
            <a:endParaRPr lang="en-US" altLang="zh-CN" dirty="0"/>
          </a:p>
        </p:txBody>
      </p:sp>
      <p:pic>
        <p:nvPicPr>
          <p:cNvPr id="17" name="图片 16">
            <a:extLst>
              <a:ext uri="{FF2B5EF4-FFF2-40B4-BE49-F238E27FC236}">
                <a16:creationId xmlns:a16="http://schemas.microsoft.com/office/drawing/2014/main" id="{A92593D5-D3C1-48B8-B8C1-D26E0B559C92}"/>
              </a:ext>
            </a:extLst>
          </p:cNvPr>
          <p:cNvPicPr>
            <a:picLocks noChangeAspect="1"/>
          </p:cNvPicPr>
          <p:nvPr/>
        </p:nvPicPr>
        <p:blipFill>
          <a:blip r:embed="rId4"/>
          <a:stretch>
            <a:fillRect/>
          </a:stretch>
        </p:blipFill>
        <p:spPr>
          <a:xfrm>
            <a:off x="0" y="877455"/>
            <a:ext cx="9144000" cy="3216370"/>
          </a:xfrm>
          <a:prstGeom prst="rect">
            <a:avLst/>
          </a:prstGeom>
        </p:spPr>
      </p:pic>
      <p:pic>
        <p:nvPicPr>
          <p:cNvPr id="18" name="图片 17">
            <a:extLst>
              <a:ext uri="{FF2B5EF4-FFF2-40B4-BE49-F238E27FC236}">
                <a16:creationId xmlns:a16="http://schemas.microsoft.com/office/drawing/2014/main" id="{A7F338B1-73F5-4475-8D70-81038966170E}"/>
              </a:ext>
            </a:extLst>
          </p:cNvPr>
          <p:cNvPicPr>
            <a:picLocks noChangeAspect="1"/>
          </p:cNvPicPr>
          <p:nvPr/>
        </p:nvPicPr>
        <p:blipFill rotWithShape="1">
          <a:blip r:embed="rId3"/>
          <a:srcRect l="52004" t="7833" r="1015" b="30369"/>
          <a:stretch/>
        </p:blipFill>
        <p:spPr>
          <a:xfrm>
            <a:off x="6472335" y="4123645"/>
            <a:ext cx="2667000" cy="1695270"/>
          </a:xfrm>
          <a:prstGeom prst="rect">
            <a:avLst/>
          </a:prstGeom>
        </p:spPr>
      </p:pic>
    </p:spTree>
    <p:extLst>
      <p:ext uri="{BB962C8B-B14F-4D97-AF65-F5344CB8AC3E}">
        <p14:creationId xmlns:p14="http://schemas.microsoft.com/office/powerpoint/2010/main" val="287590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72620" y="-88198"/>
            <a:ext cx="8991600" cy="877455"/>
          </a:xfrm>
        </p:spPr>
        <p:txBody>
          <a:bodyPr/>
          <a:lstStyle/>
          <a:p>
            <a:r>
              <a:rPr lang="en-US" altLang="zh-CN" dirty="0"/>
              <a:t>Result</a:t>
            </a:r>
            <a:endParaRPr lang="zh-CN" altLang="en-US" dirty="0"/>
          </a:p>
        </p:txBody>
      </p:sp>
      <p:sp>
        <p:nvSpPr>
          <p:cNvPr id="5" name="文本框 4">
            <a:extLst>
              <a:ext uri="{FF2B5EF4-FFF2-40B4-BE49-F238E27FC236}">
                <a16:creationId xmlns:a16="http://schemas.microsoft.com/office/drawing/2014/main" id="{81EBD15C-D6F5-4D52-B054-BC373F9ED40F}"/>
              </a:ext>
            </a:extLst>
          </p:cNvPr>
          <p:cNvSpPr txBox="1"/>
          <p:nvPr/>
        </p:nvSpPr>
        <p:spPr>
          <a:xfrm>
            <a:off x="540561" y="948707"/>
            <a:ext cx="7765239" cy="646331"/>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t>BERT</a:t>
            </a:r>
            <a:r>
              <a:rPr lang="zh-CN" altLang="en-US" dirty="0"/>
              <a:t>很擅长捕捉分类关系，所以使用</a:t>
            </a:r>
            <a:r>
              <a:rPr lang="en-US" altLang="zh-CN" dirty="0"/>
              <a:t>BERT</a:t>
            </a:r>
            <a:r>
              <a:rPr lang="zh-CN" altLang="en-US" dirty="0"/>
              <a:t>在</a:t>
            </a:r>
            <a:r>
              <a:rPr lang="en-US" altLang="zh-CN" dirty="0"/>
              <a:t>CN-100K</a:t>
            </a:r>
            <a:r>
              <a:rPr lang="zh-CN" altLang="en-US" dirty="0"/>
              <a:t>数据上有显著的提高；但是对于</a:t>
            </a:r>
            <a:r>
              <a:rPr lang="en-US" altLang="zh-CN" dirty="0"/>
              <a:t>ATOMIC</a:t>
            </a:r>
            <a:r>
              <a:rPr lang="zh-CN" altLang="en-US" dirty="0"/>
              <a:t>却没什么作用</a:t>
            </a:r>
          </a:p>
        </p:txBody>
      </p:sp>
      <p:sp>
        <p:nvSpPr>
          <p:cNvPr id="6" name="文本框 5">
            <a:extLst>
              <a:ext uri="{FF2B5EF4-FFF2-40B4-BE49-F238E27FC236}">
                <a16:creationId xmlns:a16="http://schemas.microsoft.com/office/drawing/2014/main" id="{4DD158AD-8FD2-4CB7-8DF4-2AB2FE9D9AD3}"/>
              </a:ext>
            </a:extLst>
          </p:cNvPr>
          <p:cNvSpPr txBox="1"/>
          <p:nvPr/>
        </p:nvSpPr>
        <p:spPr>
          <a:xfrm>
            <a:off x="838200" y="1571885"/>
            <a:ext cx="6934200" cy="646331"/>
          </a:xfrm>
          <a:prstGeom prst="rect">
            <a:avLst/>
          </a:prstGeom>
          <a:noFill/>
        </p:spPr>
        <p:txBody>
          <a:bodyPr wrap="square" rtlCol="0">
            <a:spAutoFit/>
          </a:bodyPr>
          <a:lstStyle/>
          <a:p>
            <a:r>
              <a:rPr lang="zh-CN" altLang="en-US" dirty="0"/>
              <a:t>这是因为</a:t>
            </a:r>
            <a:r>
              <a:rPr lang="en-US" altLang="zh-CN" dirty="0"/>
              <a:t>CN-100K</a:t>
            </a:r>
            <a:r>
              <a:rPr lang="zh-CN" altLang="en-US" dirty="0"/>
              <a:t>中的关系式普遍存在于大量的文本语料中，</a:t>
            </a:r>
            <a:r>
              <a:rPr lang="en-US" altLang="zh-CN" dirty="0"/>
              <a:t>BERT</a:t>
            </a:r>
            <a:r>
              <a:rPr lang="zh-CN" altLang="en-US" dirty="0"/>
              <a:t>在预训练阶段使用</a:t>
            </a:r>
            <a:r>
              <a:rPr lang="en-US" altLang="zh-CN" dirty="0"/>
              <a:t>mask</a:t>
            </a:r>
            <a:r>
              <a:rPr lang="zh-CN" altLang="en-US" dirty="0"/>
              <a:t>训练时，可以抢先获得</a:t>
            </a:r>
            <a:r>
              <a:rPr lang="en-US" altLang="zh-CN" dirty="0"/>
              <a:t>KB completion</a:t>
            </a:r>
            <a:r>
              <a:rPr lang="zh-CN" altLang="en-US" dirty="0"/>
              <a:t>的信息</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2F66357-B67B-4AF8-B947-24B7DC658FE2}"/>
                  </a:ext>
                </a:extLst>
              </p:cNvPr>
              <p:cNvSpPr txBox="1"/>
              <p:nvPr/>
            </p:nvSpPr>
            <p:spPr>
              <a:xfrm>
                <a:off x="365849" y="2195824"/>
                <a:ext cx="42061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𝐽𝑜h𝑛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𝑏𝑜𝑢𝑔h𝑡</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MASK</m:t>
                          </m:r>
                        </m:e>
                      </m:d>
                      <m:r>
                        <a:rPr lang="en-US" altLang="zh-CN" b="0" i="0" smtClean="0">
                          <a:latin typeface="Cambria Math" panose="02040503050406030204" pitchFamily="18" charset="0"/>
                        </a:rPr>
                        <m:t> </m:t>
                      </m:r>
                      <m:r>
                        <a:rPr lang="en-US" altLang="zh-CN" b="0" i="1" smtClean="0">
                          <a:latin typeface="Cambria Math" panose="02040503050406030204" pitchFamily="18" charset="0"/>
                        </a:rPr>
                        <m:t>𝑐𝑢𝑝𝑠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𝑝𝑎𝑟𝑡𝑦</m:t>
                      </m:r>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id="{B2F66357-B67B-4AF8-B947-24B7DC658FE2}"/>
                  </a:ext>
                </a:extLst>
              </p:cNvPr>
              <p:cNvSpPr txBox="1">
                <a:spLocks noRot="1" noChangeAspect="1" noMove="1" noResize="1" noEditPoints="1" noAdjustHandles="1" noChangeArrowheads="1" noChangeShapeType="1" noTextEdit="1"/>
              </p:cNvSpPr>
              <p:nvPr/>
            </p:nvSpPr>
            <p:spPr>
              <a:xfrm>
                <a:off x="365849" y="2195824"/>
                <a:ext cx="4206151" cy="276999"/>
              </a:xfrm>
              <a:prstGeom prst="rect">
                <a:avLst/>
              </a:prstGeom>
              <a:blipFill>
                <a:blip r:embed="rId2"/>
                <a:stretch>
                  <a:fillRect l="-870"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62923A2-8BB3-4D8D-8A3C-E09BDC1D1772}"/>
                  </a:ext>
                </a:extLst>
              </p:cNvPr>
              <p:cNvSpPr txBox="1"/>
              <p:nvPr/>
            </p:nvSpPr>
            <p:spPr>
              <a:xfrm>
                <a:off x="5141658" y="2189769"/>
                <a:ext cx="3103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cups</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MadeOf</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plastic</m:t>
                          </m:r>
                        </m:e>
                      </m:d>
                    </m:oMath>
                  </m:oMathPara>
                </a14:m>
                <a:endParaRPr lang="zh-CN" altLang="en-US" dirty="0"/>
              </a:p>
            </p:txBody>
          </p:sp>
        </mc:Choice>
        <mc:Fallback xmlns="">
          <p:sp>
            <p:nvSpPr>
              <p:cNvPr id="9" name="文本框 8">
                <a:extLst>
                  <a:ext uri="{FF2B5EF4-FFF2-40B4-BE49-F238E27FC236}">
                    <a16:creationId xmlns:a16="http://schemas.microsoft.com/office/drawing/2014/main" id="{A62923A2-8BB3-4D8D-8A3C-E09BDC1D1772}"/>
                  </a:ext>
                </a:extLst>
              </p:cNvPr>
              <p:cNvSpPr txBox="1">
                <a:spLocks noRot="1" noChangeAspect="1" noMove="1" noResize="1" noEditPoints="1" noAdjustHandles="1" noChangeArrowheads="1" noChangeShapeType="1" noTextEdit="1"/>
              </p:cNvSpPr>
              <p:nvPr/>
            </p:nvSpPr>
            <p:spPr>
              <a:xfrm>
                <a:off x="5141658" y="2189769"/>
                <a:ext cx="3103093" cy="276999"/>
              </a:xfrm>
              <a:prstGeom prst="rect">
                <a:avLst/>
              </a:prstGeom>
              <a:blipFill>
                <a:blip r:embed="rId3"/>
                <a:stretch>
                  <a:fillRect b="-3478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FF5FAEFE-699C-437A-A051-94CBF1388D78}"/>
              </a:ext>
            </a:extLst>
          </p:cNvPr>
          <p:cNvSpPr txBox="1"/>
          <p:nvPr/>
        </p:nvSpPr>
        <p:spPr>
          <a:xfrm>
            <a:off x="838200" y="2505210"/>
            <a:ext cx="5451236" cy="369332"/>
          </a:xfrm>
          <a:prstGeom prst="rect">
            <a:avLst/>
          </a:prstGeom>
          <a:noFill/>
        </p:spPr>
        <p:txBody>
          <a:bodyPr wrap="none" rtlCol="0">
            <a:spAutoFit/>
          </a:bodyPr>
          <a:lstStyle/>
          <a:p>
            <a:r>
              <a:rPr lang="en-US" altLang="zh-CN" dirty="0"/>
              <a:t>ATOMIC</a:t>
            </a:r>
            <a:r>
              <a:rPr lang="zh-CN" altLang="en-US" dirty="0"/>
              <a:t>上的节点的数量太多，且关系类型非常复杂</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41C985E-3092-4F90-A5F4-E79722F0AC84}"/>
                  </a:ext>
                </a:extLst>
              </p:cNvPr>
              <p:cNvSpPr txBox="1"/>
              <p:nvPr/>
            </p:nvSpPr>
            <p:spPr>
              <a:xfrm>
                <a:off x="2362200" y="2841394"/>
                <a:ext cx="4876800" cy="646331"/>
              </a:xfrm>
              <a:prstGeom prst="rect">
                <a:avLst/>
              </a:prstGeom>
              <a:noFill/>
            </p:spPr>
            <p:txBody>
              <a:bodyPr wrap="square" rtlCol="0">
                <a:spAutoFit/>
              </a:bodyPr>
              <a:lstStyle/>
              <a:p>
                <a14:m>
                  <m:oMath xmlns:m="http://schemas.openxmlformats.org/officeDocument/2006/math">
                    <m:r>
                      <a:rPr lang="en-US" altLang="zh-CN" i="1" dirty="0" smtClean="0">
                        <a:latin typeface="Cambria Math" panose="02040503050406030204" pitchFamily="18" charset="0"/>
                      </a:rPr>
                      <m:t>𝑜𝐸𝑓𝑓𝑒𝑐𝑡</m:t>
                    </m:r>
                  </m:oMath>
                </a14:m>
                <a:r>
                  <a:rPr lang="en-US" altLang="zh-CN" dirty="0"/>
                  <a:t> –effect of event on others</a:t>
                </a:r>
                <a:endParaRPr lang="en-US" altLang="zh-CN" i="1" dirty="0">
                  <a:latin typeface="Cambria Math" panose="02040503050406030204" pitchFamily="18" charset="0"/>
                </a:endParaRPr>
              </a:p>
              <a:p>
                <a14:m>
                  <m:oMath xmlns:m="http://schemas.openxmlformats.org/officeDocument/2006/math">
                    <m:r>
                      <a:rPr lang="en-US" altLang="zh-CN" i="1" dirty="0" smtClean="0">
                        <a:latin typeface="Cambria Math" panose="02040503050406030204" pitchFamily="18" charset="0"/>
                      </a:rPr>
                      <m:t>𝑥𝑁𝑒𝑒𝑑</m:t>
                    </m:r>
                  </m:oMath>
                </a14:m>
                <a:r>
                  <a:rPr lang="en-US" altLang="zh-CN" dirty="0"/>
                  <a:t> – what actor might need to do before event</a:t>
                </a:r>
                <a:endParaRPr lang="zh-CN" altLang="en-US" dirty="0"/>
              </a:p>
            </p:txBody>
          </p:sp>
        </mc:Choice>
        <mc:Fallback xmlns="">
          <p:sp>
            <p:nvSpPr>
              <p:cNvPr id="11" name="文本框 10">
                <a:extLst>
                  <a:ext uri="{FF2B5EF4-FFF2-40B4-BE49-F238E27FC236}">
                    <a16:creationId xmlns:a16="http://schemas.microsoft.com/office/drawing/2014/main" id="{541C985E-3092-4F90-A5F4-E79722F0AC84}"/>
                  </a:ext>
                </a:extLst>
              </p:cNvPr>
              <p:cNvSpPr txBox="1">
                <a:spLocks noRot="1" noChangeAspect="1" noMove="1" noResize="1" noEditPoints="1" noAdjustHandles="1" noChangeArrowheads="1" noChangeShapeType="1" noTextEdit="1"/>
              </p:cNvSpPr>
              <p:nvPr/>
            </p:nvSpPr>
            <p:spPr>
              <a:xfrm>
                <a:off x="2362200" y="2841394"/>
                <a:ext cx="4876800" cy="646331"/>
              </a:xfrm>
              <a:prstGeom prst="rect">
                <a:avLst/>
              </a:prstGeom>
              <a:blipFill>
                <a:blip r:embed="rId4"/>
                <a:stretch>
                  <a:fillRect l="-375" t="-4717" b="-14151"/>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9A678958-8826-4C49-9941-5837CA5F7823}"/>
              </a:ext>
            </a:extLst>
          </p:cNvPr>
          <p:cNvPicPr>
            <a:picLocks noChangeAspect="1"/>
          </p:cNvPicPr>
          <p:nvPr/>
        </p:nvPicPr>
        <p:blipFill>
          <a:blip r:embed="rId5"/>
          <a:stretch>
            <a:fillRect/>
          </a:stretch>
        </p:blipFill>
        <p:spPr>
          <a:xfrm>
            <a:off x="1290594" y="3412548"/>
            <a:ext cx="6196574" cy="3445452"/>
          </a:xfrm>
          <a:prstGeom prst="rect">
            <a:avLst/>
          </a:prstGeom>
        </p:spPr>
      </p:pic>
    </p:spTree>
    <p:extLst>
      <p:ext uri="{BB962C8B-B14F-4D97-AF65-F5344CB8AC3E}">
        <p14:creationId xmlns:p14="http://schemas.microsoft.com/office/powerpoint/2010/main" val="28227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Result</a:t>
            </a:r>
            <a:endParaRPr lang="zh-CN" altLang="en-US" dirty="0"/>
          </a:p>
        </p:txBody>
      </p:sp>
      <p:sp>
        <p:nvSpPr>
          <p:cNvPr id="4" name="文本框 3">
            <a:extLst>
              <a:ext uri="{FF2B5EF4-FFF2-40B4-BE49-F238E27FC236}">
                <a16:creationId xmlns:a16="http://schemas.microsoft.com/office/drawing/2014/main" id="{4A3A870E-5A7D-4FF7-8929-E67B21E6A0FC}"/>
              </a:ext>
            </a:extLst>
          </p:cNvPr>
          <p:cNvSpPr txBox="1"/>
          <p:nvPr/>
        </p:nvSpPr>
        <p:spPr>
          <a:xfrm>
            <a:off x="1181100" y="1048435"/>
            <a:ext cx="6781799"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一些错误的负样本会出现在模型预测的</a:t>
            </a:r>
            <a:r>
              <a:rPr lang="en-US" altLang="zh-CN" dirty="0"/>
              <a:t>top-k</a:t>
            </a:r>
            <a:r>
              <a:rPr lang="zh-CN" altLang="en-US" dirty="0"/>
              <a:t>个候选样本中，自动指标无法识别</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04C2893-1BE6-433E-88FE-4238ACC20013}"/>
                  </a:ext>
                </a:extLst>
              </p:cNvPr>
              <p:cNvSpPr txBox="1"/>
              <p:nvPr/>
            </p:nvSpPr>
            <p:spPr>
              <a:xfrm>
                <a:off x="2911151" y="1668329"/>
                <a:ext cx="3054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𝐞</m:t>
                          </m:r>
                        </m:e>
                        <m:sub>
                          <m:r>
                            <a:rPr lang="en-US" altLang="zh-CN" b="1" i="0" smtClean="0">
                              <a:latin typeface="Cambria Math" panose="02040503050406030204" pitchFamily="18" charset="0"/>
                            </a:rPr>
                            <m:t>𝟏</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PersonX</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wins</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two</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tickets</m:t>
                      </m:r>
                    </m:oMath>
                  </m:oMathPara>
                </a14:m>
                <a:endParaRPr lang="zh-CN" altLang="en-US" dirty="0"/>
              </a:p>
            </p:txBody>
          </p:sp>
        </mc:Choice>
        <mc:Fallback xmlns="">
          <p:sp>
            <p:nvSpPr>
              <p:cNvPr id="5" name="文本框 4">
                <a:extLst>
                  <a:ext uri="{FF2B5EF4-FFF2-40B4-BE49-F238E27FC236}">
                    <a16:creationId xmlns:a16="http://schemas.microsoft.com/office/drawing/2014/main" id="{904C2893-1BE6-433E-88FE-4238ACC20013}"/>
                  </a:ext>
                </a:extLst>
              </p:cNvPr>
              <p:cNvSpPr txBox="1">
                <a:spLocks noRot="1" noChangeAspect="1" noMove="1" noResize="1" noEditPoints="1" noAdjustHandles="1" noChangeArrowheads="1" noChangeShapeType="1" noTextEdit="1"/>
              </p:cNvSpPr>
              <p:nvPr/>
            </p:nvSpPr>
            <p:spPr>
              <a:xfrm>
                <a:off x="2911151" y="1668329"/>
                <a:ext cx="3054746" cy="276999"/>
              </a:xfrm>
              <a:prstGeom prst="rect">
                <a:avLst/>
              </a:prstGeom>
              <a:blipFill>
                <a:blip r:embed="rId3"/>
                <a:stretch>
                  <a:fillRect l="-998" r="-1996"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4B555F4-AE22-43D2-A847-7844FA86323C}"/>
                  </a:ext>
                </a:extLst>
              </p:cNvPr>
              <p:cNvSpPr txBox="1"/>
              <p:nvPr/>
            </p:nvSpPr>
            <p:spPr>
              <a:xfrm>
                <a:off x="2864498" y="2162473"/>
                <a:ext cx="13481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𝐫𝐞𝐥</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xEffect</m:t>
                      </m:r>
                    </m:oMath>
                  </m:oMathPara>
                </a14:m>
                <a:endParaRPr lang="zh-CN" altLang="en-US" dirty="0"/>
              </a:p>
            </p:txBody>
          </p:sp>
        </mc:Choice>
        <mc:Fallback xmlns="">
          <p:sp>
            <p:nvSpPr>
              <p:cNvPr id="6" name="文本框 5">
                <a:extLst>
                  <a:ext uri="{FF2B5EF4-FFF2-40B4-BE49-F238E27FC236}">
                    <a16:creationId xmlns:a16="http://schemas.microsoft.com/office/drawing/2014/main" id="{54B555F4-AE22-43D2-A847-7844FA86323C}"/>
                  </a:ext>
                </a:extLst>
              </p:cNvPr>
              <p:cNvSpPr txBox="1">
                <a:spLocks noRot="1" noChangeAspect="1" noMove="1" noResize="1" noEditPoints="1" noAdjustHandles="1" noChangeArrowheads="1" noChangeShapeType="1" noTextEdit="1"/>
              </p:cNvSpPr>
              <p:nvPr/>
            </p:nvSpPr>
            <p:spPr>
              <a:xfrm>
                <a:off x="2864498" y="2162473"/>
                <a:ext cx="1348125" cy="276999"/>
              </a:xfrm>
              <a:prstGeom prst="rect">
                <a:avLst/>
              </a:prstGeom>
              <a:blipFill>
                <a:blip r:embed="rId4"/>
                <a:stretch>
                  <a:fillRect l="-4072" r="-4072"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BF663CA-F6D4-47AE-B79A-2C84B9907056}"/>
                  </a:ext>
                </a:extLst>
              </p:cNvPr>
              <p:cNvSpPr txBox="1"/>
              <p:nvPr/>
            </p:nvSpPr>
            <p:spPr>
              <a:xfrm>
                <a:off x="2895600" y="2656617"/>
                <a:ext cx="2381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a:latin typeface="Cambria Math" panose="02040503050406030204" pitchFamily="18" charset="0"/>
                            </a:rPr>
                            <m:t>𝐞</m:t>
                          </m:r>
                        </m:e>
                        <m:sub>
                          <m:r>
                            <a:rPr lang="en-US" altLang="zh-CN" b="1" i="1" smtClean="0">
                              <a:latin typeface="Cambria Math" panose="02040503050406030204" pitchFamily="18" charset="0"/>
                            </a:rPr>
                            <m:t>𝟐</m:t>
                          </m:r>
                        </m:sub>
                      </m:sSub>
                      <m:r>
                        <a:rPr lang="en-US" altLang="zh-CN">
                          <a:latin typeface="Cambria Math" panose="02040503050406030204" pitchFamily="18" charset="0"/>
                        </a:rPr>
                        <m:t>=</m:t>
                      </m:r>
                      <m:r>
                        <m:rPr>
                          <m:sty m:val="p"/>
                        </m:rPr>
                        <a:rPr lang="en-US" altLang="zh-CN" b="0" i="0" smtClean="0">
                          <a:latin typeface="Cambria Math" panose="02040503050406030204" pitchFamily="18" charset="0"/>
                        </a:rPr>
                        <m:t>elated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excited</m:t>
                      </m:r>
                    </m:oMath>
                  </m:oMathPara>
                </a14:m>
                <a:endParaRPr lang="zh-CN" altLang="en-US" dirty="0"/>
              </a:p>
            </p:txBody>
          </p:sp>
        </mc:Choice>
        <mc:Fallback xmlns="">
          <p:sp>
            <p:nvSpPr>
              <p:cNvPr id="7" name="文本框 6">
                <a:extLst>
                  <a:ext uri="{FF2B5EF4-FFF2-40B4-BE49-F238E27FC236}">
                    <a16:creationId xmlns:a16="http://schemas.microsoft.com/office/drawing/2014/main" id="{FBF663CA-F6D4-47AE-B79A-2C84B9907056}"/>
                  </a:ext>
                </a:extLst>
              </p:cNvPr>
              <p:cNvSpPr txBox="1">
                <a:spLocks noRot="1" noChangeAspect="1" noMove="1" noResize="1" noEditPoints="1" noAdjustHandles="1" noChangeArrowheads="1" noChangeShapeType="1" noTextEdit="1"/>
              </p:cNvSpPr>
              <p:nvPr/>
            </p:nvSpPr>
            <p:spPr>
              <a:xfrm>
                <a:off x="2895600" y="2656617"/>
                <a:ext cx="2381999" cy="276999"/>
              </a:xfrm>
              <a:prstGeom prst="rect">
                <a:avLst/>
              </a:prstGeom>
              <a:blipFill>
                <a:blip r:embed="rId5"/>
                <a:stretch>
                  <a:fillRect l="-767" r="-2046"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64B9691-730F-428B-B2CC-95DC2FDAC296}"/>
                  </a:ext>
                </a:extLst>
              </p:cNvPr>
              <p:cNvSpPr txBox="1"/>
              <p:nvPr/>
            </p:nvSpPr>
            <p:spPr>
              <a:xfrm>
                <a:off x="1295400" y="3103680"/>
                <a:ext cx="6781799" cy="923330"/>
              </a:xfrm>
              <a:prstGeom prst="rect">
                <a:avLst/>
              </a:prstGeom>
              <a:noFill/>
            </p:spPr>
            <p:txBody>
              <a:bodyPr wrap="square" rtlCol="0">
                <a:spAutoFit/>
              </a:bodyPr>
              <a:lstStyle/>
              <a:p>
                <a:r>
                  <a:rPr lang="zh-CN" altLang="en-US" dirty="0"/>
                  <a:t>但模型会把</a:t>
                </a:r>
                <a14:m>
                  <m:oMath xmlns:m="http://schemas.openxmlformats.org/officeDocument/2006/math">
                    <m:r>
                      <m:rPr>
                        <m:sty m:val="p"/>
                      </m:rPr>
                      <a:rPr lang="en-US" altLang="zh-CN">
                        <a:latin typeface="Cambria Math" panose="02040503050406030204" pitchFamily="18" charset="0"/>
                      </a:rPr>
                      <m:t>elated</m:t>
                    </m:r>
                  </m:oMath>
                </a14:m>
                <a:r>
                  <a:rPr lang="zh-CN" altLang="en-US" dirty="0"/>
                  <a:t>和</a:t>
                </a:r>
                <a14:m>
                  <m:oMath xmlns:m="http://schemas.openxmlformats.org/officeDocument/2006/math">
                    <m:r>
                      <m:rPr>
                        <m:sty m:val="p"/>
                      </m:rPr>
                      <a:rPr lang="en-US" altLang="zh-CN">
                        <a:latin typeface="Cambria Math" panose="02040503050406030204" pitchFamily="18" charset="0"/>
                      </a:rPr>
                      <m:t>excited</m:t>
                    </m:r>
                    <m:r>
                      <a:rPr lang="zh-CN" altLang="en-US" i="1" smtClean="0">
                        <a:latin typeface="Cambria Math" panose="02040503050406030204" pitchFamily="18" charset="0"/>
                      </a:rPr>
                      <m:t>会</m:t>
                    </m:r>
                  </m:oMath>
                </a14:m>
                <a:r>
                  <a:rPr lang="zh-CN" altLang="en-US" dirty="0"/>
                  <a:t>分别出现在</a:t>
                </a:r>
                <a:r>
                  <a:rPr lang="en-US" altLang="zh-CN" dirty="0"/>
                  <a:t>top10</a:t>
                </a:r>
                <a:r>
                  <a:rPr lang="zh-CN" altLang="en-US" dirty="0"/>
                  <a:t>的候选实体中，这里使用员工判断</a:t>
                </a:r>
                <a:r>
                  <a:rPr lang="en-US" altLang="zh-CN" dirty="0"/>
                  <a:t>top10</a:t>
                </a:r>
                <a:r>
                  <a:rPr lang="zh-CN" altLang="en-US" dirty="0"/>
                  <a:t>的候选实体不是标准答案，但是是有意义的，然后再计算指标。</a:t>
                </a:r>
              </a:p>
            </p:txBody>
          </p:sp>
        </mc:Choice>
        <mc:Fallback xmlns="">
          <p:sp>
            <p:nvSpPr>
              <p:cNvPr id="8" name="文本框 7">
                <a:extLst>
                  <a:ext uri="{FF2B5EF4-FFF2-40B4-BE49-F238E27FC236}">
                    <a16:creationId xmlns:a16="http://schemas.microsoft.com/office/drawing/2014/main" id="{D64B9691-730F-428B-B2CC-95DC2FDAC296}"/>
                  </a:ext>
                </a:extLst>
              </p:cNvPr>
              <p:cNvSpPr txBox="1">
                <a:spLocks noRot="1" noChangeAspect="1" noMove="1" noResize="1" noEditPoints="1" noAdjustHandles="1" noChangeArrowheads="1" noChangeShapeType="1" noTextEdit="1"/>
              </p:cNvSpPr>
              <p:nvPr/>
            </p:nvSpPr>
            <p:spPr>
              <a:xfrm>
                <a:off x="1295400" y="3103680"/>
                <a:ext cx="6781799" cy="923330"/>
              </a:xfrm>
              <a:prstGeom prst="rect">
                <a:avLst/>
              </a:prstGeom>
              <a:blipFill>
                <a:blip r:embed="rId6"/>
                <a:stretch>
                  <a:fillRect l="-809" t="-3289" r="-2158" b="-921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6F0B6D09-C118-4F5C-BF52-58341D435370}"/>
              </a:ext>
            </a:extLst>
          </p:cNvPr>
          <p:cNvPicPr>
            <a:picLocks noChangeAspect="1"/>
          </p:cNvPicPr>
          <p:nvPr/>
        </p:nvPicPr>
        <p:blipFill>
          <a:blip r:embed="rId7"/>
          <a:stretch>
            <a:fillRect/>
          </a:stretch>
        </p:blipFill>
        <p:spPr>
          <a:xfrm>
            <a:off x="1042918" y="4063731"/>
            <a:ext cx="6901320" cy="2744385"/>
          </a:xfrm>
          <a:prstGeom prst="rect">
            <a:avLst/>
          </a:prstGeom>
        </p:spPr>
      </p:pic>
    </p:spTree>
    <p:extLst>
      <p:ext uri="{BB962C8B-B14F-4D97-AF65-F5344CB8AC3E}">
        <p14:creationId xmlns:p14="http://schemas.microsoft.com/office/powerpoint/2010/main" val="358592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5517EF26-AE7E-4705-92BE-6FD7041C10E0}"/>
              </a:ext>
            </a:extLst>
          </p:cNvPr>
          <p:cNvPicPr>
            <a:picLocks noChangeAspect="1"/>
          </p:cNvPicPr>
          <p:nvPr/>
        </p:nvPicPr>
        <p:blipFill>
          <a:blip r:embed="rId2"/>
          <a:stretch>
            <a:fillRect/>
          </a:stretch>
        </p:blipFill>
        <p:spPr>
          <a:xfrm>
            <a:off x="60649" y="1981200"/>
            <a:ext cx="9144000" cy="2595524"/>
          </a:xfrm>
          <a:prstGeom prst="rect">
            <a:avLst/>
          </a:prstGeom>
        </p:spPr>
      </p:pic>
      <p:sp>
        <p:nvSpPr>
          <p:cNvPr id="4" name="文本框 3">
            <a:extLst>
              <a:ext uri="{FF2B5EF4-FFF2-40B4-BE49-F238E27FC236}">
                <a16:creationId xmlns:a16="http://schemas.microsoft.com/office/drawing/2014/main" id="{4023C5DE-097A-4B2C-A73F-8C03EEA9A553}"/>
              </a:ext>
            </a:extLst>
          </p:cNvPr>
          <p:cNvSpPr txBox="1"/>
          <p:nvPr/>
        </p:nvSpPr>
        <p:spPr>
          <a:xfrm>
            <a:off x="2286000" y="4800600"/>
            <a:ext cx="4572000" cy="369332"/>
          </a:xfrm>
          <a:prstGeom prst="rect">
            <a:avLst/>
          </a:prstGeom>
          <a:noFill/>
        </p:spPr>
        <p:txBody>
          <a:bodyPr wrap="square">
            <a:spAutoFit/>
          </a:bodyPr>
          <a:lstStyle/>
          <a:p>
            <a:pPr algn="ctr"/>
            <a:r>
              <a:rPr lang="en-US" altLang="zh-CN" b="1" dirty="0"/>
              <a:t>ACL</a:t>
            </a:r>
            <a:r>
              <a:rPr lang="en-US" altLang="zh-CN" sz="1800" b="1" dirty="0"/>
              <a:t> 2021</a:t>
            </a:r>
          </a:p>
        </p:txBody>
      </p:sp>
    </p:spTree>
    <p:extLst>
      <p:ext uri="{BB962C8B-B14F-4D97-AF65-F5344CB8AC3E}">
        <p14:creationId xmlns:p14="http://schemas.microsoft.com/office/powerpoint/2010/main" val="223075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Task</a:t>
            </a:r>
            <a:endParaRPr lang="zh-CN" altLang="en-US" dirty="0"/>
          </a:p>
        </p:txBody>
      </p:sp>
      <p:pic>
        <p:nvPicPr>
          <p:cNvPr id="3" name="图片 2">
            <a:extLst>
              <a:ext uri="{FF2B5EF4-FFF2-40B4-BE49-F238E27FC236}">
                <a16:creationId xmlns:a16="http://schemas.microsoft.com/office/drawing/2014/main" id="{A8309AD1-0BA2-4207-AA73-57C080771302}"/>
              </a:ext>
            </a:extLst>
          </p:cNvPr>
          <p:cNvPicPr>
            <a:picLocks noChangeAspect="1"/>
          </p:cNvPicPr>
          <p:nvPr/>
        </p:nvPicPr>
        <p:blipFill rotWithShape="1">
          <a:blip r:embed="rId3"/>
          <a:srcRect r="4695" b="55102"/>
          <a:stretch/>
        </p:blipFill>
        <p:spPr>
          <a:xfrm>
            <a:off x="1629260" y="990600"/>
            <a:ext cx="5609225" cy="1676400"/>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4780E36-D007-43F4-9BFC-6E04C69F9C95}"/>
                  </a:ext>
                </a:extLst>
              </p:cNvPr>
              <p:cNvSpPr txBox="1"/>
              <p:nvPr/>
            </p:nvSpPr>
            <p:spPr>
              <a:xfrm>
                <a:off x="838200" y="3579655"/>
                <a:ext cx="7865551" cy="369332"/>
              </a:xfrm>
              <a:prstGeom prst="rect">
                <a:avLst/>
              </a:prstGeom>
              <a:noFill/>
            </p:spPr>
            <p:txBody>
              <a:bodyPr wrap="none" rtlCol="0">
                <a:spAutoFit/>
              </a:bodyPr>
              <a:lstStyle/>
              <a:p>
                <a:r>
                  <a:rPr lang="zh-CN" altLang="en-US" dirty="0"/>
                  <a:t>溯因推理任务（</a:t>
                </a:r>
                <a14:m>
                  <m:oMath xmlns:m="http://schemas.openxmlformats.org/officeDocument/2006/math">
                    <m:r>
                      <a:rPr lang="zh-CN" altLang="en-US" i="1" smtClean="0">
                        <a:latin typeface="Cambria Math" panose="02040503050406030204" pitchFamily="18" charset="0"/>
                      </a:rPr>
                      <m:t>𝛼</m:t>
                    </m:r>
                    <m:r>
                      <m:rPr>
                        <m:sty m:val="p"/>
                      </m:rPr>
                      <a:rPr lang="en-US" altLang="zh-CN" b="0" i="0" smtClean="0">
                        <a:latin typeface="Cambria Math" panose="02040503050406030204" pitchFamily="18" charset="0"/>
                      </a:rPr>
                      <m:t>NLI</m:t>
                    </m:r>
                  </m:oMath>
                </a14:m>
                <a:r>
                  <a:rPr lang="zh-CN" altLang="en-US" dirty="0"/>
                  <a:t>）的目的是推理出不完整的观测事件之间最可能的解释</a:t>
                </a:r>
              </a:p>
            </p:txBody>
          </p:sp>
        </mc:Choice>
        <mc:Fallback xmlns="">
          <p:sp>
            <p:nvSpPr>
              <p:cNvPr id="10" name="文本框 9">
                <a:extLst>
                  <a:ext uri="{FF2B5EF4-FFF2-40B4-BE49-F238E27FC236}">
                    <a16:creationId xmlns:a16="http://schemas.microsoft.com/office/drawing/2014/main" id="{44780E36-D007-43F4-9BFC-6E04C69F9C95}"/>
                  </a:ext>
                </a:extLst>
              </p:cNvPr>
              <p:cNvSpPr txBox="1">
                <a:spLocks noRot="1" noChangeAspect="1" noMove="1" noResize="1" noEditPoints="1" noAdjustHandles="1" noChangeArrowheads="1" noChangeShapeType="1" noTextEdit="1"/>
              </p:cNvSpPr>
              <p:nvPr/>
            </p:nvSpPr>
            <p:spPr>
              <a:xfrm>
                <a:off x="838200" y="3579655"/>
                <a:ext cx="7865551" cy="369332"/>
              </a:xfrm>
              <a:prstGeom prst="rect">
                <a:avLst/>
              </a:prstGeom>
              <a:blipFill>
                <a:blip r:embed="rId4"/>
                <a:stretch>
                  <a:fillRect l="-698" t="-8197" b="-2459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16C3AB7-DD43-45E8-A94B-D981E790A198}"/>
              </a:ext>
            </a:extLst>
          </p:cNvPr>
          <p:cNvSpPr txBox="1"/>
          <p:nvPr/>
        </p:nvSpPr>
        <p:spPr>
          <a:xfrm>
            <a:off x="4082143" y="297180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05FF093-C6FA-4010-AB0E-C86B72D8E2F2}"/>
                  </a:ext>
                </a:extLst>
              </p:cNvPr>
              <p:cNvSpPr txBox="1"/>
              <p:nvPr/>
            </p:nvSpPr>
            <p:spPr>
              <a:xfrm>
                <a:off x="1143000" y="4310945"/>
                <a:ext cx="4429418" cy="923330"/>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t>给定两个观测事件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1</m:t>
                        </m:r>
                      </m:sub>
                    </m:sSub>
                  </m:oMath>
                </a14:m>
                <a:r>
                  <a:rPr lang="zh-CN" altLang="en-US" dirty="0"/>
                  <a:t>和</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𝑂</m:t>
                        </m:r>
                      </m:e>
                      <m:sub>
                        <m:r>
                          <a:rPr lang="en-US" altLang="zh-CN" b="0" i="1" dirty="0" smtClean="0">
                            <a:latin typeface="Cambria Math" panose="02040503050406030204" pitchFamily="18" charset="0"/>
                          </a:rPr>
                          <m:t>2</m:t>
                        </m:r>
                      </m:sub>
                    </m:sSub>
                  </m:oMath>
                </a14:m>
                <a:endParaRPr lang="en-US" altLang="zh-CN" dirty="0"/>
              </a:p>
              <a:p>
                <a:pPr marL="285750" indent="-285750">
                  <a:buFont typeface="Wingdings" panose="05000000000000000000" pitchFamily="2" charset="2"/>
                  <a:buChar char="l"/>
                </a:pPr>
                <a:r>
                  <a:rPr lang="zh-CN" altLang="en-US" dirty="0"/>
                  <a:t>给定两个候选的假设事件</a:t>
                </a:r>
                <a:endParaRPr lang="en-US" altLang="zh-CN" dirty="0"/>
              </a:p>
              <a:p>
                <a:pPr marL="285750" indent="-285750">
                  <a:buFont typeface="Wingdings" panose="05000000000000000000" pitchFamily="2" charset="2"/>
                  <a:buChar char="l"/>
                </a:pPr>
                <a14:m>
                  <m:oMath xmlns:m="http://schemas.openxmlformats.org/officeDocument/2006/math">
                    <m:r>
                      <a:rPr lang="zh-CN" altLang="en-US" i="1" smtClean="0">
                        <a:latin typeface="Cambria Math" panose="02040503050406030204" pitchFamily="18" charset="0"/>
                      </a:rPr>
                      <m:t>𝛼</m:t>
                    </m:r>
                    <m:r>
                      <m:rPr>
                        <m:sty m:val="p"/>
                      </m:rPr>
                      <a:rPr lang="en-US" altLang="zh-CN" b="0" i="0" smtClean="0">
                        <a:latin typeface="Cambria Math" panose="02040503050406030204" pitchFamily="18" charset="0"/>
                      </a:rPr>
                      <m:t>NLI</m:t>
                    </m:r>
                  </m:oMath>
                </a14:m>
                <a:r>
                  <a:rPr lang="zh-CN" altLang="en-US" dirty="0"/>
                  <a:t>任务需要选出候选事件中最可能的</a:t>
                </a:r>
              </a:p>
            </p:txBody>
          </p:sp>
        </mc:Choice>
        <mc:Fallback xmlns="">
          <p:sp>
            <p:nvSpPr>
              <p:cNvPr id="12" name="文本框 11">
                <a:extLst>
                  <a:ext uri="{FF2B5EF4-FFF2-40B4-BE49-F238E27FC236}">
                    <a16:creationId xmlns:a16="http://schemas.microsoft.com/office/drawing/2014/main" id="{F05FF093-C6FA-4010-AB0E-C86B72D8E2F2}"/>
                  </a:ext>
                </a:extLst>
              </p:cNvPr>
              <p:cNvSpPr txBox="1">
                <a:spLocks noRot="1" noChangeAspect="1" noMove="1" noResize="1" noEditPoints="1" noAdjustHandles="1" noChangeArrowheads="1" noChangeShapeType="1" noTextEdit="1"/>
              </p:cNvSpPr>
              <p:nvPr/>
            </p:nvSpPr>
            <p:spPr>
              <a:xfrm>
                <a:off x="1143000" y="4310945"/>
                <a:ext cx="4429418" cy="923330"/>
              </a:xfrm>
              <a:prstGeom prst="rect">
                <a:avLst/>
              </a:prstGeom>
              <a:blipFill>
                <a:blip r:embed="rId5"/>
                <a:stretch>
                  <a:fillRect l="-964" t="-3289" r="-551" b="-9211"/>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F0200CF-82E3-4294-B2B6-A1D349C5861D}"/>
              </a:ext>
            </a:extLst>
          </p:cNvPr>
          <p:cNvSpPr txBox="1"/>
          <p:nvPr/>
        </p:nvSpPr>
        <p:spPr>
          <a:xfrm>
            <a:off x="990600" y="5638800"/>
            <a:ext cx="5724644" cy="369332"/>
          </a:xfrm>
          <a:prstGeom prst="rect">
            <a:avLst/>
          </a:prstGeom>
          <a:noFill/>
        </p:spPr>
        <p:txBody>
          <a:bodyPr wrap="none" rtlCol="0">
            <a:spAutoFit/>
          </a:bodyPr>
          <a:lstStyle/>
          <a:p>
            <a:r>
              <a:rPr lang="zh-CN" altLang="en-US" dirty="0"/>
              <a:t>所有观测事件和假设事件都是自然语言描述的日常事件</a:t>
            </a:r>
          </a:p>
        </p:txBody>
      </p:sp>
    </p:spTree>
    <p:extLst>
      <p:ext uri="{BB962C8B-B14F-4D97-AF65-F5344CB8AC3E}">
        <p14:creationId xmlns:p14="http://schemas.microsoft.com/office/powerpoint/2010/main" val="277051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Motivation</a:t>
            </a:r>
            <a:endParaRPr lang="zh-CN" altLang="en-US" dirty="0"/>
          </a:p>
        </p:txBody>
      </p:sp>
      <p:sp>
        <p:nvSpPr>
          <p:cNvPr id="3" name="文本框 2">
            <a:extLst>
              <a:ext uri="{FF2B5EF4-FFF2-40B4-BE49-F238E27FC236}">
                <a16:creationId xmlns:a16="http://schemas.microsoft.com/office/drawing/2014/main" id="{82F635EE-BC2B-4916-B7DB-072448E55737}"/>
              </a:ext>
            </a:extLst>
          </p:cNvPr>
          <p:cNvSpPr txBox="1"/>
          <p:nvPr/>
        </p:nvSpPr>
        <p:spPr>
          <a:xfrm>
            <a:off x="1143000" y="1600200"/>
            <a:ext cx="6324600"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之前用预训练语言模型进行溯因推理的工作，虽然可以捕捉到事件的语义信息，但是常识知识对溯因推理也很关键</a:t>
            </a:r>
          </a:p>
        </p:txBody>
      </p:sp>
      <p:pic>
        <p:nvPicPr>
          <p:cNvPr id="4" name="图片 3">
            <a:extLst>
              <a:ext uri="{FF2B5EF4-FFF2-40B4-BE49-F238E27FC236}">
                <a16:creationId xmlns:a16="http://schemas.microsoft.com/office/drawing/2014/main" id="{9C610476-AB87-4851-9D96-AC6EDF77A0DB}"/>
              </a:ext>
            </a:extLst>
          </p:cNvPr>
          <p:cNvPicPr>
            <a:picLocks noChangeAspect="1"/>
          </p:cNvPicPr>
          <p:nvPr/>
        </p:nvPicPr>
        <p:blipFill rotWithShape="1">
          <a:blip r:embed="rId3"/>
          <a:srcRect l="1511" t="46939" r="24943"/>
          <a:stretch/>
        </p:blipFill>
        <p:spPr>
          <a:xfrm>
            <a:off x="2140993" y="2438400"/>
            <a:ext cx="4328613" cy="198120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5CFF909-FB0C-4880-9731-5B0DBBE89785}"/>
                  </a:ext>
                </a:extLst>
              </p:cNvPr>
              <p:cNvSpPr txBox="1"/>
              <p:nvPr/>
            </p:nvSpPr>
            <p:spPr>
              <a:xfrm>
                <a:off x="1600200" y="5029200"/>
                <a:ext cx="5867400" cy="646331"/>
              </a:xfrm>
              <a:prstGeom prst="rect">
                <a:avLst/>
              </a:prstGeom>
              <a:noFill/>
            </p:spPr>
            <p:txBody>
              <a:bodyPr wrap="square" rtlCol="0">
                <a:spAutoFit/>
              </a:bodyPr>
              <a:lstStyle/>
              <a:p>
                <a:r>
                  <a:rPr lang="zh-CN" altLang="en-US" dirty="0"/>
                  <a:t>中间事件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oMath>
                </a14:m>
                <a:r>
                  <a:rPr lang="zh-CN" altLang="en-US" dirty="0"/>
                  <a:t>和</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𝐼</m:t>
                        </m:r>
                      </m:e>
                      <m:sub>
                        <m:r>
                          <a:rPr lang="en-US" altLang="zh-CN" b="0" i="1" dirty="0" smtClean="0">
                            <a:latin typeface="Cambria Math" panose="02040503050406030204" pitchFamily="18" charset="0"/>
                          </a:rPr>
                          <m:t>2</m:t>
                        </m:r>
                      </m:sub>
                    </m:sSub>
                  </m:oMath>
                </a14:m>
                <a:r>
                  <a:rPr lang="zh-CN" altLang="en-US" dirty="0"/>
                  <a:t>对于理解观测事件和假设事件是非常重要的常识信息</a:t>
                </a:r>
              </a:p>
            </p:txBody>
          </p:sp>
        </mc:Choice>
        <mc:Fallback xmlns="">
          <p:sp>
            <p:nvSpPr>
              <p:cNvPr id="5" name="文本框 4">
                <a:extLst>
                  <a:ext uri="{FF2B5EF4-FFF2-40B4-BE49-F238E27FC236}">
                    <a16:creationId xmlns:a16="http://schemas.microsoft.com/office/drawing/2014/main" id="{75CFF909-FB0C-4880-9731-5B0DBBE89785}"/>
                  </a:ext>
                </a:extLst>
              </p:cNvPr>
              <p:cNvSpPr txBox="1">
                <a:spLocks noRot="1" noChangeAspect="1" noMove="1" noResize="1" noEditPoints="1" noAdjustHandles="1" noChangeArrowheads="1" noChangeShapeType="1" noTextEdit="1"/>
              </p:cNvSpPr>
              <p:nvPr/>
            </p:nvSpPr>
            <p:spPr>
              <a:xfrm>
                <a:off x="1600200" y="5029200"/>
                <a:ext cx="5867400" cy="646331"/>
              </a:xfrm>
              <a:prstGeom prst="rect">
                <a:avLst/>
              </a:prstGeom>
              <a:blipFill>
                <a:blip r:embed="rId4"/>
                <a:stretch>
                  <a:fillRect l="-936"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4883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Motivation</a:t>
            </a:r>
            <a:endParaRPr lang="zh-CN" altLang="en-US" dirty="0"/>
          </a:p>
        </p:txBody>
      </p:sp>
      <p:sp>
        <p:nvSpPr>
          <p:cNvPr id="6" name="文本框 5">
            <a:extLst>
              <a:ext uri="{FF2B5EF4-FFF2-40B4-BE49-F238E27FC236}">
                <a16:creationId xmlns:a16="http://schemas.microsoft.com/office/drawing/2014/main" id="{C3867690-ADFA-4874-A760-84F60FE7C154}"/>
              </a:ext>
            </a:extLst>
          </p:cNvPr>
          <p:cNvSpPr txBox="1"/>
          <p:nvPr/>
        </p:nvSpPr>
        <p:spPr>
          <a:xfrm>
            <a:off x="1295400" y="1752600"/>
            <a:ext cx="6553199"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观测事件、假设事件、中间事件以及他们的关系可以通过事件图的方法进行描述</a:t>
            </a:r>
          </a:p>
        </p:txBody>
      </p:sp>
      <p:sp>
        <p:nvSpPr>
          <p:cNvPr id="7" name="文本框 6">
            <a:extLst>
              <a:ext uri="{FF2B5EF4-FFF2-40B4-BE49-F238E27FC236}">
                <a16:creationId xmlns:a16="http://schemas.microsoft.com/office/drawing/2014/main" id="{9FC29C2E-4CDF-4A82-8B81-B31737237FC0}"/>
              </a:ext>
            </a:extLst>
          </p:cNvPr>
          <p:cNvSpPr txBox="1"/>
          <p:nvPr/>
        </p:nvSpPr>
        <p:spPr>
          <a:xfrm>
            <a:off x="2057400" y="3089410"/>
            <a:ext cx="4570482" cy="369332"/>
          </a:xfrm>
          <a:prstGeom prst="rect">
            <a:avLst/>
          </a:prstGeom>
          <a:noFill/>
        </p:spPr>
        <p:txBody>
          <a:bodyPr wrap="none" rtlCol="0">
            <a:spAutoFit/>
          </a:bodyPr>
          <a:lstStyle/>
          <a:p>
            <a:r>
              <a:rPr lang="zh-CN" altLang="en-US" dirty="0"/>
              <a:t>问题是怎么从事件图中学习需要的常识知识</a:t>
            </a:r>
          </a:p>
        </p:txBody>
      </p:sp>
    </p:spTree>
    <p:extLst>
      <p:ext uri="{BB962C8B-B14F-4D97-AF65-F5344CB8AC3E}">
        <p14:creationId xmlns:p14="http://schemas.microsoft.com/office/powerpoint/2010/main" val="138293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1EC454EF-ED47-426F-AC19-BD5184E5D90C}"/>
              </a:ext>
            </a:extLst>
          </p:cNvPr>
          <p:cNvPicPr>
            <a:picLocks noChangeAspect="1"/>
          </p:cNvPicPr>
          <p:nvPr/>
        </p:nvPicPr>
        <p:blipFill>
          <a:blip r:embed="rId2"/>
          <a:stretch>
            <a:fillRect/>
          </a:stretch>
        </p:blipFill>
        <p:spPr>
          <a:xfrm>
            <a:off x="0" y="2539815"/>
            <a:ext cx="9144000" cy="1778369"/>
          </a:xfrm>
          <a:prstGeom prst="rect">
            <a:avLst/>
          </a:prstGeom>
        </p:spPr>
      </p:pic>
      <p:sp>
        <p:nvSpPr>
          <p:cNvPr id="5" name="文本框 4">
            <a:extLst>
              <a:ext uri="{FF2B5EF4-FFF2-40B4-BE49-F238E27FC236}">
                <a16:creationId xmlns:a16="http://schemas.microsoft.com/office/drawing/2014/main" id="{ADAD75C9-78B8-486F-8752-DD1A64A75CC8}"/>
              </a:ext>
            </a:extLst>
          </p:cNvPr>
          <p:cNvSpPr txBox="1"/>
          <p:nvPr/>
        </p:nvSpPr>
        <p:spPr>
          <a:xfrm>
            <a:off x="2286000" y="4419600"/>
            <a:ext cx="4572000" cy="369332"/>
          </a:xfrm>
          <a:prstGeom prst="rect">
            <a:avLst/>
          </a:prstGeom>
          <a:noFill/>
        </p:spPr>
        <p:txBody>
          <a:bodyPr wrap="square">
            <a:spAutoFit/>
          </a:bodyPr>
          <a:lstStyle/>
          <a:p>
            <a:pPr algn="ctr"/>
            <a:r>
              <a:rPr lang="en-US" altLang="zh-CN" sz="1800" b="1" dirty="0"/>
              <a:t>AAAI 2020</a:t>
            </a:r>
          </a:p>
        </p:txBody>
      </p:sp>
    </p:spTree>
    <p:extLst>
      <p:ext uri="{BB962C8B-B14F-4D97-AF65-F5344CB8AC3E}">
        <p14:creationId xmlns:p14="http://schemas.microsoft.com/office/powerpoint/2010/main" val="346131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9E79FB87-884C-41E1-91FE-8CDF515A67CE}"/>
              </a:ext>
            </a:extLst>
          </p:cNvPr>
          <p:cNvSpPr txBox="1"/>
          <p:nvPr/>
        </p:nvSpPr>
        <p:spPr>
          <a:xfrm>
            <a:off x="990600" y="1447800"/>
            <a:ext cx="7162800"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基于一些辅助的常识知识数据构建事件图</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提出了一个分两步训练的模型（</a:t>
            </a:r>
            <a:r>
              <a:rPr lang="en-US" altLang="zh-CN" dirty="0"/>
              <a:t>Event Graph Enhanced </a:t>
            </a:r>
            <a:r>
              <a:rPr lang="en-US" altLang="zh-CN" dirty="0" err="1"/>
              <a:t>RoBERTa</a:t>
            </a:r>
            <a:r>
              <a:rPr lang="en-US" altLang="zh-CN" dirty="0"/>
              <a:t> </a:t>
            </a:r>
            <a:r>
              <a:rPr lang="zh-CN" altLang="en-US" dirty="0"/>
              <a:t>），解决上述问题</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BC8064C-80FF-4DB2-9DE2-8AB9653BF992}"/>
                  </a:ext>
                </a:extLst>
              </p:cNvPr>
              <p:cNvSpPr txBox="1"/>
              <p:nvPr/>
            </p:nvSpPr>
            <p:spPr>
              <a:xfrm>
                <a:off x="2133600" y="2849142"/>
                <a:ext cx="3562194" cy="369332"/>
              </a:xfrm>
              <a:prstGeom prst="rect">
                <a:avLst/>
              </a:prstGeom>
              <a:noFill/>
            </p:spPr>
            <p:txBody>
              <a:bodyPr wrap="none" rtlCol="0">
                <a:spAutoFit/>
              </a:bodyPr>
              <a:lstStyle/>
              <a:p>
                <a:r>
                  <a:rPr lang="zh-CN" altLang="en-US" dirty="0"/>
                  <a:t>引入隐变量</a:t>
                </a:r>
                <a14:m>
                  <m:oMath xmlns:m="http://schemas.openxmlformats.org/officeDocument/2006/math">
                    <m:r>
                      <a:rPr lang="en-US" altLang="zh-CN" b="1" i="1" smtClean="0">
                        <a:latin typeface="Cambria Math" panose="02040503050406030204" pitchFamily="18" charset="0"/>
                      </a:rPr>
                      <m:t>𝒁</m:t>
                    </m:r>
                    <m:r>
                      <a:rPr lang="zh-CN" altLang="en-US" b="1" i="1">
                        <a:latin typeface="Cambria Math" panose="02040503050406030204" pitchFamily="18" charset="0"/>
                      </a:rPr>
                      <m:t>建模</m:t>
                    </m:r>
                  </m:oMath>
                </a14:m>
                <a:r>
                  <a:rPr lang="zh-CN" altLang="en-US" dirty="0"/>
                  <a:t>中间事件的信息</a:t>
                </a:r>
              </a:p>
            </p:txBody>
          </p:sp>
        </mc:Choice>
        <mc:Fallback xmlns="">
          <p:sp>
            <p:nvSpPr>
              <p:cNvPr id="4" name="文本框 3">
                <a:extLst>
                  <a:ext uri="{FF2B5EF4-FFF2-40B4-BE49-F238E27FC236}">
                    <a16:creationId xmlns:a16="http://schemas.microsoft.com/office/drawing/2014/main" id="{9BC8064C-80FF-4DB2-9DE2-8AB9653BF992}"/>
                  </a:ext>
                </a:extLst>
              </p:cNvPr>
              <p:cNvSpPr txBox="1">
                <a:spLocks noRot="1" noChangeAspect="1" noMove="1" noResize="1" noEditPoints="1" noAdjustHandles="1" noChangeArrowheads="1" noChangeShapeType="1" noTextEdit="1"/>
              </p:cNvSpPr>
              <p:nvPr/>
            </p:nvSpPr>
            <p:spPr>
              <a:xfrm>
                <a:off x="2133600" y="2849142"/>
                <a:ext cx="3562194" cy="369332"/>
              </a:xfrm>
              <a:prstGeom prst="rect">
                <a:avLst/>
              </a:prstGeom>
              <a:blipFill>
                <a:blip r:embed="rId3"/>
                <a:stretch>
                  <a:fillRect l="-1370" t="-8197" r="-1027" b="-2459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96FFAC8-30CC-477F-9EEB-A1D0CB3A4D70}"/>
              </a:ext>
            </a:extLst>
          </p:cNvPr>
          <p:cNvSpPr txBox="1"/>
          <p:nvPr/>
        </p:nvSpPr>
        <p:spPr>
          <a:xfrm>
            <a:off x="2133600" y="3773269"/>
            <a:ext cx="4876800" cy="646331"/>
          </a:xfrm>
          <a:prstGeom prst="rect">
            <a:avLst/>
          </a:prstGeom>
          <a:noFill/>
        </p:spPr>
        <p:txBody>
          <a:bodyPr wrap="square" rtlCol="0">
            <a:spAutoFit/>
          </a:bodyPr>
          <a:lstStyle/>
          <a:p>
            <a:r>
              <a:rPr lang="zh-CN" altLang="en-US" dirty="0"/>
              <a:t>使用</a:t>
            </a:r>
            <a:r>
              <a:rPr lang="en-US" altLang="zh-CN" dirty="0"/>
              <a:t>pretraining</a:t>
            </a:r>
            <a:r>
              <a:rPr lang="zh-CN" altLang="en-US" dirty="0"/>
              <a:t>加</a:t>
            </a:r>
            <a:r>
              <a:rPr lang="en-US" altLang="zh-CN" dirty="0"/>
              <a:t>finetuning</a:t>
            </a:r>
            <a:r>
              <a:rPr lang="zh-CN" altLang="en-US" dirty="0"/>
              <a:t>的方法，分别使模型获得常识信息以及使用常识信息进行推理</a:t>
            </a:r>
          </a:p>
        </p:txBody>
      </p:sp>
    </p:spTree>
    <p:extLst>
      <p:ext uri="{BB962C8B-B14F-4D97-AF65-F5344CB8AC3E}">
        <p14:creationId xmlns:p14="http://schemas.microsoft.com/office/powerpoint/2010/main" val="2494348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Model</a:t>
            </a:r>
            <a:endParaRPr lang="zh-CN" altLang="en-US" dirty="0"/>
          </a:p>
        </p:txBody>
      </p:sp>
      <p:pic>
        <p:nvPicPr>
          <p:cNvPr id="3" name="图片 2">
            <a:extLst>
              <a:ext uri="{FF2B5EF4-FFF2-40B4-BE49-F238E27FC236}">
                <a16:creationId xmlns:a16="http://schemas.microsoft.com/office/drawing/2014/main" id="{8872E238-810C-41B5-A4E7-582359A2F211}"/>
              </a:ext>
            </a:extLst>
          </p:cNvPr>
          <p:cNvPicPr>
            <a:picLocks noChangeAspect="1"/>
          </p:cNvPicPr>
          <p:nvPr/>
        </p:nvPicPr>
        <p:blipFill rotWithShape="1">
          <a:blip r:embed="rId3"/>
          <a:srcRect l="4284" t="1110" r="3745"/>
          <a:stretch/>
        </p:blipFill>
        <p:spPr>
          <a:xfrm>
            <a:off x="1143000" y="1143000"/>
            <a:ext cx="6781800" cy="5748382"/>
          </a:xfrm>
          <a:prstGeom prst="rect">
            <a:avLst/>
          </a:prstGeom>
        </p:spPr>
      </p:pic>
    </p:spTree>
    <p:extLst>
      <p:ext uri="{BB962C8B-B14F-4D97-AF65-F5344CB8AC3E}">
        <p14:creationId xmlns:p14="http://schemas.microsoft.com/office/powerpoint/2010/main" val="1400164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Model</a:t>
            </a:r>
            <a:endParaRPr lang="zh-CN" altLang="en-US" dirty="0"/>
          </a:p>
        </p:txBody>
      </p:sp>
      <p:pic>
        <p:nvPicPr>
          <p:cNvPr id="3" name="图片 2">
            <a:extLst>
              <a:ext uri="{FF2B5EF4-FFF2-40B4-BE49-F238E27FC236}">
                <a16:creationId xmlns:a16="http://schemas.microsoft.com/office/drawing/2014/main" id="{79D2B87F-8648-47EA-94A0-3E8DFCF62C77}"/>
              </a:ext>
            </a:extLst>
          </p:cNvPr>
          <p:cNvPicPr>
            <a:picLocks noChangeAspect="1"/>
          </p:cNvPicPr>
          <p:nvPr/>
        </p:nvPicPr>
        <p:blipFill>
          <a:blip r:embed="rId3"/>
          <a:stretch>
            <a:fillRect/>
          </a:stretch>
        </p:blipFill>
        <p:spPr>
          <a:xfrm>
            <a:off x="0" y="894561"/>
            <a:ext cx="9144000" cy="2768430"/>
          </a:xfrm>
          <a:prstGeom prst="rect">
            <a:avLst/>
          </a:prstGeom>
        </p:spPr>
      </p:pic>
      <p:sp>
        <p:nvSpPr>
          <p:cNvPr id="4" name="文本框 3">
            <a:extLst>
              <a:ext uri="{FF2B5EF4-FFF2-40B4-BE49-F238E27FC236}">
                <a16:creationId xmlns:a16="http://schemas.microsoft.com/office/drawing/2014/main" id="{AA9B63DB-B5F5-4A57-97A9-B9915B3205A9}"/>
              </a:ext>
            </a:extLst>
          </p:cNvPr>
          <p:cNvSpPr txBox="1"/>
          <p:nvPr/>
        </p:nvSpPr>
        <p:spPr>
          <a:xfrm>
            <a:off x="914400" y="3886200"/>
            <a:ext cx="6705600"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溯因推理任务的的输入时给定两个观测事件，判断哪个假设事件作为观测事件解释的可能性最大</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D1CE607-B6F9-4B38-8F43-189B05377324}"/>
                  </a:ext>
                </a:extLst>
              </p:cNvPr>
              <p:cNvSpPr txBox="1"/>
              <p:nvPr/>
            </p:nvSpPr>
            <p:spPr>
              <a:xfrm>
                <a:off x="3683280" y="4617240"/>
                <a:ext cx="15018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2</m:t>
                              </m:r>
                            </m:sub>
                          </m:sSub>
                        </m:e>
                      </m:d>
                    </m:oMath>
                  </m:oMathPara>
                </a14:m>
                <a:endParaRPr lang="zh-CN" altLang="en-US" dirty="0"/>
              </a:p>
            </p:txBody>
          </p:sp>
        </mc:Choice>
        <mc:Fallback xmlns="">
          <p:sp>
            <p:nvSpPr>
              <p:cNvPr id="5" name="文本框 4">
                <a:extLst>
                  <a:ext uri="{FF2B5EF4-FFF2-40B4-BE49-F238E27FC236}">
                    <a16:creationId xmlns:a16="http://schemas.microsoft.com/office/drawing/2014/main" id="{AD1CE607-B6F9-4B38-8F43-189B05377324}"/>
                  </a:ext>
                </a:extLst>
              </p:cNvPr>
              <p:cNvSpPr txBox="1">
                <a:spLocks noRot="1" noChangeAspect="1" noMove="1" noResize="1" noEditPoints="1" noAdjustHandles="1" noChangeArrowheads="1" noChangeShapeType="1" noTextEdit="1"/>
              </p:cNvSpPr>
              <p:nvPr/>
            </p:nvSpPr>
            <p:spPr>
              <a:xfrm>
                <a:off x="3683280" y="4617240"/>
                <a:ext cx="1501821" cy="276999"/>
              </a:xfrm>
              <a:prstGeom prst="rect">
                <a:avLst/>
              </a:prstGeom>
              <a:blipFill>
                <a:blip r:embed="rId4"/>
                <a:stretch>
                  <a:fillRect l="-3239"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EA25BD4-3AB9-4B8E-A237-5EABC1357C26}"/>
                  </a:ext>
                </a:extLst>
              </p:cNvPr>
              <p:cNvSpPr txBox="1"/>
              <p:nvPr/>
            </p:nvSpPr>
            <p:spPr>
              <a:xfrm>
                <a:off x="1219200" y="5181600"/>
                <a:ext cx="7498015" cy="646331"/>
              </a:xfrm>
              <a:prstGeom prst="rect">
                <a:avLst/>
              </a:prstGeom>
              <a:noFill/>
            </p:spPr>
            <p:txBody>
              <a:bodyPr wrap="none" rtlCol="0">
                <a:spAutoFit/>
              </a:bodyPr>
              <a:lstStyle/>
              <a:p>
                <a:r>
                  <a:rPr lang="zh-CN" altLang="en-US" dirty="0"/>
                  <a:t>定义</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进一步形式化了溯因推理任务为</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b="0" i="1" smtClean="0">
                            <a:latin typeface="Cambria Math" panose="02040503050406030204" pitchFamily="18" charset="0"/>
                          </a:rPr>
                          <m:t>𝑋</m:t>
                        </m:r>
                      </m:e>
                    </m:d>
                  </m:oMath>
                </a14:m>
                <a:endParaRPr lang="en-US" altLang="zh-CN" dirty="0"/>
              </a:p>
              <a:p>
                <a:r>
                  <a:rPr lang="zh-CN" altLang="en-US" dirty="0"/>
                  <a:t>定义</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𝑋</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𝑂</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t>，当隐变量已知时，模型可以形式化为</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e>
                    </m:d>
                  </m:oMath>
                </a14:m>
                <a:endParaRPr lang="zh-CN" altLang="en-US" dirty="0"/>
              </a:p>
            </p:txBody>
          </p:sp>
        </mc:Choice>
        <mc:Fallback xmlns="">
          <p:sp>
            <p:nvSpPr>
              <p:cNvPr id="6" name="文本框 5">
                <a:extLst>
                  <a:ext uri="{FF2B5EF4-FFF2-40B4-BE49-F238E27FC236}">
                    <a16:creationId xmlns:a16="http://schemas.microsoft.com/office/drawing/2014/main" id="{3EA25BD4-3AB9-4B8E-A237-5EABC1357C26}"/>
                  </a:ext>
                </a:extLst>
              </p:cNvPr>
              <p:cNvSpPr txBox="1">
                <a:spLocks noRot="1" noChangeAspect="1" noMove="1" noResize="1" noEditPoints="1" noAdjustHandles="1" noChangeArrowheads="1" noChangeShapeType="1" noTextEdit="1"/>
              </p:cNvSpPr>
              <p:nvPr/>
            </p:nvSpPr>
            <p:spPr>
              <a:xfrm>
                <a:off x="1219200" y="5181600"/>
                <a:ext cx="7498015" cy="646331"/>
              </a:xfrm>
              <a:prstGeom prst="rect">
                <a:avLst/>
              </a:prstGeom>
              <a:blipFill>
                <a:blip r:embed="rId5"/>
                <a:stretch>
                  <a:fillRect l="-650"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709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Event Graph</a:t>
            </a:r>
            <a:endParaRPr lang="zh-CN" altLang="en-US" dirty="0"/>
          </a:p>
        </p:txBody>
      </p:sp>
      <p:sp>
        <p:nvSpPr>
          <p:cNvPr id="3" name="文本框 2">
            <a:extLst>
              <a:ext uri="{FF2B5EF4-FFF2-40B4-BE49-F238E27FC236}">
                <a16:creationId xmlns:a16="http://schemas.microsoft.com/office/drawing/2014/main" id="{F9F44C65-BF10-4684-B9EE-D75301C636C4}"/>
              </a:ext>
            </a:extLst>
          </p:cNvPr>
          <p:cNvSpPr txBox="1"/>
          <p:nvPr/>
        </p:nvSpPr>
        <p:spPr>
          <a:xfrm>
            <a:off x="762000" y="1371600"/>
            <a:ext cx="7391399" cy="369332"/>
          </a:xfrm>
          <a:prstGeom prst="rect">
            <a:avLst/>
          </a:prstGeom>
          <a:noFill/>
        </p:spPr>
        <p:txBody>
          <a:bodyPr wrap="square" rtlCol="0">
            <a:spAutoFit/>
          </a:bodyPr>
          <a:lstStyle/>
          <a:p>
            <a:r>
              <a:rPr lang="en-US" altLang="zh-CN" dirty="0"/>
              <a:t>VIST </a:t>
            </a:r>
            <a:r>
              <a:rPr lang="zh-CN" altLang="en-US" dirty="0"/>
              <a:t>和</a:t>
            </a:r>
            <a:r>
              <a:rPr lang="en-US" altLang="zh-CN" dirty="0"/>
              <a:t> Time Travel</a:t>
            </a:r>
            <a:r>
              <a:rPr lang="zh-CN" altLang="en-US" dirty="0"/>
              <a:t>数据集是两个故事集，每个故事都是由五句话组成。</a:t>
            </a:r>
          </a:p>
        </p:txBody>
      </p:sp>
      <p:sp>
        <p:nvSpPr>
          <p:cNvPr id="4" name="文本框 3">
            <a:extLst>
              <a:ext uri="{FF2B5EF4-FFF2-40B4-BE49-F238E27FC236}">
                <a16:creationId xmlns:a16="http://schemas.microsoft.com/office/drawing/2014/main" id="{AE78D882-E206-467F-B81A-0AFFD6E529C7}"/>
              </a:ext>
            </a:extLst>
          </p:cNvPr>
          <p:cNvSpPr txBox="1"/>
          <p:nvPr/>
        </p:nvSpPr>
        <p:spPr>
          <a:xfrm>
            <a:off x="755778" y="4441597"/>
            <a:ext cx="7770845" cy="646331"/>
          </a:xfrm>
          <a:prstGeom prst="rect">
            <a:avLst/>
          </a:prstGeom>
          <a:noFill/>
        </p:spPr>
        <p:txBody>
          <a:bodyPr wrap="square" rtlCol="0">
            <a:spAutoFit/>
          </a:bodyPr>
          <a:lstStyle/>
          <a:p>
            <a:r>
              <a:rPr lang="zh-CN" altLang="en-US" dirty="0"/>
              <a:t>在</a:t>
            </a:r>
            <a:r>
              <a:rPr lang="en-US" altLang="zh-CN" dirty="0"/>
              <a:t>next event prediction task</a:t>
            </a:r>
            <a:r>
              <a:rPr lang="zh-CN" altLang="en-US" dirty="0"/>
              <a:t>上微调一个</a:t>
            </a:r>
            <a:r>
              <a:rPr lang="en-US" altLang="zh-CN" dirty="0" err="1"/>
              <a:t>RoBERTa</a:t>
            </a:r>
            <a:r>
              <a:rPr lang="en-US" altLang="zh-CN" dirty="0"/>
              <a:t>-large</a:t>
            </a:r>
            <a:r>
              <a:rPr lang="zh-CN" altLang="en-US" dirty="0"/>
              <a:t>模型。使用一个故事中的相邻句子对作为正样本、不相邻或者逆序的句子</a:t>
            </a:r>
            <a:r>
              <a:rPr lang="zh-CN" altLang="en-US"/>
              <a:t>对作为负样本。</a:t>
            </a:r>
            <a:endParaRPr lang="zh-CN" altLang="en-US" dirty="0"/>
          </a:p>
        </p:txBody>
      </p:sp>
      <p:sp>
        <p:nvSpPr>
          <p:cNvPr id="5" name="文本框 4">
            <a:extLst>
              <a:ext uri="{FF2B5EF4-FFF2-40B4-BE49-F238E27FC236}">
                <a16:creationId xmlns:a16="http://schemas.microsoft.com/office/drawing/2014/main" id="{737EDED1-DEEF-4886-AA67-F9D064816B64}"/>
              </a:ext>
            </a:extLst>
          </p:cNvPr>
          <p:cNvSpPr txBox="1"/>
          <p:nvPr/>
        </p:nvSpPr>
        <p:spPr>
          <a:xfrm>
            <a:off x="1576691" y="5323735"/>
            <a:ext cx="5715000" cy="369332"/>
          </a:xfrm>
          <a:prstGeom prst="rect">
            <a:avLst/>
          </a:prstGeom>
          <a:noFill/>
        </p:spPr>
        <p:txBody>
          <a:bodyPr wrap="square" rtlCol="0">
            <a:spAutoFit/>
          </a:bodyPr>
          <a:lstStyle/>
          <a:p>
            <a:r>
              <a:rPr lang="zh-CN" altLang="en-US" dirty="0"/>
              <a:t>一个故事里的</a:t>
            </a:r>
            <a:r>
              <a:rPr lang="en-US" altLang="zh-CN" dirty="0"/>
              <a:t>[1st, 2nd]</a:t>
            </a:r>
            <a:r>
              <a:rPr lang="zh-CN" altLang="en-US" dirty="0"/>
              <a:t>句子和</a:t>
            </a:r>
            <a:r>
              <a:rPr lang="en-US" altLang="zh-CN" dirty="0"/>
              <a:t> [4th, 5th] </a:t>
            </a:r>
            <a:r>
              <a:rPr lang="zh-CN" altLang="en-US" dirty="0"/>
              <a:t>句子是两个正例</a:t>
            </a:r>
          </a:p>
        </p:txBody>
      </p:sp>
      <p:sp>
        <p:nvSpPr>
          <p:cNvPr id="7" name="文本框 6">
            <a:extLst>
              <a:ext uri="{FF2B5EF4-FFF2-40B4-BE49-F238E27FC236}">
                <a16:creationId xmlns:a16="http://schemas.microsoft.com/office/drawing/2014/main" id="{9D7FDBCC-8B41-4165-BCA1-1DB8993504BE}"/>
              </a:ext>
            </a:extLst>
          </p:cNvPr>
          <p:cNvSpPr txBox="1"/>
          <p:nvPr/>
        </p:nvSpPr>
        <p:spPr>
          <a:xfrm>
            <a:off x="1565457" y="5789888"/>
            <a:ext cx="5737468" cy="369332"/>
          </a:xfrm>
          <a:prstGeom prst="rect">
            <a:avLst/>
          </a:prstGeom>
          <a:noFill/>
        </p:spPr>
        <p:txBody>
          <a:bodyPr wrap="none" rtlCol="0">
            <a:spAutoFit/>
          </a:bodyPr>
          <a:lstStyle/>
          <a:p>
            <a:r>
              <a:rPr lang="zh-CN" altLang="en-US" dirty="0"/>
              <a:t>一个故事里的</a:t>
            </a:r>
            <a:r>
              <a:rPr lang="en-US" altLang="zh-CN" dirty="0"/>
              <a:t>[1st, 3rd]</a:t>
            </a:r>
            <a:r>
              <a:rPr lang="zh-CN" altLang="en-US" dirty="0"/>
              <a:t>句子和</a:t>
            </a:r>
            <a:r>
              <a:rPr lang="en-US" altLang="zh-CN" dirty="0"/>
              <a:t> [5th, 4th] </a:t>
            </a:r>
            <a:r>
              <a:rPr lang="zh-CN" altLang="en-US" dirty="0"/>
              <a:t>句子是两个反例</a:t>
            </a:r>
          </a:p>
        </p:txBody>
      </p:sp>
      <p:sp>
        <p:nvSpPr>
          <p:cNvPr id="6" name="文本框 5">
            <a:extLst>
              <a:ext uri="{FF2B5EF4-FFF2-40B4-BE49-F238E27FC236}">
                <a16:creationId xmlns:a16="http://schemas.microsoft.com/office/drawing/2014/main" id="{37E65E69-096B-4A33-8C58-8A78E5E490D2}"/>
              </a:ext>
            </a:extLst>
          </p:cNvPr>
          <p:cNvSpPr txBox="1"/>
          <p:nvPr/>
        </p:nvSpPr>
        <p:spPr>
          <a:xfrm>
            <a:off x="1981200" y="1853890"/>
            <a:ext cx="5695726" cy="1477328"/>
          </a:xfrm>
          <a:prstGeom prst="rect">
            <a:avLst/>
          </a:prstGeom>
          <a:noFill/>
        </p:spPr>
        <p:txBody>
          <a:bodyPr wrap="none" rtlCol="0">
            <a:spAutoFit/>
          </a:bodyPr>
          <a:lstStyle/>
          <a:p>
            <a:r>
              <a:rPr lang="en-US" altLang="zh-CN" dirty="0"/>
              <a:t>1</a:t>
            </a:r>
            <a:r>
              <a:rPr lang="en-US" altLang="zh-CN" baseline="30000" dirty="0"/>
              <a:t>st</a:t>
            </a:r>
            <a:r>
              <a:rPr lang="en-US" altLang="zh-CN" dirty="0"/>
              <a:t>:The kids at school were discussing allowances.</a:t>
            </a:r>
          </a:p>
          <a:p>
            <a:r>
              <a:rPr lang="en-US" altLang="zh-CN" dirty="0"/>
              <a:t>2</a:t>
            </a:r>
            <a:r>
              <a:rPr lang="en-US" altLang="zh-CN" baseline="30000" dirty="0"/>
              <a:t>nd</a:t>
            </a:r>
            <a:r>
              <a:rPr lang="en-US" altLang="zh-CN" dirty="0"/>
              <a:t>:Tom was ashamed because he got less than anyone else.</a:t>
            </a:r>
          </a:p>
          <a:p>
            <a:r>
              <a:rPr lang="en-US" altLang="zh-CN" dirty="0"/>
              <a:t>3</a:t>
            </a:r>
            <a:r>
              <a:rPr lang="en-US" altLang="zh-CN" baseline="30000" dirty="0"/>
              <a:t>rd</a:t>
            </a:r>
            <a:r>
              <a:rPr lang="en-US" altLang="zh-CN" dirty="0"/>
              <a:t>: Tom never had an allowance before.</a:t>
            </a:r>
          </a:p>
          <a:p>
            <a:r>
              <a:rPr lang="en-US" altLang="zh-CN" dirty="0"/>
              <a:t>4</a:t>
            </a:r>
            <a:r>
              <a:rPr lang="en-US" altLang="zh-CN" baseline="30000" dirty="0"/>
              <a:t>th</a:t>
            </a:r>
            <a:r>
              <a:rPr lang="en-US" altLang="zh-CN" dirty="0"/>
              <a:t>:So, Tom lied about how much allowance he got.</a:t>
            </a:r>
          </a:p>
          <a:p>
            <a:r>
              <a:rPr lang="en-US" altLang="zh-CN" dirty="0"/>
              <a:t>5</a:t>
            </a:r>
            <a:r>
              <a:rPr lang="en-US" altLang="zh-CN" baseline="30000" dirty="0"/>
              <a:t>th</a:t>
            </a:r>
            <a:r>
              <a:rPr lang="en-US" altLang="zh-CN" dirty="0"/>
              <a:t>:The other kids seemed jealous, which pleased Tom.</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B64C05E-84ED-46A0-9CCF-A0D15011A8AA}"/>
                  </a:ext>
                </a:extLst>
              </p:cNvPr>
              <p:cNvSpPr txBox="1"/>
              <p:nvPr/>
            </p:nvSpPr>
            <p:spPr>
              <a:xfrm>
                <a:off x="755778" y="3444176"/>
                <a:ext cx="7397621" cy="698909"/>
              </a:xfrm>
              <a:prstGeom prst="rect">
                <a:avLst/>
              </a:prstGeom>
              <a:noFill/>
            </p:spPr>
            <p:txBody>
              <a:bodyPr wrap="square" rtlCol="0">
                <a:spAutoFit/>
              </a:bodyPr>
              <a:lstStyle/>
              <a:p>
                <a:r>
                  <a:rPr lang="zh-CN" altLang="en-US" dirty="0"/>
                  <a:t>将每个故事中的</a:t>
                </a:r>
                <a:r>
                  <a:rPr lang="en-US" altLang="zh-CN" dirty="0"/>
                  <a:t>sentence</a:t>
                </a:r>
                <a:r>
                  <a:rPr lang="zh-CN" altLang="en-US" dirty="0"/>
                  <a:t>作为</a:t>
                </a:r>
                <a:r>
                  <a:rPr lang="en-US" altLang="zh-CN" dirty="0"/>
                  <a:t>Event Graph</a:t>
                </a:r>
                <a:r>
                  <a:rPr lang="zh-CN" altLang="en-US" dirty="0"/>
                  <a:t>中的节点，节点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oMath>
                </a14:m>
                <a:r>
                  <a:rPr lang="zh-CN" altLang="en-US" dirty="0"/>
                  <a:t>和节点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𝑗</m:t>
                        </m:r>
                      </m:sub>
                    </m:sSub>
                  </m:oMath>
                </a14:m>
                <a:r>
                  <a:rPr lang="zh-CN" altLang="en-US" dirty="0"/>
                  <a:t>之间有向连边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的权重</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Sub>
                    <m:r>
                      <a:rPr lang="zh-CN" altLang="en-US" i="1">
                        <a:latin typeface="Cambria Math" panose="02040503050406030204" pitchFamily="18" charset="0"/>
                      </a:rPr>
                      <m:t>代表</m:t>
                    </m:r>
                  </m:oMath>
                </a14:m>
                <a:r>
                  <a:rPr lang="zh-CN" altLang="en-US" dirty="0"/>
                  <a:t>事件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𝑗</m:t>
                        </m:r>
                      </m:sub>
                    </m:sSub>
                  </m:oMath>
                </a14:m>
                <a:r>
                  <a:rPr lang="zh-CN" altLang="en-US" dirty="0"/>
                  <a:t>是事件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𝑖</m:t>
                        </m:r>
                      </m:sub>
                    </m:sSub>
                  </m:oMath>
                </a14:m>
                <a:r>
                  <a:rPr lang="zh-CN" altLang="en-US" dirty="0"/>
                  <a:t>子事件的概率。</a:t>
                </a:r>
              </a:p>
            </p:txBody>
          </p:sp>
        </mc:Choice>
        <mc:Fallback xmlns="">
          <p:sp>
            <p:nvSpPr>
              <p:cNvPr id="9" name="文本框 8">
                <a:extLst>
                  <a:ext uri="{FF2B5EF4-FFF2-40B4-BE49-F238E27FC236}">
                    <a16:creationId xmlns:a16="http://schemas.microsoft.com/office/drawing/2014/main" id="{DB64C05E-84ED-46A0-9CCF-A0D15011A8AA}"/>
                  </a:ext>
                </a:extLst>
              </p:cNvPr>
              <p:cNvSpPr txBox="1">
                <a:spLocks noRot="1" noChangeAspect="1" noMove="1" noResize="1" noEditPoints="1" noAdjustHandles="1" noChangeArrowheads="1" noChangeShapeType="1" noTextEdit="1"/>
              </p:cNvSpPr>
              <p:nvPr/>
            </p:nvSpPr>
            <p:spPr>
              <a:xfrm>
                <a:off x="755778" y="3444176"/>
                <a:ext cx="7397621" cy="698909"/>
              </a:xfrm>
              <a:prstGeom prst="rect">
                <a:avLst/>
              </a:prstGeom>
              <a:blipFill>
                <a:blip r:embed="rId3"/>
                <a:stretch>
                  <a:fillRect l="-742" t="-5217" b="-95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81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Event Representation Aggregator</a:t>
            </a:r>
            <a:endParaRPr lang="zh-CN" altLang="en-US" dirty="0"/>
          </a:p>
        </p:txBody>
      </p:sp>
      <p:pic>
        <p:nvPicPr>
          <p:cNvPr id="3" name="图片 2">
            <a:extLst>
              <a:ext uri="{FF2B5EF4-FFF2-40B4-BE49-F238E27FC236}">
                <a16:creationId xmlns:a16="http://schemas.microsoft.com/office/drawing/2014/main" id="{C7581B5E-34B2-470C-A189-BF123E186798}"/>
              </a:ext>
            </a:extLst>
          </p:cNvPr>
          <p:cNvPicPr>
            <a:picLocks noChangeAspect="1"/>
          </p:cNvPicPr>
          <p:nvPr/>
        </p:nvPicPr>
        <p:blipFill>
          <a:blip r:embed="rId3"/>
          <a:stretch>
            <a:fillRect/>
          </a:stretch>
        </p:blipFill>
        <p:spPr>
          <a:xfrm>
            <a:off x="1676400" y="914401"/>
            <a:ext cx="5562600" cy="2581978"/>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09718C0-2040-4C75-87F5-D76EF207AFCD}"/>
                  </a:ext>
                </a:extLst>
              </p:cNvPr>
              <p:cNvSpPr txBox="1"/>
              <p:nvPr/>
            </p:nvSpPr>
            <p:spPr>
              <a:xfrm>
                <a:off x="205529" y="3600773"/>
                <a:ext cx="7873309" cy="422103"/>
              </a:xfrm>
              <a:prstGeom prst="rect">
                <a:avLst/>
              </a:prstGeom>
              <a:noFill/>
            </p:spPr>
            <p:txBody>
              <a:bodyPr wrap="none" rtlCol="0">
                <a:spAutoFit/>
              </a:bodyPr>
              <a:lstStyle/>
              <a:p>
                <a:r>
                  <a:rPr lang="zh-CN" altLang="en-US" dirty="0"/>
                  <a:t>第</a:t>
                </a:r>
                <a14:m>
                  <m:oMath xmlns:m="http://schemas.openxmlformats.org/officeDocument/2006/math">
                    <m:r>
                      <a:rPr lang="en-US" altLang="zh-CN" i="1" dirty="0" smtClean="0">
                        <a:latin typeface="Cambria Math" panose="02040503050406030204" pitchFamily="18" charset="0"/>
                      </a:rPr>
                      <m:t>𝑀</m:t>
                    </m:r>
                  </m:oMath>
                </a14:m>
                <a:r>
                  <a:rPr lang="zh-CN" altLang="en-US" dirty="0"/>
                  <a:t>层</a:t>
                </a:r>
                <a:r>
                  <a:rPr lang="en-US" altLang="zh-CN" dirty="0"/>
                  <a:t>Transformer</a:t>
                </a:r>
                <a:r>
                  <a:rPr lang="zh-CN" altLang="en-US" dirty="0"/>
                  <a:t>输出的隐状态为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𝐶𝐿𝑆</m:t>
                                </m:r>
                              </m:e>
                            </m:d>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1</m:t>
                                </m:r>
                              </m:sub>
                              <m:sup>
                                <m:r>
                                  <a:rPr lang="en-US" altLang="zh-CN" i="1">
                                    <a:latin typeface="Cambria Math" panose="02040503050406030204" pitchFamily="18" charset="0"/>
                                  </a:rPr>
                                  <m:t>1</m:t>
                                </m:r>
                              </m:sup>
                            </m:sSubSup>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1</m:t>
                                    </m:r>
                                  </m:sub>
                                </m:sSub>
                              </m:sub>
                              <m:sup>
                                <m:r>
                                  <a:rPr lang="en-US" altLang="zh-CN" i="1">
                                    <a:latin typeface="Cambria Math" panose="02040503050406030204" pitchFamily="18" charset="0"/>
                                  </a:rPr>
                                  <m:t>1</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1</m:t>
                                </m:r>
                              </m:sub>
                              <m:sup>
                                <m:r>
                                  <a:rPr lang="en-US" altLang="zh-CN" b="0" i="1" smtClean="0">
                                    <a:latin typeface="Cambria Math" panose="02040503050406030204" pitchFamily="18" charset="0"/>
                                  </a:rPr>
                                  <m:t>3</m:t>
                                </m:r>
                              </m:sup>
                            </m:sSubSup>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b="0" i="1" smtClean="0">
                                        <a:latin typeface="Cambria Math" panose="02040503050406030204" pitchFamily="18" charset="0"/>
                                      </a:rPr>
                                      <m:t>3</m:t>
                                    </m:r>
                                  </m:sub>
                                </m:sSub>
                              </m:sub>
                              <m:sup>
                                <m:r>
                                  <a:rPr lang="en-US" altLang="zh-CN" b="0" i="1" smtClean="0">
                                    <a:latin typeface="Cambria Math" panose="02040503050406030204" pitchFamily="18" charset="0"/>
                                  </a:rPr>
                                  <m:t>3</m:t>
                                </m:r>
                              </m:sup>
                            </m:sSubSup>
                          </m:e>
                        </m:d>
                      </m:e>
                    </m:d>
                  </m:oMath>
                </a14:m>
                <a:endParaRPr lang="zh-CN" altLang="en-US" dirty="0"/>
              </a:p>
            </p:txBody>
          </p:sp>
        </mc:Choice>
        <mc:Fallback xmlns="">
          <p:sp>
            <p:nvSpPr>
              <p:cNvPr id="4" name="文本框 3">
                <a:extLst>
                  <a:ext uri="{FF2B5EF4-FFF2-40B4-BE49-F238E27FC236}">
                    <a16:creationId xmlns:a16="http://schemas.microsoft.com/office/drawing/2014/main" id="{409718C0-2040-4C75-87F5-D76EF207AFCD}"/>
                  </a:ext>
                </a:extLst>
              </p:cNvPr>
              <p:cNvSpPr txBox="1">
                <a:spLocks noRot="1" noChangeAspect="1" noMove="1" noResize="1" noEditPoints="1" noAdjustHandles="1" noChangeArrowheads="1" noChangeShapeType="1" noTextEdit="1"/>
              </p:cNvSpPr>
              <p:nvPr/>
            </p:nvSpPr>
            <p:spPr>
              <a:xfrm>
                <a:off x="205529" y="3600773"/>
                <a:ext cx="7873309" cy="422103"/>
              </a:xfrm>
              <a:prstGeom prst="rect">
                <a:avLst/>
              </a:prstGeom>
              <a:blipFill>
                <a:blip r:embed="rId4"/>
                <a:stretch>
                  <a:fillRect l="-697" t="-4348"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0BD9F31-6B7A-44CE-A7C0-1C25FE20D0D3}"/>
                  </a:ext>
                </a:extLst>
              </p:cNvPr>
              <p:cNvSpPr txBox="1"/>
              <p:nvPr/>
            </p:nvSpPr>
            <p:spPr>
              <a:xfrm>
                <a:off x="189202" y="3995270"/>
                <a:ext cx="4271490" cy="548996"/>
              </a:xfrm>
              <a:prstGeom prst="rect">
                <a:avLst/>
              </a:prstGeom>
              <a:noFill/>
            </p:spPr>
            <p:txBody>
              <a:bodyPr wrap="none" rtlCol="0">
                <a:spAutoFit/>
              </a:bodyPr>
              <a:lstStyle/>
              <a:p>
                <a:r>
                  <a:rPr lang="zh-CN" altLang="en-US" dirty="0"/>
                  <a:t>每个事件的分布式表示为：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𝑗</m:t>
                            </m:r>
                          </m:sub>
                        </m:sSub>
                      </m:den>
                    </m:f>
                    <m:nary>
                      <m:naryPr>
                        <m:chr m:val="∑"/>
                        <m:subHide m:val="on"/>
                        <m:supHide m:val="on"/>
                        <m:ctrlPr>
                          <a:rPr lang="en-US" altLang="zh-CN" b="0" i="1" smtClean="0">
                            <a:latin typeface="Cambria Math" panose="02040503050406030204" pitchFamily="18" charset="0"/>
                          </a:rPr>
                        </m:ctrlPr>
                      </m:naryP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𝑗</m:t>
                                </m:r>
                              </m:sub>
                            </m:sSub>
                          </m:sub>
                          <m:sup>
                            <m:r>
                              <a:rPr lang="en-US" altLang="zh-CN" b="0" i="1" smtClean="0">
                                <a:latin typeface="Cambria Math" panose="02040503050406030204" pitchFamily="18" charset="0"/>
                              </a:rPr>
                              <m:t>𝑗</m:t>
                            </m:r>
                          </m:sup>
                        </m:sSubSup>
                      </m:e>
                    </m:nary>
                  </m:oMath>
                </a14:m>
                <a:endParaRPr lang="zh-CN" altLang="en-US" dirty="0"/>
              </a:p>
            </p:txBody>
          </p:sp>
        </mc:Choice>
        <mc:Fallback xmlns="">
          <p:sp>
            <p:nvSpPr>
              <p:cNvPr id="5" name="文本框 4">
                <a:extLst>
                  <a:ext uri="{FF2B5EF4-FFF2-40B4-BE49-F238E27FC236}">
                    <a16:creationId xmlns:a16="http://schemas.microsoft.com/office/drawing/2014/main" id="{00BD9F31-6B7A-44CE-A7C0-1C25FE20D0D3}"/>
                  </a:ext>
                </a:extLst>
              </p:cNvPr>
              <p:cNvSpPr txBox="1">
                <a:spLocks noRot="1" noChangeAspect="1" noMove="1" noResize="1" noEditPoints="1" noAdjustHandles="1" noChangeArrowheads="1" noChangeShapeType="1" noTextEdit="1"/>
              </p:cNvSpPr>
              <p:nvPr/>
            </p:nvSpPr>
            <p:spPr>
              <a:xfrm>
                <a:off x="189202" y="3995270"/>
                <a:ext cx="4271490" cy="548996"/>
              </a:xfrm>
              <a:prstGeom prst="rect">
                <a:avLst/>
              </a:prstGeom>
              <a:blipFill>
                <a:blip r:embed="rId5"/>
                <a:stretch>
                  <a:fillRect l="-1141" t="-70000" r="-7133" b="-10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3D57357-8DC0-438B-A1B8-0B01738D7272}"/>
                  </a:ext>
                </a:extLst>
              </p:cNvPr>
              <p:cNvSpPr txBox="1"/>
              <p:nvPr/>
            </p:nvSpPr>
            <p:spPr>
              <a:xfrm>
                <a:off x="3147726" y="4932806"/>
                <a:ext cx="2619948" cy="319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𝑗</m:t>
                          </m:r>
                        </m:sub>
                      </m:sSub>
                      <m:r>
                        <a:rPr lang="en-US" altLang="zh-CN" i="1">
                          <a:latin typeface="Cambria Math" panose="02040503050406030204" pitchFamily="18" charset="0"/>
                        </a:rPr>
                        <m:t>=</m:t>
                      </m:r>
                      <m:r>
                        <m:rPr>
                          <m:sty m:val="p"/>
                        </m:rPr>
                        <a:rPr lang="en-US" altLang="zh-CN">
                          <a:latin typeface="Cambria Math" panose="02040503050406030204" pitchFamily="18" charset="0"/>
                        </a:rPr>
                        <m:t>MultiAttn</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𝑗</m:t>
                              </m:r>
                            </m:sub>
                          </m:sSub>
                          <m:r>
                            <a:rPr lang="zh-CN" altLang="en-US"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m:t>
                              </m:r>
                              <m:r>
                                <a:rPr lang="en-US" altLang="zh-CN" i="1">
                                  <a:latin typeface="Cambria Math" panose="02040503050406030204" pitchFamily="18" charset="0"/>
                                </a:rPr>
                                <m:t>𝑀</m:t>
                              </m:r>
                              <m:r>
                                <a:rPr lang="en-US" altLang="zh-CN" i="1">
                                  <a:latin typeface="Cambria Math" panose="02040503050406030204" pitchFamily="18" charset="0"/>
                                </a:rPr>
                                <m:t>)</m:t>
                              </m:r>
                            </m:sup>
                          </m:sSup>
                        </m:e>
                      </m:d>
                    </m:oMath>
                  </m:oMathPara>
                </a14:m>
                <a:endParaRPr lang="zh-CN" altLang="en-US" dirty="0"/>
              </a:p>
            </p:txBody>
          </p:sp>
        </mc:Choice>
        <mc:Fallback xmlns="">
          <p:sp>
            <p:nvSpPr>
              <p:cNvPr id="8" name="文本框 7">
                <a:extLst>
                  <a:ext uri="{FF2B5EF4-FFF2-40B4-BE49-F238E27FC236}">
                    <a16:creationId xmlns:a16="http://schemas.microsoft.com/office/drawing/2014/main" id="{83D57357-8DC0-438B-A1B8-0B01738D7272}"/>
                  </a:ext>
                </a:extLst>
              </p:cNvPr>
              <p:cNvSpPr txBox="1">
                <a:spLocks noRot="1" noChangeAspect="1" noMove="1" noResize="1" noEditPoints="1" noAdjustHandles="1" noChangeArrowheads="1" noChangeShapeType="1" noTextEdit="1"/>
              </p:cNvSpPr>
              <p:nvPr/>
            </p:nvSpPr>
            <p:spPr>
              <a:xfrm>
                <a:off x="3147726" y="4932806"/>
                <a:ext cx="2619948" cy="319062"/>
              </a:xfrm>
              <a:prstGeom prst="rect">
                <a:avLst/>
              </a:prstGeom>
              <a:blipFill>
                <a:blip r:embed="rId6"/>
                <a:stretch>
                  <a:fillRect l="-698" t="-3774" b="-226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D2D7633-FA80-4CC6-BE8E-E47B25F12C9C}"/>
                  </a:ext>
                </a:extLst>
              </p:cNvPr>
              <p:cNvSpPr txBox="1"/>
              <p:nvPr/>
            </p:nvSpPr>
            <p:spPr>
              <a:xfrm>
                <a:off x="189202" y="4452450"/>
                <a:ext cx="4297523" cy="380810"/>
              </a:xfrm>
              <a:prstGeom prst="rect">
                <a:avLst/>
              </a:prstGeom>
              <a:noFill/>
            </p:spPr>
            <p:txBody>
              <a:bodyPr wrap="none" rtlCol="0">
                <a:spAutoFit/>
              </a:bodyPr>
              <a:lstStyle/>
              <a:p>
                <a:r>
                  <a:rPr lang="zh-CN" altLang="en-US" dirty="0"/>
                  <a:t>通过一个</a:t>
                </a:r>
                <a:r>
                  <a:rPr lang="en-US" altLang="zh-CN" dirty="0"/>
                  <a:t>attention</a:t>
                </a:r>
                <a:r>
                  <a:rPr lang="zh-CN" altLang="en-US" dirty="0"/>
                  <a:t>机制从</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up>
                    </m:sSup>
                  </m:oMath>
                </a14:m>
                <a:r>
                  <a:rPr lang="zh-CN" altLang="en-US" dirty="0"/>
                  <a:t>中选择信息 </a:t>
                </a:r>
              </a:p>
            </p:txBody>
          </p:sp>
        </mc:Choice>
        <mc:Fallback xmlns="">
          <p:sp>
            <p:nvSpPr>
              <p:cNvPr id="9" name="文本框 8">
                <a:extLst>
                  <a:ext uri="{FF2B5EF4-FFF2-40B4-BE49-F238E27FC236}">
                    <a16:creationId xmlns:a16="http://schemas.microsoft.com/office/drawing/2014/main" id="{1D2D7633-FA80-4CC6-BE8E-E47B25F12C9C}"/>
                  </a:ext>
                </a:extLst>
              </p:cNvPr>
              <p:cNvSpPr txBox="1">
                <a:spLocks noRot="1" noChangeAspect="1" noMove="1" noResize="1" noEditPoints="1" noAdjustHandles="1" noChangeArrowheads="1" noChangeShapeType="1" noTextEdit="1"/>
              </p:cNvSpPr>
              <p:nvPr/>
            </p:nvSpPr>
            <p:spPr>
              <a:xfrm>
                <a:off x="189202" y="4452450"/>
                <a:ext cx="4297523" cy="380810"/>
              </a:xfrm>
              <a:prstGeom prst="rect">
                <a:avLst/>
              </a:prstGeom>
              <a:blipFill>
                <a:blip r:embed="rId7"/>
                <a:stretch>
                  <a:fillRect l="-1135" t="-4762"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C2F9CD5-C8ED-4634-837E-594671ACEEED}"/>
                  </a:ext>
                </a:extLst>
              </p:cNvPr>
              <p:cNvSpPr txBox="1"/>
              <p:nvPr/>
            </p:nvSpPr>
            <p:spPr>
              <a:xfrm>
                <a:off x="205529" y="5251868"/>
                <a:ext cx="2180405" cy="369397"/>
              </a:xfrm>
              <a:prstGeom prst="rect">
                <a:avLst/>
              </a:prstGeom>
              <a:noFill/>
            </p:spPr>
            <p:txBody>
              <a:bodyPr wrap="none" rtlCol="0">
                <a:spAutoFit/>
              </a:bodyPr>
              <a:lstStyle/>
              <a:p>
                <a:r>
                  <a:rPr lang="zh-CN" altLang="en-US" dirty="0"/>
                  <a:t>事件序列</a:t>
                </a:r>
                <a14:m>
                  <m:oMath xmlns:m="http://schemas.openxmlformats.org/officeDocument/2006/math">
                    <m:r>
                      <a:rPr lang="en-US" altLang="zh-CN" b="0" i="1" smtClean="0">
                        <a:latin typeface="Cambria Math" panose="02040503050406030204" pitchFamily="18" charset="0"/>
                      </a:rPr>
                      <m:t>𝑋</m:t>
                    </m:r>
                    <m:r>
                      <a:rPr lang="zh-CN" altLang="en-US" i="1">
                        <a:latin typeface="Cambria Math" panose="02040503050406030204" pitchFamily="18" charset="0"/>
                      </a:rPr>
                      <m:t>的</m:t>
                    </m:r>
                  </m:oMath>
                </a14:m>
                <a:r>
                  <a:rPr lang="zh-CN" altLang="en-US" dirty="0"/>
                  <a:t>表示为</a:t>
                </a:r>
              </a:p>
            </p:txBody>
          </p:sp>
        </mc:Choice>
        <mc:Fallback xmlns="">
          <p:sp>
            <p:nvSpPr>
              <p:cNvPr id="10" name="文本框 9">
                <a:extLst>
                  <a:ext uri="{FF2B5EF4-FFF2-40B4-BE49-F238E27FC236}">
                    <a16:creationId xmlns:a16="http://schemas.microsoft.com/office/drawing/2014/main" id="{7C2F9CD5-C8ED-4634-837E-594671ACEEED}"/>
                  </a:ext>
                </a:extLst>
              </p:cNvPr>
              <p:cNvSpPr txBox="1">
                <a:spLocks noRot="1" noChangeAspect="1" noMove="1" noResize="1" noEditPoints="1" noAdjustHandles="1" noChangeArrowheads="1" noChangeShapeType="1" noTextEdit="1"/>
              </p:cNvSpPr>
              <p:nvPr/>
            </p:nvSpPr>
            <p:spPr>
              <a:xfrm>
                <a:off x="205529" y="5251868"/>
                <a:ext cx="2180405" cy="369397"/>
              </a:xfrm>
              <a:prstGeom prst="rect">
                <a:avLst/>
              </a:prstGeom>
              <a:blipFill>
                <a:blip r:embed="rId8"/>
                <a:stretch>
                  <a:fillRect l="-2521" t="-10000" r="-2241"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E28ADF3-A342-4740-BB79-F00CD2E9E158}"/>
                  </a:ext>
                </a:extLst>
              </p:cNvPr>
              <p:cNvSpPr txBox="1"/>
              <p:nvPr/>
            </p:nvSpPr>
            <p:spPr>
              <a:xfrm>
                <a:off x="3655012" y="5616998"/>
                <a:ext cx="16053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3</m:t>
                              </m:r>
                            </m:sub>
                          </m:sSub>
                        </m:e>
                      </m:d>
                    </m:oMath>
                  </m:oMathPara>
                </a14:m>
                <a:endParaRPr lang="zh-CN" altLang="en-US" dirty="0"/>
              </a:p>
            </p:txBody>
          </p:sp>
        </mc:Choice>
        <mc:Fallback xmlns="">
          <p:sp>
            <p:nvSpPr>
              <p:cNvPr id="13" name="文本框 12">
                <a:extLst>
                  <a:ext uri="{FF2B5EF4-FFF2-40B4-BE49-F238E27FC236}">
                    <a16:creationId xmlns:a16="http://schemas.microsoft.com/office/drawing/2014/main" id="{DE28ADF3-A342-4740-BB79-F00CD2E9E158}"/>
                  </a:ext>
                </a:extLst>
              </p:cNvPr>
              <p:cNvSpPr txBox="1">
                <a:spLocks noRot="1" noChangeAspect="1" noMove="1" noResize="1" noEditPoints="1" noAdjustHandles="1" noChangeArrowheads="1" noChangeShapeType="1" noTextEdit="1"/>
              </p:cNvSpPr>
              <p:nvPr/>
            </p:nvSpPr>
            <p:spPr>
              <a:xfrm>
                <a:off x="3655012" y="5616998"/>
                <a:ext cx="1605375" cy="276999"/>
              </a:xfrm>
              <a:prstGeom prst="rect">
                <a:avLst/>
              </a:prstGeom>
              <a:blipFill>
                <a:blip r:embed="rId9"/>
                <a:stretch>
                  <a:fillRect l="-3042"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070E092-763E-4CCF-B214-6730D497C046}"/>
                  </a:ext>
                </a:extLst>
              </p:cNvPr>
              <p:cNvSpPr txBox="1"/>
              <p:nvPr/>
            </p:nvSpPr>
            <p:spPr>
              <a:xfrm>
                <a:off x="239741" y="5966020"/>
                <a:ext cx="5830442" cy="369332"/>
              </a:xfrm>
              <a:prstGeom prst="rect">
                <a:avLst/>
              </a:prstGeom>
              <a:noFill/>
            </p:spPr>
            <p:txBody>
              <a:bodyPr wrap="none" rtlCol="0">
                <a:spAutoFit/>
              </a:bodyPr>
              <a:lstStyle/>
              <a:p>
                <a:r>
                  <a:rPr lang="zh-CN" altLang="en-US" dirty="0"/>
                  <a:t>同理，通过</a:t>
                </a:r>
                <a:r>
                  <a:rPr lang="en-US" altLang="zh-CN" dirty="0"/>
                  <a:t>Aggregator</a:t>
                </a:r>
                <a:r>
                  <a:rPr lang="zh-CN" altLang="en-US" dirty="0"/>
                  <a:t>模块可以得到事件序列</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oMath>
                </a14:m>
                <a:r>
                  <a:rPr lang="zh-CN" altLang="en-US" dirty="0"/>
                  <a:t>的表示为</a:t>
                </a:r>
              </a:p>
            </p:txBody>
          </p:sp>
        </mc:Choice>
        <mc:Fallback xmlns="">
          <p:sp>
            <p:nvSpPr>
              <p:cNvPr id="16" name="文本框 15">
                <a:extLst>
                  <a:ext uri="{FF2B5EF4-FFF2-40B4-BE49-F238E27FC236}">
                    <a16:creationId xmlns:a16="http://schemas.microsoft.com/office/drawing/2014/main" id="{4070E092-763E-4CCF-B214-6730D497C046}"/>
                  </a:ext>
                </a:extLst>
              </p:cNvPr>
              <p:cNvSpPr txBox="1">
                <a:spLocks noRot="1" noChangeAspect="1" noMove="1" noResize="1" noEditPoints="1" noAdjustHandles="1" noChangeArrowheads="1" noChangeShapeType="1" noTextEdit="1"/>
              </p:cNvSpPr>
              <p:nvPr/>
            </p:nvSpPr>
            <p:spPr>
              <a:xfrm>
                <a:off x="239741" y="5966020"/>
                <a:ext cx="5830442" cy="369332"/>
              </a:xfrm>
              <a:prstGeom prst="rect">
                <a:avLst/>
              </a:prstGeom>
              <a:blipFill>
                <a:blip r:embed="rId10"/>
                <a:stretch>
                  <a:fillRect l="-836" t="-10000" r="-209"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897C45A-41F0-42B1-B44A-301D10D4A675}"/>
                  </a:ext>
                </a:extLst>
              </p:cNvPr>
              <p:cNvSpPr txBox="1"/>
              <p:nvPr/>
            </p:nvSpPr>
            <p:spPr>
              <a:xfrm>
                <a:off x="3436112" y="6403108"/>
                <a:ext cx="22717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r>
                            <a:rPr lang="en-US" altLang="zh-CN" b="0" i="1" smtClean="0">
                              <a:latin typeface="Cambria Math" panose="02040503050406030204" pitchFamily="18" charset="0"/>
                            </a:rPr>
                            <m:t>′</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5</m:t>
                              </m:r>
                            </m:sub>
                          </m:sSub>
                        </m:e>
                      </m:d>
                    </m:oMath>
                  </m:oMathPara>
                </a14:m>
                <a:endParaRPr lang="zh-CN" altLang="en-US" dirty="0"/>
              </a:p>
            </p:txBody>
          </p:sp>
        </mc:Choice>
        <mc:Fallback xmlns="">
          <p:sp>
            <p:nvSpPr>
              <p:cNvPr id="17" name="文本框 16">
                <a:extLst>
                  <a:ext uri="{FF2B5EF4-FFF2-40B4-BE49-F238E27FC236}">
                    <a16:creationId xmlns:a16="http://schemas.microsoft.com/office/drawing/2014/main" id="{C897C45A-41F0-42B1-B44A-301D10D4A675}"/>
                  </a:ext>
                </a:extLst>
              </p:cNvPr>
              <p:cNvSpPr txBox="1">
                <a:spLocks noRot="1" noChangeAspect="1" noMove="1" noResize="1" noEditPoints="1" noAdjustHandles="1" noChangeArrowheads="1" noChangeShapeType="1" noTextEdit="1"/>
              </p:cNvSpPr>
              <p:nvPr/>
            </p:nvSpPr>
            <p:spPr>
              <a:xfrm>
                <a:off x="3436112" y="6403108"/>
                <a:ext cx="2271776" cy="276999"/>
              </a:xfrm>
              <a:prstGeom prst="rect">
                <a:avLst/>
              </a:prstGeom>
              <a:blipFill>
                <a:blip r:embed="rId11"/>
                <a:stretch>
                  <a:fillRect l="-1882" b="-17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318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Recognition Network</a:t>
            </a:r>
            <a:endParaRPr lang="zh-CN" altLang="en-US" dirty="0"/>
          </a:p>
        </p:txBody>
      </p:sp>
      <p:pic>
        <p:nvPicPr>
          <p:cNvPr id="3" name="图片 2">
            <a:extLst>
              <a:ext uri="{FF2B5EF4-FFF2-40B4-BE49-F238E27FC236}">
                <a16:creationId xmlns:a16="http://schemas.microsoft.com/office/drawing/2014/main" id="{4FD6C296-684D-409D-9BC6-E906F898C70B}"/>
              </a:ext>
            </a:extLst>
          </p:cNvPr>
          <p:cNvPicPr>
            <a:picLocks noChangeAspect="1"/>
          </p:cNvPicPr>
          <p:nvPr/>
        </p:nvPicPr>
        <p:blipFill>
          <a:blip r:embed="rId3"/>
          <a:stretch>
            <a:fillRect/>
          </a:stretch>
        </p:blipFill>
        <p:spPr>
          <a:xfrm>
            <a:off x="2605239" y="877455"/>
            <a:ext cx="3871761" cy="262343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F5A906A-50BE-4AA6-BED1-4949DE27AE72}"/>
                  </a:ext>
                </a:extLst>
              </p:cNvPr>
              <p:cNvSpPr txBox="1"/>
              <p:nvPr/>
            </p:nvSpPr>
            <p:spPr>
              <a:xfrm>
                <a:off x="685800" y="4038600"/>
                <a:ext cx="8077200" cy="394082"/>
              </a:xfrm>
              <a:prstGeom prst="rect">
                <a:avLst/>
              </a:prstGeom>
              <a:noFill/>
            </p:spPr>
            <p:txBody>
              <a:bodyPr wrap="square" rtlCol="0">
                <a:spAutoFit/>
              </a:bodyPr>
              <a:lstStyle/>
              <a:p>
                <a:r>
                  <a:rPr lang="en-US" altLang="zh-CN" dirty="0"/>
                  <a:t>Recognition Network</a:t>
                </a:r>
                <a:r>
                  <a:rPr lang="zh-CN" altLang="en-US" dirty="0"/>
                  <a:t>基于</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r>
                          <a:rPr lang="en-US" altLang="zh-CN" b="0" i="1" smtClean="0">
                            <a:latin typeface="Cambria Math" panose="02040503050406030204" pitchFamily="18" charset="0"/>
                          </a:rPr>
                          <m:t>′</m:t>
                        </m:r>
                      </m:sub>
                    </m:sSub>
                  </m:oMath>
                </a14:m>
                <a:r>
                  <a:rPr lang="zh-CN" altLang="en-US" dirty="0"/>
                  <a:t>和</a:t>
                </a:r>
                <a14:m>
                  <m:oMath xmlns:m="http://schemas.openxmlformats.org/officeDocument/2006/math">
                    <m:r>
                      <a:rPr lang="en-US" altLang="zh-CN" b="0" i="1" dirty="0" smtClean="0">
                        <a:latin typeface="Cambria Math" panose="02040503050406030204" pitchFamily="18" charset="0"/>
                      </a:rPr>
                      <m:t>𝐴</m:t>
                    </m:r>
                  </m:oMath>
                </a14:m>
                <a:r>
                  <a:rPr lang="zh-CN" altLang="en-US" dirty="0"/>
                  <a:t>来建模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𝜙</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zh-CN" altLang="en-US" dirty="0"/>
                  <a:t>，这里根据</a:t>
                </a:r>
                <a:r>
                  <a:rPr lang="en-US" altLang="zh-CN" dirty="0"/>
                  <a:t>VAE</a:t>
                </a:r>
                <a:r>
                  <a:rPr lang="zh-CN" altLang="en-US" dirty="0"/>
                  <a:t>的思想</a:t>
                </a:r>
              </a:p>
            </p:txBody>
          </p:sp>
        </mc:Choice>
        <mc:Fallback xmlns="">
          <p:sp>
            <p:nvSpPr>
              <p:cNvPr id="4" name="文本框 3">
                <a:extLst>
                  <a:ext uri="{FF2B5EF4-FFF2-40B4-BE49-F238E27FC236}">
                    <a16:creationId xmlns:a16="http://schemas.microsoft.com/office/drawing/2014/main" id="{4F5A906A-50BE-4AA6-BED1-4949DE27AE72}"/>
                  </a:ext>
                </a:extLst>
              </p:cNvPr>
              <p:cNvSpPr txBox="1">
                <a:spLocks noRot="1" noChangeAspect="1" noMove="1" noResize="1" noEditPoints="1" noAdjustHandles="1" noChangeArrowheads="1" noChangeShapeType="1" noTextEdit="1"/>
              </p:cNvSpPr>
              <p:nvPr/>
            </p:nvSpPr>
            <p:spPr>
              <a:xfrm>
                <a:off x="685800" y="4038600"/>
                <a:ext cx="8077200" cy="394082"/>
              </a:xfrm>
              <a:prstGeom prst="rect">
                <a:avLst/>
              </a:prstGeom>
              <a:blipFill>
                <a:blip r:embed="rId4"/>
                <a:stretch>
                  <a:fillRect l="-679" t="-9375" b="-171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6D9628E-1DD1-48E5-B5F2-4C54C8BEEF82}"/>
                  </a:ext>
                </a:extLst>
              </p:cNvPr>
              <p:cNvSpPr txBox="1"/>
              <p:nvPr/>
            </p:nvSpPr>
            <p:spPr>
              <a:xfrm>
                <a:off x="3169340" y="4668643"/>
                <a:ext cx="2805320" cy="301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𝜙</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𝑧</m:t>
                          </m:r>
                        </m:e>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𝜇</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oMath>
                  </m:oMathPara>
                </a14:m>
                <a:endParaRPr lang="zh-CN" altLang="en-US" dirty="0"/>
              </a:p>
            </p:txBody>
          </p:sp>
        </mc:Choice>
        <mc:Fallback xmlns="">
          <p:sp>
            <p:nvSpPr>
              <p:cNvPr id="11" name="文本框 10">
                <a:extLst>
                  <a:ext uri="{FF2B5EF4-FFF2-40B4-BE49-F238E27FC236}">
                    <a16:creationId xmlns:a16="http://schemas.microsoft.com/office/drawing/2014/main" id="{C6D9628E-1DD1-48E5-B5F2-4C54C8BEEF82}"/>
                  </a:ext>
                </a:extLst>
              </p:cNvPr>
              <p:cNvSpPr txBox="1">
                <a:spLocks noRot="1" noChangeAspect="1" noMove="1" noResize="1" noEditPoints="1" noAdjustHandles="1" noChangeArrowheads="1" noChangeShapeType="1" noTextEdit="1"/>
              </p:cNvSpPr>
              <p:nvPr/>
            </p:nvSpPr>
            <p:spPr>
              <a:xfrm>
                <a:off x="3169340" y="4668643"/>
                <a:ext cx="2805320" cy="301749"/>
              </a:xfrm>
              <a:prstGeom prst="rect">
                <a:avLst/>
              </a:prstGeom>
              <a:blipFill>
                <a:blip r:embed="rId5"/>
                <a:stretch>
                  <a:fillRect l="-1522"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9566E5-2014-47B0-9B7E-731C3FCB2D10}"/>
                  </a:ext>
                </a:extLst>
              </p:cNvPr>
              <p:cNvSpPr txBox="1"/>
              <p:nvPr/>
            </p:nvSpPr>
            <p:spPr>
              <a:xfrm>
                <a:off x="685800" y="5611213"/>
                <a:ext cx="7691657" cy="369332"/>
              </a:xfrm>
              <a:prstGeom prst="rect">
                <a:avLst/>
              </a:prstGeom>
              <a:noFill/>
            </p:spPr>
            <p:txBody>
              <a:bodyPr wrap="none" rtlCol="0">
                <a:spAutoFit/>
              </a:bodyPr>
              <a:lstStyle/>
              <a:p>
                <a:r>
                  <a:rPr lang="zh-CN" altLang="en-US" dirty="0"/>
                  <a:t>这个正态分布的概率在均值处最大，因此，最终选择的隐变量</a:t>
                </a:r>
                <a14:m>
                  <m:oMath xmlns:m="http://schemas.openxmlformats.org/officeDocument/2006/math">
                    <m:r>
                      <a:rPr lang="en-US" altLang="zh-CN"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𝜇</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m:t>
                        </m:r>
                      </m:e>
                    </m:d>
                  </m:oMath>
                </a14:m>
                <a:endParaRPr lang="zh-CN" altLang="en-US" dirty="0"/>
              </a:p>
            </p:txBody>
          </p:sp>
        </mc:Choice>
        <mc:Fallback xmlns="">
          <p:sp>
            <p:nvSpPr>
              <p:cNvPr id="12" name="文本框 11">
                <a:extLst>
                  <a:ext uri="{FF2B5EF4-FFF2-40B4-BE49-F238E27FC236}">
                    <a16:creationId xmlns:a16="http://schemas.microsoft.com/office/drawing/2014/main" id="{0F9566E5-2014-47B0-9B7E-731C3FCB2D10}"/>
                  </a:ext>
                </a:extLst>
              </p:cNvPr>
              <p:cNvSpPr txBox="1">
                <a:spLocks noRot="1" noChangeAspect="1" noMove="1" noResize="1" noEditPoints="1" noAdjustHandles="1" noChangeArrowheads="1" noChangeShapeType="1" noTextEdit="1"/>
              </p:cNvSpPr>
              <p:nvPr/>
            </p:nvSpPr>
            <p:spPr>
              <a:xfrm>
                <a:off x="685800" y="5611213"/>
                <a:ext cx="7691657" cy="369332"/>
              </a:xfrm>
              <a:prstGeom prst="rect">
                <a:avLst/>
              </a:prstGeom>
              <a:blipFill>
                <a:blip r:embed="rId6"/>
                <a:stretch>
                  <a:fillRect l="-714"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91C508A-E42D-445F-B118-04FE570CC8B8}"/>
                  </a:ext>
                </a:extLst>
              </p:cNvPr>
              <p:cNvSpPr txBox="1"/>
              <p:nvPr/>
            </p:nvSpPr>
            <p:spPr>
              <a:xfrm>
                <a:off x="914400" y="5257800"/>
                <a:ext cx="6792885" cy="369332"/>
              </a:xfrm>
              <a:prstGeom prst="rect">
                <a:avLst/>
              </a:prstGeom>
              <a:noFill/>
            </p:spPr>
            <p:txBody>
              <a:bodyPr wrap="none" rtlCol="0">
                <a:spAutoFit/>
              </a:bodyPr>
              <a:lstStyle/>
              <a:p>
                <a:r>
                  <a:rPr lang="zh-CN" altLang="en-US" dirty="0"/>
                  <a:t>这里的</a:t>
                </a:r>
                <a14:m>
                  <m:oMath xmlns:m="http://schemas.openxmlformats.org/officeDocument/2006/math">
                    <m:r>
                      <a:rPr lang="en-US" altLang="zh-CN" b="0" i="1" smtClean="0">
                        <a:latin typeface="Cambria Math" panose="02040503050406030204" pitchFamily="18" charset="0"/>
                      </a:rPr>
                      <m:t>𝐴</m:t>
                    </m:r>
                  </m:oMath>
                </a14:m>
                <a:r>
                  <a:rPr lang="zh-CN" altLang="en-US" dirty="0"/>
                  <a:t>矩阵是事件序列</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oMath>
                </a14:m>
                <a:r>
                  <a:rPr lang="zh-CN" altLang="en-US" dirty="0"/>
                  <a:t>，各个事件在</a:t>
                </a:r>
                <a:r>
                  <a:rPr lang="en-US" altLang="zh-CN" dirty="0"/>
                  <a:t>Event Graph</a:t>
                </a:r>
                <a:r>
                  <a:rPr lang="zh-CN" altLang="en-US" dirty="0"/>
                  <a:t>中的转移矩阵</a:t>
                </a:r>
              </a:p>
            </p:txBody>
          </p:sp>
        </mc:Choice>
        <mc:Fallback xmlns="">
          <p:sp>
            <p:nvSpPr>
              <p:cNvPr id="13" name="文本框 12">
                <a:extLst>
                  <a:ext uri="{FF2B5EF4-FFF2-40B4-BE49-F238E27FC236}">
                    <a16:creationId xmlns:a16="http://schemas.microsoft.com/office/drawing/2014/main" id="{791C508A-E42D-445F-B118-04FE570CC8B8}"/>
                  </a:ext>
                </a:extLst>
              </p:cNvPr>
              <p:cNvSpPr txBox="1">
                <a:spLocks noRot="1" noChangeAspect="1" noMove="1" noResize="1" noEditPoints="1" noAdjustHandles="1" noChangeArrowheads="1" noChangeShapeType="1" noTextEdit="1"/>
              </p:cNvSpPr>
              <p:nvPr/>
            </p:nvSpPr>
            <p:spPr>
              <a:xfrm>
                <a:off x="914400" y="5257800"/>
                <a:ext cx="6792885" cy="369332"/>
              </a:xfrm>
              <a:prstGeom prst="rect">
                <a:avLst/>
              </a:prstGeom>
              <a:blipFill>
                <a:blip r:embed="rId7"/>
                <a:stretch>
                  <a:fillRect l="-718" t="-10000" r="-90"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1825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Recognition Network</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03208C3-32C7-4DBA-89BC-826C28476A90}"/>
                  </a:ext>
                </a:extLst>
              </p:cNvPr>
              <p:cNvSpPr txBox="1"/>
              <p:nvPr/>
            </p:nvSpPr>
            <p:spPr>
              <a:xfrm>
                <a:off x="914400" y="1676400"/>
                <a:ext cx="5468420" cy="370038"/>
              </a:xfrm>
              <a:prstGeom prst="rect">
                <a:avLst/>
              </a:prstGeom>
              <a:noFill/>
            </p:spPr>
            <p:txBody>
              <a:bodyPr wrap="none" rtlCol="0">
                <a:spAutoFit/>
              </a:bodyPr>
              <a:lstStyle/>
              <a:p>
                <a:r>
                  <a:rPr lang="zh-CN" altLang="en-US" dirty="0"/>
                  <a:t>使用</a:t>
                </a:r>
                <a:r>
                  <a:rPr lang="en-US" altLang="zh-CN" dirty="0"/>
                  <a:t>GNN</a:t>
                </a:r>
                <a:r>
                  <a:rPr lang="zh-CN" altLang="en-US" dirty="0"/>
                  <a:t>来联合</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r>
                          <a:rPr lang="en-US" altLang="zh-CN" b="0" i="1" smtClean="0">
                            <a:latin typeface="Cambria Math" panose="02040503050406030204" pitchFamily="18" charset="0"/>
                          </a:rPr>
                          <m:t>′</m:t>
                        </m:r>
                      </m:sub>
                    </m:sSub>
                  </m:oMath>
                </a14:m>
                <a:r>
                  <a:rPr lang="zh-CN" altLang="en-US" dirty="0"/>
                  <a:t>以及转移矩阵</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m:t>
                    </m:r>
                    <m:r>
                      <a:rPr lang="zh-CN" altLang="en-US" i="1" smtClean="0">
                        <a:latin typeface="Cambria Math" panose="02040503050406030204" pitchFamily="18" charset="0"/>
                      </a:rPr>
                      <m:t>来</m:t>
                    </m:r>
                  </m:oMath>
                </a14:m>
                <a:r>
                  <a:rPr lang="zh-CN" altLang="en-US" dirty="0"/>
                  <a:t>获得</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𝜇</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m:t>
                        </m:r>
                      </m:e>
                    </m:d>
                  </m:oMath>
                </a14:m>
                <a:endParaRPr lang="zh-CN" altLang="en-US" dirty="0"/>
              </a:p>
            </p:txBody>
          </p:sp>
        </mc:Choice>
        <mc:Fallback xmlns="">
          <p:sp>
            <p:nvSpPr>
              <p:cNvPr id="3" name="文本框 2">
                <a:extLst>
                  <a:ext uri="{FF2B5EF4-FFF2-40B4-BE49-F238E27FC236}">
                    <a16:creationId xmlns:a16="http://schemas.microsoft.com/office/drawing/2014/main" id="{103208C3-32C7-4DBA-89BC-826C28476A90}"/>
                  </a:ext>
                </a:extLst>
              </p:cNvPr>
              <p:cNvSpPr txBox="1">
                <a:spLocks noRot="1" noChangeAspect="1" noMove="1" noResize="1" noEditPoints="1" noAdjustHandles="1" noChangeArrowheads="1" noChangeShapeType="1" noTextEdit="1"/>
              </p:cNvSpPr>
              <p:nvPr/>
            </p:nvSpPr>
            <p:spPr>
              <a:xfrm>
                <a:off x="914400" y="1676400"/>
                <a:ext cx="5468420" cy="370038"/>
              </a:xfrm>
              <a:prstGeom prst="rect">
                <a:avLst/>
              </a:prstGeom>
              <a:blipFill>
                <a:blip r:embed="rId3"/>
                <a:stretch>
                  <a:fillRect l="-89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3DB42FC-B3AE-421A-AA38-B31A0CDCA7F0}"/>
                  </a:ext>
                </a:extLst>
              </p:cNvPr>
              <p:cNvSpPr txBox="1"/>
              <p:nvPr/>
            </p:nvSpPr>
            <p:spPr>
              <a:xfrm>
                <a:off x="3581400" y="2362200"/>
                <a:ext cx="2195281" cy="3229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r>
                                <a:rPr lang="en-US" altLang="zh-CN" i="1">
                                  <a:latin typeface="Cambria Math" panose="02040503050406030204" pitchFamily="18" charset="0"/>
                                </a:rPr>
                                <m:t>′</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𝑊</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sup>
                          </m:sSup>
                        </m:e>
                      </m:d>
                    </m:oMath>
                  </m:oMathPara>
                </a14:m>
                <a:endParaRPr lang="zh-CN" altLang="en-US" dirty="0"/>
              </a:p>
            </p:txBody>
          </p:sp>
        </mc:Choice>
        <mc:Fallback xmlns="">
          <p:sp>
            <p:nvSpPr>
              <p:cNvPr id="4" name="文本框 3">
                <a:extLst>
                  <a:ext uri="{FF2B5EF4-FFF2-40B4-BE49-F238E27FC236}">
                    <a16:creationId xmlns:a16="http://schemas.microsoft.com/office/drawing/2014/main" id="{33DB42FC-B3AE-421A-AA38-B31A0CDCA7F0}"/>
                  </a:ext>
                </a:extLst>
              </p:cNvPr>
              <p:cNvSpPr txBox="1">
                <a:spLocks noRot="1" noChangeAspect="1" noMove="1" noResize="1" noEditPoints="1" noAdjustHandles="1" noChangeArrowheads="1" noChangeShapeType="1" noTextEdit="1"/>
              </p:cNvSpPr>
              <p:nvPr/>
            </p:nvSpPr>
            <p:spPr>
              <a:xfrm>
                <a:off x="3581400" y="2362200"/>
                <a:ext cx="2195281" cy="322909"/>
              </a:xfrm>
              <a:prstGeom prst="rect">
                <a:avLst/>
              </a:prstGeom>
              <a:blipFill>
                <a:blip r:embed="rId4"/>
                <a:stretch>
                  <a:fillRect l="-1111" t="-1923"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BB4D563-2FAC-401E-879A-9D6A2663051A}"/>
                  </a:ext>
                </a:extLst>
              </p:cNvPr>
              <p:cNvSpPr txBox="1"/>
              <p:nvPr/>
            </p:nvSpPr>
            <p:spPr>
              <a:xfrm>
                <a:off x="914400" y="2993095"/>
                <a:ext cx="6781800" cy="657809"/>
              </a:xfrm>
              <a:prstGeom prst="rect">
                <a:avLst/>
              </a:prstGeom>
              <a:noFill/>
            </p:spPr>
            <p:txBody>
              <a:bodyPr wrap="square" rtlCol="0">
                <a:spAutoFit/>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sup>
                    </m:sSup>
                  </m:oMath>
                </a14:m>
                <a:r>
                  <a:rPr lang="zh-CN" altLang="en-US" dirty="0"/>
                  <a:t>就更新了事件之间的关系信息，再进一步使用</a:t>
                </a:r>
                <a:r>
                  <a:rPr lang="en-US" altLang="zh-CN" dirty="0"/>
                  <a:t>attention</a:t>
                </a:r>
                <a:r>
                  <a:rPr lang="zh-CN" altLang="en-US" dirty="0"/>
                  <a:t>机制来融合事件的语义信息和关系信息</a:t>
                </a:r>
              </a:p>
            </p:txBody>
          </p:sp>
        </mc:Choice>
        <mc:Fallback xmlns="">
          <p:sp>
            <p:nvSpPr>
              <p:cNvPr id="5" name="文本框 4">
                <a:extLst>
                  <a:ext uri="{FF2B5EF4-FFF2-40B4-BE49-F238E27FC236}">
                    <a16:creationId xmlns:a16="http://schemas.microsoft.com/office/drawing/2014/main" id="{4BB4D563-2FAC-401E-879A-9D6A2663051A}"/>
                  </a:ext>
                </a:extLst>
              </p:cNvPr>
              <p:cNvSpPr txBox="1">
                <a:spLocks noRot="1" noChangeAspect="1" noMove="1" noResize="1" noEditPoints="1" noAdjustHandles="1" noChangeArrowheads="1" noChangeShapeType="1" noTextEdit="1"/>
              </p:cNvSpPr>
              <p:nvPr/>
            </p:nvSpPr>
            <p:spPr>
              <a:xfrm>
                <a:off x="914400" y="2993095"/>
                <a:ext cx="6781800" cy="657809"/>
              </a:xfrm>
              <a:prstGeom prst="rect">
                <a:avLst/>
              </a:prstGeom>
              <a:blipFill>
                <a:blip r:embed="rId5"/>
                <a:stretch>
                  <a:fillRect l="-719" t="-3704" r="-180"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8A4253F-B0D7-4872-8A9C-4B8B2C6BB542}"/>
                  </a:ext>
                </a:extLst>
              </p:cNvPr>
              <p:cNvSpPr txBox="1"/>
              <p:nvPr/>
            </p:nvSpPr>
            <p:spPr>
              <a:xfrm>
                <a:off x="3237792" y="4004759"/>
                <a:ext cx="3145028" cy="314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MultiAttn</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𝑈</m:t>
                                  </m:r>
                                </m:e>
                              </m:d>
                            </m:e>
                            <m:sup>
                              <m:r>
                                <a:rPr lang="en-US" altLang="zh-CN" i="1">
                                  <a:latin typeface="Cambria Math" panose="02040503050406030204" pitchFamily="18" charset="0"/>
                                </a:rPr>
                                <m:t>′</m:t>
                              </m:r>
                            </m:sup>
                          </m:sSup>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r>
                        <a:rPr lang="en-US" altLang="zh-CN" b="0" i="1" smtClean="0">
                          <a:latin typeface="Cambria Math" panose="02040503050406030204" pitchFamily="18" charset="0"/>
                        </a:rPr>
                        <m:t>)</m:t>
                      </m:r>
                    </m:oMath>
                  </m:oMathPara>
                </a14:m>
                <a:endParaRPr lang="zh-CN" altLang="en-US" dirty="0"/>
              </a:p>
            </p:txBody>
          </p:sp>
        </mc:Choice>
        <mc:Fallback xmlns="">
          <p:sp>
            <p:nvSpPr>
              <p:cNvPr id="6" name="文本框 5">
                <a:extLst>
                  <a:ext uri="{FF2B5EF4-FFF2-40B4-BE49-F238E27FC236}">
                    <a16:creationId xmlns:a16="http://schemas.microsoft.com/office/drawing/2014/main" id="{C8A4253F-B0D7-4872-8A9C-4B8B2C6BB542}"/>
                  </a:ext>
                </a:extLst>
              </p:cNvPr>
              <p:cNvSpPr txBox="1">
                <a:spLocks noRot="1" noChangeAspect="1" noMove="1" noResize="1" noEditPoints="1" noAdjustHandles="1" noChangeArrowheads="1" noChangeShapeType="1" noTextEdit="1"/>
              </p:cNvSpPr>
              <p:nvPr/>
            </p:nvSpPr>
            <p:spPr>
              <a:xfrm>
                <a:off x="3237792" y="4004759"/>
                <a:ext cx="3145028" cy="314638"/>
              </a:xfrm>
              <a:prstGeom prst="rect">
                <a:avLst/>
              </a:prstGeom>
              <a:blipFill>
                <a:blip r:embed="rId6"/>
                <a:stretch>
                  <a:fillRect r="-969" b="-3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6152C7-849D-4249-A346-3B0E527E3ECB}"/>
                  </a:ext>
                </a:extLst>
              </p:cNvPr>
              <p:cNvSpPr txBox="1"/>
              <p:nvPr/>
            </p:nvSpPr>
            <p:spPr>
              <a:xfrm>
                <a:off x="914400" y="4597561"/>
                <a:ext cx="5455148" cy="380810"/>
              </a:xfrm>
              <a:prstGeom prst="rect">
                <a:avLst/>
              </a:prstGeom>
              <a:noFill/>
            </p:spPr>
            <p:txBody>
              <a:bodyPr wrap="none" rtlCol="0">
                <a:spAutoFit/>
              </a:bodyPr>
              <a:lstStyle/>
              <a:p>
                <a:r>
                  <a:rPr lang="zh-CN" altLang="en-US" dirty="0"/>
                  <a:t>最后，通过耦合</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oMath>
                </a14:m>
                <a:r>
                  <a:rPr lang="zh-CN" altLang="en-US" dirty="0"/>
                  <a:t>中的所有信息，去估计</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𝜇</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m:t>
                        </m:r>
                      </m:e>
                    </m:d>
                  </m:oMath>
                </a14:m>
                <a:endParaRPr lang="zh-CN" altLang="en-US" dirty="0"/>
              </a:p>
            </p:txBody>
          </p:sp>
        </mc:Choice>
        <mc:Fallback xmlns="">
          <p:sp>
            <p:nvSpPr>
              <p:cNvPr id="7" name="文本框 6">
                <a:extLst>
                  <a:ext uri="{FF2B5EF4-FFF2-40B4-BE49-F238E27FC236}">
                    <a16:creationId xmlns:a16="http://schemas.microsoft.com/office/drawing/2014/main" id="{5F6152C7-849D-4249-A346-3B0E527E3ECB}"/>
                  </a:ext>
                </a:extLst>
              </p:cNvPr>
              <p:cNvSpPr txBox="1">
                <a:spLocks noRot="1" noChangeAspect="1" noMove="1" noResize="1" noEditPoints="1" noAdjustHandles="1" noChangeArrowheads="1" noChangeShapeType="1" noTextEdit="1"/>
              </p:cNvSpPr>
              <p:nvPr/>
            </p:nvSpPr>
            <p:spPr>
              <a:xfrm>
                <a:off x="914400" y="4597561"/>
                <a:ext cx="5455148" cy="380810"/>
              </a:xfrm>
              <a:prstGeom prst="rect">
                <a:avLst/>
              </a:prstGeom>
              <a:blipFill>
                <a:blip r:embed="rId7"/>
                <a:stretch>
                  <a:fillRect l="-894" t="-4762"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F0D59A3-AA6A-45B0-9D3A-41F1A87825BC}"/>
                  </a:ext>
                </a:extLst>
              </p:cNvPr>
              <p:cNvSpPr txBox="1"/>
              <p:nvPr/>
            </p:nvSpPr>
            <p:spPr>
              <a:xfrm>
                <a:off x="3740411" y="5266054"/>
                <a:ext cx="138755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𝜇</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id="{1F0D59A3-AA6A-45B0-9D3A-41F1A87825BC}"/>
                  </a:ext>
                </a:extLst>
              </p:cNvPr>
              <p:cNvSpPr txBox="1">
                <a:spLocks noRot="1" noChangeAspect="1" noMove="1" noResize="1" noEditPoints="1" noAdjustHandles="1" noChangeArrowheads="1" noChangeShapeType="1" noTextEdit="1"/>
              </p:cNvSpPr>
              <p:nvPr/>
            </p:nvSpPr>
            <p:spPr>
              <a:xfrm>
                <a:off x="3740411" y="5266054"/>
                <a:ext cx="1387559" cy="288477"/>
              </a:xfrm>
              <a:prstGeom prst="rect">
                <a:avLst/>
              </a:prstGeom>
              <a:blipFill>
                <a:blip r:embed="rId8"/>
                <a:stretch>
                  <a:fillRect l="-3524" t="-6383" r="-6167" b="-361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DFB9F65-DC49-458C-BB37-D9485B80FFAA}"/>
                  </a:ext>
                </a:extLst>
              </p:cNvPr>
              <p:cNvSpPr txBox="1"/>
              <p:nvPr/>
            </p:nvSpPr>
            <p:spPr>
              <a:xfrm>
                <a:off x="973533" y="5803956"/>
                <a:ext cx="4102341" cy="369332"/>
              </a:xfrm>
              <a:prstGeom prst="rect">
                <a:avLst/>
              </a:prstGeom>
              <a:noFill/>
            </p:spPr>
            <p:txBody>
              <a:bodyPr wrap="none" rtlCol="0">
                <a:spAutoFit/>
              </a:bodyPr>
              <a:lstStyle/>
              <a:p>
                <a:r>
                  <a:rPr lang="zh-CN" altLang="en-US" dirty="0"/>
                  <a:t>这里的</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zh-CN" altLang="en-US" dirty="0"/>
                  <a:t>函数是一个</a:t>
                </a:r>
                <a14:m>
                  <m:oMath xmlns:m="http://schemas.openxmlformats.org/officeDocument/2006/math">
                    <m:r>
                      <m:rPr>
                        <m:sty m:val="p"/>
                      </m:rPr>
                      <a:rPr lang="en-US" altLang="zh-CN" b="0" i="0" smtClean="0">
                        <a:latin typeface="Cambria Math" panose="02040503050406030204" pitchFamily="18" charset="0"/>
                      </a:rPr>
                      <m:t>mean</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pooling</m:t>
                    </m:r>
                  </m:oMath>
                </a14:m>
                <a:endParaRPr lang="zh-CN" altLang="en-US" dirty="0"/>
              </a:p>
            </p:txBody>
          </p:sp>
        </mc:Choice>
        <mc:Fallback xmlns="">
          <p:sp>
            <p:nvSpPr>
              <p:cNvPr id="9" name="文本框 8">
                <a:extLst>
                  <a:ext uri="{FF2B5EF4-FFF2-40B4-BE49-F238E27FC236}">
                    <a16:creationId xmlns:a16="http://schemas.microsoft.com/office/drawing/2014/main" id="{EDFB9F65-DC49-458C-BB37-D9485B80FFAA}"/>
                  </a:ext>
                </a:extLst>
              </p:cNvPr>
              <p:cNvSpPr txBox="1">
                <a:spLocks noRot="1" noChangeAspect="1" noMove="1" noResize="1" noEditPoints="1" noAdjustHandles="1" noChangeArrowheads="1" noChangeShapeType="1" noTextEdit="1"/>
              </p:cNvSpPr>
              <p:nvPr/>
            </p:nvSpPr>
            <p:spPr>
              <a:xfrm>
                <a:off x="973533" y="5803956"/>
                <a:ext cx="4102341" cy="369332"/>
              </a:xfrm>
              <a:prstGeom prst="rect">
                <a:avLst/>
              </a:prstGeom>
              <a:blipFill>
                <a:blip r:embed="rId9"/>
                <a:stretch>
                  <a:fillRect l="-1337"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8827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Prior Network</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BB94DB4-8EAE-44C2-AE58-0573E7DE24F5}"/>
                  </a:ext>
                </a:extLst>
              </p:cNvPr>
              <p:cNvSpPr txBox="1"/>
              <p:nvPr/>
            </p:nvSpPr>
            <p:spPr>
              <a:xfrm>
                <a:off x="1143001" y="1371600"/>
                <a:ext cx="6934200" cy="646331"/>
              </a:xfrm>
              <a:prstGeom prst="rect">
                <a:avLst/>
              </a:prstGeom>
              <a:noFill/>
            </p:spPr>
            <p:txBody>
              <a:bodyPr wrap="square" rtlCol="0">
                <a:spAutoFit/>
              </a:bodyPr>
              <a:lstStyle/>
              <a:p>
                <a:r>
                  <a:rPr lang="zh-CN" altLang="en-US" dirty="0"/>
                  <a:t>这里和</a:t>
                </a:r>
                <a:r>
                  <a:rPr lang="en-US" altLang="zh-CN" dirty="0"/>
                  <a:t>Recognition Network</a:t>
                </a:r>
                <a:r>
                  <a:rPr lang="zh-CN" altLang="en-US" dirty="0"/>
                  <a:t>部分相似，</a:t>
                </a:r>
                <a:r>
                  <a:rPr lang="en-US" altLang="zh-CN" dirty="0"/>
                  <a:t>Prior Network</a:t>
                </a:r>
                <a:r>
                  <a:rPr lang="zh-CN" altLang="en-US" dirty="0"/>
                  <a:t>在</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sub>
                    </m:sSub>
                  </m:oMath>
                </a14:m>
                <a:r>
                  <a:rPr lang="zh-CN" altLang="en-US" dirty="0"/>
                  <a:t>的基础上建模了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zh-CN" altLang="en-US" i="1" smtClean="0">
                            <a:latin typeface="Cambria Math" panose="02040503050406030204" pitchFamily="18" charset="0"/>
                          </a:rPr>
                          <m:t>𝜃</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oMath>
                </a14:m>
                <a:r>
                  <a:rPr lang="zh-CN" altLang="en-US" dirty="0"/>
                  <a:t>，这里也假设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𝑧</m:t>
                        </m:r>
                      </m:e>
                      <m:e>
                        <m:r>
                          <a:rPr lang="en-US" altLang="zh-CN" i="1">
                            <a:latin typeface="Cambria Math" panose="02040503050406030204" pitchFamily="18" charset="0"/>
                          </a:rPr>
                          <m:t>𝑋</m:t>
                        </m:r>
                      </m:e>
                    </m:d>
                    <m:r>
                      <a:rPr lang="en-US" altLang="zh-CN" b="0" i="1" smtClean="0">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a:rPr lang="zh-CN" altLang="en-US" i="1" smtClean="0">
                            <a:latin typeface="Cambria Math" panose="02040503050406030204" pitchFamily="18" charset="0"/>
                          </a:rPr>
                          <m:t>𝜇</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𝑋</m:t>
                            </m:r>
                          </m:e>
                        </m:d>
                        <m:r>
                          <a:rPr lang="en-US" altLang="zh-CN" i="1">
                            <a:latin typeface="Cambria Math" panose="02040503050406030204" pitchFamily="18" charset="0"/>
                          </a:rPr>
                          <m:t>,</m:t>
                        </m:r>
                        <m:r>
                          <a:rPr lang="en-US" altLang="zh-CN" i="1">
                            <a:latin typeface="Cambria Math" panose="02040503050406030204" pitchFamily="18" charset="0"/>
                          </a:rPr>
                          <m:t>𝐷</m:t>
                        </m:r>
                      </m:e>
                    </m:d>
                  </m:oMath>
                </a14:m>
                <a:endParaRPr lang="zh-CN" altLang="en-US" dirty="0"/>
              </a:p>
            </p:txBody>
          </p:sp>
        </mc:Choice>
        <mc:Fallback xmlns="">
          <p:sp>
            <p:nvSpPr>
              <p:cNvPr id="10" name="文本框 9">
                <a:extLst>
                  <a:ext uri="{FF2B5EF4-FFF2-40B4-BE49-F238E27FC236}">
                    <a16:creationId xmlns:a16="http://schemas.microsoft.com/office/drawing/2014/main" id="{6BB94DB4-8EAE-44C2-AE58-0573E7DE24F5}"/>
                  </a:ext>
                </a:extLst>
              </p:cNvPr>
              <p:cNvSpPr txBox="1">
                <a:spLocks noRot="1" noChangeAspect="1" noMove="1" noResize="1" noEditPoints="1" noAdjustHandles="1" noChangeArrowheads="1" noChangeShapeType="1" noTextEdit="1"/>
              </p:cNvSpPr>
              <p:nvPr/>
            </p:nvSpPr>
            <p:spPr>
              <a:xfrm>
                <a:off x="1143001" y="1371600"/>
                <a:ext cx="6934200" cy="646331"/>
              </a:xfrm>
              <a:prstGeom prst="rect">
                <a:avLst/>
              </a:prstGeom>
              <a:blipFill>
                <a:blip r:embed="rId3"/>
                <a:stretch>
                  <a:fillRect l="-792" t="-4717" r="-704"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415EF62-9572-4CEA-A6E3-0BCD06B5F3A0}"/>
                  </a:ext>
                </a:extLst>
              </p:cNvPr>
              <p:cNvSpPr txBox="1"/>
              <p:nvPr/>
            </p:nvSpPr>
            <p:spPr>
              <a:xfrm>
                <a:off x="1371600" y="2512076"/>
                <a:ext cx="3095719" cy="369332"/>
              </a:xfrm>
              <a:prstGeom prst="rect">
                <a:avLst/>
              </a:prstGeom>
              <a:noFill/>
            </p:spPr>
            <p:txBody>
              <a:bodyPr wrap="none" rtlCol="0">
                <a:spAutoFit/>
              </a:bodyPr>
              <a:lstStyle/>
              <a:p>
                <a:r>
                  <a:rPr lang="zh-CN" altLang="en-US" dirty="0"/>
                  <a:t>直接使用</a:t>
                </a:r>
                <a:r>
                  <a:rPr lang="en-US" altLang="zh-CN" dirty="0"/>
                  <a:t>attention</a:t>
                </a:r>
                <a:r>
                  <a:rPr lang="zh-CN" altLang="en-US" dirty="0"/>
                  <a:t>机制更新</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sub>
                    </m:sSub>
                  </m:oMath>
                </a14:m>
                <a:endParaRPr lang="zh-CN" altLang="en-US" dirty="0"/>
              </a:p>
            </p:txBody>
          </p:sp>
        </mc:Choice>
        <mc:Fallback xmlns="">
          <p:sp>
            <p:nvSpPr>
              <p:cNvPr id="11" name="文本框 10">
                <a:extLst>
                  <a:ext uri="{FF2B5EF4-FFF2-40B4-BE49-F238E27FC236}">
                    <a16:creationId xmlns:a16="http://schemas.microsoft.com/office/drawing/2014/main" id="{9415EF62-9572-4CEA-A6E3-0BCD06B5F3A0}"/>
                  </a:ext>
                </a:extLst>
              </p:cNvPr>
              <p:cNvSpPr txBox="1">
                <a:spLocks noRot="1" noChangeAspect="1" noMove="1" noResize="1" noEditPoints="1" noAdjustHandles="1" noChangeArrowheads="1" noChangeShapeType="1" noTextEdit="1"/>
              </p:cNvSpPr>
              <p:nvPr/>
            </p:nvSpPr>
            <p:spPr>
              <a:xfrm>
                <a:off x="1371600" y="2512076"/>
                <a:ext cx="3095719" cy="369332"/>
              </a:xfrm>
              <a:prstGeom prst="rect">
                <a:avLst/>
              </a:prstGeom>
              <a:blipFill>
                <a:blip r:embed="rId4"/>
                <a:stretch>
                  <a:fillRect l="-157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0F27CB3-E679-47F7-AB12-67239F1D4C62}"/>
                  </a:ext>
                </a:extLst>
              </p:cNvPr>
              <p:cNvSpPr txBox="1"/>
              <p:nvPr/>
            </p:nvSpPr>
            <p:spPr>
              <a:xfrm>
                <a:off x="3201524" y="3284761"/>
                <a:ext cx="2531590"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r>
                        <a:rPr lang="en-US" altLang="zh-CN" i="1">
                          <a:latin typeface="Cambria Math" panose="02040503050406030204" pitchFamily="18" charset="0"/>
                        </a:rPr>
                        <m:t>=</m:t>
                      </m:r>
                      <m:r>
                        <m:rPr>
                          <m:sty m:val="p"/>
                        </m:rPr>
                        <a:rPr lang="en-US" altLang="zh-CN">
                          <a:latin typeface="Cambria Math" panose="02040503050406030204" pitchFamily="18" charset="0"/>
                        </a:rPr>
                        <m:t>MultiAttn</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sub>
                      </m:sSub>
                      <m:r>
                        <a:rPr lang="en-US" altLang="zh-CN" i="1">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id="{80F27CB3-E679-47F7-AB12-67239F1D4C62}"/>
                  </a:ext>
                </a:extLst>
              </p:cNvPr>
              <p:cNvSpPr txBox="1">
                <a:spLocks noRot="1" noChangeAspect="1" noMove="1" noResize="1" noEditPoints="1" noAdjustHandles="1" noChangeArrowheads="1" noChangeShapeType="1" noTextEdit="1"/>
              </p:cNvSpPr>
              <p:nvPr/>
            </p:nvSpPr>
            <p:spPr>
              <a:xfrm>
                <a:off x="3201524" y="3284761"/>
                <a:ext cx="2531590" cy="288477"/>
              </a:xfrm>
              <a:prstGeom prst="rect">
                <a:avLst/>
              </a:prstGeom>
              <a:blipFill>
                <a:blip r:embed="rId5"/>
                <a:stretch>
                  <a:fillRect l="-1446" t="-6383" r="-3133" b="-36170"/>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1260C3BF-7A2B-44A8-8878-7C9843D4DB6A}"/>
              </a:ext>
            </a:extLst>
          </p:cNvPr>
          <p:cNvSpPr txBox="1"/>
          <p:nvPr/>
        </p:nvSpPr>
        <p:spPr>
          <a:xfrm>
            <a:off x="1371600" y="4148238"/>
            <a:ext cx="4685898" cy="369332"/>
          </a:xfrm>
          <a:prstGeom prst="rect">
            <a:avLst/>
          </a:prstGeom>
          <a:noFill/>
        </p:spPr>
        <p:txBody>
          <a:bodyPr wrap="none" rtlCol="0">
            <a:spAutoFit/>
          </a:bodyPr>
          <a:lstStyle/>
          <a:p>
            <a:r>
              <a:rPr lang="zh-CN" altLang="en-US" dirty="0"/>
              <a:t>然后再使用</a:t>
            </a:r>
            <a:r>
              <a:rPr lang="en-US" altLang="zh-CN" dirty="0"/>
              <a:t>attention</a:t>
            </a:r>
            <a:r>
              <a:rPr lang="zh-CN" altLang="en-US" dirty="0"/>
              <a:t>机制获取更深层次的表示</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348F9F2-D478-4507-830B-6105CD4A512B}"/>
                  </a:ext>
                </a:extLst>
              </p:cNvPr>
              <p:cNvSpPr txBox="1"/>
              <p:nvPr/>
            </p:nvSpPr>
            <p:spPr>
              <a:xfrm>
                <a:off x="3176805" y="4944773"/>
                <a:ext cx="2877583" cy="2955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MultiAttn</m:t>
                      </m:r>
                      <m:r>
                        <a:rPr lang="en-US" altLang="zh-CN" b="0" i="0"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d>
                            <m:dPr>
                              <m:ctrlPr>
                                <a:rPr lang="en-US" altLang="zh-CN" i="1">
                                  <a:latin typeface="Cambria Math" panose="02040503050406030204" pitchFamily="18" charset="0"/>
                                </a:rPr>
                              </m:ctrlPr>
                            </m:dPr>
                            <m:e>
                              <m:r>
                                <a:rPr lang="en-US" altLang="zh-CN" i="1">
                                  <a:latin typeface="Cambria Math" panose="02040503050406030204" pitchFamily="18" charset="0"/>
                                </a:rPr>
                                <m:t>𝑈</m:t>
                              </m:r>
                            </m:e>
                          </m:d>
                        </m:sup>
                      </m:sSup>
                      <m:r>
                        <a:rPr lang="en-US" altLang="zh-CN" b="0" i="0"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r>
                        <a:rPr lang="en-US" altLang="zh-CN" b="0" i="0" smtClean="0">
                          <a:latin typeface="Cambria Math" panose="02040503050406030204" pitchFamily="18" charset="0"/>
                        </a:rPr>
                        <m:t>)</m:t>
                      </m:r>
                    </m:oMath>
                  </m:oMathPara>
                </a14:m>
                <a:endParaRPr lang="zh-CN" altLang="en-US" dirty="0"/>
              </a:p>
            </p:txBody>
          </p:sp>
        </mc:Choice>
        <mc:Fallback xmlns="">
          <p:sp>
            <p:nvSpPr>
              <p:cNvPr id="18" name="文本框 17">
                <a:extLst>
                  <a:ext uri="{FF2B5EF4-FFF2-40B4-BE49-F238E27FC236}">
                    <a16:creationId xmlns:a16="http://schemas.microsoft.com/office/drawing/2014/main" id="{9348F9F2-D478-4507-830B-6105CD4A512B}"/>
                  </a:ext>
                </a:extLst>
              </p:cNvPr>
              <p:cNvSpPr txBox="1">
                <a:spLocks noRot="1" noChangeAspect="1" noMove="1" noResize="1" noEditPoints="1" noAdjustHandles="1" noChangeArrowheads="1" noChangeShapeType="1" noTextEdit="1"/>
              </p:cNvSpPr>
              <p:nvPr/>
            </p:nvSpPr>
            <p:spPr>
              <a:xfrm>
                <a:off x="3176805" y="4944773"/>
                <a:ext cx="2877583" cy="295594"/>
              </a:xfrm>
              <a:prstGeom prst="rect">
                <a:avLst/>
              </a:prstGeom>
              <a:blipFill>
                <a:blip r:embed="rId6"/>
                <a:stretch>
                  <a:fillRect l="-1271" t="-4082" r="-2542" b="-326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121ED50-EFB4-43B8-9251-A50AE54772C4}"/>
                  </a:ext>
                </a:extLst>
              </p:cNvPr>
              <p:cNvSpPr txBox="1"/>
              <p:nvPr/>
            </p:nvSpPr>
            <p:spPr>
              <a:xfrm>
                <a:off x="3505200" y="6172200"/>
                <a:ext cx="138755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𝜇</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r>
                        <a:rPr lang="en-US" altLang="zh-CN" i="1">
                          <a:latin typeface="Cambria Math" panose="02040503050406030204" pitchFamily="18" charset="0"/>
                        </a:rPr>
                        <m:t>)</m:t>
                      </m:r>
                    </m:oMath>
                  </m:oMathPara>
                </a14:m>
                <a:endParaRPr lang="zh-CN" altLang="en-US" dirty="0"/>
              </a:p>
            </p:txBody>
          </p:sp>
        </mc:Choice>
        <mc:Fallback xmlns="">
          <p:sp>
            <p:nvSpPr>
              <p:cNvPr id="19" name="文本框 18">
                <a:extLst>
                  <a:ext uri="{FF2B5EF4-FFF2-40B4-BE49-F238E27FC236}">
                    <a16:creationId xmlns:a16="http://schemas.microsoft.com/office/drawing/2014/main" id="{5121ED50-EFB4-43B8-9251-A50AE54772C4}"/>
                  </a:ext>
                </a:extLst>
              </p:cNvPr>
              <p:cNvSpPr txBox="1">
                <a:spLocks noRot="1" noChangeAspect="1" noMove="1" noResize="1" noEditPoints="1" noAdjustHandles="1" noChangeArrowheads="1" noChangeShapeType="1" noTextEdit="1"/>
              </p:cNvSpPr>
              <p:nvPr/>
            </p:nvSpPr>
            <p:spPr>
              <a:xfrm>
                <a:off x="3505200" y="6172200"/>
                <a:ext cx="1387559" cy="288477"/>
              </a:xfrm>
              <a:prstGeom prst="rect">
                <a:avLst/>
              </a:prstGeom>
              <a:blipFill>
                <a:blip r:embed="rId7"/>
                <a:stretch>
                  <a:fillRect l="-3070" t="-6383" r="-5702" b="-34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88C9D68-D1C6-4FFA-9F8A-CE20C947EB9A}"/>
                  </a:ext>
                </a:extLst>
              </p:cNvPr>
              <p:cNvSpPr txBox="1"/>
              <p:nvPr/>
            </p:nvSpPr>
            <p:spPr>
              <a:xfrm>
                <a:off x="1524000" y="5486400"/>
                <a:ext cx="4516429" cy="380810"/>
              </a:xfrm>
              <a:prstGeom prst="rect">
                <a:avLst/>
              </a:prstGeom>
              <a:noFill/>
            </p:spPr>
            <p:txBody>
              <a:bodyPr wrap="none" rtlCol="0">
                <a:spAutoFit/>
              </a:bodyPr>
              <a:lstStyle/>
              <a:p>
                <a:r>
                  <a:rPr lang="zh-CN" altLang="en-US" dirty="0"/>
                  <a:t>同样使用</a:t>
                </a:r>
                <a14:m>
                  <m:oMath xmlns:m="http://schemas.openxmlformats.org/officeDocument/2006/math">
                    <m:r>
                      <m:rPr>
                        <m:sty m:val="p"/>
                      </m:rPr>
                      <a:rPr lang="en-US" altLang="zh-CN" i="0">
                        <a:latin typeface="Cambria Math" panose="02040503050406030204" pitchFamily="18" charset="0"/>
                      </a:rPr>
                      <m:t>mean</m:t>
                    </m:r>
                    <m:r>
                      <a:rPr lang="en-US" altLang="zh-CN" i="0">
                        <a:latin typeface="Cambria Math" panose="02040503050406030204" pitchFamily="18" charset="0"/>
                      </a:rPr>
                      <m:t>−</m:t>
                    </m:r>
                    <m:r>
                      <m:rPr>
                        <m:sty m:val="p"/>
                      </m:rPr>
                      <a:rPr lang="en-US" altLang="zh-CN" i="0">
                        <a:latin typeface="Cambria Math" panose="02040503050406030204" pitchFamily="18" charset="0"/>
                      </a:rPr>
                      <m:t>pooling</m:t>
                    </m:r>
                  </m:oMath>
                </a14:m>
                <a:r>
                  <a:rPr lang="zh-CN" altLang="en-US" dirty="0"/>
                  <a:t>去耦合</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oMath>
                </a14:m>
                <a:r>
                  <a:rPr lang="zh-CN" altLang="en-US" dirty="0"/>
                  <a:t>中的信息</a:t>
                </a:r>
              </a:p>
            </p:txBody>
          </p:sp>
        </mc:Choice>
        <mc:Fallback xmlns="">
          <p:sp>
            <p:nvSpPr>
              <p:cNvPr id="20" name="文本框 19">
                <a:extLst>
                  <a:ext uri="{FF2B5EF4-FFF2-40B4-BE49-F238E27FC236}">
                    <a16:creationId xmlns:a16="http://schemas.microsoft.com/office/drawing/2014/main" id="{588C9D68-D1C6-4FFA-9F8A-CE20C947EB9A}"/>
                  </a:ext>
                </a:extLst>
              </p:cNvPr>
              <p:cNvSpPr txBox="1">
                <a:spLocks noRot="1" noChangeAspect="1" noMove="1" noResize="1" noEditPoints="1" noAdjustHandles="1" noChangeArrowheads="1" noChangeShapeType="1" noTextEdit="1"/>
              </p:cNvSpPr>
              <p:nvPr/>
            </p:nvSpPr>
            <p:spPr>
              <a:xfrm>
                <a:off x="1524000" y="5486400"/>
                <a:ext cx="4516429" cy="380810"/>
              </a:xfrm>
              <a:prstGeom prst="rect">
                <a:avLst/>
              </a:prstGeom>
              <a:blipFill>
                <a:blip r:embed="rId8"/>
                <a:stretch>
                  <a:fillRect l="-1080" t="-4839" r="-405" b="-25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9224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Merger</a:t>
            </a:r>
            <a:endParaRPr lang="zh-CN" altLang="en-US" dirty="0"/>
          </a:p>
        </p:txBody>
      </p:sp>
      <p:pic>
        <p:nvPicPr>
          <p:cNvPr id="3" name="图片 2">
            <a:extLst>
              <a:ext uri="{FF2B5EF4-FFF2-40B4-BE49-F238E27FC236}">
                <a16:creationId xmlns:a16="http://schemas.microsoft.com/office/drawing/2014/main" id="{41A5866E-2449-4916-B45C-16E9994E8F54}"/>
              </a:ext>
            </a:extLst>
          </p:cNvPr>
          <p:cNvPicPr>
            <a:picLocks noChangeAspect="1"/>
          </p:cNvPicPr>
          <p:nvPr/>
        </p:nvPicPr>
        <p:blipFill>
          <a:blip r:embed="rId3"/>
          <a:stretch>
            <a:fillRect/>
          </a:stretch>
        </p:blipFill>
        <p:spPr>
          <a:xfrm>
            <a:off x="2293295" y="914400"/>
            <a:ext cx="4557409" cy="2563093"/>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64D4F9C-626F-4557-A2E8-703D8C9F55C3}"/>
                  </a:ext>
                </a:extLst>
              </p:cNvPr>
              <p:cNvSpPr txBox="1"/>
              <p:nvPr/>
            </p:nvSpPr>
            <p:spPr>
              <a:xfrm>
                <a:off x="1066800" y="3657600"/>
                <a:ext cx="7543800" cy="934808"/>
              </a:xfrm>
              <a:prstGeom prst="rect">
                <a:avLst/>
              </a:prstGeom>
              <a:noFill/>
            </p:spPr>
            <p:txBody>
              <a:bodyPr wrap="square" rtlCol="0">
                <a:spAutoFit/>
              </a:bodyPr>
              <a:lstStyle/>
              <a:p>
                <a:r>
                  <a:rPr lang="en-US" altLang="zh-CN" dirty="0"/>
                  <a:t>Merger</a:t>
                </a:r>
                <a:r>
                  <a:rPr lang="zh-CN" altLang="en-US" dirty="0"/>
                  <a:t>模块合并已经第</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层</m:t>
                    </m:r>
                  </m:oMath>
                </a14:m>
                <a:r>
                  <a:rPr lang="en-US" altLang="zh-CN" dirty="0"/>
                  <a:t>Transformer</a:t>
                </a:r>
                <a:r>
                  <a:rPr lang="zh-CN" altLang="en-US" dirty="0"/>
                  <a:t>的表示以及隐变量</a:t>
                </a:r>
                <a14:m>
                  <m:oMath xmlns:m="http://schemas.openxmlformats.org/officeDocument/2006/math">
                    <m:r>
                      <a:rPr lang="en-US" altLang="zh-CN" b="0" i="1" smtClean="0">
                        <a:latin typeface="Cambria Math" panose="02040503050406030204" pitchFamily="18" charset="0"/>
                      </a:rPr>
                      <m:t>𝑧</m:t>
                    </m:r>
                  </m:oMath>
                </a14:m>
                <a:r>
                  <a:rPr lang="zh-CN" altLang="en-US" dirty="0"/>
                  <a:t>，来计算最终的关系得分。最终使用</a:t>
                </a:r>
                <a:r>
                  <a:rPr lang="en-US" altLang="zh-CN" dirty="0"/>
                  <a:t>attention</a:t>
                </a:r>
                <a:r>
                  <a:rPr lang="zh-CN" altLang="en-US" dirty="0"/>
                  <a:t>机制来选择</a:t>
                </a:r>
                <a14:m>
                  <m:oMath xmlns:m="http://schemas.openxmlformats.org/officeDocument/2006/math">
                    <m:r>
                      <a:rPr lang="en-US" altLang="zh-CN" i="1">
                        <a:latin typeface="Cambria Math" panose="02040503050406030204" pitchFamily="18" charset="0"/>
                      </a:rPr>
                      <m:t>𝑧</m:t>
                    </m:r>
                  </m:oMath>
                </a14:m>
                <a:r>
                  <a:rPr lang="zh-CN" altLang="en-US" dirty="0"/>
                  <a:t>和</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up>
                    </m:sSup>
                  </m:oMath>
                </a14:m>
                <a:r>
                  <a:rPr lang="zh-CN" altLang="en-US" dirty="0"/>
                  <a:t>信息，并更新第</a:t>
                </a:r>
                <a14:m>
                  <m:oMath xmlns:m="http://schemas.openxmlformats.org/officeDocument/2006/math">
                    <m:r>
                      <a:rPr lang="en-US" altLang="zh-CN" i="1">
                        <a:latin typeface="Cambria Math" panose="02040503050406030204" pitchFamily="18" charset="0"/>
                      </a:rPr>
                      <m:t>𝑁</m:t>
                    </m:r>
                    <m:r>
                      <a:rPr lang="zh-CN" altLang="en-US" i="1">
                        <a:latin typeface="Cambria Math" panose="02040503050406030204" pitchFamily="18" charset="0"/>
                      </a:rPr>
                      <m:t>层</m:t>
                    </m:r>
                  </m:oMath>
                </a14:m>
                <a:r>
                  <a:rPr lang="en-US" altLang="zh-CN" dirty="0"/>
                  <a:t>Transformer</a:t>
                </a:r>
                <a:r>
                  <a:rPr lang="zh-CN" altLang="en-US" dirty="0"/>
                  <a:t>的隐状态。</a:t>
                </a:r>
              </a:p>
            </p:txBody>
          </p:sp>
        </mc:Choice>
        <mc:Fallback xmlns="">
          <p:sp>
            <p:nvSpPr>
              <p:cNvPr id="4" name="文本框 3">
                <a:extLst>
                  <a:ext uri="{FF2B5EF4-FFF2-40B4-BE49-F238E27FC236}">
                    <a16:creationId xmlns:a16="http://schemas.microsoft.com/office/drawing/2014/main" id="{064D4F9C-626F-4557-A2E8-703D8C9F55C3}"/>
                  </a:ext>
                </a:extLst>
              </p:cNvPr>
              <p:cNvSpPr txBox="1">
                <a:spLocks noRot="1" noChangeAspect="1" noMove="1" noResize="1" noEditPoints="1" noAdjustHandles="1" noChangeArrowheads="1" noChangeShapeType="1" noTextEdit="1"/>
              </p:cNvSpPr>
              <p:nvPr/>
            </p:nvSpPr>
            <p:spPr>
              <a:xfrm>
                <a:off x="1066800" y="3657600"/>
                <a:ext cx="7543800" cy="934808"/>
              </a:xfrm>
              <a:prstGeom prst="rect">
                <a:avLst/>
              </a:prstGeom>
              <a:blipFill>
                <a:blip r:embed="rId4"/>
                <a:stretch>
                  <a:fillRect l="-646" t="-3268" r="-565"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C471E7E-8AFD-4011-B75A-09C8FCB88C60}"/>
                  </a:ext>
                </a:extLst>
              </p:cNvPr>
              <p:cNvSpPr txBox="1"/>
              <p:nvPr/>
            </p:nvSpPr>
            <p:spPr>
              <a:xfrm>
                <a:off x="2779297" y="4998142"/>
                <a:ext cx="3579185" cy="3229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sSup>
                            <m:sSupPr>
                              <m:ctrlPr>
                                <a:rPr lang="en-US" altLang="zh-CN"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e>
                            <m:sup>
                              <m:r>
                                <a:rPr lang="en-US" altLang="zh-CN" b="0" i="1" smtClean="0">
                                  <a:latin typeface="Cambria Math" panose="02040503050406030204" pitchFamily="18" charset="0"/>
                                </a:rPr>
                                <m:t>∗</m:t>
                              </m:r>
                            </m:sup>
                          </m:sSup>
                        </m:sup>
                      </m:s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MultiAttn</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𝜇</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sup>
                          </m:sSup>
                        </m:e>
                      </m:d>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0C471E7E-8AFD-4011-B75A-09C8FCB88C60}"/>
                  </a:ext>
                </a:extLst>
              </p:cNvPr>
              <p:cNvSpPr txBox="1">
                <a:spLocks noRot="1" noChangeAspect="1" noMove="1" noResize="1" noEditPoints="1" noAdjustHandles="1" noChangeArrowheads="1" noChangeShapeType="1" noTextEdit="1"/>
              </p:cNvSpPr>
              <p:nvPr/>
            </p:nvSpPr>
            <p:spPr>
              <a:xfrm>
                <a:off x="2779297" y="4998142"/>
                <a:ext cx="3579185" cy="322909"/>
              </a:xfrm>
              <a:prstGeom prst="rect">
                <a:avLst/>
              </a:prstGeom>
              <a:blipFill>
                <a:blip r:embed="rId5"/>
                <a:stretch>
                  <a:fillRect r="-341" b="-2452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0435BD9-FA9D-4B6D-926E-6E2DC75FC5C1}"/>
              </a:ext>
            </a:extLst>
          </p:cNvPr>
          <p:cNvSpPr txBox="1"/>
          <p:nvPr/>
        </p:nvSpPr>
        <p:spPr>
          <a:xfrm>
            <a:off x="1063690" y="4584525"/>
            <a:ext cx="2133918" cy="369332"/>
          </a:xfrm>
          <a:prstGeom prst="rect">
            <a:avLst/>
          </a:prstGeom>
          <a:noFill/>
        </p:spPr>
        <p:txBody>
          <a:bodyPr wrap="none" rtlCol="0">
            <a:spAutoFit/>
          </a:bodyPr>
          <a:lstStyle/>
          <a:p>
            <a:r>
              <a:rPr lang="zh-CN" altLang="en-US" dirty="0"/>
              <a:t>在</a:t>
            </a:r>
            <a:r>
              <a:rPr lang="en-US" altLang="zh-CN" dirty="0"/>
              <a:t>Pretraining</a:t>
            </a:r>
            <a:r>
              <a:rPr lang="zh-CN" altLang="en-US" dirty="0"/>
              <a:t>阶段：</a:t>
            </a:r>
          </a:p>
        </p:txBody>
      </p:sp>
      <p:sp>
        <p:nvSpPr>
          <p:cNvPr id="7" name="文本框 6">
            <a:extLst>
              <a:ext uri="{FF2B5EF4-FFF2-40B4-BE49-F238E27FC236}">
                <a16:creationId xmlns:a16="http://schemas.microsoft.com/office/drawing/2014/main" id="{91C9FC8E-D0AB-469D-B617-EE6180D471FE}"/>
              </a:ext>
            </a:extLst>
          </p:cNvPr>
          <p:cNvSpPr txBox="1"/>
          <p:nvPr/>
        </p:nvSpPr>
        <p:spPr>
          <a:xfrm>
            <a:off x="1063690" y="5321051"/>
            <a:ext cx="2056973" cy="369332"/>
          </a:xfrm>
          <a:prstGeom prst="rect">
            <a:avLst/>
          </a:prstGeom>
          <a:noFill/>
        </p:spPr>
        <p:txBody>
          <a:bodyPr wrap="none" rtlCol="0">
            <a:spAutoFit/>
          </a:bodyPr>
          <a:lstStyle/>
          <a:p>
            <a:r>
              <a:rPr lang="zh-CN" altLang="en-US" dirty="0"/>
              <a:t>在</a:t>
            </a:r>
            <a:r>
              <a:rPr lang="en-US" altLang="zh-CN" dirty="0"/>
              <a:t>finetuning</a:t>
            </a:r>
            <a:r>
              <a:rPr lang="zh-CN" altLang="en-US" dirty="0"/>
              <a:t>阶段：</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5D0CDD-0207-4E8F-93A9-F5C14C1AE610}"/>
                  </a:ext>
                </a:extLst>
              </p:cNvPr>
              <p:cNvSpPr txBox="1"/>
              <p:nvPr/>
            </p:nvSpPr>
            <p:spPr>
              <a:xfrm>
                <a:off x="2779296" y="5784357"/>
                <a:ext cx="3372975"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sSup>
                            <m:sSupPr>
                              <m:ctrlPr>
                                <a:rPr lang="en-US" altLang="zh-CN"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e>
                            <m:sup>
                              <m:r>
                                <a:rPr lang="en-US" altLang="zh-CN" b="0" i="1" smtClean="0">
                                  <a:latin typeface="Cambria Math" panose="02040503050406030204" pitchFamily="18" charset="0"/>
                                </a:rPr>
                                <m:t>∗</m:t>
                              </m:r>
                            </m:sup>
                          </m:sSup>
                        </m:sup>
                      </m:s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MultiAttn</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𝜇</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sup>
                          </m:sSup>
                        </m:e>
                      </m:d>
                      <m:r>
                        <a:rPr lang="en-US" altLang="zh-CN" b="0" i="1" smtClean="0">
                          <a:latin typeface="Cambria Math" panose="02040503050406030204" pitchFamily="18" charset="0"/>
                        </a:rPr>
                        <m:t>)</m:t>
                      </m:r>
                    </m:oMath>
                  </m:oMathPara>
                </a14:m>
                <a:endParaRPr lang="zh-CN" altLang="en-US" dirty="0"/>
              </a:p>
            </p:txBody>
          </p:sp>
        </mc:Choice>
        <mc:Fallback xmlns="">
          <p:sp>
            <p:nvSpPr>
              <p:cNvPr id="15" name="文本框 14">
                <a:extLst>
                  <a:ext uri="{FF2B5EF4-FFF2-40B4-BE49-F238E27FC236}">
                    <a16:creationId xmlns:a16="http://schemas.microsoft.com/office/drawing/2014/main" id="{5D5D0CDD-0207-4E8F-93A9-F5C14C1AE610}"/>
                  </a:ext>
                </a:extLst>
              </p:cNvPr>
              <p:cNvSpPr txBox="1">
                <a:spLocks noRot="1" noChangeAspect="1" noMove="1" noResize="1" noEditPoints="1" noAdjustHandles="1" noChangeArrowheads="1" noChangeShapeType="1" noTextEdit="1"/>
              </p:cNvSpPr>
              <p:nvPr/>
            </p:nvSpPr>
            <p:spPr>
              <a:xfrm>
                <a:off x="2779296" y="5784357"/>
                <a:ext cx="3372975" cy="318485"/>
              </a:xfrm>
              <a:prstGeom prst="rect">
                <a:avLst/>
              </a:prstGeom>
              <a:blipFill>
                <a:blip r:embed="rId6"/>
                <a:stretch>
                  <a:fillRect l="-1627" r="-2532" b="-26923"/>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837BA34-5E0C-4C07-A238-B839F63C0DFF}"/>
              </a:ext>
            </a:extLst>
          </p:cNvPr>
          <p:cNvSpPr txBox="1"/>
          <p:nvPr/>
        </p:nvSpPr>
        <p:spPr>
          <a:xfrm>
            <a:off x="1219200" y="6477000"/>
            <a:ext cx="45719" cy="369332"/>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768E98F-46BD-448A-88C6-9BFE4CCBE004}"/>
                  </a:ext>
                </a:extLst>
              </p:cNvPr>
              <p:cNvSpPr txBox="1"/>
              <p:nvPr/>
            </p:nvSpPr>
            <p:spPr>
              <a:xfrm>
                <a:off x="1063690" y="6273098"/>
                <a:ext cx="7466275" cy="388568"/>
              </a:xfrm>
              <a:prstGeom prst="rect">
                <a:avLst/>
              </a:prstGeom>
              <a:noFill/>
            </p:spPr>
            <p:txBody>
              <a:bodyPr wrap="none" rtlCol="0">
                <a:spAutoFit/>
              </a:bodyPr>
              <a:lstStyle/>
              <a:p>
                <a:r>
                  <a:rPr lang="zh-CN" altLang="en-US" dirty="0"/>
                  <a:t>最后，</a:t>
                </a:r>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sSup>
                          <m:sSupPr>
                            <m:ctrlPr>
                              <a:rPr lang="en-US" altLang="zh-CN"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e>
                          <m:sup>
                            <m:r>
                              <a:rPr lang="en-US" altLang="zh-CN" b="0" i="1" smtClean="0">
                                <a:latin typeface="Cambria Math" panose="02040503050406030204" pitchFamily="18" charset="0"/>
                              </a:rPr>
                              <m:t>∗</m:t>
                            </m:r>
                          </m:sup>
                        </m:sSup>
                      </m:sup>
                    </m:sSup>
                  </m:oMath>
                </a14:m>
                <a:r>
                  <a:rPr lang="zh-CN" altLang="en-US" dirty="0"/>
                  <a:t>作为</a:t>
                </a:r>
                <a:r>
                  <a:rPr lang="en-US" altLang="zh-CN" dirty="0" err="1"/>
                  <a:t>RoBERTa</a:t>
                </a:r>
                <a:r>
                  <a:rPr lang="zh-CN" altLang="en-US" dirty="0"/>
                  <a:t>的最后一层</a:t>
                </a:r>
                <a:r>
                  <a:rPr lang="en-US" altLang="zh-CN" dirty="0"/>
                  <a:t>Transformer</a:t>
                </a:r>
                <a:r>
                  <a:rPr lang="zh-CN" altLang="en-US" dirty="0"/>
                  <a:t>的输入，预测关系得分</a:t>
                </a:r>
              </a:p>
            </p:txBody>
          </p:sp>
        </mc:Choice>
        <mc:Fallback xmlns="">
          <p:sp>
            <p:nvSpPr>
              <p:cNvPr id="9" name="文本框 8">
                <a:extLst>
                  <a:ext uri="{FF2B5EF4-FFF2-40B4-BE49-F238E27FC236}">
                    <a16:creationId xmlns:a16="http://schemas.microsoft.com/office/drawing/2014/main" id="{2768E98F-46BD-448A-88C6-9BFE4CCBE004}"/>
                  </a:ext>
                </a:extLst>
              </p:cNvPr>
              <p:cNvSpPr txBox="1">
                <a:spLocks noRot="1" noChangeAspect="1" noMove="1" noResize="1" noEditPoints="1" noAdjustHandles="1" noChangeArrowheads="1" noChangeShapeType="1" noTextEdit="1"/>
              </p:cNvSpPr>
              <p:nvPr/>
            </p:nvSpPr>
            <p:spPr>
              <a:xfrm>
                <a:off x="1063690" y="6273098"/>
                <a:ext cx="7466275" cy="388568"/>
              </a:xfrm>
              <a:prstGeom prst="rect">
                <a:avLst/>
              </a:prstGeom>
              <a:blipFill>
                <a:blip r:embed="rId7"/>
                <a:stretch>
                  <a:fillRect l="-653" t="-3125" b="-23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8034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Optimizing</a:t>
            </a:r>
            <a:endParaRPr lang="zh-CN" altLang="en-US" dirty="0"/>
          </a:p>
        </p:txBody>
      </p:sp>
      <p:sp>
        <p:nvSpPr>
          <p:cNvPr id="3" name="文本框 2">
            <a:extLst>
              <a:ext uri="{FF2B5EF4-FFF2-40B4-BE49-F238E27FC236}">
                <a16:creationId xmlns:a16="http://schemas.microsoft.com/office/drawing/2014/main" id="{235867BB-F27A-49BC-83F3-DA1F6F6C182B}"/>
              </a:ext>
            </a:extLst>
          </p:cNvPr>
          <p:cNvSpPr txBox="1"/>
          <p:nvPr/>
        </p:nvSpPr>
        <p:spPr>
          <a:xfrm>
            <a:off x="838200" y="1007028"/>
            <a:ext cx="7467600" cy="646331"/>
          </a:xfrm>
          <a:prstGeom prst="rect">
            <a:avLst/>
          </a:prstGeom>
          <a:noFill/>
        </p:spPr>
        <p:txBody>
          <a:bodyPr wrap="square" rtlCol="0">
            <a:spAutoFit/>
          </a:bodyPr>
          <a:lstStyle/>
          <a:p>
            <a:r>
              <a:rPr lang="zh-CN" altLang="en-US" dirty="0"/>
              <a:t>在</a:t>
            </a:r>
            <a:r>
              <a:rPr lang="en-US" altLang="zh-CN" dirty="0"/>
              <a:t>pretraining</a:t>
            </a:r>
            <a:r>
              <a:rPr lang="zh-CN" altLang="en-US" dirty="0"/>
              <a:t>阶段，没有准备反例。因此，不在</a:t>
            </a:r>
            <a:r>
              <a:rPr lang="en-US" altLang="zh-CN" dirty="0"/>
              <a:t>pretraining</a:t>
            </a:r>
            <a:r>
              <a:rPr lang="zh-CN" altLang="en-US" dirty="0"/>
              <a:t>阶段通过预测在事件序列中被</a:t>
            </a:r>
            <a:r>
              <a:rPr lang="en-US" altLang="zh-CN" dirty="0"/>
              <a:t>mask</a:t>
            </a:r>
            <a:r>
              <a:rPr lang="zh-CN" altLang="en-US" dirty="0"/>
              <a:t>掉的</a:t>
            </a:r>
            <a:r>
              <a:rPr lang="en-US" altLang="zh-CN" dirty="0"/>
              <a:t>token</a:t>
            </a:r>
            <a:r>
              <a:rPr lang="zh-CN" altLang="en-US" dirty="0"/>
              <a:t>来做训练。</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19B5641-311A-48D0-84E5-5E0571EAD87B}"/>
                  </a:ext>
                </a:extLst>
              </p:cNvPr>
              <p:cNvSpPr txBox="1"/>
              <p:nvPr/>
            </p:nvSpPr>
            <p:spPr>
              <a:xfrm>
                <a:off x="953940" y="4339947"/>
                <a:ext cx="7208127" cy="429990"/>
              </a:xfrm>
              <a:prstGeom prst="rect">
                <a:avLst/>
              </a:prstGeom>
              <a:noFill/>
            </p:spPr>
            <p:txBody>
              <a:bodyPr wrap="non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𝐸𝐿𝐵𝑂</m:t>
                        </m:r>
                      </m:sup>
                    </m:sSup>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𝜃</m:t>
                        </m:r>
                        <m:r>
                          <a:rPr lang="en-US" altLang="zh-CN" b="0" i="1" smtClean="0">
                            <a:latin typeface="Cambria Math" panose="02040503050406030204" pitchFamily="18" charset="0"/>
                          </a:rPr>
                          <m:t>,</m:t>
                        </m:r>
                        <m:r>
                          <a:rPr lang="en-US" altLang="zh-CN" i="1">
                            <a:latin typeface="Cambria Math" panose="02040503050406030204" pitchFamily="18" charset="0"/>
                          </a:rPr>
                          <m:t>𝜙</m:t>
                        </m:r>
                        <m:r>
                          <m:rPr>
                            <m:nor/>
                          </m:rPr>
                          <a:rPr lang="zh-CN" altLang="en-US" dirty="0"/>
                          <m:t> </m:t>
                        </m:r>
                      </m:e>
                    </m:d>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E</m:t>
                        </m:r>
                      </m:e>
                      <m:sub>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𝑀𝐿𝑀</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e>
                        </m:d>
                        <m:r>
                          <a:rPr lang="en-US" altLang="zh-CN" b="0" i="1" smtClean="0">
                            <a:latin typeface="Cambria Math" panose="02040503050406030204" pitchFamily="18" charset="0"/>
                          </a:rPr>
                          <m:t>−</m:t>
                        </m:r>
                      </m:e>
                    </m:func>
                    <m:r>
                      <a:rPr lang="en-US" altLang="zh-CN" i="1">
                        <a:latin typeface="Cambria Math" panose="02040503050406030204" pitchFamily="18" charset="0"/>
                      </a:rPr>
                      <m:t>𝜆</m:t>
                    </m:r>
                    <m:r>
                      <m:rPr>
                        <m:sty m:val="p"/>
                      </m:rPr>
                      <a:rPr lang="en-US" altLang="zh-CN" b="0" i="0" smtClean="0">
                        <a:latin typeface="Cambria Math" panose="02040503050406030204" pitchFamily="18" charset="0"/>
                      </a:rPr>
                      <m:t>KL</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𝜙</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zh-CN" altLang="en-US" i="1" smtClean="0">
                                <a:latin typeface="Cambria Math" panose="02040503050406030204" pitchFamily="18" charset="0"/>
                              </a:rPr>
                              <m:t>𝜃</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e>
                        </m:d>
                      </m:e>
                    </m:d>
                  </m:oMath>
                </a14:m>
                <a:r>
                  <a:rPr lang="en-US" altLang="zh-CN" dirty="0"/>
                  <a:t> </a:t>
                </a:r>
                <a:endParaRPr lang="zh-CN" altLang="en-US" dirty="0"/>
              </a:p>
            </p:txBody>
          </p:sp>
        </mc:Choice>
        <mc:Fallback xmlns="">
          <p:sp>
            <p:nvSpPr>
              <p:cNvPr id="4" name="文本框 3">
                <a:extLst>
                  <a:ext uri="{FF2B5EF4-FFF2-40B4-BE49-F238E27FC236}">
                    <a16:creationId xmlns:a16="http://schemas.microsoft.com/office/drawing/2014/main" id="{D19B5641-311A-48D0-84E5-5E0571EAD87B}"/>
                  </a:ext>
                </a:extLst>
              </p:cNvPr>
              <p:cNvSpPr txBox="1">
                <a:spLocks noRot="1" noChangeAspect="1" noMove="1" noResize="1" noEditPoints="1" noAdjustHandles="1" noChangeArrowheads="1" noChangeShapeType="1" noTextEdit="1"/>
              </p:cNvSpPr>
              <p:nvPr/>
            </p:nvSpPr>
            <p:spPr>
              <a:xfrm>
                <a:off x="953940" y="4339947"/>
                <a:ext cx="7208127" cy="429990"/>
              </a:xfrm>
              <a:prstGeom prst="rect">
                <a:avLst/>
              </a:prstGeom>
              <a:blipFill>
                <a:blip r:embed="rId3"/>
                <a:stretch>
                  <a:fillRect l="-1099"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BBED984-7114-4B27-9060-C8CDFF67E6CC}"/>
                  </a:ext>
                </a:extLst>
              </p:cNvPr>
              <p:cNvSpPr txBox="1"/>
              <p:nvPr/>
            </p:nvSpPr>
            <p:spPr>
              <a:xfrm>
                <a:off x="2375839" y="5768808"/>
                <a:ext cx="4116704" cy="6769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𝑌</m:t>
                          </m:r>
                          <m:r>
                            <a:rPr lang="en-US" altLang="zh-CN" i="1">
                              <a:latin typeface="Cambria Math" panose="02040503050406030204" pitchFamily="18" charset="0"/>
                            </a:rPr>
                            <m:t>|</m:t>
                          </m:r>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𝑧</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𝑋</m:t>
                              </m:r>
                            </m:e>
                          </m:d>
                          <m:r>
                            <m:rPr>
                              <m:nor/>
                            </m:rPr>
                            <a:rPr lang="en-US" altLang="zh-CN" dirty="0"/>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𝑋</m:t>
                              </m:r>
                            </m:e>
                          </m:d>
                        </m:e>
                      </m:nary>
                    </m:oMath>
                  </m:oMathPara>
                </a14:m>
                <a:endParaRPr lang="zh-CN" altLang="en-US" dirty="0"/>
              </a:p>
            </p:txBody>
          </p:sp>
        </mc:Choice>
        <mc:Fallback xmlns="">
          <p:sp>
            <p:nvSpPr>
              <p:cNvPr id="7" name="文本框 6">
                <a:extLst>
                  <a:ext uri="{FF2B5EF4-FFF2-40B4-BE49-F238E27FC236}">
                    <a16:creationId xmlns:a16="http://schemas.microsoft.com/office/drawing/2014/main" id="{FBBED984-7114-4B27-9060-C8CDFF67E6CC}"/>
                  </a:ext>
                </a:extLst>
              </p:cNvPr>
              <p:cNvSpPr txBox="1">
                <a:spLocks noRot="1" noChangeAspect="1" noMove="1" noResize="1" noEditPoints="1" noAdjustHandles="1" noChangeArrowheads="1" noChangeShapeType="1" noTextEdit="1"/>
              </p:cNvSpPr>
              <p:nvPr/>
            </p:nvSpPr>
            <p:spPr>
              <a:xfrm>
                <a:off x="2375839" y="5768808"/>
                <a:ext cx="4116704" cy="676980"/>
              </a:xfrm>
              <a:prstGeom prst="rect">
                <a:avLst/>
              </a:prstGeom>
              <a:blipFill>
                <a:blip r:embed="rId4"/>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68D947A1-067A-45F2-ADB9-EE6329F13297}"/>
              </a:ext>
            </a:extLst>
          </p:cNvPr>
          <p:cNvSpPr txBox="1"/>
          <p:nvPr/>
        </p:nvSpPr>
        <p:spPr>
          <a:xfrm>
            <a:off x="838200" y="5485833"/>
            <a:ext cx="3211135" cy="369332"/>
          </a:xfrm>
          <a:prstGeom prst="rect">
            <a:avLst/>
          </a:prstGeom>
          <a:noFill/>
        </p:spPr>
        <p:txBody>
          <a:bodyPr wrap="none" rtlCol="0">
            <a:spAutoFit/>
          </a:bodyPr>
          <a:lstStyle/>
          <a:p>
            <a:r>
              <a:rPr lang="zh-CN" altLang="en-US" dirty="0"/>
              <a:t>在</a:t>
            </a:r>
            <a:r>
              <a:rPr lang="en-US" altLang="zh-CN" dirty="0"/>
              <a:t>finetuning</a:t>
            </a:r>
            <a:r>
              <a:rPr lang="zh-CN" altLang="en-US" dirty="0"/>
              <a:t>阶段，目标方程：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E98C85B-7CB3-4722-9079-8459D77FB5D8}"/>
                  </a:ext>
                </a:extLst>
              </p:cNvPr>
              <p:cNvSpPr txBox="1"/>
              <p:nvPr/>
            </p:nvSpPr>
            <p:spPr>
              <a:xfrm>
                <a:off x="2375839" y="4894741"/>
                <a:ext cx="13277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e>
                          </m:d>
                        </m:e>
                      </m:func>
                    </m:oMath>
                  </m:oMathPara>
                </a14:m>
                <a:endParaRPr lang="zh-CN" altLang="en-US" dirty="0"/>
              </a:p>
            </p:txBody>
          </p:sp>
        </mc:Choice>
        <mc:Fallback xmlns="">
          <p:sp>
            <p:nvSpPr>
              <p:cNvPr id="11" name="文本框 10">
                <a:extLst>
                  <a:ext uri="{FF2B5EF4-FFF2-40B4-BE49-F238E27FC236}">
                    <a16:creationId xmlns:a16="http://schemas.microsoft.com/office/drawing/2014/main" id="{2E98C85B-7CB3-4722-9079-8459D77FB5D8}"/>
                  </a:ext>
                </a:extLst>
              </p:cNvPr>
              <p:cNvSpPr txBox="1">
                <a:spLocks noRot="1" noChangeAspect="1" noMove="1" noResize="1" noEditPoints="1" noAdjustHandles="1" noChangeArrowheads="1" noChangeShapeType="1" noTextEdit="1"/>
              </p:cNvSpPr>
              <p:nvPr/>
            </p:nvSpPr>
            <p:spPr>
              <a:xfrm>
                <a:off x="2375839" y="4894741"/>
                <a:ext cx="1327799" cy="276999"/>
              </a:xfrm>
              <a:prstGeom prst="rect">
                <a:avLst/>
              </a:prstGeom>
              <a:blipFill>
                <a:blip r:embed="rId5"/>
                <a:stretch>
                  <a:fillRect l="-3670" b="-37778"/>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3DB601D-97A0-47F8-9075-91F21B9559FC}"/>
              </a:ext>
            </a:extLst>
          </p:cNvPr>
          <p:cNvSpPr txBox="1"/>
          <p:nvPr/>
        </p:nvSpPr>
        <p:spPr>
          <a:xfrm>
            <a:off x="838200" y="3869523"/>
            <a:ext cx="4604656" cy="369332"/>
          </a:xfrm>
          <a:prstGeom prst="rect">
            <a:avLst/>
          </a:prstGeom>
          <a:noFill/>
        </p:spPr>
        <p:txBody>
          <a:bodyPr wrap="square">
            <a:spAutoFit/>
          </a:bodyPr>
          <a:lstStyle/>
          <a:p>
            <a:r>
              <a:rPr lang="zh-CN" altLang="en-US" dirty="0"/>
              <a:t>在</a:t>
            </a:r>
            <a:r>
              <a:rPr lang="en-US" altLang="zh-CN" dirty="0"/>
              <a:t>pretraining</a:t>
            </a:r>
            <a:r>
              <a:rPr lang="zh-CN" altLang="en-US" dirty="0"/>
              <a:t>阶段用的目标方程：</a:t>
            </a:r>
          </a:p>
        </p:txBody>
      </p:sp>
      <p:sp>
        <p:nvSpPr>
          <p:cNvPr id="13" name="文本框 12">
            <a:extLst>
              <a:ext uri="{FF2B5EF4-FFF2-40B4-BE49-F238E27FC236}">
                <a16:creationId xmlns:a16="http://schemas.microsoft.com/office/drawing/2014/main" id="{A4790E40-7AC8-433B-9078-6D91E5250997}"/>
              </a:ext>
            </a:extLst>
          </p:cNvPr>
          <p:cNvSpPr txBox="1"/>
          <p:nvPr/>
        </p:nvSpPr>
        <p:spPr>
          <a:xfrm>
            <a:off x="1981200" y="1651732"/>
            <a:ext cx="5695726" cy="1477328"/>
          </a:xfrm>
          <a:prstGeom prst="rect">
            <a:avLst/>
          </a:prstGeom>
          <a:noFill/>
        </p:spPr>
        <p:txBody>
          <a:bodyPr wrap="none" rtlCol="0">
            <a:spAutoFit/>
          </a:bodyPr>
          <a:lstStyle/>
          <a:p>
            <a:r>
              <a:rPr lang="en-US" altLang="zh-CN" dirty="0"/>
              <a:t>1</a:t>
            </a:r>
            <a:r>
              <a:rPr lang="en-US" altLang="zh-CN" baseline="30000" dirty="0"/>
              <a:t>st</a:t>
            </a:r>
            <a:r>
              <a:rPr lang="en-US" altLang="zh-CN" dirty="0"/>
              <a:t>:The kids at school were discussing allowances.</a:t>
            </a:r>
          </a:p>
          <a:p>
            <a:r>
              <a:rPr lang="en-US" altLang="zh-CN" dirty="0"/>
              <a:t>2</a:t>
            </a:r>
            <a:r>
              <a:rPr lang="en-US" altLang="zh-CN" baseline="30000" dirty="0"/>
              <a:t>nd</a:t>
            </a:r>
            <a:r>
              <a:rPr lang="en-US" altLang="zh-CN" dirty="0"/>
              <a:t>:Tom was ashamed because he got less than anyone else.</a:t>
            </a:r>
          </a:p>
          <a:p>
            <a:r>
              <a:rPr lang="en-US" altLang="zh-CN" dirty="0"/>
              <a:t>3</a:t>
            </a:r>
            <a:r>
              <a:rPr lang="en-US" altLang="zh-CN" baseline="30000" dirty="0"/>
              <a:t>rd</a:t>
            </a:r>
            <a:r>
              <a:rPr lang="en-US" altLang="zh-CN" dirty="0"/>
              <a:t>: Tom never had an allowance before.</a:t>
            </a:r>
          </a:p>
          <a:p>
            <a:r>
              <a:rPr lang="en-US" altLang="zh-CN" dirty="0"/>
              <a:t>4</a:t>
            </a:r>
            <a:r>
              <a:rPr lang="en-US" altLang="zh-CN" baseline="30000" dirty="0"/>
              <a:t>th</a:t>
            </a:r>
            <a:r>
              <a:rPr lang="en-US" altLang="zh-CN" dirty="0"/>
              <a:t>:So, Tom lied about how much allowance he got.</a:t>
            </a:r>
          </a:p>
          <a:p>
            <a:r>
              <a:rPr lang="en-US" altLang="zh-CN" dirty="0"/>
              <a:t>5</a:t>
            </a:r>
            <a:r>
              <a:rPr lang="en-US" altLang="zh-CN" baseline="30000" dirty="0"/>
              <a:t>th</a:t>
            </a:r>
            <a:r>
              <a:rPr lang="en-US" altLang="zh-CN" dirty="0"/>
              <a:t>:The other kids seemed jealous, which pleased Tom.</a:t>
            </a: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B3DBCE0-E29F-44C0-9A2B-9AC765B1E0A2}"/>
                  </a:ext>
                </a:extLst>
              </p:cNvPr>
              <p:cNvSpPr txBox="1"/>
              <p:nvPr/>
            </p:nvSpPr>
            <p:spPr>
              <a:xfrm>
                <a:off x="1128409" y="3460373"/>
                <a:ext cx="3091744"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𝑠𝑡</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3</m:t>
                        </m:r>
                        <m:r>
                          <a:rPr lang="en-US" altLang="zh-CN" b="0" i="1" smtClean="0">
                            <a:latin typeface="Cambria Math" panose="02040503050406030204" pitchFamily="18" charset="0"/>
                          </a:rPr>
                          <m:t>𝑟𝑑</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5</m:t>
                            </m:r>
                            <m:r>
                              <a:rPr lang="en-US" altLang="zh-CN" b="0" i="1" smtClean="0">
                                <a:latin typeface="Cambria Math" panose="02040503050406030204" pitchFamily="18" charset="0"/>
                              </a:rPr>
                              <m:t>𝑡h</m:t>
                            </m:r>
                          </m:e>
                        </m:d>
                      </m:e>
                    </m:d>
                  </m:oMath>
                </a14:m>
                <a:r>
                  <a:rPr lang="en-US" altLang="zh-CN" dirty="0"/>
                  <a:t> </a:t>
                </a:r>
                <a:endParaRPr lang="zh-CN" altLang="en-US" dirty="0"/>
              </a:p>
            </p:txBody>
          </p:sp>
        </mc:Choice>
        <mc:Fallback xmlns="">
          <p:sp>
            <p:nvSpPr>
              <p:cNvPr id="8" name="文本框 7">
                <a:extLst>
                  <a:ext uri="{FF2B5EF4-FFF2-40B4-BE49-F238E27FC236}">
                    <a16:creationId xmlns:a16="http://schemas.microsoft.com/office/drawing/2014/main" id="{6B3DBCE0-E29F-44C0-9A2B-9AC765B1E0A2}"/>
                  </a:ext>
                </a:extLst>
              </p:cNvPr>
              <p:cNvSpPr txBox="1">
                <a:spLocks noRot="1" noChangeAspect="1" noMove="1" noResize="1" noEditPoints="1" noAdjustHandles="1" noChangeArrowheads="1" noChangeShapeType="1" noTextEdit="1"/>
              </p:cNvSpPr>
              <p:nvPr/>
            </p:nvSpPr>
            <p:spPr>
              <a:xfrm>
                <a:off x="1128409" y="3460373"/>
                <a:ext cx="3091744" cy="369332"/>
              </a:xfrm>
              <a:prstGeom prst="rect">
                <a:avLst/>
              </a:prstGeom>
              <a:blipFill>
                <a:blip r:embed="rId6"/>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0724B48-5835-44FC-878B-5DE555A02D92}"/>
                  </a:ext>
                </a:extLst>
              </p:cNvPr>
              <p:cNvSpPr txBox="1"/>
              <p:nvPr/>
            </p:nvSpPr>
            <p:spPr>
              <a:xfrm>
                <a:off x="4279617" y="3477263"/>
                <a:ext cx="47227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𝑠𝑡</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𝑛𝑑</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3</m:t>
                          </m:r>
                          <m:r>
                            <a:rPr lang="en-US" altLang="zh-CN" b="0" i="1" smtClean="0">
                              <a:latin typeface="Cambria Math" panose="02040503050406030204" pitchFamily="18" charset="0"/>
                            </a:rPr>
                            <m:t>𝑟𝑑</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4</m:t>
                              </m:r>
                              <m:r>
                                <a:rPr lang="en-US" altLang="zh-CN" b="0" i="1" smtClean="0">
                                  <a:latin typeface="Cambria Math" panose="02040503050406030204" pitchFamily="18" charset="0"/>
                                </a:rPr>
                                <m:t>𝑡h</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5</m:t>
                              </m:r>
                              <m:r>
                                <a:rPr lang="en-US" altLang="zh-CN" b="0" i="1" smtClean="0">
                                  <a:latin typeface="Cambria Math" panose="02040503050406030204" pitchFamily="18" charset="0"/>
                                </a:rPr>
                                <m:t>𝑡h</m:t>
                              </m:r>
                            </m:e>
                          </m:d>
                        </m:e>
                      </m:d>
                    </m:oMath>
                  </m:oMathPara>
                </a14:m>
                <a:endParaRPr lang="zh-CN" altLang="en-US" dirty="0"/>
              </a:p>
            </p:txBody>
          </p:sp>
        </mc:Choice>
        <mc:Fallback xmlns="">
          <p:sp>
            <p:nvSpPr>
              <p:cNvPr id="14" name="文本框 13">
                <a:extLst>
                  <a:ext uri="{FF2B5EF4-FFF2-40B4-BE49-F238E27FC236}">
                    <a16:creationId xmlns:a16="http://schemas.microsoft.com/office/drawing/2014/main" id="{D0724B48-5835-44FC-878B-5DE555A02D92}"/>
                  </a:ext>
                </a:extLst>
              </p:cNvPr>
              <p:cNvSpPr txBox="1">
                <a:spLocks noRot="1" noChangeAspect="1" noMove="1" noResize="1" noEditPoints="1" noAdjustHandles="1" noChangeArrowheads="1" noChangeShapeType="1" noTextEdit="1"/>
              </p:cNvSpPr>
              <p:nvPr/>
            </p:nvSpPr>
            <p:spPr>
              <a:xfrm>
                <a:off x="4279617" y="3477263"/>
                <a:ext cx="4722703" cy="369332"/>
              </a:xfrm>
              <a:prstGeom prst="rect">
                <a:avLst/>
              </a:prstGeom>
              <a:blipFill>
                <a:blip r:embed="rId7"/>
                <a:stretch>
                  <a:fillRect b="-1639"/>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D0E8FF84-C798-4B96-8844-099EA9ECCADD}"/>
              </a:ext>
            </a:extLst>
          </p:cNvPr>
          <p:cNvSpPr txBox="1"/>
          <p:nvPr/>
        </p:nvSpPr>
        <p:spPr>
          <a:xfrm>
            <a:off x="0" y="3126276"/>
            <a:ext cx="1806905" cy="369332"/>
          </a:xfrm>
          <a:prstGeom prst="rect">
            <a:avLst/>
          </a:prstGeom>
          <a:noFill/>
        </p:spPr>
        <p:txBody>
          <a:bodyPr wrap="none" rtlCol="0">
            <a:spAutoFit/>
          </a:bodyPr>
          <a:lstStyle/>
          <a:p>
            <a:r>
              <a:rPr lang="en-US" altLang="zh-CN" dirty="0"/>
              <a:t>pseudo instances:</a:t>
            </a:r>
            <a:endParaRPr lang="zh-CN" altLang="en-US" dirty="0"/>
          </a:p>
        </p:txBody>
      </p:sp>
    </p:spTree>
    <p:extLst>
      <p:ext uri="{BB962C8B-B14F-4D97-AF65-F5344CB8AC3E}">
        <p14:creationId xmlns:p14="http://schemas.microsoft.com/office/powerpoint/2010/main" val="154116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Task</a:t>
            </a:r>
            <a:endParaRPr lang="zh-CN" altLang="en-US" dirty="0"/>
          </a:p>
        </p:txBody>
      </p:sp>
      <p:pic>
        <p:nvPicPr>
          <p:cNvPr id="11" name="图片 10">
            <a:extLst>
              <a:ext uri="{FF2B5EF4-FFF2-40B4-BE49-F238E27FC236}">
                <a16:creationId xmlns:a16="http://schemas.microsoft.com/office/drawing/2014/main" id="{4BEEAB84-43DF-43E9-A738-85DB49A7568E}"/>
              </a:ext>
            </a:extLst>
          </p:cNvPr>
          <p:cNvPicPr>
            <a:picLocks noChangeAspect="1"/>
          </p:cNvPicPr>
          <p:nvPr/>
        </p:nvPicPr>
        <p:blipFill>
          <a:blip r:embed="rId2"/>
          <a:stretch>
            <a:fillRect/>
          </a:stretch>
        </p:blipFill>
        <p:spPr>
          <a:xfrm>
            <a:off x="1981200" y="990600"/>
            <a:ext cx="4648200" cy="3414869"/>
          </a:xfrm>
          <a:prstGeom prst="rect">
            <a:avLst/>
          </a:prstGeom>
        </p:spPr>
      </p:pic>
      <p:sp>
        <p:nvSpPr>
          <p:cNvPr id="12" name="文本框 11">
            <a:extLst>
              <a:ext uri="{FF2B5EF4-FFF2-40B4-BE49-F238E27FC236}">
                <a16:creationId xmlns:a16="http://schemas.microsoft.com/office/drawing/2014/main" id="{5BDA3827-D5E4-4E01-9BCA-C8CFC741A0E8}"/>
              </a:ext>
            </a:extLst>
          </p:cNvPr>
          <p:cNvSpPr txBox="1"/>
          <p:nvPr/>
        </p:nvSpPr>
        <p:spPr>
          <a:xfrm>
            <a:off x="533400" y="4405469"/>
            <a:ext cx="7543800" cy="2308324"/>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常识知识图谱和实体知识图谱类似，不过节点内容是一段自由形式的文本</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常识知识图谱补全和实体知识图谱补全一样，也是挖掘知识图谱中的潜在边，并连接</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这篇论文的补全模式，也是给定头节点和关系，组成一个</a:t>
            </a:r>
            <a:r>
              <a:rPr lang="en-US" altLang="zh-CN" dirty="0"/>
              <a:t>query</a:t>
            </a:r>
            <a:r>
              <a:rPr lang="zh-CN" altLang="en-US" dirty="0"/>
              <a:t>，然后在知识图谱上找到最可能的尾节点进行补全</a:t>
            </a:r>
          </a:p>
        </p:txBody>
      </p:sp>
    </p:spTree>
    <p:extLst>
      <p:ext uri="{BB962C8B-B14F-4D97-AF65-F5344CB8AC3E}">
        <p14:creationId xmlns:p14="http://schemas.microsoft.com/office/powerpoint/2010/main" val="2010852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Result</a:t>
            </a:r>
            <a:endParaRPr lang="zh-CN" altLang="en-US" dirty="0"/>
          </a:p>
        </p:txBody>
      </p:sp>
      <p:pic>
        <p:nvPicPr>
          <p:cNvPr id="3" name="图片 2">
            <a:extLst>
              <a:ext uri="{FF2B5EF4-FFF2-40B4-BE49-F238E27FC236}">
                <a16:creationId xmlns:a16="http://schemas.microsoft.com/office/drawing/2014/main" id="{2563746B-5779-4A31-B542-6123708B41A5}"/>
              </a:ext>
            </a:extLst>
          </p:cNvPr>
          <p:cNvPicPr>
            <a:picLocks noChangeAspect="1"/>
          </p:cNvPicPr>
          <p:nvPr/>
        </p:nvPicPr>
        <p:blipFill>
          <a:blip r:embed="rId3"/>
          <a:stretch>
            <a:fillRect/>
          </a:stretch>
        </p:blipFill>
        <p:spPr>
          <a:xfrm>
            <a:off x="1778793" y="925625"/>
            <a:ext cx="5586413" cy="4616369"/>
          </a:xfrm>
          <a:prstGeom prst="rect">
            <a:avLst/>
          </a:prstGeom>
        </p:spPr>
      </p:pic>
    </p:spTree>
    <p:extLst>
      <p:ext uri="{BB962C8B-B14F-4D97-AF65-F5344CB8AC3E}">
        <p14:creationId xmlns:p14="http://schemas.microsoft.com/office/powerpoint/2010/main" val="2679918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Result</a:t>
            </a:r>
            <a:endParaRPr lang="zh-CN" altLang="en-US" dirty="0"/>
          </a:p>
        </p:txBody>
      </p:sp>
      <p:pic>
        <p:nvPicPr>
          <p:cNvPr id="4" name="图片 3">
            <a:extLst>
              <a:ext uri="{FF2B5EF4-FFF2-40B4-BE49-F238E27FC236}">
                <a16:creationId xmlns:a16="http://schemas.microsoft.com/office/drawing/2014/main" id="{B6B1D53C-3284-4EB9-8393-EC78E0C96F4B}"/>
              </a:ext>
            </a:extLst>
          </p:cNvPr>
          <p:cNvPicPr>
            <a:picLocks noChangeAspect="1"/>
          </p:cNvPicPr>
          <p:nvPr/>
        </p:nvPicPr>
        <p:blipFill>
          <a:blip r:embed="rId3"/>
          <a:stretch>
            <a:fillRect/>
          </a:stretch>
        </p:blipFill>
        <p:spPr>
          <a:xfrm>
            <a:off x="819150" y="2406898"/>
            <a:ext cx="7381875" cy="1676400"/>
          </a:xfrm>
          <a:prstGeom prst="rect">
            <a:avLst/>
          </a:prstGeom>
        </p:spPr>
      </p:pic>
      <p:pic>
        <p:nvPicPr>
          <p:cNvPr id="5" name="图片 4">
            <a:extLst>
              <a:ext uri="{FF2B5EF4-FFF2-40B4-BE49-F238E27FC236}">
                <a16:creationId xmlns:a16="http://schemas.microsoft.com/office/drawing/2014/main" id="{80A67024-55F4-4CF1-98DA-3EE765EB7C11}"/>
              </a:ext>
            </a:extLst>
          </p:cNvPr>
          <p:cNvPicPr>
            <a:picLocks noChangeAspect="1"/>
          </p:cNvPicPr>
          <p:nvPr/>
        </p:nvPicPr>
        <p:blipFill>
          <a:blip r:embed="rId4"/>
          <a:stretch>
            <a:fillRect/>
          </a:stretch>
        </p:blipFill>
        <p:spPr>
          <a:xfrm>
            <a:off x="2047875" y="990600"/>
            <a:ext cx="5048250" cy="1514475"/>
          </a:xfrm>
          <a:prstGeom prst="rect">
            <a:avLst/>
          </a:prstGeom>
        </p:spPr>
      </p:pic>
      <p:pic>
        <p:nvPicPr>
          <p:cNvPr id="6" name="图片 5">
            <a:extLst>
              <a:ext uri="{FF2B5EF4-FFF2-40B4-BE49-F238E27FC236}">
                <a16:creationId xmlns:a16="http://schemas.microsoft.com/office/drawing/2014/main" id="{65EA2A17-0878-4528-8A6C-219143C430C2}"/>
              </a:ext>
            </a:extLst>
          </p:cNvPr>
          <p:cNvPicPr>
            <a:picLocks noChangeAspect="1"/>
          </p:cNvPicPr>
          <p:nvPr/>
        </p:nvPicPr>
        <p:blipFill>
          <a:blip r:embed="rId5"/>
          <a:stretch>
            <a:fillRect/>
          </a:stretch>
        </p:blipFill>
        <p:spPr>
          <a:xfrm>
            <a:off x="1143000" y="4083298"/>
            <a:ext cx="7058025" cy="2476500"/>
          </a:xfrm>
          <a:prstGeom prst="rect">
            <a:avLst/>
          </a:prstGeom>
        </p:spPr>
      </p:pic>
    </p:spTree>
    <p:extLst>
      <p:ext uri="{BB962C8B-B14F-4D97-AF65-F5344CB8AC3E}">
        <p14:creationId xmlns:p14="http://schemas.microsoft.com/office/powerpoint/2010/main" val="990187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D4987-9976-4028-85E4-584FE4CBCFFC}"/>
              </a:ext>
            </a:extLst>
          </p:cNvPr>
          <p:cNvSpPr>
            <a:spLocks noGrp="1"/>
          </p:cNvSpPr>
          <p:nvPr>
            <p:ph type="title"/>
          </p:nvPr>
        </p:nvSpPr>
        <p:spPr/>
        <p:txBody>
          <a:bodyPr/>
          <a:lstStyle/>
          <a:p>
            <a:endParaRPr lang="zh-CN" altLang="en-US"/>
          </a:p>
        </p:txBody>
      </p:sp>
      <p:sp>
        <p:nvSpPr>
          <p:cNvPr id="3" name="文本框 2">
            <a:extLst>
              <a:ext uri="{FF2B5EF4-FFF2-40B4-BE49-F238E27FC236}">
                <a16:creationId xmlns:a16="http://schemas.microsoft.com/office/drawing/2014/main" id="{27C0DE28-D273-4547-A2D5-F0973821623D}"/>
              </a:ext>
            </a:extLst>
          </p:cNvPr>
          <p:cNvSpPr txBox="1"/>
          <p:nvPr/>
        </p:nvSpPr>
        <p:spPr>
          <a:xfrm>
            <a:off x="1295400" y="2971800"/>
            <a:ext cx="5867400" cy="769441"/>
          </a:xfrm>
          <a:prstGeom prst="rect">
            <a:avLst/>
          </a:prstGeom>
          <a:noFill/>
        </p:spPr>
        <p:txBody>
          <a:bodyPr wrap="square" rtlCol="0">
            <a:spAutoFit/>
          </a:bodyPr>
          <a:lstStyle/>
          <a:p>
            <a:pPr algn="ctr"/>
            <a:r>
              <a:rPr lang="en-US" altLang="zh-CN" sz="4400" dirty="0"/>
              <a:t>Thanks</a:t>
            </a:r>
            <a:endParaRPr lang="zh-CN" altLang="en-US" sz="4400" dirty="0"/>
          </a:p>
        </p:txBody>
      </p:sp>
    </p:spTree>
    <p:extLst>
      <p:ext uri="{BB962C8B-B14F-4D97-AF65-F5344CB8AC3E}">
        <p14:creationId xmlns:p14="http://schemas.microsoft.com/office/powerpoint/2010/main" val="416518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Motivation</a:t>
            </a:r>
            <a:endParaRPr lang="zh-CN" altLang="en-US" dirty="0"/>
          </a:p>
        </p:txBody>
      </p:sp>
      <p:sp>
        <p:nvSpPr>
          <p:cNvPr id="3" name="文本框 2">
            <a:extLst>
              <a:ext uri="{FF2B5EF4-FFF2-40B4-BE49-F238E27FC236}">
                <a16:creationId xmlns:a16="http://schemas.microsoft.com/office/drawing/2014/main" id="{08460168-1829-4932-8CDD-9B7A1E3CA28B}"/>
              </a:ext>
            </a:extLst>
          </p:cNvPr>
          <p:cNvSpPr txBox="1"/>
          <p:nvPr/>
        </p:nvSpPr>
        <p:spPr>
          <a:xfrm>
            <a:off x="1143000" y="1981200"/>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D638BB04-304B-451A-899C-486030E5C449}"/>
              </a:ext>
            </a:extLst>
          </p:cNvPr>
          <p:cNvSpPr txBox="1"/>
          <p:nvPr/>
        </p:nvSpPr>
        <p:spPr>
          <a:xfrm>
            <a:off x="838200" y="1519535"/>
            <a:ext cx="7710791" cy="2031325"/>
          </a:xfrm>
          <a:prstGeom prst="rect">
            <a:avLst/>
          </a:prstGeom>
          <a:noFill/>
        </p:spPr>
        <p:txBody>
          <a:bodyPr wrap="square" rtlCol="0">
            <a:spAutoFit/>
          </a:bodyPr>
          <a:lstStyle/>
          <a:p>
            <a:pPr marL="285750" indent="-285750" algn="l">
              <a:buFont typeface="Wingdings" panose="05000000000000000000" pitchFamily="2" charset="2"/>
              <a:buChar char="l"/>
            </a:pPr>
            <a:r>
              <a:rPr lang="zh-CN" altLang="en-US" dirty="0"/>
              <a:t>常识知识图谱补全最大的挑战是图谱的</a:t>
            </a:r>
            <a:r>
              <a:rPr lang="en-US" altLang="zh-CN" i="1" dirty="0">
                <a:highlight>
                  <a:srgbClr val="00FFFF"/>
                </a:highlight>
              </a:rPr>
              <a:t>scale</a:t>
            </a:r>
            <a:r>
              <a:rPr lang="zh-CN" altLang="en-US" dirty="0"/>
              <a:t>和</a:t>
            </a:r>
            <a:r>
              <a:rPr lang="en-US" altLang="zh-CN" i="1" dirty="0">
                <a:highlight>
                  <a:srgbClr val="00FFFF"/>
                </a:highlight>
              </a:rPr>
              <a:t>sparsity</a:t>
            </a:r>
            <a:r>
              <a:rPr lang="zh-CN" altLang="en-US" dirty="0"/>
              <a:t>：</a:t>
            </a:r>
            <a:endParaRPr lang="en-US" altLang="zh-CN" dirty="0"/>
          </a:p>
          <a:p>
            <a:pPr algn="l"/>
            <a:r>
              <a:rPr lang="en-US" altLang="zh-CN" i="1" dirty="0"/>
              <a:t>     </a:t>
            </a:r>
          </a:p>
          <a:p>
            <a:pPr algn="l"/>
            <a:endParaRPr lang="en-US" altLang="zh-CN" i="1" dirty="0"/>
          </a:p>
          <a:p>
            <a:pPr algn="l"/>
            <a:r>
              <a:rPr lang="en-US" altLang="zh-CN" dirty="0"/>
              <a:t> </a:t>
            </a:r>
          </a:p>
          <a:p>
            <a:pPr marL="285750" indent="-285750" algn="l">
              <a:buFont typeface="Wingdings" panose="05000000000000000000" pitchFamily="2" charset="2"/>
              <a:buChar char="l"/>
            </a:pPr>
            <a:endParaRPr lang="en-US" altLang="zh-CN" dirty="0"/>
          </a:p>
          <a:p>
            <a:pPr marL="285750" indent="-285750" algn="l">
              <a:buFont typeface="Wingdings" panose="05000000000000000000" pitchFamily="2" charset="2"/>
              <a:buChar char="l"/>
            </a:pPr>
            <a:endParaRPr lang="en-US" altLang="zh-CN" dirty="0"/>
          </a:p>
          <a:p>
            <a:pPr marL="285750" indent="-285750" algn="l">
              <a:buFont typeface="Wingdings" panose="05000000000000000000" pitchFamily="2" charset="2"/>
              <a:buChar char="l"/>
            </a:pPr>
            <a:endParaRPr lang="zh-CN" altLang="en-US" dirty="0"/>
          </a:p>
        </p:txBody>
      </p:sp>
      <p:sp>
        <p:nvSpPr>
          <p:cNvPr id="5" name="文本框 4">
            <a:extLst>
              <a:ext uri="{FF2B5EF4-FFF2-40B4-BE49-F238E27FC236}">
                <a16:creationId xmlns:a16="http://schemas.microsoft.com/office/drawing/2014/main" id="{F3518791-7659-4963-B49D-B50878943282}"/>
              </a:ext>
            </a:extLst>
          </p:cNvPr>
          <p:cNvSpPr txBox="1"/>
          <p:nvPr/>
        </p:nvSpPr>
        <p:spPr>
          <a:xfrm>
            <a:off x="1348051" y="1981200"/>
            <a:ext cx="6507805" cy="923330"/>
          </a:xfrm>
          <a:prstGeom prst="rect">
            <a:avLst/>
          </a:prstGeom>
          <a:noFill/>
        </p:spPr>
        <p:txBody>
          <a:bodyPr wrap="square" rtlCol="0">
            <a:spAutoFit/>
          </a:bodyPr>
          <a:lstStyle/>
          <a:p>
            <a:r>
              <a:rPr lang="zh-CN" altLang="en-US" dirty="0"/>
              <a:t>为了表示常识，需要知识图谱具有概念上的多样性和表达性；而这也导致了常识知识图谱和传统知识图谱相比，节点数量要大几个数量级，并且非常的稀疏</a:t>
            </a:r>
            <a:endParaRPr lang="en-US" altLang="zh-CN" dirty="0"/>
          </a:p>
        </p:txBody>
      </p:sp>
      <p:sp>
        <p:nvSpPr>
          <p:cNvPr id="6" name="文本框 5">
            <a:extLst>
              <a:ext uri="{FF2B5EF4-FFF2-40B4-BE49-F238E27FC236}">
                <a16:creationId xmlns:a16="http://schemas.microsoft.com/office/drawing/2014/main" id="{B442706D-7AFC-401A-9D89-AF3D16A7879F}"/>
              </a:ext>
            </a:extLst>
          </p:cNvPr>
          <p:cNvSpPr txBox="1"/>
          <p:nvPr/>
        </p:nvSpPr>
        <p:spPr>
          <a:xfrm>
            <a:off x="1363291" y="3043029"/>
            <a:ext cx="3147015" cy="923330"/>
          </a:xfrm>
          <a:prstGeom prst="rect">
            <a:avLst/>
          </a:prstGeom>
          <a:noFill/>
        </p:spPr>
        <p:txBody>
          <a:bodyPr wrap="none" rtlCol="0">
            <a:spAutoFit/>
          </a:bodyPr>
          <a:lstStyle/>
          <a:p>
            <a:r>
              <a:rPr lang="en-US" altLang="zh-CN" dirty="0"/>
              <a:t>Node1:</a:t>
            </a:r>
            <a:r>
              <a:rPr lang="zh-CN" altLang="en-US" dirty="0"/>
              <a:t>“</a:t>
            </a:r>
            <a:r>
              <a:rPr lang="en-US" altLang="zh-CN" dirty="0"/>
              <a:t>prevent tooth decay</a:t>
            </a:r>
            <a:r>
              <a:rPr lang="zh-CN" altLang="en-US" dirty="0"/>
              <a:t>”</a:t>
            </a:r>
            <a:endParaRPr lang="en-US" altLang="zh-CN" dirty="0"/>
          </a:p>
          <a:p>
            <a:endParaRPr lang="en-US" altLang="zh-CN" dirty="0"/>
          </a:p>
          <a:p>
            <a:r>
              <a:rPr lang="en-US" altLang="zh-CN" dirty="0"/>
              <a:t>Node2:</a:t>
            </a:r>
            <a:r>
              <a:rPr lang="zh-CN" altLang="en-US" dirty="0"/>
              <a:t>“</a:t>
            </a:r>
            <a:r>
              <a:rPr lang="en-US" altLang="zh-CN" dirty="0"/>
              <a:t>tooth decay</a:t>
            </a:r>
            <a:r>
              <a:rPr lang="zh-CN" altLang="en-US" dirty="0"/>
              <a:t>”</a:t>
            </a:r>
          </a:p>
        </p:txBody>
      </p:sp>
      <p:sp>
        <p:nvSpPr>
          <p:cNvPr id="7" name="文本框 6">
            <a:extLst>
              <a:ext uri="{FF2B5EF4-FFF2-40B4-BE49-F238E27FC236}">
                <a16:creationId xmlns:a16="http://schemas.microsoft.com/office/drawing/2014/main" id="{E1BDEC14-A39E-4DE9-B4B8-99E64D3495A2}"/>
              </a:ext>
            </a:extLst>
          </p:cNvPr>
          <p:cNvSpPr txBox="1"/>
          <p:nvPr/>
        </p:nvSpPr>
        <p:spPr>
          <a:xfrm>
            <a:off x="1363291" y="4419600"/>
            <a:ext cx="6866309" cy="1477328"/>
          </a:xfrm>
          <a:prstGeom prst="rect">
            <a:avLst/>
          </a:prstGeom>
          <a:noFill/>
        </p:spPr>
        <p:txBody>
          <a:bodyPr wrap="square" rtlCol="0">
            <a:spAutoFit/>
          </a:bodyPr>
          <a:lstStyle/>
          <a:p>
            <a:r>
              <a:rPr lang="zh-CN" altLang="en-US" dirty="0"/>
              <a:t>这两个节点中的文本在概念上是相关的，但并不完全相等，因此需要单独表示</a:t>
            </a:r>
            <a:endParaRPr lang="en-US" altLang="zh-CN" dirty="0"/>
          </a:p>
          <a:p>
            <a:endParaRPr lang="en-US" altLang="zh-CN" dirty="0"/>
          </a:p>
          <a:p>
            <a:r>
              <a:rPr lang="zh-CN" altLang="en-US" dirty="0"/>
              <a:t>传统知识图谱</a:t>
            </a:r>
            <a:r>
              <a:rPr lang="en-US" altLang="zh-CN" dirty="0"/>
              <a:t>FB15K-237</a:t>
            </a:r>
            <a:r>
              <a:rPr lang="zh-CN" altLang="en-US" dirty="0"/>
              <a:t>边的稠密性大概是</a:t>
            </a:r>
            <a:r>
              <a:rPr lang="en-US" altLang="zh-CN" dirty="0" err="1"/>
              <a:t>ConceptNet</a:t>
            </a:r>
            <a:r>
              <a:rPr lang="en-US" altLang="zh-CN" dirty="0"/>
              <a:t> </a:t>
            </a:r>
            <a:r>
              <a:rPr lang="zh-CN" altLang="en-US" dirty="0"/>
              <a:t>和</a:t>
            </a:r>
            <a:r>
              <a:rPr lang="en-US" altLang="zh-CN" dirty="0"/>
              <a:t> ATOMIC</a:t>
            </a:r>
            <a:r>
              <a:rPr lang="zh-CN" altLang="en-US" dirty="0"/>
              <a:t>的</a:t>
            </a:r>
            <a:r>
              <a:rPr lang="en-US" altLang="zh-CN" dirty="0"/>
              <a:t>100</a:t>
            </a:r>
            <a:r>
              <a:rPr lang="zh-CN" altLang="en-US" dirty="0"/>
              <a:t>倍；而</a:t>
            </a:r>
            <a:r>
              <a:rPr lang="en-US" altLang="zh-CN" dirty="0"/>
              <a:t>ATOMIC</a:t>
            </a:r>
            <a:r>
              <a:rPr lang="zh-CN" altLang="en-US" dirty="0"/>
              <a:t>的节点个数大概是</a:t>
            </a:r>
            <a:r>
              <a:rPr lang="en-US" altLang="zh-CN" dirty="0"/>
              <a:t>FB15K-237</a:t>
            </a:r>
            <a:r>
              <a:rPr lang="zh-CN" altLang="en-US" dirty="0"/>
              <a:t>的</a:t>
            </a:r>
            <a:r>
              <a:rPr lang="en-US" altLang="zh-CN" dirty="0"/>
              <a:t>18</a:t>
            </a:r>
            <a:r>
              <a:rPr lang="zh-CN" altLang="en-US" dirty="0"/>
              <a:t>倍</a:t>
            </a:r>
          </a:p>
        </p:txBody>
      </p:sp>
    </p:spTree>
    <p:extLst>
      <p:ext uri="{BB962C8B-B14F-4D97-AF65-F5344CB8AC3E}">
        <p14:creationId xmlns:p14="http://schemas.microsoft.com/office/powerpoint/2010/main" val="218833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Motivation</a:t>
            </a:r>
            <a:endParaRPr lang="zh-CN" altLang="en-US" dirty="0"/>
          </a:p>
        </p:txBody>
      </p:sp>
      <p:sp>
        <p:nvSpPr>
          <p:cNvPr id="3" name="文本框 2">
            <a:extLst>
              <a:ext uri="{FF2B5EF4-FFF2-40B4-BE49-F238E27FC236}">
                <a16:creationId xmlns:a16="http://schemas.microsoft.com/office/drawing/2014/main" id="{747363CE-6C77-4879-8F9F-4BF03DE1A71F}"/>
              </a:ext>
            </a:extLst>
          </p:cNvPr>
          <p:cNvSpPr txBox="1"/>
          <p:nvPr/>
        </p:nvSpPr>
        <p:spPr>
          <a:xfrm>
            <a:off x="685800" y="1524000"/>
            <a:ext cx="7924800"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通过试验直观的表明了，现存的实体知识图谱补全算法都潜在的假设（需要）知识图谱是稠密的</a:t>
            </a:r>
          </a:p>
        </p:txBody>
      </p:sp>
      <p:sp>
        <p:nvSpPr>
          <p:cNvPr id="5" name="文本框 4">
            <a:extLst>
              <a:ext uri="{FF2B5EF4-FFF2-40B4-BE49-F238E27FC236}">
                <a16:creationId xmlns:a16="http://schemas.microsoft.com/office/drawing/2014/main" id="{F8AD234E-958C-405B-B43D-8882E600FCF9}"/>
              </a:ext>
            </a:extLst>
          </p:cNvPr>
          <p:cNvSpPr txBox="1"/>
          <p:nvPr/>
        </p:nvSpPr>
        <p:spPr>
          <a:xfrm>
            <a:off x="990601" y="5181600"/>
            <a:ext cx="7620000" cy="646331"/>
          </a:xfrm>
          <a:prstGeom prst="rect">
            <a:avLst/>
          </a:prstGeom>
          <a:noFill/>
        </p:spPr>
        <p:txBody>
          <a:bodyPr wrap="square" rtlCol="0">
            <a:spAutoFit/>
          </a:bodyPr>
          <a:lstStyle/>
          <a:p>
            <a:r>
              <a:rPr lang="zh-CN" altLang="en-US" dirty="0"/>
              <a:t>在</a:t>
            </a:r>
            <a:r>
              <a:rPr lang="en-US" altLang="zh-CN" dirty="0"/>
              <a:t>FB15K-237</a:t>
            </a:r>
            <a:r>
              <a:rPr lang="zh-CN" altLang="en-US" dirty="0"/>
              <a:t>数据集上，使用</a:t>
            </a:r>
            <a:r>
              <a:rPr lang="en-US" altLang="zh-CN" dirty="0" err="1"/>
              <a:t>ConvTransE</a:t>
            </a:r>
            <a:r>
              <a:rPr lang="zh-CN" altLang="en-US" dirty="0"/>
              <a:t>模型在不同密度下进行补全的得分情况。可以看到，当知识图谱的稠密性降低时，模型的效果急速下降</a:t>
            </a:r>
          </a:p>
        </p:txBody>
      </p:sp>
      <p:pic>
        <p:nvPicPr>
          <p:cNvPr id="6" name="图片 5">
            <a:extLst>
              <a:ext uri="{FF2B5EF4-FFF2-40B4-BE49-F238E27FC236}">
                <a16:creationId xmlns:a16="http://schemas.microsoft.com/office/drawing/2014/main" id="{61307998-6E8E-4917-85DF-6DC46A797A6B}"/>
              </a:ext>
            </a:extLst>
          </p:cNvPr>
          <p:cNvPicPr>
            <a:picLocks noChangeAspect="1"/>
          </p:cNvPicPr>
          <p:nvPr/>
        </p:nvPicPr>
        <p:blipFill>
          <a:blip r:embed="rId2"/>
          <a:stretch>
            <a:fillRect/>
          </a:stretch>
        </p:blipFill>
        <p:spPr>
          <a:xfrm>
            <a:off x="1681574" y="2244036"/>
            <a:ext cx="5780851" cy="2863859"/>
          </a:xfrm>
          <a:prstGeom prst="rect">
            <a:avLst/>
          </a:prstGeom>
        </p:spPr>
      </p:pic>
    </p:spTree>
    <p:extLst>
      <p:ext uri="{BB962C8B-B14F-4D97-AF65-F5344CB8AC3E}">
        <p14:creationId xmlns:p14="http://schemas.microsoft.com/office/powerpoint/2010/main" val="62752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2BBE76F9-0E87-4887-811C-CCB9560C6A2F}"/>
              </a:ext>
            </a:extLst>
          </p:cNvPr>
          <p:cNvSpPr txBox="1"/>
          <p:nvPr/>
        </p:nvSpPr>
        <p:spPr>
          <a:xfrm>
            <a:off x="1371600" y="2286000"/>
            <a:ext cx="6934200"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定性的观察了常识知识图谱相对于实体知识图谱的独特挑战</a:t>
            </a:r>
            <a:endParaRPr lang="en-US" altLang="zh-CN" dirty="0"/>
          </a:p>
          <a:p>
            <a:pPr marL="285750" indent="-285750">
              <a:buFont typeface="Wingdings" panose="05000000000000000000" pitchFamily="2" charset="2"/>
              <a:buChar char="l"/>
            </a:pPr>
            <a:r>
              <a:rPr lang="zh-CN" altLang="en-US" dirty="0"/>
              <a:t>提出了一个结合潜在结构和知识图谱中非显示表达的上下文语义知识的知识图谱补全模型</a:t>
            </a:r>
            <a:endParaRPr lang="en-US" altLang="zh-CN" dirty="0"/>
          </a:p>
          <a:p>
            <a:pPr marL="285750" indent="-285750">
              <a:buFont typeface="Wingdings" panose="05000000000000000000" pitchFamily="2" charset="2"/>
              <a:buChar char="l"/>
            </a:pPr>
            <a:r>
              <a:rPr lang="zh-CN" altLang="en-US" dirty="0"/>
              <a:t>第一个为</a:t>
            </a:r>
            <a:r>
              <a:rPr lang="en-US" altLang="zh-CN" dirty="0"/>
              <a:t>ATOMIC</a:t>
            </a:r>
            <a:r>
              <a:rPr lang="zh-CN" altLang="en-US" dirty="0"/>
              <a:t>补全给出定性结果</a:t>
            </a:r>
            <a:endParaRPr lang="en-US" altLang="zh-CN" dirty="0"/>
          </a:p>
          <a:p>
            <a:pPr marL="285750" indent="-285750">
              <a:buFont typeface="Wingdings" panose="05000000000000000000" pitchFamily="2" charset="2"/>
              <a:buChar char="l"/>
            </a:pPr>
            <a:r>
              <a:rPr lang="zh-CN" altLang="en-US" dirty="0"/>
              <a:t>分析并观察了语言模型擅于捕捉的常识知识类别</a:t>
            </a:r>
          </a:p>
        </p:txBody>
      </p:sp>
    </p:spTree>
    <p:extLst>
      <p:ext uri="{BB962C8B-B14F-4D97-AF65-F5344CB8AC3E}">
        <p14:creationId xmlns:p14="http://schemas.microsoft.com/office/powerpoint/2010/main" val="290309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57A7DF-DDEF-494A-8244-32B4B3BC33B8}"/>
              </a:ext>
            </a:extLst>
          </p:cNvPr>
          <p:cNvPicPr>
            <a:picLocks noChangeAspect="1"/>
          </p:cNvPicPr>
          <p:nvPr/>
        </p:nvPicPr>
        <p:blipFill>
          <a:blip r:embed="rId2"/>
          <a:stretch>
            <a:fillRect/>
          </a:stretch>
        </p:blipFill>
        <p:spPr>
          <a:xfrm>
            <a:off x="949436" y="1025999"/>
            <a:ext cx="6969509" cy="5410200"/>
          </a:xfrm>
          <a:prstGeom prst="rect">
            <a:avLst/>
          </a:prstGeom>
        </p:spPr>
      </p:pic>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Model</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AFA22E-2D53-454B-B147-85097174162A}"/>
                  </a:ext>
                </a:extLst>
              </p:cNvPr>
              <p:cNvSpPr txBox="1"/>
              <p:nvPr/>
            </p:nvSpPr>
            <p:spPr>
              <a:xfrm>
                <a:off x="228600" y="1025999"/>
                <a:ext cx="1640064" cy="369332"/>
              </a:xfrm>
              <a:prstGeom prst="rect">
                <a:avLst/>
              </a:prstGeom>
              <a:noFill/>
            </p:spPr>
            <p:txBody>
              <a:bodyPr wrap="none" rtlCol="0">
                <a:spAutoFit/>
              </a:bodyPr>
              <a:lstStyle/>
              <a:p>
                <a:r>
                  <a:rPr lang="zh-CN" altLang="en-US" dirty="0"/>
                  <a:t>输入为</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m:t>
                    </m:r>
                    <m:r>
                      <a:rPr lang="en-US" altLang="zh-CN" b="0" i="1" smtClean="0">
                        <a:latin typeface="Cambria Math" panose="02040503050406030204" pitchFamily="18" charset="0"/>
                      </a:rPr>
                      <m:t>)</m:t>
                    </m:r>
                  </m:oMath>
                </a14:m>
                <a:endParaRPr lang="zh-CN" altLang="en-US" dirty="0"/>
              </a:p>
            </p:txBody>
          </p:sp>
        </mc:Choice>
        <mc:Fallback xmlns="">
          <p:sp>
            <p:nvSpPr>
              <p:cNvPr id="6" name="文本框 5">
                <a:extLst>
                  <a:ext uri="{FF2B5EF4-FFF2-40B4-BE49-F238E27FC236}">
                    <a16:creationId xmlns:a16="http://schemas.microsoft.com/office/drawing/2014/main" id="{B5AFA22E-2D53-454B-B147-85097174162A}"/>
                  </a:ext>
                </a:extLst>
              </p:cNvPr>
              <p:cNvSpPr txBox="1">
                <a:spLocks noRot="1" noChangeAspect="1" noMove="1" noResize="1" noEditPoints="1" noAdjustHandles="1" noChangeArrowheads="1" noChangeShapeType="1" noTextEdit="1"/>
              </p:cNvSpPr>
              <p:nvPr/>
            </p:nvSpPr>
            <p:spPr>
              <a:xfrm>
                <a:off x="228600" y="1025999"/>
                <a:ext cx="1640064" cy="369332"/>
              </a:xfrm>
              <a:prstGeom prst="rect">
                <a:avLst/>
              </a:prstGeom>
              <a:blipFill>
                <a:blip r:embed="rId3"/>
                <a:stretch>
                  <a:fillRect l="-3346" t="-8197" r="-372"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0667C7-27B1-4819-9D1F-1ADECCA911C3}"/>
                  </a:ext>
                </a:extLst>
              </p:cNvPr>
              <p:cNvSpPr txBox="1"/>
              <p:nvPr/>
            </p:nvSpPr>
            <p:spPr>
              <a:xfrm>
                <a:off x="2667000" y="6251533"/>
                <a:ext cx="5795048" cy="369332"/>
              </a:xfrm>
              <a:prstGeom prst="rect">
                <a:avLst/>
              </a:prstGeom>
              <a:noFill/>
            </p:spPr>
            <p:txBody>
              <a:bodyPr wrap="none" rtlCol="0">
                <a:spAutoFit/>
              </a:bodyPr>
              <a:lstStyle/>
              <a:p>
                <a:r>
                  <a:rPr lang="zh-CN" altLang="en-US" dirty="0"/>
                  <a:t>输出为图谱中所有实体作为前缀</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m:t>
                    </m:r>
                    <m:r>
                      <a:rPr lang="en-US" altLang="zh-CN" b="0" i="1" smtClean="0">
                        <a:latin typeface="Cambria Math" panose="02040503050406030204" pitchFamily="18" charset="0"/>
                      </a:rPr>
                      <m:t>)</m:t>
                    </m:r>
                  </m:oMath>
                </a14:m>
                <a:r>
                  <a:rPr lang="zh-CN" altLang="en-US" dirty="0"/>
                  <a:t>的尾节点的概率</a:t>
                </a:r>
              </a:p>
            </p:txBody>
          </p:sp>
        </mc:Choice>
        <mc:Fallback xmlns="">
          <p:sp>
            <p:nvSpPr>
              <p:cNvPr id="7" name="文本框 6">
                <a:extLst>
                  <a:ext uri="{FF2B5EF4-FFF2-40B4-BE49-F238E27FC236}">
                    <a16:creationId xmlns:a16="http://schemas.microsoft.com/office/drawing/2014/main" id="{D80667C7-27B1-4819-9D1F-1ADECCA911C3}"/>
                  </a:ext>
                </a:extLst>
              </p:cNvPr>
              <p:cNvSpPr txBox="1">
                <a:spLocks noRot="1" noChangeAspect="1" noMove="1" noResize="1" noEditPoints="1" noAdjustHandles="1" noChangeArrowheads="1" noChangeShapeType="1" noTextEdit="1"/>
              </p:cNvSpPr>
              <p:nvPr/>
            </p:nvSpPr>
            <p:spPr>
              <a:xfrm>
                <a:off x="2667000" y="6251533"/>
                <a:ext cx="5795048" cy="369332"/>
              </a:xfrm>
              <a:prstGeom prst="rect">
                <a:avLst/>
              </a:prstGeom>
              <a:blipFill>
                <a:blip r:embed="rId4"/>
                <a:stretch>
                  <a:fillRect l="-947" t="-10000" r="-211"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45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Encoder</a:t>
            </a:r>
            <a:endParaRPr lang="zh-CN" altLang="en-US" dirty="0"/>
          </a:p>
        </p:txBody>
      </p:sp>
      <p:sp>
        <p:nvSpPr>
          <p:cNvPr id="3" name="文本框 2">
            <a:extLst>
              <a:ext uri="{FF2B5EF4-FFF2-40B4-BE49-F238E27FC236}">
                <a16:creationId xmlns:a16="http://schemas.microsoft.com/office/drawing/2014/main" id="{D538A71E-9807-437A-A5B4-A5BB7BB21C03}"/>
              </a:ext>
            </a:extLst>
          </p:cNvPr>
          <p:cNvSpPr txBox="1"/>
          <p:nvPr/>
        </p:nvSpPr>
        <p:spPr>
          <a:xfrm>
            <a:off x="1170703" y="880582"/>
            <a:ext cx="4038285"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t>从语言模型中获取节点的</a:t>
            </a:r>
            <a:r>
              <a:rPr lang="en-US" altLang="zh-CN" dirty="0"/>
              <a:t>embedding</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55C2F35-CAD3-41EB-817B-4E0876A99B5A}"/>
                  </a:ext>
                </a:extLst>
              </p:cNvPr>
              <p:cNvSpPr txBox="1"/>
              <p:nvPr/>
            </p:nvSpPr>
            <p:spPr>
              <a:xfrm>
                <a:off x="1600200" y="1265255"/>
                <a:ext cx="6477000" cy="646331"/>
              </a:xfrm>
              <a:prstGeom prst="rect">
                <a:avLst/>
              </a:prstGeom>
              <a:noFill/>
            </p:spPr>
            <p:txBody>
              <a:bodyPr wrap="square" rtlCol="0">
                <a:spAutoFit/>
              </a:bodyPr>
              <a:lstStyle/>
              <a:p>
                <a:r>
                  <a:rPr lang="zh-CN" altLang="en-US" dirty="0"/>
                  <a:t>对于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en-US" dirty="0"/>
                  <a:t>节点，以</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𝐶𝐿𝑆</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𝑆𝐸𝑃</m:t>
                    </m:r>
                    <m:r>
                      <a:rPr lang="en-US" altLang="zh-CN" b="0" i="1" smtClean="0">
                        <a:latin typeface="Cambria Math" panose="02040503050406030204" pitchFamily="18" charset="0"/>
                      </a:rPr>
                      <m:t>]</m:t>
                    </m:r>
                  </m:oMath>
                </a14:m>
                <a:r>
                  <a:rPr lang="zh-CN" altLang="en-US" dirty="0"/>
                  <a:t>输入</a:t>
                </a:r>
                <a:r>
                  <a:rPr lang="en-US" altLang="zh-CN" dirty="0"/>
                  <a:t>BERT</a:t>
                </a:r>
                <a:r>
                  <a:rPr lang="zh-CN" altLang="en-US" dirty="0"/>
                  <a:t>，用输出层</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𝐶𝐿𝑆</m:t>
                        </m:r>
                      </m:e>
                    </m:d>
                  </m:oMath>
                </a14:m>
                <a:r>
                  <a:rPr lang="zh-CN" altLang="en-US" dirty="0"/>
                  <a:t> </a:t>
                </a:r>
                <a:r>
                  <a:rPr lang="en-US" altLang="zh-CN" dirty="0"/>
                  <a:t>token</a:t>
                </a:r>
                <a:r>
                  <a:rPr lang="zh-CN" altLang="en-US" dirty="0"/>
                  <a:t>的表示作为节点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en-US" dirty="0"/>
                  <a:t>的</a:t>
                </a:r>
                <a:r>
                  <a:rPr lang="en-US" altLang="zh-CN" dirty="0"/>
                  <a:t>embedding</a:t>
                </a:r>
                <a:endParaRPr lang="zh-CN" altLang="en-US" dirty="0"/>
              </a:p>
            </p:txBody>
          </p:sp>
        </mc:Choice>
        <mc:Fallback xmlns="">
          <p:sp>
            <p:nvSpPr>
              <p:cNvPr id="4" name="文本框 3">
                <a:extLst>
                  <a:ext uri="{FF2B5EF4-FFF2-40B4-BE49-F238E27FC236}">
                    <a16:creationId xmlns:a16="http://schemas.microsoft.com/office/drawing/2014/main" id="{C55C2F35-CAD3-41EB-817B-4E0876A99B5A}"/>
                  </a:ext>
                </a:extLst>
              </p:cNvPr>
              <p:cNvSpPr txBox="1">
                <a:spLocks noRot="1" noChangeAspect="1" noMove="1" noResize="1" noEditPoints="1" noAdjustHandles="1" noChangeArrowheads="1" noChangeShapeType="1" noTextEdit="1"/>
              </p:cNvSpPr>
              <p:nvPr/>
            </p:nvSpPr>
            <p:spPr>
              <a:xfrm>
                <a:off x="1600200" y="1265255"/>
                <a:ext cx="6477000" cy="646331"/>
              </a:xfrm>
              <a:prstGeom prst="rect">
                <a:avLst/>
              </a:prstGeom>
              <a:blipFill>
                <a:blip r:embed="rId2"/>
                <a:stretch>
                  <a:fillRect l="-847" t="-5660" b="-1415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968A779-6FAD-4314-A0FF-DB4D10DEA305}"/>
              </a:ext>
            </a:extLst>
          </p:cNvPr>
          <p:cNvSpPr txBox="1"/>
          <p:nvPr/>
        </p:nvSpPr>
        <p:spPr>
          <a:xfrm>
            <a:off x="1165623" y="3563207"/>
            <a:ext cx="3499676"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t>通过</a:t>
            </a:r>
            <a:r>
              <a:rPr lang="en-US" altLang="zh-CN" dirty="0"/>
              <a:t>GCN</a:t>
            </a:r>
            <a:r>
              <a:rPr lang="zh-CN" altLang="en-US" dirty="0"/>
              <a:t>获取节点的结构信息</a:t>
            </a:r>
          </a:p>
        </p:txBody>
      </p:sp>
      <p:sp>
        <p:nvSpPr>
          <p:cNvPr id="6" name="文本框 5">
            <a:extLst>
              <a:ext uri="{FF2B5EF4-FFF2-40B4-BE49-F238E27FC236}">
                <a16:creationId xmlns:a16="http://schemas.microsoft.com/office/drawing/2014/main" id="{D8A10389-043F-46E5-BF69-0CD23BB6EAD5}"/>
              </a:ext>
            </a:extLst>
          </p:cNvPr>
          <p:cNvSpPr txBox="1"/>
          <p:nvPr/>
        </p:nvSpPr>
        <p:spPr>
          <a:xfrm>
            <a:off x="4132343" y="3223852"/>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6D54471-7408-45F6-BC68-4BE6EEA8E288}"/>
                  </a:ext>
                </a:extLst>
              </p:cNvPr>
              <p:cNvSpPr txBox="1"/>
              <p:nvPr/>
            </p:nvSpPr>
            <p:spPr>
              <a:xfrm>
                <a:off x="2503421" y="3951160"/>
                <a:ext cx="4137158"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tanh</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sub>
                            <m:sup/>
                            <m:e>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𝐽</m:t>
                                      </m:r>
                                    </m:e>
                                    <m:sub>
                                      <m:r>
                                        <a:rPr lang="en-US" altLang="zh-CN" i="1">
                                          <a:latin typeface="Cambria Math" panose="02040503050406030204" pitchFamily="18" charset="0"/>
                                          <a:ea typeface="Cambria Math" panose="02040503050406030204" pitchFamily="18" charset="0"/>
                                        </a:rPr>
                                        <m:t>𝑖</m:t>
                                      </m:r>
                                    </m:sub>
                                  </m:sSub>
                                </m:sub>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𝑟</m:t>
                                      </m:r>
                                    </m:sub>
                                  </m:sSub>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𝛽</m:t>
                                      </m:r>
                                    </m:e>
                                    <m:sub>
                                      <m:r>
                                        <a:rPr lang="en-US" altLang="zh-CN" i="1">
                                          <a:latin typeface="Cambria Math" panose="02040503050406030204" pitchFamily="18" charset="0"/>
                                        </a:rPr>
                                        <m:t>𝑖𝑗</m:t>
                                      </m:r>
                                    </m:sub>
                                    <m:sup>
                                      <m:r>
                                        <a:rPr lang="en-US" altLang="zh-CN" i="1">
                                          <a:latin typeface="Cambria Math" panose="02040503050406030204" pitchFamily="18" charset="0"/>
                                        </a:rPr>
                                        <m:t>𝑙</m:t>
                                      </m:r>
                                    </m:sup>
                                  </m:sSubSup>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𝑗</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0</m:t>
                                      </m:r>
                                    </m:sub>
                                    <m:sup>
                                      <m:r>
                                        <a:rPr lang="en-US" altLang="zh-CN" i="1">
                                          <a:latin typeface="Cambria Math" panose="02040503050406030204" pitchFamily="18" charset="0"/>
                                        </a:rPr>
                                        <m:t>𝑙</m:t>
                                      </m:r>
                                    </m:sup>
                                  </m:sSubSup>
                                </m:e>
                              </m:nary>
                            </m:e>
                          </m:nary>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𝑖</m:t>
                              </m:r>
                            </m:sub>
                            <m:sup>
                              <m:r>
                                <a:rPr lang="en-US" altLang="zh-CN" i="1">
                                  <a:latin typeface="Cambria Math" panose="02040503050406030204" pitchFamily="18" charset="0"/>
                                </a:rPr>
                                <m:t>𝑙</m:t>
                              </m:r>
                            </m:sup>
                          </m:sSubSup>
                        </m:e>
                      </m:d>
                    </m:oMath>
                  </m:oMathPara>
                </a14:m>
                <a:endParaRPr lang="zh-CN" altLang="en-US" dirty="0"/>
              </a:p>
            </p:txBody>
          </p:sp>
        </mc:Choice>
        <mc:Fallback xmlns="">
          <p:sp>
            <p:nvSpPr>
              <p:cNvPr id="9" name="文本框 8">
                <a:extLst>
                  <a:ext uri="{FF2B5EF4-FFF2-40B4-BE49-F238E27FC236}">
                    <a16:creationId xmlns:a16="http://schemas.microsoft.com/office/drawing/2014/main" id="{86D54471-7408-45F6-BC68-4BE6EEA8E288}"/>
                  </a:ext>
                </a:extLst>
              </p:cNvPr>
              <p:cNvSpPr txBox="1">
                <a:spLocks noRot="1" noChangeAspect="1" noMove="1" noResize="1" noEditPoints="1" noAdjustHandles="1" noChangeArrowheads="1" noChangeShapeType="1" noTextEdit="1"/>
              </p:cNvSpPr>
              <p:nvPr/>
            </p:nvSpPr>
            <p:spPr>
              <a:xfrm>
                <a:off x="2503421" y="3951160"/>
                <a:ext cx="4137158" cy="7159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1F7FF56-312B-4260-A8B0-FF4167E6889B}"/>
                  </a:ext>
                </a:extLst>
              </p:cNvPr>
              <p:cNvSpPr txBox="1"/>
              <p:nvPr/>
            </p:nvSpPr>
            <p:spPr>
              <a:xfrm>
                <a:off x="3956845" y="4804510"/>
                <a:ext cx="1050736" cy="3766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pitchFamily="18" charset="0"/>
                            </a:rPr>
                          </m:ctrlPr>
                        </m:accPr>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𝛽</m:t>
                              </m:r>
                            </m:e>
                            <m:sub>
                              <m:r>
                                <a:rPr lang="en-US" altLang="zh-CN" i="1">
                                  <a:latin typeface="Cambria Math" panose="02040503050406030204" pitchFamily="18" charset="0"/>
                                </a:rPr>
                                <m:t>𝑖𝑗</m:t>
                              </m:r>
                            </m:sub>
                            <m:sup>
                              <m:r>
                                <a:rPr lang="en-US" altLang="zh-CN" i="1">
                                  <a:latin typeface="Cambria Math" panose="02040503050406030204" pitchFamily="18" charset="0"/>
                                </a:rPr>
                                <m:t>𝑙</m:t>
                              </m:r>
                            </m:sup>
                          </m:sSubSup>
                        </m:e>
                      </m:acc>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𝑙</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𝑙</m:t>
                          </m:r>
                        </m:sup>
                      </m:sSubSup>
                    </m:oMath>
                  </m:oMathPara>
                </a14:m>
                <a:endParaRPr lang="zh-CN" altLang="en-US" dirty="0"/>
              </a:p>
            </p:txBody>
          </p:sp>
        </mc:Choice>
        <mc:Fallback xmlns="">
          <p:sp>
            <p:nvSpPr>
              <p:cNvPr id="10" name="文本框 9">
                <a:extLst>
                  <a:ext uri="{FF2B5EF4-FFF2-40B4-BE49-F238E27FC236}">
                    <a16:creationId xmlns:a16="http://schemas.microsoft.com/office/drawing/2014/main" id="{61F7FF56-312B-4260-A8B0-FF4167E6889B}"/>
                  </a:ext>
                </a:extLst>
              </p:cNvPr>
              <p:cNvSpPr txBox="1">
                <a:spLocks noRot="1" noChangeAspect="1" noMove="1" noResize="1" noEditPoints="1" noAdjustHandles="1" noChangeArrowheads="1" noChangeShapeType="1" noTextEdit="1"/>
              </p:cNvSpPr>
              <p:nvPr/>
            </p:nvSpPr>
            <p:spPr>
              <a:xfrm>
                <a:off x="3956845" y="4804510"/>
                <a:ext cx="1050736" cy="376642"/>
              </a:xfrm>
              <a:prstGeom prst="rect">
                <a:avLst/>
              </a:prstGeom>
              <a:blipFill>
                <a:blip r:embed="rId4"/>
                <a:stretch>
                  <a:fillRect l="-7558" t="-11290" r="-2907" b="-193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5F039D5-CC4F-4C5E-AC14-5F49375AEBD2}"/>
                  </a:ext>
                </a:extLst>
              </p:cNvPr>
              <p:cNvSpPr txBox="1"/>
              <p:nvPr/>
            </p:nvSpPr>
            <p:spPr>
              <a:xfrm>
                <a:off x="3591873" y="5318600"/>
                <a:ext cx="1780679" cy="3453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𝑙</m:t>
                          </m:r>
                        </m:sup>
                      </m:sSub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softmax</m:t>
                      </m:r>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𝛽</m:t>
                              </m:r>
                            </m:e>
                            <m:sub>
                              <m:r>
                                <a:rPr lang="en-US" altLang="zh-CN" i="1">
                                  <a:latin typeface="Cambria Math" panose="02040503050406030204" pitchFamily="18" charset="0"/>
                                </a:rPr>
                                <m:t>𝑖</m:t>
                              </m:r>
                            </m:sub>
                            <m:sup>
                              <m:r>
                                <a:rPr lang="en-US" altLang="zh-CN" i="1">
                                  <a:latin typeface="Cambria Math" panose="02040503050406030204" pitchFamily="18" charset="0"/>
                                </a:rPr>
                                <m:t>𝑙</m:t>
                              </m:r>
                            </m:sup>
                          </m:sSubSup>
                        </m:e>
                      </m:acc>
                      <m:r>
                        <a:rPr lang="en-US" altLang="zh-CN" b="0" i="1" smtClean="0">
                          <a:latin typeface="Cambria Math" panose="02040503050406030204" pitchFamily="18" charset="0"/>
                        </a:rPr>
                        <m:t>)</m:t>
                      </m:r>
                    </m:oMath>
                  </m:oMathPara>
                </a14:m>
                <a:endParaRPr lang="zh-CN" altLang="en-US" dirty="0"/>
              </a:p>
            </p:txBody>
          </p:sp>
        </mc:Choice>
        <mc:Fallback xmlns="">
          <p:sp>
            <p:nvSpPr>
              <p:cNvPr id="15" name="文本框 14">
                <a:extLst>
                  <a:ext uri="{FF2B5EF4-FFF2-40B4-BE49-F238E27FC236}">
                    <a16:creationId xmlns:a16="http://schemas.microsoft.com/office/drawing/2014/main" id="{C5F039D5-CC4F-4C5E-AC14-5F49375AEBD2}"/>
                  </a:ext>
                </a:extLst>
              </p:cNvPr>
              <p:cNvSpPr txBox="1">
                <a:spLocks noRot="1" noChangeAspect="1" noMove="1" noResize="1" noEditPoints="1" noAdjustHandles="1" noChangeArrowheads="1" noChangeShapeType="1" noTextEdit="1"/>
              </p:cNvSpPr>
              <p:nvPr/>
            </p:nvSpPr>
            <p:spPr>
              <a:xfrm>
                <a:off x="3591873" y="5318600"/>
                <a:ext cx="1780679" cy="345351"/>
              </a:xfrm>
              <a:prstGeom prst="rect">
                <a:avLst/>
              </a:prstGeom>
              <a:blipFill>
                <a:blip r:embed="rId5"/>
                <a:stretch>
                  <a:fillRect l="-4110" t="-12281" r="-33562" b="-2456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2BE4634-2766-434B-ACF3-80E31DB4F613}"/>
              </a:ext>
            </a:extLst>
          </p:cNvPr>
          <p:cNvSpPr txBox="1"/>
          <p:nvPr/>
        </p:nvSpPr>
        <p:spPr>
          <a:xfrm>
            <a:off x="1165623" y="1917567"/>
            <a:ext cx="647700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通过语言模型完成虚拟边的连接：</a:t>
            </a:r>
            <a:endParaRPr lang="en-US" altLang="zh-CN" dirty="0"/>
          </a:p>
        </p:txBody>
      </p:sp>
      <p:pic>
        <p:nvPicPr>
          <p:cNvPr id="17" name="图片 16">
            <a:extLst>
              <a:ext uri="{FF2B5EF4-FFF2-40B4-BE49-F238E27FC236}">
                <a16:creationId xmlns:a16="http://schemas.microsoft.com/office/drawing/2014/main" id="{4B768232-8907-4B1B-9BEB-0E8974710B26}"/>
              </a:ext>
            </a:extLst>
          </p:cNvPr>
          <p:cNvPicPr>
            <a:picLocks noChangeAspect="1"/>
          </p:cNvPicPr>
          <p:nvPr/>
        </p:nvPicPr>
        <p:blipFill>
          <a:blip r:embed="rId6"/>
          <a:stretch>
            <a:fillRect/>
          </a:stretch>
        </p:blipFill>
        <p:spPr>
          <a:xfrm>
            <a:off x="527448" y="5819662"/>
            <a:ext cx="3876675" cy="552450"/>
          </a:xfrm>
          <a:prstGeom prst="rect">
            <a:avLst/>
          </a:prstGeom>
        </p:spPr>
      </p:pic>
      <p:sp>
        <p:nvSpPr>
          <p:cNvPr id="18" name="文本框 17">
            <a:extLst>
              <a:ext uri="{FF2B5EF4-FFF2-40B4-BE49-F238E27FC236}">
                <a16:creationId xmlns:a16="http://schemas.microsoft.com/office/drawing/2014/main" id="{75CCB448-B20E-4252-AE24-D76CB088DE60}"/>
              </a:ext>
            </a:extLst>
          </p:cNvPr>
          <p:cNvSpPr txBox="1"/>
          <p:nvPr/>
        </p:nvSpPr>
        <p:spPr>
          <a:xfrm>
            <a:off x="4572000" y="5701193"/>
            <a:ext cx="3657599" cy="646331"/>
          </a:xfrm>
          <a:prstGeom prst="rect">
            <a:avLst/>
          </a:prstGeom>
          <a:noFill/>
        </p:spPr>
        <p:txBody>
          <a:bodyPr wrap="square" rtlCol="0">
            <a:spAutoFit/>
          </a:bodyPr>
          <a:lstStyle/>
          <a:p>
            <a:r>
              <a:rPr lang="zh-CN" altLang="en-US" dirty="0"/>
              <a:t>将节点的</a:t>
            </a:r>
            <a:r>
              <a:rPr lang="en-US" altLang="zh-CN" dirty="0"/>
              <a:t>GCN</a:t>
            </a:r>
            <a:r>
              <a:rPr lang="zh-CN" altLang="en-US" dirty="0"/>
              <a:t>表示和</a:t>
            </a:r>
            <a:r>
              <a:rPr lang="en-US" altLang="zh-CN" dirty="0"/>
              <a:t>BERT</a:t>
            </a:r>
            <a:r>
              <a:rPr lang="zh-CN" altLang="en-US" dirty="0"/>
              <a:t>表示向量进行拼接，得到节点的最终表示</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AF8396A-7377-4760-964E-890FF26787DD}"/>
                  </a:ext>
                </a:extLst>
              </p:cNvPr>
              <p:cNvSpPr txBox="1"/>
              <p:nvPr/>
            </p:nvSpPr>
            <p:spPr>
              <a:xfrm>
                <a:off x="1600200" y="2331700"/>
                <a:ext cx="6477000" cy="1200329"/>
              </a:xfrm>
              <a:prstGeom prst="rect">
                <a:avLst/>
              </a:prstGeom>
              <a:noFill/>
            </p:spPr>
            <p:txBody>
              <a:bodyPr wrap="square" rtlCol="0">
                <a:spAutoFit/>
              </a:bodyPr>
              <a:lstStyle/>
              <a:p>
                <a:r>
                  <a:rPr lang="zh-CN" altLang="en-US" dirty="0"/>
                  <a:t>设定阈值</a:t>
                </a:r>
                <a14:m>
                  <m:oMath xmlns:m="http://schemas.openxmlformats.org/officeDocument/2006/math">
                    <m:r>
                      <a:rPr lang="zh-CN" altLang="en-US" i="1" smtClean="0">
                        <a:latin typeface="Cambria Math" panose="02040503050406030204" pitchFamily="18" charset="0"/>
                      </a:rPr>
                      <m:t>𝜏</m:t>
                    </m:r>
                  </m:oMath>
                </a14:m>
                <a:r>
                  <a:rPr lang="zh-CN" altLang="en-US" dirty="0"/>
                  <a:t>，使用</a:t>
                </a:r>
                <a:r>
                  <a:rPr lang="en-US" altLang="zh-CN" dirty="0"/>
                  <a:t>BERT</a:t>
                </a:r>
                <a:r>
                  <a:rPr lang="zh-CN" altLang="en-US" dirty="0"/>
                  <a:t>获取的节点表示，来计算不同节点之间的余弦相似度，当两个相似度大于阈值时，对子图中的两个节点建立虚拟边（虚拟边只参与</a:t>
                </a:r>
                <a:r>
                  <a:rPr lang="en-US" altLang="zh-CN" dirty="0"/>
                  <a:t>GCN</a:t>
                </a:r>
                <a:r>
                  <a:rPr lang="zh-CN" altLang="en-US" dirty="0"/>
                  <a:t>的前向传播，在误差反向传播是不参与计算）</a:t>
                </a:r>
              </a:p>
            </p:txBody>
          </p:sp>
        </mc:Choice>
        <mc:Fallback xmlns="">
          <p:sp>
            <p:nvSpPr>
              <p:cNvPr id="7" name="文本框 6">
                <a:extLst>
                  <a:ext uri="{FF2B5EF4-FFF2-40B4-BE49-F238E27FC236}">
                    <a16:creationId xmlns:a16="http://schemas.microsoft.com/office/drawing/2014/main" id="{EAF8396A-7377-4760-964E-890FF26787DD}"/>
                  </a:ext>
                </a:extLst>
              </p:cNvPr>
              <p:cNvSpPr txBox="1">
                <a:spLocks noRot="1" noChangeAspect="1" noMove="1" noResize="1" noEditPoints="1" noAdjustHandles="1" noChangeArrowheads="1" noChangeShapeType="1" noTextEdit="1"/>
              </p:cNvSpPr>
              <p:nvPr/>
            </p:nvSpPr>
            <p:spPr>
              <a:xfrm>
                <a:off x="1600200" y="2331700"/>
                <a:ext cx="6477000" cy="1200329"/>
              </a:xfrm>
              <a:prstGeom prst="rect">
                <a:avLst/>
              </a:prstGeom>
              <a:blipFill>
                <a:blip r:embed="rId7"/>
                <a:stretch>
                  <a:fillRect l="-847"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355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5770-EE1B-4625-90A5-1AB93B6286B7}"/>
              </a:ext>
            </a:extLst>
          </p:cNvPr>
          <p:cNvSpPr>
            <a:spLocks noGrp="1"/>
          </p:cNvSpPr>
          <p:nvPr>
            <p:ph type="title"/>
          </p:nvPr>
        </p:nvSpPr>
        <p:spPr>
          <a:xfrm>
            <a:off x="-61609" y="0"/>
            <a:ext cx="8991600" cy="877455"/>
          </a:xfrm>
        </p:spPr>
        <p:txBody>
          <a:bodyPr/>
          <a:lstStyle/>
          <a:p>
            <a:r>
              <a:rPr lang="en-US" altLang="zh-CN" dirty="0"/>
              <a:t>Decoder</a:t>
            </a:r>
            <a:endParaRPr lang="zh-CN" altLang="en-US" dirty="0"/>
          </a:p>
        </p:txBody>
      </p:sp>
      <p:pic>
        <p:nvPicPr>
          <p:cNvPr id="3" name="图片 2">
            <a:extLst>
              <a:ext uri="{FF2B5EF4-FFF2-40B4-BE49-F238E27FC236}">
                <a16:creationId xmlns:a16="http://schemas.microsoft.com/office/drawing/2014/main" id="{B6756009-6961-4ED8-A093-1885EF24E4C2}"/>
              </a:ext>
            </a:extLst>
          </p:cNvPr>
          <p:cNvPicPr>
            <a:picLocks noChangeAspect="1"/>
          </p:cNvPicPr>
          <p:nvPr/>
        </p:nvPicPr>
        <p:blipFill>
          <a:blip r:embed="rId2"/>
          <a:stretch>
            <a:fillRect/>
          </a:stretch>
        </p:blipFill>
        <p:spPr>
          <a:xfrm>
            <a:off x="76200" y="1524000"/>
            <a:ext cx="4695825" cy="446722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6024C72-89F4-4D74-960F-A39681790920}"/>
                  </a:ext>
                </a:extLst>
              </p:cNvPr>
              <p:cNvSpPr txBox="1"/>
              <p:nvPr/>
            </p:nvSpPr>
            <p:spPr>
              <a:xfrm>
                <a:off x="4582160" y="1200834"/>
                <a:ext cx="4357991" cy="923330"/>
              </a:xfrm>
              <a:prstGeom prst="rect">
                <a:avLst/>
              </a:prstGeom>
              <a:noFill/>
            </p:spPr>
            <p:txBody>
              <a:bodyPr wrap="square" rtlCol="0">
                <a:spAutoFit/>
              </a:bodyPr>
              <a:lstStyle/>
              <a:p>
                <a:r>
                  <a:rPr lang="zh-CN" altLang="en-US" dirty="0"/>
                  <a:t>随机初始化关系表示矩阵；对于给定的前缀</a:t>
                </a:r>
                <a:r>
                  <a:rPr lang="en-US" altLang="zh-CN" dirty="0"/>
                  <a:t>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m:t>
                    </m:r>
                    <m:r>
                      <a:rPr lang="en-US" altLang="zh-CN" b="0" i="1" smtClean="0">
                        <a:latin typeface="Cambria Math" panose="02040503050406030204" pitchFamily="18" charset="0"/>
                      </a:rPr>
                      <m:t>)</m:t>
                    </m:r>
                  </m:oMath>
                </a14:m>
                <a:r>
                  <a:rPr lang="zh-CN" altLang="en-US" dirty="0"/>
                  <a:t>，在</a:t>
                </a:r>
                <a:r>
                  <a:rPr lang="en-US" altLang="zh-CN" dirty="0"/>
                  <a:t>DECODER</a:t>
                </a:r>
                <a:r>
                  <a:rPr lang="zh-CN" altLang="en-US" dirty="0"/>
                  <a:t>端通过卷积层进行映射</a:t>
                </a:r>
              </a:p>
            </p:txBody>
          </p:sp>
        </mc:Choice>
        <mc:Fallback xmlns="">
          <p:sp>
            <p:nvSpPr>
              <p:cNvPr id="4" name="文本框 3">
                <a:extLst>
                  <a:ext uri="{FF2B5EF4-FFF2-40B4-BE49-F238E27FC236}">
                    <a16:creationId xmlns:a16="http://schemas.microsoft.com/office/drawing/2014/main" id="{96024C72-89F4-4D74-960F-A39681790920}"/>
                  </a:ext>
                </a:extLst>
              </p:cNvPr>
              <p:cNvSpPr txBox="1">
                <a:spLocks noRot="1" noChangeAspect="1" noMove="1" noResize="1" noEditPoints="1" noAdjustHandles="1" noChangeArrowheads="1" noChangeShapeType="1" noTextEdit="1"/>
              </p:cNvSpPr>
              <p:nvPr/>
            </p:nvSpPr>
            <p:spPr>
              <a:xfrm>
                <a:off x="4582160" y="1200834"/>
                <a:ext cx="4357991" cy="923330"/>
              </a:xfrm>
              <a:prstGeom prst="rect">
                <a:avLst/>
              </a:prstGeom>
              <a:blipFill>
                <a:blip r:embed="rId3"/>
                <a:stretch>
                  <a:fillRect l="-1259" t="-3974" r="-140"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0AD26FE-0CED-4F71-9140-34462D81DAAD}"/>
                  </a:ext>
                </a:extLst>
              </p:cNvPr>
              <p:cNvSpPr txBox="1"/>
              <p:nvPr/>
            </p:nvSpPr>
            <p:spPr>
              <a:xfrm>
                <a:off x="4953000" y="2420887"/>
                <a:ext cx="3817776"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𝑐</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𝒆</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1" i="1">
                              <a:latin typeface="Cambria Math" panose="02040503050406030204" pitchFamily="18" charset="0"/>
                            </a:rPr>
                            <m:t>𝒓𝒆𝒍</m:t>
                          </m:r>
                        </m:e>
                      </m:d>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𝜂</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zh-CN" altLang="en-US" b="0" i="1" smtClean="0">
                              <a:latin typeface="Cambria Math" panose="02040503050406030204" pitchFamily="18" charset="0"/>
                            </a:rPr>
                            <m:t>𝜏</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𝐾</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𝑐</m:t>
                              </m:r>
                            </m:sub>
                          </m:sSub>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𝜏</m:t>
                              </m:r>
                              <m:r>
                                <a:rPr lang="en-US" altLang="zh-CN" b="0" i="1" smtClean="0">
                                  <a:latin typeface="Cambria Math" panose="02040503050406030204" pitchFamily="18" charset="0"/>
                                </a:rPr>
                                <m:t>,0</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i="1">
                                  <a:latin typeface="Cambria Math" panose="02040503050406030204" pitchFamily="18" charset="0"/>
                                </a:rPr>
                                <m:t>𝜂</m:t>
                              </m:r>
                              <m:r>
                                <a:rPr lang="en-US" altLang="zh-CN" b="0" i="1" smtClean="0">
                                  <a:latin typeface="Cambria Math" panose="02040503050406030204" pitchFamily="18" charset="0"/>
                                </a:rPr>
                                <m:t>+</m:t>
                              </m:r>
                              <m:r>
                                <a:rPr lang="zh-CN" altLang="en-US" b="0" i="1" smtClean="0">
                                  <a:latin typeface="Cambria Math" panose="02040503050406030204" pitchFamily="18" charset="0"/>
                                </a:rPr>
                                <m:t>𝜏</m:t>
                              </m:r>
                            </m:e>
                          </m:d>
                        </m:e>
                      </m:nary>
                    </m:oMath>
                  </m:oMathPara>
                </a14:m>
                <a:endParaRPr lang="zh-CN" altLang="en-US" dirty="0"/>
              </a:p>
            </p:txBody>
          </p:sp>
        </mc:Choice>
        <mc:Fallback xmlns="">
          <p:sp>
            <p:nvSpPr>
              <p:cNvPr id="7" name="文本框 6">
                <a:extLst>
                  <a:ext uri="{FF2B5EF4-FFF2-40B4-BE49-F238E27FC236}">
                    <a16:creationId xmlns:a16="http://schemas.microsoft.com/office/drawing/2014/main" id="{20AD26FE-0CED-4F71-9140-34462D81DAAD}"/>
                  </a:ext>
                </a:extLst>
              </p:cNvPr>
              <p:cNvSpPr txBox="1">
                <a:spLocks noRot="1" noChangeAspect="1" noMove="1" noResize="1" noEditPoints="1" noAdjustHandles="1" noChangeArrowheads="1" noChangeShapeType="1" noTextEdit="1"/>
              </p:cNvSpPr>
              <p:nvPr/>
            </p:nvSpPr>
            <p:spPr>
              <a:xfrm>
                <a:off x="4953000" y="2420887"/>
                <a:ext cx="3817776" cy="7791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080B651-B851-4EC3-AFEC-B7F3EA57139B}"/>
                  </a:ext>
                </a:extLst>
              </p:cNvPr>
              <p:cNvSpPr txBox="1"/>
              <p:nvPr/>
            </p:nvSpPr>
            <p:spPr>
              <a:xfrm>
                <a:off x="6683473" y="3358234"/>
                <a:ext cx="20873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𝑐</m:t>
                          </m:r>
                        </m:sub>
                      </m:sSub>
                      <m:d>
                        <m:dPr>
                          <m:ctrlPr>
                            <a:rPr lang="en-US" altLang="zh-CN" i="1">
                              <a:latin typeface="Cambria Math" panose="02040503050406030204" pitchFamily="18" charset="0"/>
                            </a:rPr>
                          </m:ctrlPr>
                        </m:dPr>
                        <m:e>
                          <m:r>
                            <a:rPr lang="zh-CN" altLang="en-US" i="1">
                              <a:latin typeface="Cambria Math" panose="02040503050406030204" pitchFamily="18" charset="0"/>
                            </a:rPr>
                            <m:t>𝜏</m:t>
                          </m:r>
                          <m:r>
                            <a:rPr lang="en-US" altLang="zh-CN" i="1">
                              <a:latin typeface="Cambria Math" panose="02040503050406030204" pitchFamily="18" charset="0"/>
                            </a:rPr>
                            <m:t>,</m:t>
                          </m:r>
                          <m:r>
                            <a:rPr lang="en-US" altLang="zh-CN" b="0" i="1" smtClean="0">
                              <a:latin typeface="Cambria Math" panose="02040503050406030204" pitchFamily="18" charset="0"/>
                            </a:rPr>
                            <m:t>1</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𝑟𝑒𝑙</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𝜂</m:t>
                          </m:r>
                          <m:r>
                            <a:rPr lang="en-US" altLang="zh-CN" i="1">
                              <a:latin typeface="Cambria Math" panose="02040503050406030204" pitchFamily="18" charset="0"/>
                            </a:rPr>
                            <m:t>+</m:t>
                          </m:r>
                          <m:r>
                            <a:rPr lang="zh-CN" altLang="en-US" i="1">
                              <a:latin typeface="Cambria Math" panose="02040503050406030204" pitchFamily="18" charset="0"/>
                            </a:rPr>
                            <m:t>𝜏</m:t>
                          </m:r>
                        </m:e>
                      </m:d>
                    </m:oMath>
                  </m:oMathPara>
                </a14:m>
                <a:endParaRPr lang="zh-CN" altLang="en-US" dirty="0"/>
              </a:p>
            </p:txBody>
          </p:sp>
        </mc:Choice>
        <mc:Fallback xmlns="">
          <p:sp>
            <p:nvSpPr>
              <p:cNvPr id="8" name="文本框 7">
                <a:extLst>
                  <a:ext uri="{FF2B5EF4-FFF2-40B4-BE49-F238E27FC236}">
                    <a16:creationId xmlns:a16="http://schemas.microsoft.com/office/drawing/2014/main" id="{2080B651-B851-4EC3-AFEC-B7F3EA57139B}"/>
                  </a:ext>
                </a:extLst>
              </p:cNvPr>
              <p:cNvSpPr txBox="1">
                <a:spLocks noRot="1" noChangeAspect="1" noMove="1" noResize="1" noEditPoints="1" noAdjustHandles="1" noChangeArrowheads="1" noChangeShapeType="1" noTextEdit="1"/>
              </p:cNvSpPr>
              <p:nvPr/>
            </p:nvSpPr>
            <p:spPr>
              <a:xfrm>
                <a:off x="6683473" y="3358234"/>
                <a:ext cx="2087303" cy="276999"/>
              </a:xfrm>
              <a:prstGeom prst="rect">
                <a:avLst/>
              </a:prstGeom>
              <a:blipFill>
                <a:blip r:embed="rId5"/>
                <a:stretch>
                  <a:fillRect l="-1749" b="-2888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52B5C9C2-A924-4B66-9A94-34DCF548FD9D}"/>
              </a:ext>
            </a:extLst>
          </p:cNvPr>
          <p:cNvSpPr txBox="1"/>
          <p:nvPr/>
        </p:nvSpPr>
        <p:spPr>
          <a:xfrm>
            <a:off x="4084320" y="297180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76434BE-5233-4FA4-B9AF-0E30FD0F4C7E}"/>
                  </a:ext>
                </a:extLst>
              </p:cNvPr>
              <p:cNvSpPr txBox="1"/>
              <p:nvPr/>
            </p:nvSpPr>
            <p:spPr>
              <a:xfrm>
                <a:off x="4589165" y="4087506"/>
                <a:ext cx="4188616" cy="646331"/>
              </a:xfrm>
              <a:prstGeom prst="rect">
                <a:avLst/>
              </a:prstGeom>
              <a:noFill/>
            </p:spPr>
            <p:txBody>
              <a:bodyPr wrap="square" rtlCol="0">
                <a:spAutoFit/>
              </a:bodyPr>
              <a:lstStyle/>
              <a:p>
                <a:r>
                  <a:rPr lang="zh-CN" altLang="en-US" dirty="0"/>
                  <a:t>最后将所有卷积核的输出进行拼接，得到前缀的表示</a:t>
                </a:r>
                <a14:m>
                  <m:oMath xmlns:m="http://schemas.openxmlformats.org/officeDocument/2006/math">
                    <m:r>
                      <a:rPr lang="en-US" altLang="zh-CN" b="0" i="1" smtClean="0">
                        <a:latin typeface="Cambria Math" panose="02040503050406030204" pitchFamily="18" charset="0"/>
                      </a:rPr>
                      <m:t>𝑀</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𝑒</m:t>
                            </m:r>
                          </m:e>
                          <m:sub>
                            <m:r>
                              <a:rPr lang="en-US" altLang="zh-CN" b="0" i="1">
                                <a:latin typeface="Cambria Math" panose="02040503050406030204" pitchFamily="18" charset="0"/>
                              </a:rPr>
                              <m:t>𝑖</m:t>
                            </m:r>
                          </m:sub>
                        </m:sSub>
                        <m:r>
                          <a:rPr lang="en-US" altLang="zh-CN" b="0"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𝑟𝑒𝑙</m:t>
                            </m:r>
                          </m:sub>
                        </m:sSub>
                      </m:e>
                    </m:d>
                  </m:oMath>
                </a14:m>
                <a:endParaRPr lang="zh-CN" altLang="en-US" dirty="0"/>
              </a:p>
            </p:txBody>
          </p:sp>
        </mc:Choice>
        <mc:Fallback xmlns="">
          <p:sp>
            <p:nvSpPr>
              <p:cNvPr id="14" name="文本框 13">
                <a:extLst>
                  <a:ext uri="{FF2B5EF4-FFF2-40B4-BE49-F238E27FC236}">
                    <a16:creationId xmlns:a16="http://schemas.microsoft.com/office/drawing/2014/main" id="{376434BE-5233-4FA4-B9AF-0E30FD0F4C7E}"/>
                  </a:ext>
                </a:extLst>
              </p:cNvPr>
              <p:cNvSpPr txBox="1">
                <a:spLocks noRot="1" noChangeAspect="1" noMove="1" noResize="1" noEditPoints="1" noAdjustHandles="1" noChangeArrowheads="1" noChangeShapeType="1" noTextEdit="1"/>
              </p:cNvSpPr>
              <p:nvPr/>
            </p:nvSpPr>
            <p:spPr>
              <a:xfrm>
                <a:off x="4589165" y="4087506"/>
                <a:ext cx="4188616" cy="646331"/>
              </a:xfrm>
              <a:prstGeom prst="rect">
                <a:avLst/>
              </a:prstGeom>
              <a:blipFill>
                <a:blip r:embed="rId6"/>
                <a:stretch>
                  <a:fillRect l="-1310"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8878364"/>
      </p:ext>
    </p:extLst>
  </p:cSld>
  <p:clrMapOvr>
    <a:masterClrMapping/>
  </p:clrMapOvr>
</p:sld>
</file>

<file path=ppt/theme/theme1.xml><?xml version="1.0" encoding="utf-8"?>
<a:theme xmlns:a="http://schemas.openxmlformats.org/drawingml/2006/main" name="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Ubuntu"/>
        <a:ea typeface="方正兰亭黑简体"/>
        <a:cs typeface=""/>
      </a:majorFont>
      <a:minorFont>
        <a:latin typeface="Times New Roman"/>
        <a:ea typeface="方正兰亭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22419</TotalTime>
  <Words>2011</Words>
  <Application>Microsoft Office PowerPoint</Application>
  <PresentationFormat>全屏显示(4:3)</PresentationFormat>
  <Paragraphs>173</Paragraphs>
  <Slides>32</Slides>
  <Notes>17</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32</vt:i4>
      </vt:variant>
    </vt:vector>
  </HeadingPairs>
  <TitlesOfParts>
    <vt:vector size="42" baseType="lpstr">
      <vt:lpstr>Ubuntu</vt:lpstr>
      <vt:lpstr>等线</vt:lpstr>
      <vt:lpstr>Arial</vt:lpstr>
      <vt:lpstr>Calibri</vt:lpstr>
      <vt:lpstr>Cambria Math</vt:lpstr>
      <vt:lpstr>Times New Roman</vt:lpstr>
      <vt:lpstr>Wingdings</vt:lpstr>
      <vt:lpstr>Purple</vt:lpstr>
      <vt:lpstr>Red</vt:lpstr>
      <vt:lpstr>Blue</vt:lpstr>
      <vt:lpstr> </vt:lpstr>
      <vt:lpstr>PowerPoint 演示文稿</vt:lpstr>
      <vt:lpstr>Task</vt:lpstr>
      <vt:lpstr>Motivation</vt:lpstr>
      <vt:lpstr>Motivation</vt:lpstr>
      <vt:lpstr>Contribution</vt:lpstr>
      <vt:lpstr>Model</vt:lpstr>
      <vt:lpstr>Encoder</vt:lpstr>
      <vt:lpstr>Decoder</vt:lpstr>
      <vt:lpstr>Score</vt:lpstr>
      <vt:lpstr>Subgraph Sample</vt:lpstr>
      <vt:lpstr>Dateset</vt:lpstr>
      <vt:lpstr>Result</vt:lpstr>
      <vt:lpstr>Result</vt:lpstr>
      <vt:lpstr>Result</vt:lpstr>
      <vt:lpstr>PowerPoint 演示文稿</vt:lpstr>
      <vt:lpstr>Task</vt:lpstr>
      <vt:lpstr>Motivation</vt:lpstr>
      <vt:lpstr>Motivation</vt:lpstr>
      <vt:lpstr>Contribution</vt:lpstr>
      <vt:lpstr>Model</vt:lpstr>
      <vt:lpstr>Model</vt:lpstr>
      <vt:lpstr>Event Graph</vt:lpstr>
      <vt:lpstr>Event Representation Aggregator</vt:lpstr>
      <vt:lpstr>Recognition Network</vt:lpstr>
      <vt:lpstr>Recognition Network</vt:lpstr>
      <vt:lpstr>Prior Network</vt:lpstr>
      <vt:lpstr>Merger</vt:lpstr>
      <vt:lpstr>Optimizing</vt:lpstr>
      <vt:lpstr>Result</vt:lpstr>
      <vt:lpstr>Result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Sentiment Analysis: Considering Two Sides of One Review</dc:title>
  <dc:creator>Ling-Yan</dc:creator>
  <cp:lastModifiedBy>吴思为</cp:lastModifiedBy>
  <cp:revision>1831</cp:revision>
  <cp:lastPrinted>2015-06-03T02:29:00Z</cp:lastPrinted>
  <dcterms:created xsi:type="dcterms:W3CDTF">2006-08-16T00:00:00Z</dcterms:created>
  <dcterms:modified xsi:type="dcterms:W3CDTF">2021-12-29T12:09:20Z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