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7" r:id="rId2"/>
    <p:sldMasterId id="2147483662" r:id="rId3"/>
  </p:sldMasterIdLst>
  <p:notesMasterIdLst>
    <p:notesMasterId r:id="rId21"/>
  </p:notesMasterIdLst>
  <p:handoutMasterIdLst>
    <p:handoutMasterId r:id="rId22"/>
  </p:handoutMasterIdLst>
  <p:sldIdLst>
    <p:sldId id="256" r:id="rId4"/>
    <p:sldId id="324" r:id="rId5"/>
    <p:sldId id="370" r:id="rId6"/>
    <p:sldId id="381" r:id="rId7"/>
    <p:sldId id="371" r:id="rId8"/>
    <p:sldId id="372" r:id="rId9"/>
    <p:sldId id="373" r:id="rId10"/>
    <p:sldId id="374" r:id="rId11"/>
    <p:sldId id="376" r:id="rId12"/>
    <p:sldId id="377" r:id="rId13"/>
    <p:sldId id="379" r:id="rId14"/>
    <p:sldId id="378" r:id="rId15"/>
    <p:sldId id="384" r:id="rId16"/>
    <p:sldId id="382" r:id="rId17"/>
    <p:sldId id="380" r:id="rId18"/>
    <p:sldId id="383" r:id="rId19"/>
    <p:sldId id="330" r:id="rId20"/>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8" userDrawn="1">
          <p15:clr>
            <a:srgbClr val="A4A3A4"/>
          </p15:clr>
        </p15:guide>
        <p15:guide id="4" orient="horz" pos="3264" userDrawn="1">
          <p15:clr>
            <a:srgbClr val="A4A3A4"/>
          </p15:clr>
        </p15:guide>
        <p15:guide id="5" pos="5232" userDrawn="1">
          <p15:clr>
            <a:srgbClr val="A4A3A4"/>
          </p15:clr>
        </p15:guide>
        <p15:guide id="6" orient="horz" pos="912" userDrawn="1">
          <p15:clr>
            <a:srgbClr val="A4A3A4"/>
          </p15:clr>
        </p15:guide>
      </p15:sldGuideLst>
    </p:ext>
    <p:ext uri="{2D200454-40CA-4A62-9FC3-DE9A4176ACB9}">
      <p15:notesGuideLst xmlns:p15="http://schemas.microsoft.com/office/powerpoint/2012/main">
        <p15:guide id="1" orient="horz" pos="3223" userDrawn="1">
          <p15:clr>
            <a:srgbClr val="A4A3A4"/>
          </p15:clr>
        </p15:guide>
        <p15:guide id="2" pos="223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吴思为" initials="吴思为" lastIdx="1" clrIdx="0">
    <p:extLst>
      <p:ext uri="{19B8F6BF-5375-455C-9EA6-DF929625EA0E}">
        <p15:presenceInfo xmlns:p15="http://schemas.microsoft.com/office/powerpoint/2012/main" userId="吴思为"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B3EDE1"/>
    <a:srgbClr val="FF99CC"/>
    <a:srgbClr val="FFA1A1"/>
    <a:srgbClr val="94DCD3"/>
    <a:srgbClr val="FB9B75"/>
    <a:srgbClr val="77F9A9"/>
    <a:srgbClr val="FFFFFF"/>
    <a:srgbClr val="9BBB59"/>
    <a:srgbClr val="385D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59" autoAdjust="0"/>
    <p:restoredTop sz="81125" autoAdjust="0"/>
  </p:normalViewPr>
  <p:slideViewPr>
    <p:cSldViewPr>
      <p:cViewPr varScale="1">
        <p:scale>
          <a:sx n="93" d="100"/>
          <a:sy n="93" d="100"/>
        </p:scale>
        <p:origin x="2208" y="72"/>
      </p:cViewPr>
      <p:guideLst>
        <p:guide pos="528"/>
        <p:guide orient="horz" pos="3264"/>
        <p:guide pos="5232"/>
        <p:guide orient="horz" pos="9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8" d="100"/>
          <a:sy n="58" d="100"/>
        </p:scale>
        <p:origin x="3274" y="82"/>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5E5AF3A-9ED9-4939-893B-B18017691D64}"/>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A227EDFB-6DD6-436F-BDB2-741454F19751}"/>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9DBCCD37-E667-41C1-A458-F44760F3197B}" type="datetimeFigureOut">
              <a:rPr lang="zh-CN" altLang="en-US" smtClean="0"/>
              <a:t>2021/10/6</a:t>
            </a:fld>
            <a:endParaRPr lang="zh-CN" altLang="en-US"/>
          </a:p>
        </p:txBody>
      </p:sp>
      <p:sp>
        <p:nvSpPr>
          <p:cNvPr id="4" name="页脚占位符 3">
            <a:extLst>
              <a:ext uri="{FF2B5EF4-FFF2-40B4-BE49-F238E27FC236}">
                <a16:creationId xmlns:a16="http://schemas.microsoft.com/office/drawing/2014/main" id="{542F5DD2-BD30-4B8C-AD4F-9C35533D02F3}"/>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CF3D4C94-F85B-47F1-90B0-3734B24EDD91}"/>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BAB4D768-DB48-42E9-A047-25E9785563DD}" type="slidenum">
              <a:rPr lang="zh-CN" altLang="en-US" smtClean="0"/>
              <a:t>‹#›</a:t>
            </a:fld>
            <a:endParaRPr lang="zh-CN" altLang="en-US"/>
          </a:p>
        </p:txBody>
      </p:sp>
    </p:spTree>
    <p:extLst>
      <p:ext uri="{BB962C8B-B14F-4D97-AF65-F5344CB8AC3E}">
        <p14:creationId xmlns:p14="http://schemas.microsoft.com/office/powerpoint/2010/main" val="28897757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29" tIns="49515" rIns="99029" bIns="49515" rtlCol="0" anchor="ctr"/>
          <a:lstStyle/>
          <a:p>
            <a:endParaRPr lang="en-US" dirty="0"/>
          </a:p>
        </p:txBody>
      </p:sp>
      <p:sp>
        <p:nvSpPr>
          <p:cNvPr id="7" name="Slide Number Placeholder 6"/>
          <p:cNvSpPr>
            <a:spLocks noGrp="1"/>
          </p:cNvSpPr>
          <p:nvPr>
            <p:ph type="sldNum" sz="quarter" idx="5"/>
          </p:nvPr>
        </p:nvSpPr>
        <p:spPr>
          <a:xfrm>
            <a:off x="4021294" y="9721107"/>
            <a:ext cx="3076363" cy="511731"/>
          </a:xfrm>
          <a:prstGeom prst="rect">
            <a:avLst/>
          </a:prstGeom>
        </p:spPr>
        <p:txBody>
          <a:bodyPr vert="horz" lIns="99029" tIns="49515" rIns="99029" bIns="49515" rtlCol="0" anchor="b"/>
          <a:lstStyle>
            <a:lvl1pPr algn="r">
              <a:defRPr sz="1300"/>
            </a:lvl1pPr>
          </a:lstStyle>
          <a:p>
            <a:fld id="{888D8C6A-5774-4DE2-8FE5-0E6E8828DF0F}" type="slidenum">
              <a:rPr lang="en-US" smtClean="0"/>
              <a:t>‹#›</a:t>
            </a:fld>
            <a:endParaRPr 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613" y="4926013"/>
            <a:ext cx="5680075" cy="4029075"/>
          </a:xfrm>
          <a:prstGeom prst="rect">
            <a:avLst/>
          </a:prstGeom>
        </p:spPr>
        <p:txBody>
          <a:bodyPr/>
          <a:lstStyle/>
          <a:p>
            <a:endParaRPr lang="zh-CN" altLang="en-US" dirty="0"/>
          </a:p>
        </p:txBody>
      </p:sp>
      <p:sp>
        <p:nvSpPr>
          <p:cNvPr id="4" name="灯片编号占位符 3"/>
          <p:cNvSpPr>
            <a:spLocks noGrp="1"/>
          </p:cNvSpPr>
          <p:nvPr>
            <p:ph type="sldNum" sz="quarter" idx="5"/>
          </p:nvPr>
        </p:nvSpPr>
        <p:spPr/>
        <p:txBody>
          <a:bodyPr/>
          <a:lstStyle/>
          <a:p>
            <a:fld id="{888D8C6A-5774-4DE2-8FE5-0E6E8828DF0F}" type="slidenum">
              <a:rPr lang="en-US" smtClean="0"/>
              <a:t>4</a:t>
            </a:fld>
            <a:endParaRPr lang="en-US" dirty="0"/>
          </a:p>
        </p:txBody>
      </p:sp>
    </p:spTree>
    <p:extLst>
      <p:ext uri="{BB962C8B-B14F-4D97-AF65-F5344CB8AC3E}">
        <p14:creationId xmlns:p14="http://schemas.microsoft.com/office/powerpoint/2010/main" val="2884420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930" y="4861441"/>
            <a:ext cx="5679440" cy="4605576"/>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8D8C6A-5774-4DE2-8FE5-0E6E8828DF0F}"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07501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613" y="4926013"/>
            <a:ext cx="5680075" cy="4029075"/>
          </a:xfrm>
          <a:prstGeom prst="rect">
            <a:avLst/>
          </a:prstGeom>
        </p:spPr>
        <p:txBody>
          <a:bodyPr/>
          <a:lstStyle/>
          <a:p>
            <a:endParaRPr lang="zh-CN" altLang="en-US" dirty="0"/>
          </a:p>
        </p:txBody>
      </p:sp>
      <p:sp>
        <p:nvSpPr>
          <p:cNvPr id="4" name="灯片编号占位符 3"/>
          <p:cNvSpPr>
            <a:spLocks noGrp="1"/>
          </p:cNvSpPr>
          <p:nvPr>
            <p:ph type="sldNum" sz="quarter" idx="5"/>
          </p:nvPr>
        </p:nvSpPr>
        <p:spPr/>
        <p:txBody>
          <a:bodyPr/>
          <a:lstStyle/>
          <a:p>
            <a:fld id="{888D8C6A-5774-4DE2-8FE5-0E6E8828DF0F}" type="slidenum">
              <a:rPr lang="en-US" smtClean="0"/>
              <a:t>5</a:t>
            </a:fld>
            <a:endParaRPr lang="en-US" dirty="0"/>
          </a:p>
        </p:txBody>
      </p:sp>
    </p:spTree>
    <p:extLst>
      <p:ext uri="{BB962C8B-B14F-4D97-AF65-F5344CB8AC3E}">
        <p14:creationId xmlns:p14="http://schemas.microsoft.com/office/powerpoint/2010/main" val="3634586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613" y="4926013"/>
            <a:ext cx="5680075" cy="4029075"/>
          </a:xfrm>
          <a:prstGeom prst="rect">
            <a:avLst/>
          </a:prstGeom>
        </p:spPr>
        <p:txBody>
          <a:bodyPr/>
          <a:lstStyle/>
          <a:p>
            <a:endParaRPr lang="zh-CN" altLang="en-US" dirty="0"/>
          </a:p>
        </p:txBody>
      </p:sp>
      <p:sp>
        <p:nvSpPr>
          <p:cNvPr id="4" name="灯片编号占位符 3"/>
          <p:cNvSpPr>
            <a:spLocks noGrp="1"/>
          </p:cNvSpPr>
          <p:nvPr>
            <p:ph type="sldNum" sz="quarter" idx="5"/>
          </p:nvPr>
        </p:nvSpPr>
        <p:spPr/>
        <p:txBody>
          <a:bodyPr/>
          <a:lstStyle/>
          <a:p>
            <a:fld id="{888D8C6A-5774-4DE2-8FE5-0E6E8828DF0F}" type="slidenum">
              <a:rPr lang="en-US" smtClean="0"/>
              <a:t>7</a:t>
            </a:fld>
            <a:endParaRPr lang="en-US" dirty="0"/>
          </a:p>
        </p:txBody>
      </p:sp>
    </p:spTree>
    <p:extLst>
      <p:ext uri="{BB962C8B-B14F-4D97-AF65-F5344CB8AC3E}">
        <p14:creationId xmlns:p14="http://schemas.microsoft.com/office/powerpoint/2010/main" val="3697680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613" y="4926013"/>
            <a:ext cx="5680075" cy="4029075"/>
          </a:xfrm>
          <a:prstGeom prst="rect">
            <a:avLst/>
          </a:prstGeom>
        </p:spPr>
        <p:txBody>
          <a:bodyPr/>
          <a:lstStyle/>
          <a:p>
            <a:endParaRPr lang="zh-CN" altLang="en-US" dirty="0"/>
          </a:p>
        </p:txBody>
      </p:sp>
      <p:sp>
        <p:nvSpPr>
          <p:cNvPr id="4" name="灯片编号占位符 3"/>
          <p:cNvSpPr>
            <a:spLocks noGrp="1"/>
          </p:cNvSpPr>
          <p:nvPr>
            <p:ph type="sldNum" sz="quarter" idx="5"/>
          </p:nvPr>
        </p:nvSpPr>
        <p:spPr/>
        <p:txBody>
          <a:bodyPr/>
          <a:lstStyle/>
          <a:p>
            <a:fld id="{888D8C6A-5774-4DE2-8FE5-0E6E8828DF0F}" type="slidenum">
              <a:rPr lang="en-US" smtClean="0"/>
              <a:t>8</a:t>
            </a:fld>
            <a:endParaRPr lang="en-US" dirty="0"/>
          </a:p>
        </p:txBody>
      </p:sp>
    </p:spTree>
    <p:extLst>
      <p:ext uri="{BB962C8B-B14F-4D97-AF65-F5344CB8AC3E}">
        <p14:creationId xmlns:p14="http://schemas.microsoft.com/office/powerpoint/2010/main" val="2094739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613" y="4926013"/>
            <a:ext cx="5680075" cy="4029075"/>
          </a:xfrm>
          <a:prstGeom prst="rect">
            <a:avLst/>
          </a:prstGeom>
        </p:spPr>
        <p:txBody>
          <a:bodyPr/>
          <a:lstStyle/>
          <a:p>
            <a:endParaRPr lang="zh-CN" altLang="en-US" dirty="0"/>
          </a:p>
        </p:txBody>
      </p:sp>
      <p:sp>
        <p:nvSpPr>
          <p:cNvPr id="4" name="灯片编号占位符 3"/>
          <p:cNvSpPr>
            <a:spLocks noGrp="1"/>
          </p:cNvSpPr>
          <p:nvPr>
            <p:ph type="sldNum" sz="quarter" idx="5"/>
          </p:nvPr>
        </p:nvSpPr>
        <p:spPr/>
        <p:txBody>
          <a:bodyPr/>
          <a:lstStyle/>
          <a:p>
            <a:fld id="{888D8C6A-5774-4DE2-8FE5-0E6E8828DF0F}" type="slidenum">
              <a:rPr lang="en-US" smtClean="0"/>
              <a:t>9</a:t>
            </a:fld>
            <a:endParaRPr lang="en-US" dirty="0"/>
          </a:p>
        </p:txBody>
      </p:sp>
    </p:spTree>
    <p:extLst>
      <p:ext uri="{BB962C8B-B14F-4D97-AF65-F5344CB8AC3E}">
        <p14:creationId xmlns:p14="http://schemas.microsoft.com/office/powerpoint/2010/main" val="3145186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613" y="4926013"/>
            <a:ext cx="5680075" cy="4029075"/>
          </a:xfrm>
          <a:prstGeom prst="rect">
            <a:avLst/>
          </a:prstGeom>
        </p:spPr>
        <p:txBody>
          <a:bodyPr/>
          <a:lstStyle/>
          <a:p>
            <a:endParaRPr lang="zh-CN" altLang="en-US" dirty="0"/>
          </a:p>
        </p:txBody>
      </p:sp>
      <p:sp>
        <p:nvSpPr>
          <p:cNvPr id="4" name="灯片编号占位符 3"/>
          <p:cNvSpPr>
            <a:spLocks noGrp="1"/>
          </p:cNvSpPr>
          <p:nvPr>
            <p:ph type="sldNum" sz="quarter" idx="5"/>
          </p:nvPr>
        </p:nvSpPr>
        <p:spPr/>
        <p:txBody>
          <a:bodyPr/>
          <a:lstStyle/>
          <a:p>
            <a:fld id="{888D8C6A-5774-4DE2-8FE5-0E6E8828DF0F}" type="slidenum">
              <a:rPr lang="en-US" smtClean="0"/>
              <a:t>12</a:t>
            </a:fld>
            <a:endParaRPr lang="en-US" dirty="0"/>
          </a:p>
        </p:txBody>
      </p:sp>
    </p:spTree>
    <p:extLst>
      <p:ext uri="{BB962C8B-B14F-4D97-AF65-F5344CB8AC3E}">
        <p14:creationId xmlns:p14="http://schemas.microsoft.com/office/powerpoint/2010/main" val="1753655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613" y="4926013"/>
            <a:ext cx="5680075" cy="4029075"/>
          </a:xfrm>
          <a:prstGeom prst="rect">
            <a:avLst/>
          </a:prstGeom>
        </p:spPr>
        <p:txBody>
          <a:bodyPr/>
          <a:lstStyle/>
          <a:p>
            <a:endParaRPr lang="zh-CN" altLang="en-US" dirty="0"/>
          </a:p>
        </p:txBody>
      </p:sp>
      <p:sp>
        <p:nvSpPr>
          <p:cNvPr id="4" name="灯片编号占位符 3"/>
          <p:cNvSpPr>
            <a:spLocks noGrp="1"/>
          </p:cNvSpPr>
          <p:nvPr>
            <p:ph type="sldNum" sz="quarter" idx="5"/>
          </p:nvPr>
        </p:nvSpPr>
        <p:spPr/>
        <p:txBody>
          <a:bodyPr/>
          <a:lstStyle/>
          <a:p>
            <a:fld id="{888D8C6A-5774-4DE2-8FE5-0E6E8828DF0F}" type="slidenum">
              <a:rPr lang="en-US" smtClean="0"/>
              <a:t>13</a:t>
            </a:fld>
            <a:endParaRPr lang="en-US" dirty="0"/>
          </a:p>
        </p:txBody>
      </p:sp>
    </p:spTree>
    <p:extLst>
      <p:ext uri="{BB962C8B-B14F-4D97-AF65-F5344CB8AC3E}">
        <p14:creationId xmlns:p14="http://schemas.microsoft.com/office/powerpoint/2010/main" val="3309596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613" y="4926013"/>
            <a:ext cx="5680075" cy="4029075"/>
          </a:xfrm>
          <a:prstGeom prst="rect">
            <a:avLst/>
          </a:prstGeom>
        </p:spPr>
        <p:txBody>
          <a:bodyPr/>
          <a:lstStyle/>
          <a:p>
            <a:endParaRPr lang="zh-CN" altLang="en-US" dirty="0"/>
          </a:p>
        </p:txBody>
      </p:sp>
      <p:sp>
        <p:nvSpPr>
          <p:cNvPr id="4" name="灯片编号占位符 3"/>
          <p:cNvSpPr>
            <a:spLocks noGrp="1"/>
          </p:cNvSpPr>
          <p:nvPr>
            <p:ph type="sldNum" sz="quarter" idx="5"/>
          </p:nvPr>
        </p:nvSpPr>
        <p:spPr/>
        <p:txBody>
          <a:bodyPr/>
          <a:lstStyle/>
          <a:p>
            <a:fld id="{888D8C6A-5774-4DE2-8FE5-0E6E8828DF0F}" type="slidenum">
              <a:rPr lang="en-US" smtClean="0"/>
              <a:t>15</a:t>
            </a:fld>
            <a:endParaRPr lang="en-US" dirty="0"/>
          </a:p>
        </p:txBody>
      </p:sp>
    </p:spTree>
    <p:extLst>
      <p:ext uri="{BB962C8B-B14F-4D97-AF65-F5344CB8AC3E}">
        <p14:creationId xmlns:p14="http://schemas.microsoft.com/office/powerpoint/2010/main" val="1792521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613" y="4926013"/>
            <a:ext cx="5680075" cy="4029075"/>
          </a:xfrm>
          <a:prstGeom prst="rect">
            <a:avLst/>
          </a:prstGeom>
        </p:spPr>
        <p:txBody>
          <a:bodyPr/>
          <a:lstStyle/>
          <a:p>
            <a:endParaRPr lang="zh-CN" altLang="en-US" dirty="0"/>
          </a:p>
        </p:txBody>
      </p:sp>
      <p:sp>
        <p:nvSpPr>
          <p:cNvPr id="4" name="灯片编号占位符 3"/>
          <p:cNvSpPr>
            <a:spLocks noGrp="1"/>
          </p:cNvSpPr>
          <p:nvPr>
            <p:ph type="sldNum" sz="quarter" idx="5"/>
          </p:nvPr>
        </p:nvSpPr>
        <p:spPr/>
        <p:txBody>
          <a:bodyPr/>
          <a:lstStyle/>
          <a:p>
            <a:fld id="{888D8C6A-5774-4DE2-8FE5-0E6E8828DF0F}" type="slidenum">
              <a:rPr lang="en-US" smtClean="0"/>
              <a:t>16</a:t>
            </a:fld>
            <a:endParaRPr lang="en-US" dirty="0"/>
          </a:p>
        </p:txBody>
      </p:sp>
    </p:spTree>
    <p:extLst>
      <p:ext uri="{BB962C8B-B14F-4D97-AF65-F5344CB8AC3E}">
        <p14:creationId xmlns:p14="http://schemas.microsoft.com/office/powerpoint/2010/main" val="15928312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765175"/>
          </a:xfrm>
          <a:prstGeom prst="rect">
            <a:avLst/>
          </a:prstGeom>
        </p:spPr>
        <p:txBody>
          <a:bodyPr/>
          <a:lstStyle>
            <a:lvl1pPr>
              <a:defRPr sz="4000" b="1">
                <a:solidFill>
                  <a:srgbClr val="7030A0"/>
                </a:solidFill>
              </a:defRPr>
            </a:lvl1pPr>
          </a:lstStyle>
          <a:p>
            <a:endParaRPr lang="en-US" dirty="0"/>
          </a:p>
        </p:txBody>
      </p:sp>
      <p:sp>
        <p:nvSpPr>
          <p:cNvPr id="3" name="Subtitle 2"/>
          <p:cNvSpPr>
            <a:spLocks noGrp="1"/>
          </p:cNvSpPr>
          <p:nvPr>
            <p:ph type="subTitle" idx="1"/>
          </p:nvPr>
        </p:nvSpPr>
        <p:spPr>
          <a:xfrm>
            <a:off x="1371600" y="4035425"/>
            <a:ext cx="6400800" cy="609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0" y="-26260"/>
            <a:ext cx="3943823" cy="1015475"/>
          </a:xfrm>
          <a:prstGeom prst="rect">
            <a:avLst/>
          </a:prstGeom>
        </p:spPr>
      </p:pic>
      <p:sp>
        <p:nvSpPr>
          <p:cNvPr id="8" name="文本框 7"/>
          <p:cNvSpPr txBox="1"/>
          <p:nvPr userDrawn="1"/>
        </p:nvSpPr>
        <p:spPr>
          <a:xfrm>
            <a:off x="228600" y="152400"/>
            <a:ext cx="1475853" cy="584775"/>
          </a:xfrm>
          <a:prstGeom prst="rect">
            <a:avLst/>
          </a:prstGeom>
          <a:noFill/>
        </p:spPr>
        <p:txBody>
          <a:bodyPr wrap="none" rtlCol="0">
            <a:spAutoFit/>
          </a:bodyPr>
          <a:lstStyle/>
          <a:p>
            <a:r>
              <a:rPr lang="en-US" altLang="zh-CN" sz="3200" b="1" dirty="0">
                <a:solidFill>
                  <a:schemeClr val="bg1"/>
                </a:solidFill>
                <a:effectLst/>
              </a:rPr>
              <a:t>NUSTM</a:t>
            </a:r>
            <a:endParaRPr lang="zh-CN" altLang="en-US" sz="3200" b="1" dirty="0">
              <a:solidFill>
                <a:schemeClr val="bg1"/>
              </a:solidFill>
              <a:effectLst/>
            </a:endParaRPr>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91600" cy="877455"/>
          </a:xfrm>
          <a:prstGeom prst="rect">
            <a:avLst/>
          </a:prstGeom>
        </p:spPr>
        <p:txBody>
          <a:bodyPr anchor="ctr"/>
          <a:lstStyle>
            <a:lvl1pPr>
              <a:defRPr sz="3600" b="1">
                <a:solidFill>
                  <a:schemeClr val="bg1"/>
                </a:solidFill>
              </a:defRPr>
            </a:lvl1pPr>
          </a:lstStyle>
          <a:p>
            <a:endParaRPr lang="en-US" dirty="0"/>
          </a:p>
        </p:txBody>
      </p:sp>
      <p:sp>
        <p:nvSpPr>
          <p:cNvPr id="6" name="文本框 5">
            <a:extLst>
              <a:ext uri="{FF2B5EF4-FFF2-40B4-BE49-F238E27FC236}">
                <a16:creationId xmlns:a16="http://schemas.microsoft.com/office/drawing/2014/main" id="{A14B6E19-AF67-2141-ACD0-3CDCBB99248F}"/>
              </a:ext>
            </a:extLst>
          </p:cNvPr>
          <p:cNvSpPr txBox="1"/>
          <p:nvPr userDrawn="1"/>
        </p:nvSpPr>
        <p:spPr>
          <a:xfrm>
            <a:off x="7620000" y="6443131"/>
            <a:ext cx="1414549" cy="307777"/>
          </a:xfrm>
          <a:prstGeom prst="rect">
            <a:avLst/>
          </a:prstGeom>
          <a:noFill/>
        </p:spPr>
        <p:txBody>
          <a:bodyPr wrap="square" rtlCol="0">
            <a:spAutoFit/>
          </a:bodyPr>
          <a:lstStyle/>
          <a:p>
            <a:pPr algn="r"/>
            <a:fld id="{703B2AE1-0C35-E84E-A6F4-E1691F71D60B}" type="slidenum">
              <a:rPr kumimoji="1" lang="zh-CN" altLang="en-US" sz="1400" smtClean="0">
                <a:solidFill>
                  <a:schemeClr val="tx1">
                    <a:lumMod val="65000"/>
                    <a:lumOff val="35000"/>
                  </a:schemeClr>
                </a:solidFill>
                <a:latin typeface="Calibri" panose="020F0502020204030204" pitchFamily="34" charset="0"/>
                <a:cs typeface="Calibri" panose="020F0502020204030204" pitchFamily="34" charset="0"/>
              </a:rPr>
              <a:t>‹#›</a:t>
            </a:fld>
            <a:endParaRPr kumimoji="1" lang="zh-CN" altLang="en-US" sz="14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7" name="文本框 6">
            <a:extLst>
              <a:ext uri="{FF2B5EF4-FFF2-40B4-BE49-F238E27FC236}">
                <a16:creationId xmlns:a16="http://schemas.microsoft.com/office/drawing/2014/main" id="{A87EC7F1-4B14-FC44-A054-CF2C4569F61A}"/>
              </a:ext>
            </a:extLst>
          </p:cNvPr>
          <p:cNvSpPr txBox="1"/>
          <p:nvPr userDrawn="1"/>
        </p:nvSpPr>
        <p:spPr>
          <a:xfrm>
            <a:off x="3028950" y="6443132"/>
            <a:ext cx="3086100" cy="307777"/>
          </a:xfrm>
          <a:prstGeom prst="rect">
            <a:avLst/>
          </a:prstGeom>
          <a:noFill/>
        </p:spPr>
        <p:txBody>
          <a:bodyPr wrap="square" rtlCol="0">
            <a:spAutoFit/>
          </a:bodyPr>
          <a:lstStyle/>
          <a:p>
            <a:pPr algn="ctr"/>
            <a:r>
              <a:rPr kumimoji="1" lang="en-US" altLang="zh-CN" sz="1400" dirty="0">
                <a:solidFill>
                  <a:schemeClr val="tx1">
                    <a:lumMod val="65000"/>
                    <a:lumOff val="35000"/>
                  </a:schemeClr>
                </a:solidFill>
                <a:latin typeface="Calibri" panose="020F0502020204030204" pitchFamily="34" charset="0"/>
                <a:cs typeface="Calibri" panose="020F0502020204030204" pitchFamily="34" charset="0"/>
              </a:rPr>
              <a:t>NUSTM</a:t>
            </a:r>
            <a:endParaRPr kumimoji="1" lang="zh-CN" altLang="en-US" sz="14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8" name="文本框 7">
            <a:extLst>
              <a:ext uri="{FF2B5EF4-FFF2-40B4-BE49-F238E27FC236}">
                <a16:creationId xmlns:a16="http://schemas.microsoft.com/office/drawing/2014/main" id="{84996645-DE06-1542-A740-F9FC1B77E228}"/>
              </a:ext>
            </a:extLst>
          </p:cNvPr>
          <p:cNvSpPr txBox="1"/>
          <p:nvPr userDrawn="1"/>
        </p:nvSpPr>
        <p:spPr>
          <a:xfrm>
            <a:off x="109451" y="6443133"/>
            <a:ext cx="1414549" cy="307777"/>
          </a:xfrm>
          <a:prstGeom prst="rect">
            <a:avLst/>
          </a:prstGeom>
          <a:noFill/>
        </p:spPr>
        <p:txBody>
          <a:bodyPr wrap="square" rtlCol="0">
            <a:spAutoFit/>
          </a:bodyPr>
          <a:lstStyle/>
          <a:p>
            <a:fld id="{593B1C52-B15F-C546-B342-16BA88D434A9}" type="datetime1">
              <a:rPr kumimoji="1" lang="zh-CN" altLang="en-US" sz="1400" smtClean="0">
                <a:solidFill>
                  <a:schemeClr val="tx1">
                    <a:lumMod val="65000"/>
                    <a:lumOff val="35000"/>
                  </a:schemeClr>
                </a:solidFill>
                <a:latin typeface="Calibri" panose="020F0502020204030204" pitchFamily="34" charset="0"/>
                <a:cs typeface="Calibri" panose="020F0502020204030204" pitchFamily="34" charset="0"/>
              </a:rPr>
              <a:t>2021/10/6</a:t>
            </a:fld>
            <a:endParaRPr kumimoji="1" lang="zh-CN" altLang="en-US" sz="1400" dirty="0">
              <a:solidFill>
                <a:schemeClr val="tx1">
                  <a:lumMod val="65000"/>
                  <a:lumOff val="3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34092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91600" cy="877455"/>
          </a:xfrm>
          <a:prstGeom prst="rect">
            <a:avLst/>
          </a:prstGeom>
        </p:spPr>
        <p:txBody>
          <a:bodyPr anchor="ctr"/>
          <a:lstStyle>
            <a:lvl1pPr>
              <a:defRPr sz="3600" b="1">
                <a:solidFill>
                  <a:schemeClr val="bg1"/>
                </a:solidFill>
              </a:defRPr>
            </a:lvl1pPr>
          </a:lstStyle>
          <a:p>
            <a:endParaRPr lang="en-US" dirty="0"/>
          </a:p>
        </p:txBody>
      </p:sp>
    </p:spTree>
    <p:extLst>
      <p:ext uri="{BB962C8B-B14F-4D97-AF65-F5344CB8AC3E}">
        <p14:creationId xmlns:p14="http://schemas.microsoft.com/office/powerpoint/2010/main" val="3133043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din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759" y="191204"/>
            <a:ext cx="3123841" cy="564306"/>
          </a:xfrm>
          <a:prstGeom prst="rect">
            <a:avLst/>
          </a:prstGeom>
        </p:spPr>
      </p:pic>
      <p:pic>
        <p:nvPicPr>
          <p:cNvPr id="7" name="图片 6">
            <a:extLst>
              <a:ext uri="{FF2B5EF4-FFF2-40B4-BE49-F238E27FC236}">
                <a16:creationId xmlns:a16="http://schemas.microsoft.com/office/drawing/2014/main" id="{DDFDF511-6B5B-C94B-A319-493A4420AE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0" y="-26260"/>
            <a:ext cx="3943823" cy="1015475"/>
          </a:xfrm>
          <a:prstGeom prst="rect">
            <a:avLst/>
          </a:prstGeom>
        </p:spPr>
      </p:pic>
    </p:spTree>
    <p:extLst>
      <p:ext uri="{BB962C8B-B14F-4D97-AF65-F5344CB8AC3E}">
        <p14:creationId xmlns:p14="http://schemas.microsoft.com/office/powerpoint/2010/main" val="3170836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91600" cy="877455"/>
          </a:xfrm>
          <a:prstGeom prst="rect">
            <a:avLst/>
          </a:prstGeom>
        </p:spPr>
        <p:txBody>
          <a:bodyPr anchor="ctr"/>
          <a:lstStyle>
            <a:lvl1pPr>
              <a:defRPr sz="3600" b="1">
                <a:solidFill>
                  <a:schemeClr val="bg1"/>
                </a:solidFill>
              </a:defRPr>
            </a:lvl1pPr>
          </a:lstStyle>
          <a:p>
            <a:endParaRPr lang="en-US" dirty="0"/>
          </a:p>
        </p:txBody>
      </p:sp>
      <p:sp>
        <p:nvSpPr>
          <p:cNvPr id="14" name="文本框 13">
            <a:extLst>
              <a:ext uri="{FF2B5EF4-FFF2-40B4-BE49-F238E27FC236}">
                <a16:creationId xmlns:a16="http://schemas.microsoft.com/office/drawing/2014/main" id="{C46BBEDD-17BF-0B48-824D-942FC6FF54FB}"/>
              </a:ext>
            </a:extLst>
          </p:cNvPr>
          <p:cNvSpPr txBox="1"/>
          <p:nvPr userDrawn="1"/>
        </p:nvSpPr>
        <p:spPr>
          <a:xfrm>
            <a:off x="7620000" y="6443131"/>
            <a:ext cx="1414549" cy="307777"/>
          </a:xfrm>
          <a:prstGeom prst="rect">
            <a:avLst/>
          </a:prstGeom>
          <a:noFill/>
        </p:spPr>
        <p:txBody>
          <a:bodyPr wrap="square" rtlCol="0">
            <a:spAutoFit/>
          </a:bodyPr>
          <a:lstStyle/>
          <a:p>
            <a:pPr algn="r"/>
            <a:fld id="{703B2AE1-0C35-E84E-A6F4-E1691F71D60B}" type="slidenum">
              <a:rPr kumimoji="1" lang="zh-CN" altLang="en-US" sz="1400" smtClean="0">
                <a:solidFill>
                  <a:schemeClr val="tx1">
                    <a:lumMod val="65000"/>
                    <a:lumOff val="35000"/>
                  </a:schemeClr>
                </a:solidFill>
                <a:latin typeface="Calibri" panose="020F0502020204030204" pitchFamily="34" charset="0"/>
                <a:cs typeface="Calibri" panose="020F0502020204030204" pitchFamily="34" charset="0"/>
              </a:rPr>
              <a:t>‹#›</a:t>
            </a:fld>
            <a:endParaRPr kumimoji="1" lang="zh-CN" altLang="en-US" sz="1400" dirty="0">
              <a:solidFill>
                <a:schemeClr val="tx1">
                  <a:lumMod val="65000"/>
                  <a:lumOff val="35000"/>
                </a:schemeClr>
              </a:solidFill>
              <a:latin typeface="Calibri" panose="020F0502020204030204" pitchFamily="34" charset="0"/>
              <a:cs typeface="Calibri" panose="020F0502020204030204" pitchFamily="34" charset="0"/>
            </a:endParaRPr>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91600" cy="877455"/>
          </a:xfrm>
          <a:prstGeom prst="rect">
            <a:avLst/>
          </a:prstGeom>
        </p:spPr>
        <p:txBody>
          <a:bodyPr anchor="ctr"/>
          <a:lstStyle>
            <a:lvl1pPr>
              <a:defRPr sz="3600" b="1">
                <a:solidFill>
                  <a:schemeClr val="bg1"/>
                </a:solidFill>
              </a:defRPr>
            </a:lvl1pPr>
          </a:lstStyle>
          <a:p>
            <a:endParaRPr lang="en-US" dirty="0"/>
          </a:p>
        </p:txBody>
      </p:sp>
    </p:spTree>
    <p:extLst>
      <p:ext uri="{BB962C8B-B14F-4D97-AF65-F5344CB8AC3E}">
        <p14:creationId xmlns:p14="http://schemas.microsoft.com/office/powerpoint/2010/main" val="3842409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Endin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759" y="191204"/>
            <a:ext cx="3123841" cy="564306"/>
          </a:xfrm>
          <a:prstGeom prst="rect">
            <a:avLst/>
          </a:prstGeom>
        </p:spPr>
      </p:pic>
      <p:pic>
        <p:nvPicPr>
          <p:cNvPr id="7" name="图片 6">
            <a:extLst>
              <a:ext uri="{FF2B5EF4-FFF2-40B4-BE49-F238E27FC236}">
                <a16:creationId xmlns:a16="http://schemas.microsoft.com/office/drawing/2014/main" id="{DDFDF511-6B5B-C94B-A319-493A4420AE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0" y="-26260"/>
            <a:ext cx="3943823" cy="101547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765175"/>
          </a:xfrm>
          <a:prstGeom prst="rect">
            <a:avLst/>
          </a:prstGeom>
        </p:spPr>
        <p:txBody>
          <a:bodyPr/>
          <a:lstStyle>
            <a:lvl1pPr>
              <a:defRPr sz="4000" b="1">
                <a:solidFill>
                  <a:schemeClr val="accent2">
                    <a:lumMod val="75000"/>
                  </a:schemeClr>
                </a:solidFill>
              </a:defRPr>
            </a:lvl1pPr>
          </a:lstStyle>
          <a:p>
            <a:endParaRPr lang="en-US" dirty="0"/>
          </a:p>
        </p:txBody>
      </p:sp>
      <p:sp>
        <p:nvSpPr>
          <p:cNvPr id="3" name="Subtitle 2"/>
          <p:cNvSpPr>
            <a:spLocks noGrp="1"/>
          </p:cNvSpPr>
          <p:nvPr>
            <p:ph type="subTitle" idx="1"/>
          </p:nvPr>
        </p:nvSpPr>
        <p:spPr>
          <a:xfrm>
            <a:off x="1371600" y="4035425"/>
            <a:ext cx="6400800" cy="609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0" y="-26260"/>
            <a:ext cx="3943823" cy="1015475"/>
          </a:xfrm>
          <a:prstGeom prst="rect">
            <a:avLst/>
          </a:prstGeom>
        </p:spPr>
      </p:pic>
      <p:sp>
        <p:nvSpPr>
          <p:cNvPr id="8" name="文本框 7"/>
          <p:cNvSpPr txBox="1"/>
          <p:nvPr userDrawn="1"/>
        </p:nvSpPr>
        <p:spPr>
          <a:xfrm>
            <a:off x="228600" y="152400"/>
            <a:ext cx="1475853" cy="584775"/>
          </a:xfrm>
          <a:prstGeom prst="rect">
            <a:avLst/>
          </a:prstGeom>
          <a:noFill/>
        </p:spPr>
        <p:txBody>
          <a:bodyPr wrap="none" rtlCol="0">
            <a:spAutoFit/>
          </a:bodyPr>
          <a:lstStyle/>
          <a:p>
            <a:r>
              <a:rPr lang="en-US" altLang="zh-CN" sz="3200" b="1" dirty="0">
                <a:solidFill>
                  <a:schemeClr val="bg1"/>
                </a:solidFill>
                <a:effectLst/>
              </a:rPr>
              <a:t>NUSTM</a:t>
            </a:r>
            <a:endParaRPr lang="zh-CN" altLang="en-US" sz="3200" b="1" dirty="0">
              <a:solidFill>
                <a:schemeClr val="bg1"/>
              </a:solidFill>
              <a:effectLst/>
            </a:endParaRPr>
          </a:p>
        </p:txBody>
      </p:sp>
    </p:spTree>
    <p:extLst>
      <p:ext uri="{BB962C8B-B14F-4D97-AF65-F5344CB8AC3E}">
        <p14:creationId xmlns:p14="http://schemas.microsoft.com/office/powerpoint/2010/main" val="2686392228"/>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91600" cy="877455"/>
          </a:xfrm>
          <a:prstGeom prst="rect">
            <a:avLst/>
          </a:prstGeom>
        </p:spPr>
        <p:txBody>
          <a:bodyPr anchor="ctr"/>
          <a:lstStyle>
            <a:lvl1pPr>
              <a:defRPr sz="3600" b="1">
                <a:solidFill>
                  <a:schemeClr val="bg1"/>
                </a:solidFill>
              </a:defRPr>
            </a:lvl1pPr>
          </a:lstStyle>
          <a:p>
            <a:endParaRPr lang="en-US" dirty="0"/>
          </a:p>
        </p:txBody>
      </p:sp>
      <p:sp>
        <p:nvSpPr>
          <p:cNvPr id="6" name="文本框 5">
            <a:extLst>
              <a:ext uri="{FF2B5EF4-FFF2-40B4-BE49-F238E27FC236}">
                <a16:creationId xmlns:a16="http://schemas.microsoft.com/office/drawing/2014/main" id="{A481CB21-60A5-B64B-847F-4D21B8AA028A}"/>
              </a:ext>
            </a:extLst>
          </p:cNvPr>
          <p:cNvSpPr txBox="1"/>
          <p:nvPr userDrawn="1"/>
        </p:nvSpPr>
        <p:spPr>
          <a:xfrm>
            <a:off x="7620000" y="6443131"/>
            <a:ext cx="1414549" cy="307777"/>
          </a:xfrm>
          <a:prstGeom prst="rect">
            <a:avLst/>
          </a:prstGeom>
          <a:noFill/>
        </p:spPr>
        <p:txBody>
          <a:bodyPr wrap="square" rtlCol="0">
            <a:spAutoFit/>
          </a:bodyPr>
          <a:lstStyle/>
          <a:p>
            <a:pPr algn="r"/>
            <a:fld id="{703B2AE1-0C35-E84E-A6F4-E1691F71D60B}" type="slidenum">
              <a:rPr kumimoji="1" lang="zh-CN" altLang="en-US" sz="1400" smtClean="0">
                <a:solidFill>
                  <a:schemeClr val="tx1">
                    <a:lumMod val="65000"/>
                    <a:lumOff val="35000"/>
                  </a:schemeClr>
                </a:solidFill>
                <a:latin typeface="Calibri" panose="020F0502020204030204" pitchFamily="34" charset="0"/>
                <a:cs typeface="Calibri" panose="020F0502020204030204" pitchFamily="34" charset="0"/>
              </a:rPr>
              <a:t>‹#›</a:t>
            </a:fld>
            <a:endParaRPr kumimoji="1" lang="zh-CN" altLang="en-US" sz="14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7" name="文本框 6">
            <a:extLst>
              <a:ext uri="{FF2B5EF4-FFF2-40B4-BE49-F238E27FC236}">
                <a16:creationId xmlns:a16="http://schemas.microsoft.com/office/drawing/2014/main" id="{D3DDFAF7-42F7-8348-AA37-DAEEBCC02E7A}"/>
              </a:ext>
            </a:extLst>
          </p:cNvPr>
          <p:cNvSpPr txBox="1"/>
          <p:nvPr userDrawn="1"/>
        </p:nvSpPr>
        <p:spPr>
          <a:xfrm>
            <a:off x="3028950" y="6443132"/>
            <a:ext cx="3086100" cy="307777"/>
          </a:xfrm>
          <a:prstGeom prst="rect">
            <a:avLst/>
          </a:prstGeom>
          <a:noFill/>
        </p:spPr>
        <p:txBody>
          <a:bodyPr wrap="square" rtlCol="0">
            <a:spAutoFit/>
          </a:bodyPr>
          <a:lstStyle/>
          <a:p>
            <a:pPr algn="ctr"/>
            <a:r>
              <a:rPr kumimoji="1" lang="en-US" altLang="zh-CN" sz="1400" dirty="0">
                <a:solidFill>
                  <a:schemeClr val="tx1">
                    <a:lumMod val="65000"/>
                    <a:lumOff val="35000"/>
                  </a:schemeClr>
                </a:solidFill>
                <a:latin typeface="Calibri" panose="020F0502020204030204" pitchFamily="34" charset="0"/>
                <a:cs typeface="Calibri" panose="020F0502020204030204" pitchFamily="34" charset="0"/>
              </a:rPr>
              <a:t>NUSTM</a:t>
            </a:r>
            <a:endParaRPr kumimoji="1" lang="zh-CN" altLang="en-US" sz="14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8" name="文本框 7">
            <a:extLst>
              <a:ext uri="{FF2B5EF4-FFF2-40B4-BE49-F238E27FC236}">
                <a16:creationId xmlns:a16="http://schemas.microsoft.com/office/drawing/2014/main" id="{6B616475-FB3B-3D48-B19E-08463B54007A}"/>
              </a:ext>
            </a:extLst>
          </p:cNvPr>
          <p:cNvSpPr txBox="1"/>
          <p:nvPr userDrawn="1"/>
        </p:nvSpPr>
        <p:spPr>
          <a:xfrm>
            <a:off x="109451" y="6443133"/>
            <a:ext cx="1414549" cy="307777"/>
          </a:xfrm>
          <a:prstGeom prst="rect">
            <a:avLst/>
          </a:prstGeom>
          <a:noFill/>
        </p:spPr>
        <p:txBody>
          <a:bodyPr wrap="square" rtlCol="0">
            <a:spAutoFit/>
          </a:bodyPr>
          <a:lstStyle/>
          <a:p>
            <a:fld id="{593B1C52-B15F-C546-B342-16BA88D434A9}" type="datetime1">
              <a:rPr kumimoji="1" lang="zh-CN" altLang="en-US" sz="1400" smtClean="0">
                <a:solidFill>
                  <a:schemeClr val="tx1">
                    <a:lumMod val="65000"/>
                    <a:lumOff val="35000"/>
                  </a:schemeClr>
                </a:solidFill>
                <a:latin typeface="Calibri" panose="020F0502020204030204" pitchFamily="34" charset="0"/>
                <a:cs typeface="Calibri" panose="020F0502020204030204" pitchFamily="34" charset="0"/>
              </a:rPr>
              <a:t>2021/10/6</a:t>
            </a:fld>
            <a:endParaRPr kumimoji="1" lang="zh-CN" altLang="en-US" sz="1400" dirty="0">
              <a:solidFill>
                <a:schemeClr val="tx1">
                  <a:lumMod val="65000"/>
                  <a:lumOff val="3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4761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91600" cy="877455"/>
          </a:xfrm>
          <a:prstGeom prst="rect">
            <a:avLst/>
          </a:prstGeom>
        </p:spPr>
        <p:txBody>
          <a:bodyPr anchor="ctr"/>
          <a:lstStyle>
            <a:lvl1pPr>
              <a:defRPr sz="3600" b="1">
                <a:solidFill>
                  <a:schemeClr val="bg1"/>
                </a:solidFill>
              </a:defRPr>
            </a:lvl1pPr>
          </a:lstStyle>
          <a:p>
            <a:endParaRPr lang="en-US" dirty="0"/>
          </a:p>
        </p:txBody>
      </p:sp>
    </p:spTree>
    <p:extLst>
      <p:ext uri="{BB962C8B-B14F-4D97-AF65-F5344CB8AC3E}">
        <p14:creationId xmlns:p14="http://schemas.microsoft.com/office/powerpoint/2010/main" val="461585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din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759" y="191204"/>
            <a:ext cx="3123841" cy="564306"/>
          </a:xfrm>
          <a:prstGeom prst="rect">
            <a:avLst/>
          </a:prstGeom>
        </p:spPr>
      </p:pic>
      <p:pic>
        <p:nvPicPr>
          <p:cNvPr id="7" name="图片 6">
            <a:extLst>
              <a:ext uri="{FF2B5EF4-FFF2-40B4-BE49-F238E27FC236}">
                <a16:creationId xmlns:a16="http://schemas.microsoft.com/office/drawing/2014/main" id="{DDFDF511-6B5B-C94B-A319-493A4420AE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0" y="-26260"/>
            <a:ext cx="3943823" cy="1015475"/>
          </a:xfrm>
          <a:prstGeom prst="rect">
            <a:avLst/>
          </a:prstGeom>
        </p:spPr>
      </p:pic>
    </p:spTree>
    <p:extLst>
      <p:ext uri="{BB962C8B-B14F-4D97-AF65-F5344CB8AC3E}">
        <p14:creationId xmlns:p14="http://schemas.microsoft.com/office/powerpoint/2010/main" val="471373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765175"/>
          </a:xfrm>
          <a:prstGeom prst="rect">
            <a:avLst/>
          </a:prstGeom>
        </p:spPr>
        <p:txBody>
          <a:bodyPr/>
          <a:lstStyle>
            <a:lvl1pPr>
              <a:defRPr sz="4000" b="1">
                <a:solidFill>
                  <a:srgbClr val="0070C0"/>
                </a:solidFill>
              </a:defRPr>
            </a:lvl1pPr>
          </a:lstStyle>
          <a:p>
            <a:r>
              <a:rPr lang="zh-CN" altLang="en-US" dirty="0"/>
              <a:t>南京</a:t>
            </a:r>
            <a:endParaRPr lang="en-US" dirty="0"/>
          </a:p>
        </p:txBody>
      </p:sp>
      <p:sp>
        <p:nvSpPr>
          <p:cNvPr id="3" name="Subtitle 2"/>
          <p:cNvSpPr>
            <a:spLocks noGrp="1"/>
          </p:cNvSpPr>
          <p:nvPr>
            <p:ph type="subTitle" idx="1"/>
          </p:nvPr>
        </p:nvSpPr>
        <p:spPr>
          <a:xfrm>
            <a:off x="1371600" y="4035425"/>
            <a:ext cx="6400800" cy="609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0" y="-26260"/>
            <a:ext cx="3943823" cy="1015475"/>
          </a:xfrm>
          <a:prstGeom prst="rect">
            <a:avLst/>
          </a:prstGeom>
        </p:spPr>
      </p:pic>
      <p:sp>
        <p:nvSpPr>
          <p:cNvPr id="8" name="文本框 7"/>
          <p:cNvSpPr txBox="1"/>
          <p:nvPr userDrawn="1"/>
        </p:nvSpPr>
        <p:spPr>
          <a:xfrm>
            <a:off x="228600" y="152400"/>
            <a:ext cx="1475853" cy="584775"/>
          </a:xfrm>
          <a:prstGeom prst="rect">
            <a:avLst/>
          </a:prstGeom>
          <a:noFill/>
        </p:spPr>
        <p:txBody>
          <a:bodyPr wrap="none" rtlCol="0">
            <a:spAutoFit/>
          </a:bodyPr>
          <a:lstStyle/>
          <a:p>
            <a:r>
              <a:rPr lang="en-US" altLang="zh-CN" sz="3200" b="1" dirty="0">
                <a:solidFill>
                  <a:schemeClr val="bg1"/>
                </a:solidFill>
                <a:effectLst/>
              </a:rPr>
              <a:t>NUSTM</a:t>
            </a:r>
            <a:endParaRPr lang="zh-CN" altLang="en-US" sz="3200" b="1" dirty="0">
              <a:solidFill>
                <a:schemeClr val="bg1"/>
              </a:solidFill>
              <a:effectLst/>
            </a:endParaRPr>
          </a:p>
        </p:txBody>
      </p:sp>
    </p:spTree>
    <p:extLst>
      <p:ext uri="{BB962C8B-B14F-4D97-AF65-F5344CB8AC3E}">
        <p14:creationId xmlns:p14="http://schemas.microsoft.com/office/powerpoint/2010/main" val="673823991"/>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684A967-1A6A-7B48-B872-5CCA189B3EC3}"/>
              </a:ext>
            </a:extLst>
          </p:cNvPr>
          <p:cNvSpPr txBox="1"/>
          <p:nvPr userDrawn="1"/>
        </p:nvSpPr>
        <p:spPr>
          <a:xfrm>
            <a:off x="0" y="0"/>
            <a:ext cx="9144000" cy="900545"/>
          </a:xfrm>
          <a:prstGeom prst="rect">
            <a:avLst/>
          </a:prstGeom>
          <a:solidFill>
            <a:srgbClr val="7030A0"/>
          </a:solidFill>
        </p:spPr>
        <p:txBody>
          <a:bodyPr wrap="square" rtlCol="0">
            <a:spAutoFit/>
          </a:bodyPr>
          <a:lstStyle/>
          <a:p>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5" r:id="rId4"/>
  </p:sldLayoutIdLst>
  <p:hf hdr="0" ftr="0" dt="0"/>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684A967-1A6A-7B48-B872-5CCA189B3EC3}"/>
              </a:ext>
            </a:extLst>
          </p:cNvPr>
          <p:cNvSpPr txBox="1"/>
          <p:nvPr userDrawn="1"/>
        </p:nvSpPr>
        <p:spPr>
          <a:xfrm>
            <a:off x="0" y="0"/>
            <a:ext cx="9144000" cy="900545"/>
          </a:xfrm>
          <a:prstGeom prst="rect">
            <a:avLst/>
          </a:prstGeom>
          <a:solidFill>
            <a:schemeClr val="accent2">
              <a:lumMod val="75000"/>
            </a:schemeClr>
          </a:solidFill>
        </p:spPr>
        <p:txBody>
          <a:bodyPr wrap="square" rtlCol="0">
            <a:spAutoFit/>
          </a:bodyPr>
          <a:lstStyle/>
          <a:p>
            <a:endParaRPr lang="zh-CN" altLang="en-US" dirty="0"/>
          </a:p>
        </p:txBody>
      </p:sp>
    </p:spTree>
    <p:extLst>
      <p:ext uri="{BB962C8B-B14F-4D97-AF65-F5344CB8AC3E}">
        <p14:creationId xmlns:p14="http://schemas.microsoft.com/office/powerpoint/2010/main" val="2975328749"/>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hf hdr="0" ftr="0" dt="0"/>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684A967-1A6A-7B48-B872-5CCA189B3EC3}"/>
              </a:ext>
            </a:extLst>
          </p:cNvPr>
          <p:cNvSpPr txBox="1"/>
          <p:nvPr userDrawn="1"/>
        </p:nvSpPr>
        <p:spPr>
          <a:xfrm>
            <a:off x="0" y="0"/>
            <a:ext cx="9144000" cy="900545"/>
          </a:xfrm>
          <a:prstGeom prst="rect">
            <a:avLst/>
          </a:prstGeom>
          <a:solidFill>
            <a:srgbClr val="0070C0"/>
          </a:solidFill>
        </p:spPr>
        <p:txBody>
          <a:bodyPr wrap="square" rtlCol="0">
            <a:spAutoFit/>
          </a:bodyPr>
          <a:lstStyle/>
          <a:p>
            <a:endParaRPr lang="zh-CN" altLang="en-US" dirty="0"/>
          </a:p>
        </p:txBody>
      </p:sp>
    </p:spTree>
    <p:extLst>
      <p:ext uri="{BB962C8B-B14F-4D97-AF65-F5344CB8AC3E}">
        <p14:creationId xmlns:p14="http://schemas.microsoft.com/office/powerpoint/2010/main" val="411365987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hf hdr="0" ftr="0" dt="0"/>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202E793-FBB4-4715-B903-340874B27A82}"/>
              </a:ext>
            </a:extLst>
          </p:cNvPr>
          <p:cNvSpPr txBox="1"/>
          <p:nvPr/>
        </p:nvSpPr>
        <p:spPr>
          <a:xfrm>
            <a:off x="2286000" y="2815650"/>
            <a:ext cx="4467890" cy="584775"/>
          </a:xfrm>
          <a:prstGeom prst="rect">
            <a:avLst/>
          </a:prstGeom>
          <a:noFill/>
        </p:spPr>
        <p:txBody>
          <a:bodyPr wrap="none" rtlCol="0">
            <a:spAutoFit/>
          </a:bodyPr>
          <a:lstStyle/>
          <a:p>
            <a:r>
              <a:rPr lang="zh-CN" altLang="en-US" sz="3200" dirty="0">
                <a:latin typeface="微软雅黑" panose="020B0503020204020204" pitchFamily="34" charset="-122"/>
                <a:ea typeface="微软雅黑" panose="020B0503020204020204" pitchFamily="34" charset="-122"/>
              </a:rPr>
              <a:t>神经</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符号推理论文报告</a:t>
            </a:r>
          </a:p>
        </p:txBody>
      </p:sp>
      <p:sp>
        <p:nvSpPr>
          <p:cNvPr id="6" name="文本框 5">
            <a:extLst>
              <a:ext uri="{FF2B5EF4-FFF2-40B4-BE49-F238E27FC236}">
                <a16:creationId xmlns:a16="http://schemas.microsoft.com/office/drawing/2014/main" id="{D126BE08-B501-4FD5-A402-3BDBCE785F64}"/>
              </a:ext>
            </a:extLst>
          </p:cNvPr>
          <p:cNvSpPr txBox="1"/>
          <p:nvPr/>
        </p:nvSpPr>
        <p:spPr>
          <a:xfrm>
            <a:off x="3886200" y="4648200"/>
            <a:ext cx="4638674" cy="646331"/>
          </a:xfrm>
          <a:prstGeom prst="rect">
            <a:avLst/>
          </a:prstGeom>
          <a:noFill/>
        </p:spPr>
        <p:txBody>
          <a:bodyPr wrap="square">
            <a:spAutoFit/>
          </a:bodyPr>
          <a:lstStyle/>
          <a:p>
            <a:r>
              <a:rPr kumimoji="1" lang="en-US" altLang="zh-CN" sz="1800" b="1" dirty="0">
                <a:solidFill>
                  <a:srgbClr val="7030A0"/>
                </a:solidFill>
                <a:latin typeface="Ubuntu" panose="020B0504030602030204" pitchFamily="34" charset="0"/>
              </a:rPr>
              <a:t>By  </a:t>
            </a:r>
            <a:r>
              <a:rPr kumimoji="1" lang="en-US" altLang="zh-CN" sz="1800" b="1" dirty="0" err="1">
                <a:solidFill>
                  <a:srgbClr val="7030A0"/>
                </a:solidFill>
                <a:latin typeface="Ubuntu" panose="020B0504030602030204" pitchFamily="34" charset="0"/>
              </a:rPr>
              <a:t>Siwei</a:t>
            </a:r>
            <a:r>
              <a:rPr kumimoji="1" lang="en-US" altLang="zh-CN" sz="1800" b="1" dirty="0">
                <a:solidFill>
                  <a:srgbClr val="7030A0"/>
                </a:solidFill>
                <a:latin typeface="Ubuntu" panose="020B0504030602030204" pitchFamily="34" charset="0"/>
              </a:rPr>
              <a:t> Wu</a:t>
            </a:r>
          </a:p>
          <a:p>
            <a:r>
              <a:rPr kumimoji="1" lang="en-US" altLang="zh-CN" sz="1800" b="1" dirty="0">
                <a:solidFill>
                  <a:srgbClr val="7030A0"/>
                </a:solidFill>
                <a:latin typeface="Ubuntu" panose="020B0504030602030204" pitchFamily="34" charset="0"/>
              </a:rPr>
              <a:t>2021.10.06</a:t>
            </a:r>
            <a:endParaRPr kumimoji="1" lang="zh-CN" altLang="en-US" sz="1800" b="1" dirty="0">
              <a:solidFill>
                <a:srgbClr val="7030A0"/>
              </a:solidFill>
              <a:latin typeface="Ubuntu" panose="020B0504030602030204" pitchFamily="34" charset="0"/>
            </a:endParaRPr>
          </a:p>
        </p:txBody>
      </p:sp>
    </p:spTree>
    <p:extLst>
      <p:ext uri="{BB962C8B-B14F-4D97-AF65-F5344CB8AC3E}">
        <p14:creationId xmlns:p14="http://schemas.microsoft.com/office/powerpoint/2010/main" val="3486006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0B28C-6435-4F54-9509-487541218E34}"/>
              </a:ext>
            </a:extLst>
          </p:cNvPr>
          <p:cNvSpPr>
            <a:spLocks noGrp="1"/>
          </p:cNvSpPr>
          <p:nvPr>
            <p:ph type="title"/>
          </p:nvPr>
        </p:nvSpPr>
        <p:spPr>
          <a:xfrm>
            <a:off x="76200" y="0"/>
            <a:ext cx="8991600" cy="877455"/>
          </a:xfrm>
        </p:spPr>
        <p:txBody>
          <a:bodyPr/>
          <a:lstStyle/>
          <a:p>
            <a:r>
              <a:rPr lang="en-US" altLang="zh-CN" dirty="0"/>
              <a:t>Feature Function</a:t>
            </a:r>
            <a:endParaRPr lang="zh-CN" altLang="en-US"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136E5CE-0E3D-429D-BC2D-3DAB297D890D}"/>
                  </a:ext>
                </a:extLst>
              </p:cNvPr>
              <p:cNvSpPr txBox="1"/>
              <p:nvPr/>
            </p:nvSpPr>
            <p:spPr>
              <a:xfrm>
                <a:off x="838200" y="1476375"/>
                <a:ext cx="7467600" cy="4783041"/>
              </a:xfrm>
              <a:prstGeom prst="rect">
                <a:avLst/>
              </a:prstGeom>
              <a:noFill/>
            </p:spPr>
            <p:txBody>
              <a:bodyPr wrap="square" rtlCol="0">
                <a:spAutoFit/>
              </a:bodyPr>
              <a:lstStyle/>
              <a:p>
                <a:pPr marL="285750" indent="-285750">
                  <a:buFont typeface="Wingdings" panose="05000000000000000000" pitchFamily="2" charset="2"/>
                  <a:buChar char="u"/>
                </a:pPr>
                <a:r>
                  <a:rPr lang="en-US" altLang="zh-CN" sz="2000" b="1" dirty="0">
                    <a:latin typeface="Times New Roman" panose="02020603050405020304" pitchFamily="18" charset="0"/>
                    <a:cs typeface="Times New Roman" panose="02020603050405020304" pitchFamily="18" charset="0"/>
                  </a:rPr>
                  <a:t>E</a:t>
                </a:r>
                <a:r>
                  <a:rPr lang="en-US" altLang="zh-CN" sz="2000" b="1" i="0" u="none" strike="noStrike" baseline="0" dirty="0">
                    <a:latin typeface="Times New Roman" panose="02020603050405020304" pitchFamily="18" charset="0"/>
                    <a:cs typeface="Times New Roman" panose="02020603050405020304" pitchFamily="18" charset="0"/>
                  </a:rPr>
                  <a:t>mbedding based</a:t>
                </a:r>
              </a:p>
              <a:p>
                <a:pPr marL="285750" indent="-285750">
                  <a:buFont typeface="Wingdings" panose="05000000000000000000" pitchFamily="2" charset="2"/>
                  <a:buChar char="l"/>
                </a:pPr>
                <a:r>
                  <a:rPr lang="en-US" altLang="zh-CN" sz="2000" b="1" i="0" u="none" strike="noStrike" baseline="0" dirty="0">
                    <a:latin typeface="Times New Roman" panose="02020603050405020304" pitchFamily="18" charset="0"/>
                    <a:cs typeface="Times New Roman" panose="02020603050405020304" pitchFamily="18" charset="0"/>
                  </a:rPr>
                  <a:t>Pre-trained Embedding Models</a:t>
                </a:r>
                <a:r>
                  <a:rPr lang="zh-CN" altLang="en-US" sz="2000" i="0" u="none" strike="noStrike" baseline="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一种是基于</a:t>
                </a:r>
                <a:r>
                  <a:rPr lang="en-US" altLang="zh-CN" sz="2000" dirty="0">
                    <a:latin typeface="Times New Roman" panose="02020603050405020304" pitchFamily="18" charset="0"/>
                    <a:cs typeface="Times New Roman" panose="02020603050405020304" pitchFamily="18" charset="0"/>
                  </a:rPr>
                  <a:t>Glove</a:t>
                </a:r>
                <a:r>
                  <a:rPr lang="zh-CN" altLang="en-US" sz="2000" dirty="0">
                    <a:latin typeface="Times New Roman" panose="02020603050405020304" pitchFamily="18" charset="0"/>
                    <a:cs typeface="Times New Roman" panose="02020603050405020304" pitchFamily="18" charset="0"/>
                  </a:rPr>
                  <a:t>的</a:t>
                </a:r>
                <a:r>
                  <a:rPr lang="en-US" altLang="zh-CN" sz="2000" dirty="0" err="1">
                    <a:latin typeface="Times New Roman" panose="02020603050405020304" pitchFamily="18" charset="0"/>
                    <a:cs typeface="Times New Roman" panose="02020603050405020304" pitchFamily="18" charset="0"/>
                  </a:rPr>
                  <a:t>SpaCy</a:t>
                </a:r>
                <a:r>
                  <a:rPr lang="en-US" altLang="zh-CN" sz="2000" dirty="0">
                    <a:latin typeface="Times New Roman" panose="02020603050405020304" pitchFamily="18" charset="0"/>
                    <a:cs typeface="Times New Roman" panose="02020603050405020304" pitchFamily="18" charset="0"/>
                  </a:rPr>
                  <a:t> ‘s semantic similarity function</a:t>
                </a:r>
                <a:r>
                  <a:rPr lang="zh-CN" altLang="en-US" sz="2000" dirty="0">
                    <a:latin typeface="Times New Roman" panose="02020603050405020304" pitchFamily="18" charset="0"/>
                    <a:cs typeface="Times New Roman" panose="02020603050405020304" pitchFamily="18" charset="0"/>
                  </a:rPr>
                  <a:t>；另一种是从</a:t>
                </a:r>
                <a:r>
                  <a:rPr lang="en-US" altLang="zh-CN" sz="2000" dirty="0">
                    <a:latin typeface="Times New Roman" panose="02020603050405020304" pitchFamily="18" charset="0"/>
                    <a:cs typeface="Times New Roman" panose="02020603050405020304" pitchFamily="18" charset="0"/>
                  </a:rPr>
                  <a:t>entity link system</a:t>
                </a:r>
                <a:r>
                  <a:rPr lang="zh-CN" altLang="en-US" sz="2000" dirty="0">
                    <a:latin typeface="Times New Roman" panose="02020603050405020304" pitchFamily="18" charset="0"/>
                    <a:cs typeface="Times New Roman" panose="02020603050405020304" pitchFamily="18" charset="0"/>
                  </a:rPr>
                  <a:t>中计算得分的</a:t>
                </a:r>
                <a:r>
                  <a:rPr lang="en-US" altLang="zh-CN" sz="2000" b="0" i="0" u="none" strike="noStrike" baseline="0" dirty="0">
                    <a:latin typeface="Times New Roman" panose="02020603050405020304" pitchFamily="18" charset="0"/>
                    <a:cs typeface="Times New Roman" panose="02020603050405020304" pitchFamily="18" charset="0"/>
                  </a:rPr>
                  <a:t>BLINK</a:t>
                </a:r>
                <a:r>
                  <a:rPr lang="zh-CN" altLang="en-US" sz="2000" b="0" i="0" u="none" strike="noStrike" baseline="0" dirty="0">
                    <a:latin typeface="Times New Roman" panose="02020603050405020304" pitchFamily="18" charset="0"/>
                    <a:cs typeface="Times New Roman" panose="02020603050405020304" pitchFamily="18" charset="0"/>
                  </a:rPr>
                  <a:t>模型。然后通过余弦相似度计算每个匹配</a:t>
                </a:r>
                <a14:m>
                  <m:oMath xmlns:m="http://schemas.openxmlformats.org/officeDocument/2006/math">
                    <m:r>
                      <a:rPr lang="en-US" altLang="zh-CN" sz="2000" dirty="0" smtClean="0">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𝑚</m:t>
                        </m:r>
                      </m:e>
                      <m:sub>
                        <m:r>
                          <a:rPr lang="en-US" altLang="zh-CN" sz="2000" b="0" i="1" smtClean="0">
                            <a:latin typeface="Cambria Math" panose="02040503050406030204" pitchFamily="18" charset="0"/>
                            <a:cs typeface="Times New Roman" panose="02020603050405020304" pitchFamily="18" charset="0"/>
                          </a:rPr>
                          <m:t>𝑖</m:t>
                        </m:r>
                      </m:sub>
                    </m:sSub>
                    <m:r>
                      <a:rPr lang="en-US" altLang="zh-CN" sz="2000" b="0" i="1" smtClean="0">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𝑒</m:t>
                        </m:r>
                      </m:e>
                      <m:sub>
                        <m:r>
                          <a:rPr lang="en-US" altLang="zh-CN" sz="2000" b="0" i="1" smtClean="0">
                            <a:latin typeface="Cambria Math" panose="02040503050406030204" pitchFamily="18" charset="0"/>
                            <a:cs typeface="Times New Roman" panose="02020603050405020304" pitchFamily="18" charset="0"/>
                          </a:rPr>
                          <m:t>𝑖𝑗</m:t>
                        </m:r>
                      </m:sub>
                    </m:sSub>
                    <m:r>
                      <a:rPr lang="en-US" altLang="zh-CN" sz="2000" b="0" i="0" dirty="0" smtClean="0">
                        <a:latin typeface="Cambria Math" panose="02040503050406030204" pitchFamily="18" charset="0"/>
                        <a:cs typeface="Times New Roman" panose="02020603050405020304" pitchFamily="18" charset="0"/>
                      </a:rPr>
                      <m:t>)</m:t>
                    </m:r>
                    <m:r>
                      <a:rPr lang="en-US" altLang="zh-CN" sz="2000" b="0" i="1" u="none" strike="noStrike" baseline="0" smtClean="0">
                        <a:latin typeface="Cambria Math" panose="02040503050406030204" pitchFamily="18" charset="0"/>
                        <a:cs typeface="Times New Roman" panose="02020603050405020304" pitchFamily="18" charset="0"/>
                      </a:rPr>
                      <m:t> </m:t>
                    </m:r>
                  </m:oMath>
                </a14:m>
                <a:r>
                  <a:rPr lang="zh-CN" altLang="en-US" sz="2000" dirty="0">
                    <a:latin typeface="Times New Roman" panose="02020603050405020304" pitchFamily="18" charset="0"/>
                    <a:cs typeface="Times New Roman" panose="02020603050405020304" pitchFamily="18" charset="0"/>
                  </a:rPr>
                  <a:t>的得分。</a:t>
                </a:r>
                <a:endParaRPr lang="en-US" altLang="zh-CN" sz="2000" i="0" u="none" strike="noStrike" baseline="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en-US" altLang="zh-CN" sz="2000" b="1" i="0" u="none" strike="noStrike" baseline="0" dirty="0">
                    <a:latin typeface="Times New Roman" panose="02020603050405020304" pitchFamily="18" charset="0"/>
                    <a:cs typeface="Times New Roman" panose="02020603050405020304" pitchFamily="18" charset="0"/>
                  </a:rPr>
                  <a:t>BERT Embeddings</a:t>
                </a:r>
                <a:r>
                  <a:rPr lang="zh-CN" altLang="en-US" sz="2000" b="0" dirty="0">
                    <a:latin typeface="Times New Roman" panose="02020603050405020304" pitchFamily="18" charset="0"/>
                    <a:cs typeface="Times New Roman" panose="02020603050405020304" pitchFamily="18" charset="0"/>
                  </a:rPr>
                  <a:t>：通过对输入的</a:t>
                </a:r>
                <a:r>
                  <a:rPr lang="en-US" altLang="zh-CN" sz="2000" b="0" dirty="0">
                    <a:latin typeface="Times New Roman" panose="02020603050405020304" pitchFamily="18" charset="0"/>
                    <a:cs typeface="Times New Roman" panose="02020603050405020304" pitchFamily="18" charset="0"/>
                  </a:rPr>
                  <a:t>Text</a:t>
                </a:r>
                <a:r>
                  <a:rPr lang="zh-CN" altLang="en-US" sz="2000" b="0" dirty="0">
                    <a:latin typeface="Times New Roman" panose="02020603050405020304" pitchFamily="18" charset="0"/>
                    <a:cs typeface="Times New Roman" panose="02020603050405020304" pitchFamily="18" charset="0"/>
                  </a:rPr>
                  <a:t>文本进行</a:t>
                </a:r>
                <a:r>
                  <a:rPr lang="en-US" altLang="zh-CN" sz="2000" b="0" dirty="0">
                    <a:latin typeface="Times New Roman" panose="02020603050405020304" pitchFamily="18" charset="0"/>
                    <a:cs typeface="Times New Roman" panose="02020603050405020304" pitchFamily="18" charset="0"/>
                  </a:rPr>
                  <a:t>Bert</a:t>
                </a:r>
                <a:r>
                  <a:rPr lang="zh-CN" altLang="en-US" sz="2000" b="0" dirty="0">
                    <a:latin typeface="Times New Roman" panose="02020603050405020304" pitchFamily="18" charset="0"/>
                    <a:cs typeface="Times New Roman" panose="02020603050405020304" pitchFamily="18" charset="0"/>
                  </a:rPr>
                  <a:t>编码，得到对应的每个</a:t>
                </a:r>
                <a:r>
                  <a:rPr lang="en-US" altLang="zh-CN" sz="2000" b="0" dirty="0">
                    <a:latin typeface="Times New Roman" panose="02020603050405020304" pitchFamily="18" charset="0"/>
                    <a:cs typeface="Times New Roman" panose="02020603050405020304" pitchFamily="18" charset="0"/>
                  </a:rPr>
                  <a:t>mention</a:t>
                </a:r>
                <a:r>
                  <a:rPr lang="zh-CN" altLang="en-US" sz="2000" b="0" dirty="0">
                    <a:latin typeface="Times New Roman" panose="02020603050405020304" pitchFamily="18" charset="0"/>
                    <a:cs typeface="Times New Roman" panose="02020603050405020304" pitchFamily="18" charset="0"/>
                  </a:rPr>
                  <a:t>的向量；</a:t>
                </a:r>
                <a:r>
                  <a:rPr lang="en-US" altLang="zh-CN" sz="2000" b="0" dirty="0">
                    <a:latin typeface="Times New Roman" panose="02020603050405020304" pitchFamily="18" charset="0"/>
                    <a:cs typeface="Times New Roman" panose="02020603050405020304" pitchFamily="18" charset="0"/>
                  </a:rPr>
                  <a:t>mention</a:t>
                </a:r>
                <a:r>
                  <a:rPr lang="zh-CN" altLang="en-US" sz="2000" b="0" dirty="0">
                    <a:latin typeface="Times New Roman" panose="02020603050405020304" pitchFamily="18" charset="0"/>
                    <a:cs typeface="Times New Roman" panose="02020603050405020304" pitchFamily="18" charset="0"/>
                  </a:rPr>
                  <a:t>对应的</a:t>
                </a:r>
                <a:r>
                  <a:rPr lang="en-US" altLang="zh-CN" sz="2000" b="0" dirty="0">
                    <a:latin typeface="Times New Roman" panose="02020603050405020304" pitchFamily="18" charset="0"/>
                    <a:cs typeface="Times New Roman" panose="02020603050405020304" pitchFamily="18" charset="0"/>
                  </a:rPr>
                  <a:t>candidates</a:t>
                </a:r>
                <a:r>
                  <a:rPr lang="zh-CN" altLang="en-US" sz="2000" b="0" dirty="0">
                    <a:latin typeface="Times New Roman" panose="02020603050405020304" pitchFamily="18" charset="0"/>
                    <a:cs typeface="Times New Roman" panose="02020603050405020304" pitchFamily="18" charset="0"/>
                  </a:rPr>
                  <a:t>的向量可以通过</a:t>
                </a:r>
                <a:r>
                  <a:rPr lang="en-US" altLang="zh-CN" sz="2000" b="0" i="0" u="none" strike="noStrike" baseline="0" dirty="0">
                    <a:latin typeface="Times New Roman" panose="02020603050405020304" pitchFamily="18" charset="0"/>
                    <a:cs typeface="Times New Roman" panose="02020603050405020304" pitchFamily="18" charset="0"/>
                  </a:rPr>
                  <a:t>pre-trained graph embedding Wiki2Vec</a:t>
                </a:r>
                <a:r>
                  <a:rPr lang="zh-CN" altLang="en-US" sz="2000" b="0" i="0" u="none" strike="noStrike" baseline="0" dirty="0">
                    <a:latin typeface="Times New Roman" panose="02020603050405020304" pitchFamily="18" charset="0"/>
                    <a:cs typeface="Times New Roman" panose="02020603050405020304" pitchFamily="18" charset="0"/>
                  </a:rPr>
                  <a:t>得到。然后通过余弦相似度计算每个匹配</a:t>
                </a:r>
                <a14:m>
                  <m:oMath xmlns:m="http://schemas.openxmlformats.org/officeDocument/2006/math">
                    <m:r>
                      <a:rPr lang="en-US" altLang="zh-CN" sz="2000" dirty="0" smtClean="0">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𝑚</m:t>
                        </m:r>
                      </m:e>
                      <m:sub>
                        <m:r>
                          <a:rPr lang="en-US" altLang="zh-CN" sz="2000" b="0" i="1" smtClean="0">
                            <a:latin typeface="Cambria Math" panose="02040503050406030204" pitchFamily="18" charset="0"/>
                            <a:cs typeface="Times New Roman" panose="02020603050405020304" pitchFamily="18" charset="0"/>
                          </a:rPr>
                          <m:t>𝑖</m:t>
                        </m:r>
                      </m:sub>
                    </m:sSub>
                    <m:r>
                      <a:rPr lang="en-US" altLang="zh-CN" sz="2000" b="0" i="1" smtClean="0">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𝑒</m:t>
                        </m:r>
                      </m:e>
                      <m:sub>
                        <m:r>
                          <a:rPr lang="en-US" altLang="zh-CN" sz="2000" b="0" i="1" smtClean="0">
                            <a:latin typeface="Cambria Math" panose="02040503050406030204" pitchFamily="18" charset="0"/>
                            <a:cs typeface="Times New Roman" panose="02020603050405020304" pitchFamily="18" charset="0"/>
                          </a:rPr>
                          <m:t>𝑖𝑗</m:t>
                        </m:r>
                      </m:sub>
                    </m:sSub>
                    <m:r>
                      <a:rPr lang="en-US" altLang="zh-CN" sz="2000" b="0" i="0" dirty="0" smtClean="0">
                        <a:latin typeface="Cambria Math" panose="02040503050406030204" pitchFamily="18" charset="0"/>
                        <a:cs typeface="Times New Roman" panose="02020603050405020304" pitchFamily="18" charset="0"/>
                      </a:rPr>
                      <m:t>)</m:t>
                    </m:r>
                    <m:r>
                      <a:rPr lang="en-US" altLang="zh-CN" sz="2000" b="0" i="1" u="none" strike="noStrike" baseline="0" smtClean="0">
                        <a:latin typeface="Cambria Math" panose="02040503050406030204" pitchFamily="18" charset="0"/>
                        <a:cs typeface="Times New Roman" panose="02020603050405020304" pitchFamily="18" charset="0"/>
                      </a:rPr>
                      <m:t> </m:t>
                    </m:r>
                  </m:oMath>
                </a14:m>
                <a:r>
                  <a:rPr lang="zh-CN" altLang="en-US" sz="2000" dirty="0">
                    <a:latin typeface="Times New Roman" panose="02020603050405020304" pitchFamily="18" charset="0"/>
                    <a:cs typeface="Times New Roman" panose="02020603050405020304" pitchFamily="18" charset="0"/>
                  </a:rPr>
                  <a:t>的得分。</a:t>
                </a:r>
                <a:endParaRPr lang="en-US" altLang="zh-CN" sz="20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en-US" altLang="zh-CN" sz="2000" b="1" i="0" u="none" strike="noStrike" baseline="0" dirty="0">
                    <a:latin typeface="Times New Roman" panose="02020603050405020304" pitchFamily="18" charset="0"/>
                    <a:cs typeface="Times New Roman" panose="02020603050405020304" pitchFamily="18" charset="0"/>
                  </a:rPr>
                  <a:t>BERT with Box Embeddings</a:t>
                </a:r>
                <a:r>
                  <a:rPr lang="zh-CN" altLang="en-US" sz="2000" i="0" u="none" strike="noStrike" baseline="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定义了新的</a:t>
                </a:r>
                <a:r>
                  <a:rPr lang="en-US" altLang="zh-CN" sz="2000" dirty="0">
                    <a:latin typeface="Times New Roman" panose="02020603050405020304" pitchFamily="18" charset="0"/>
                    <a:cs typeface="Times New Roman" panose="02020603050405020304" pitchFamily="18" charset="0"/>
                  </a:rPr>
                  <a:t>Neighborhood</a:t>
                </a:r>
                <a:r>
                  <a:rPr lang="zh-CN" altLang="en-US" sz="2000" dirty="0">
                    <a:latin typeface="Times New Roman" panose="02020603050405020304" pitchFamily="18" charset="0"/>
                    <a:cs typeface="Times New Roman" panose="02020603050405020304" pitchFamily="18" charset="0"/>
                  </a:rPr>
                  <a:t>查询，将当前</a:t>
                </a:r>
                <a:r>
                  <a:rPr lang="en-US" altLang="zh-CN" sz="2000" dirty="0">
                    <a:latin typeface="Times New Roman" panose="02020603050405020304" pitchFamily="18" charset="0"/>
                    <a:cs typeface="Times New Roman" panose="02020603050405020304" pitchFamily="18" charset="0"/>
                  </a:rPr>
                  <a:t>mention</a:t>
                </a:r>
                <a:r>
                  <a:rPr lang="zh-CN" altLang="en-US" sz="2000" dirty="0">
                    <a:latin typeface="Times New Roman" panose="02020603050405020304" pitchFamily="18" charset="0"/>
                    <a:cs typeface="Times New Roman" panose="02020603050405020304" pitchFamily="18" charset="0"/>
                  </a:rPr>
                  <a:t>的</a:t>
                </a:r>
                <a:r>
                  <a:rPr lang="en-US" altLang="zh-CN" sz="2000" dirty="0">
                    <a:latin typeface="Times New Roman" panose="02020603050405020304" pitchFamily="18" charset="0"/>
                    <a:cs typeface="Times New Roman" panose="02020603050405020304" pitchFamily="18" charset="0"/>
                  </a:rPr>
                  <a:t>Neighborhood Box</a:t>
                </a:r>
                <a:r>
                  <a:rPr lang="zh-CN" altLang="en-US" sz="2000" dirty="0">
                    <a:latin typeface="Times New Roman" panose="02020603050405020304" pitchFamily="18" charset="0"/>
                    <a:cs typeface="Times New Roman" panose="02020603050405020304" pitchFamily="18" charset="0"/>
                  </a:rPr>
                  <a:t>与当前</a:t>
                </a:r>
                <a:r>
                  <a:rPr lang="en-US" altLang="zh-CN" sz="2000" dirty="0">
                    <a:latin typeface="Times New Roman" panose="02020603050405020304" pitchFamily="18" charset="0"/>
                    <a:cs typeface="Times New Roman" panose="02020603050405020304" pitchFamily="18" charset="0"/>
                  </a:rPr>
                  <a:t>Text</a:t>
                </a:r>
                <a:r>
                  <a:rPr lang="zh-CN" altLang="en-US" sz="2000" dirty="0">
                    <a:latin typeface="Times New Roman" panose="02020603050405020304" pitchFamily="18" charset="0"/>
                    <a:cs typeface="Times New Roman" panose="02020603050405020304" pitchFamily="18" charset="0"/>
                  </a:rPr>
                  <a:t>中的其他</a:t>
                </a:r>
                <a:r>
                  <a:rPr lang="en-US" altLang="zh-CN" sz="2000" dirty="0">
                    <a:latin typeface="Times New Roman" panose="02020603050405020304" pitchFamily="18" charset="0"/>
                    <a:cs typeface="Times New Roman" panose="02020603050405020304" pitchFamily="18" charset="0"/>
                  </a:rPr>
                  <a:t>mention</a:t>
                </a:r>
                <a:r>
                  <a:rPr lang="zh-CN" altLang="en-US" sz="2000" dirty="0">
                    <a:latin typeface="Times New Roman" panose="02020603050405020304" pitchFamily="18" charset="0"/>
                    <a:cs typeface="Times New Roman" panose="02020603050405020304" pitchFamily="18" charset="0"/>
                  </a:rPr>
                  <a:t>的</a:t>
                </a:r>
                <a:r>
                  <a:rPr lang="en-US" altLang="zh-CN" sz="2000" dirty="0">
                    <a:latin typeface="Times New Roman" panose="02020603050405020304" pitchFamily="18" charset="0"/>
                    <a:cs typeface="Times New Roman" panose="02020603050405020304" pitchFamily="18" charset="0"/>
                  </a:rPr>
                  <a:t>box</a:t>
                </a:r>
                <a:r>
                  <a:rPr lang="zh-CN" altLang="en-US" sz="2000" dirty="0">
                    <a:latin typeface="Times New Roman" panose="02020603050405020304" pitchFamily="18" charset="0"/>
                    <a:cs typeface="Times New Roman" panose="02020603050405020304" pitchFamily="18" charset="0"/>
                  </a:rPr>
                  <a:t>空间取交集，以交集空间的中心向量与候选实体空间的中心向量计算余弦相似度；再计算</a:t>
                </a:r>
                <a:r>
                  <a:rPr lang="en-US" altLang="zh-CN" sz="2000" b="1" i="0" u="none" strike="noStrike" baseline="0" dirty="0">
                    <a:latin typeface="Times New Roman" panose="02020603050405020304" pitchFamily="18" charset="0"/>
                    <a:cs typeface="Times New Roman" panose="02020603050405020304" pitchFamily="18" charset="0"/>
                  </a:rPr>
                  <a:t>BERT Embeddings</a:t>
                </a:r>
                <a:r>
                  <a:rPr lang="zh-CN" altLang="en-US" sz="2000" dirty="0">
                    <a:latin typeface="Times New Roman" panose="02020603050405020304" pitchFamily="18" charset="0"/>
                    <a:cs typeface="Times New Roman" panose="02020603050405020304" pitchFamily="18" charset="0"/>
                  </a:rPr>
                  <a:t>的</a:t>
                </a:r>
                <a:r>
                  <a:rPr lang="zh-CN" altLang="en-US" sz="2000" b="0" i="0" u="none" strike="noStrike" baseline="0" dirty="0">
                    <a:latin typeface="Times New Roman" panose="02020603050405020304" pitchFamily="18" charset="0"/>
                    <a:cs typeface="Times New Roman" panose="02020603050405020304" pitchFamily="18" charset="0"/>
                  </a:rPr>
                  <a:t>匹配</a:t>
                </a:r>
                <a14:m>
                  <m:oMath xmlns:m="http://schemas.openxmlformats.org/officeDocument/2006/math">
                    <m:r>
                      <a:rPr lang="en-US" altLang="zh-CN" sz="2000" dirty="0" smtClean="0">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𝑚</m:t>
                        </m:r>
                      </m:e>
                      <m:sub>
                        <m:r>
                          <a:rPr lang="en-US" altLang="zh-CN" sz="2000" b="0" i="1" smtClean="0">
                            <a:latin typeface="Cambria Math" panose="02040503050406030204" pitchFamily="18" charset="0"/>
                            <a:cs typeface="Times New Roman" panose="02020603050405020304" pitchFamily="18" charset="0"/>
                          </a:rPr>
                          <m:t>𝑖</m:t>
                        </m:r>
                      </m:sub>
                    </m:sSub>
                    <m:r>
                      <a:rPr lang="en-US" altLang="zh-CN" sz="2000" b="0" i="1" smtClean="0">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𝑒</m:t>
                        </m:r>
                      </m:e>
                      <m:sub>
                        <m:r>
                          <a:rPr lang="en-US" altLang="zh-CN" sz="2000" b="0" i="1" smtClean="0">
                            <a:latin typeface="Cambria Math" panose="02040503050406030204" pitchFamily="18" charset="0"/>
                            <a:cs typeface="Times New Roman" panose="02020603050405020304" pitchFamily="18" charset="0"/>
                          </a:rPr>
                          <m:t>𝑖𝑗</m:t>
                        </m:r>
                      </m:sub>
                    </m:sSub>
                    <m:r>
                      <a:rPr lang="en-US" altLang="zh-CN" sz="2000" b="0" i="0" dirty="0" smtClean="0">
                        <a:latin typeface="Cambria Math" panose="02040503050406030204" pitchFamily="18" charset="0"/>
                        <a:cs typeface="Times New Roman" panose="02020603050405020304" pitchFamily="18" charset="0"/>
                      </a:rPr>
                      <m:t>)</m:t>
                    </m:r>
                    <m:r>
                      <a:rPr lang="en-US" altLang="zh-CN" sz="2000" b="0" i="1" u="none" strike="noStrike" baseline="0" smtClean="0">
                        <a:latin typeface="Cambria Math" panose="02040503050406030204" pitchFamily="18" charset="0"/>
                        <a:cs typeface="Times New Roman" panose="02020603050405020304" pitchFamily="18" charset="0"/>
                      </a:rPr>
                      <m:t> </m:t>
                    </m:r>
                  </m:oMath>
                </a14:m>
                <a:r>
                  <a:rPr lang="zh-CN" altLang="en-US" sz="2000" dirty="0">
                    <a:latin typeface="Times New Roman" panose="02020603050405020304" pitchFamily="18" charset="0"/>
                    <a:cs typeface="Times New Roman" panose="02020603050405020304" pitchFamily="18" charset="0"/>
                  </a:rPr>
                  <a:t>的得分。通过                                                           计算总和得分。</a:t>
                </a:r>
              </a:p>
            </p:txBody>
          </p:sp>
        </mc:Choice>
        <mc:Fallback xmlns="">
          <p:sp>
            <p:nvSpPr>
              <p:cNvPr id="3" name="文本框 2">
                <a:extLst>
                  <a:ext uri="{FF2B5EF4-FFF2-40B4-BE49-F238E27FC236}">
                    <a16:creationId xmlns:a16="http://schemas.microsoft.com/office/drawing/2014/main" id="{3136E5CE-0E3D-429D-BC2D-3DAB297D890D}"/>
                  </a:ext>
                </a:extLst>
              </p:cNvPr>
              <p:cNvSpPr txBox="1">
                <a:spLocks noRot="1" noChangeAspect="1" noMove="1" noResize="1" noEditPoints="1" noAdjustHandles="1" noChangeArrowheads="1" noChangeShapeType="1" noTextEdit="1"/>
              </p:cNvSpPr>
              <p:nvPr/>
            </p:nvSpPr>
            <p:spPr>
              <a:xfrm>
                <a:off x="838200" y="1476375"/>
                <a:ext cx="7467600" cy="4783041"/>
              </a:xfrm>
              <a:prstGeom prst="rect">
                <a:avLst/>
              </a:prstGeom>
              <a:blipFill>
                <a:blip r:embed="rId2"/>
                <a:stretch>
                  <a:fillRect l="-735" t="-637" r="-816" b="-10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17879875-1DBE-451B-90C3-3423D1DFE48F}"/>
                  </a:ext>
                </a:extLst>
              </p:cNvPr>
              <p:cNvSpPr txBox="1"/>
              <p:nvPr/>
            </p:nvSpPr>
            <p:spPr>
              <a:xfrm>
                <a:off x="3276600" y="5486400"/>
                <a:ext cx="4572000" cy="4149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𝛽</m:t>
                          </m:r>
                        </m:e>
                        <m:sub>
                          <m:r>
                            <a:rPr lang="zh-CN" altLang="en-US" i="1">
                              <a:latin typeface="Cambria Math" panose="02040503050406030204" pitchFamily="18" charset="0"/>
                            </a:rPr>
                            <m:t>𝑏𝑜𝑥</m:t>
                          </m:r>
                        </m:sub>
                      </m:sSub>
                      <m:func>
                        <m:funcPr>
                          <m:ctrlPr>
                            <a:rPr lang="zh-CN" altLang="en-US" i="1">
                              <a:latin typeface="Cambria Math" panose="02040503050406030204" pitchFamily="18" charset="0"/>
                            </a:rPr>
                          </m:ctrlPr>
                        </m:funcPr>
                        <m:fName>
                          <m:sSub>
                            <m:sSubPr>
                              <m:ctrlPr>
                                <a:rPr lang="zh-CN" altLang="en-US" i="1">
                                  <a:solidFill>
                                    <a:srgbClr val="836967"/>
                                  </a:solidFill>
                                  <a:latin typeface="Cambria Math" panose="02040503050406030204" pitchFamily="18" charset="0"/>
                                </a:rPr>
                              </m:ctrlPr>
                            </m:sSubPr>
                            <m:e>
                              <m:r>
                                <m:rPr>
                                  <m:sty m:val="p"/>
                                </m:rPr>
                                <a:rPr lang="zh-CN" altLang="en-US" i="0">
                                  <a:latin typeface="Cambria Math" panose="02040503050406030204" pitchFamily="18" charset="0"/>
                                </a:rPr>
                                <m:t>Sim</m:t>
                              </m:r>
                            </m:e>
                            <m:sub>
                              <m:r>
                                <a:rPr lang="zh-CN" altLang="en-US" i="1">
                                  <a:latin typeface="Cambria Math" panose="02040503050406030204" pitchFamily="18" charset="0"/>
                                </a:rPr>
                                <m:t>𝑏𝑜𝑥</m:t>
                              </m:r>
                            </m:sub>
                          </m:sSub>
                        </m:fName>
                        <m:e>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b="1" i="0">
                                      <a:latin typeface="Cambria Math" panose="02040503050406030204" pitchFamily="18" charset="0"/>
                                    </a:rPr>
                                    <m:t>𝐦</m:t>
                                  </m:r>
                                </m:e>
                                <m:sub>
                                  <m:r>
                                    <a:rPr lang="zh-CN" altLang="en-US" b="1" i="0">
                                      <a:latin typeface="Cambria Math" panose="02040503050406030204" pitchFamily="18" charset="0"/>
                                    </a:rPr>
                                    <m:t>𝐢</m:t>
                                  </m:r>
                                </m:sub>
                              </m:sSub>
                              <m:r>
                                <a:rPr lang="zh-CN" altLang="en-US" b="0" i="0">
                                  <a:latin typeface="Cambria Math" panose="02040503050406030204" pitchFamily="18" charset="0"/>
                                </a:rPr>
                                <m:t>,</m:t>
                              </m:r>
                              <m:sSub>
                                <m:sSubPr>
                                  <m:ctrlPr>
                                    <a:rPr lang="zh-CN" altLang="en-US" b="0" i="1">
                                      <a:solidFill>
                                        <a:srgbClr val="836967"/>
                                      </a:solidFill>
                                      <a:latin typeface="Cambria Math" panose="02040503050406030204" pitchFamily="18" charset="0"/>
                                    </a:rPr>
                                  </m:ctrlPr>
                                </m:sSubPr>
                                <m:e>
                                  <m:r>
                                    <a:rPr lang="zh-CN" altLang="en-US" b="1" i="0">
                                      <a:latin typeface="Cambria Math" panose="02040503050406030204" pitchFamily="18" charset="0"/>
                                    </a:rPr>
                                    <m:t>𝐞</m:t>
                                  </m:r>
                                </m:e>
                                <m:sub>
                                  <m:r>
                                    <a:rPr lang="zh-CN" altLang="en-US" b="1" i="0">
                                      <a:latin typeface="Cambria Math" panose="02040503050406030204" pitchFamily="18" charset="0"/>
                                    </a:rPr>
                                    <m:t>𝐢𝐣</m:t>
                                  </m:r>
                                </m:sub>
                              </m:sSub>
                            </m:e>
                          </m:d>
                        </m:e>
                      </m:func>
                      <m:r>
                        <a:rPr lang="zh-CN" altLang="en-US" b="0" i="0">
                          <a:latin typeface="Cambria Math" panose="02040503050406030204" pitchFamily="18" charset="0"/>
                        </a:rPr>
                        <m:t>+</m:t>
                      </m:r>
                      <m:func>
                        <m:funcPr>
                          <m:ctrlPr>
                            <a:rPr lang="zh-CN" altLang="en-US" b="0" i="1">
                              <a:latin typeface="Cambria Math" panose="02040503050406030204" pitchFamily="18" charset="0"/>
                            </a:rPr>
                          </m:ctrlPr>
                        </m:funcPr>
                        <m:fName>
                          <m:sSub>
                            <m:sSubPr>
                              <m:ctrlPr>
                                <a:rPr lang="zh-CN" altLang="en-US" b="0" i="1">
                                  <a:solidFill>
                                    <a:srgbClr val="836967"/>
                                  </a:solidFill>
                                  <a:latin typeface="Cambria Math" panose="02040503050406030204" pitchFamily="18" charset="0"/>
                                </a:rPr>
                              </m:ctrlPr>
                            </m:sSubPr>
                            <m:e>
                              <m:r>
                                <m:rPr>
                                  <m:sty m:val="p"/>
                                </m:rPr>
                                <a:rPr lang="zh-CN" altLang="en-US" b="0" i="0">
                                  <a:latin typeface="Cambria Math" panose="02040503050406030204" pitchFamily="18" charset="0"/>
                                </a:rPr>
                                <m:t>Sim</m:t>
                              </m:r>
                            </m:e>
                            <m:sub>
                              <m:r>
                                <m:rPr>
                                  <m:sty m:val="p"/>
                                </m:rPr>
                                <a:rPr lang="zh-CN" altLang="en-US" b="0" i="0">
                                  <a:latin typeface="Cambria Math" panose="02040503050406030204" pitchFamily="18" charset="0"/>
                                </a:rPr>
                                <m:t>cos</m:t>
                              </m:r>
                            </m:sub>
                          </m:sSub>
                        </m:fName>
                        <m:e>
                          <m:d>
                            <m:dPr>
                              <m:ctrlPr>
                                <a:rPr lang="zh-CN" altLang="en-US" b="0" i="1">
                                  <a:solidFill>
                                    <a:srgbClr val="836967"/>
                                  </a:solidFill>
                                  <a:latin typeface="Cambria Math" panose="02040503050406030204" pitchFamily="18" charset="0"/>
                                </a:rPr>
                              </m:ctrlPr>
                            </m:dPr>
                            <m:e>
                              <m:sSub>
                                <m:sSubPr>
                                  <m:ctrlPr>
                                    <a:rPr lang="zh-CN" altLang="en-US" b="0" i="1">
                                      <a:solidFill>
                                        <a:srgbClr val="836967"/>
                                      </a:solidFill>
                                      <a:latin typeface="Cambria Math" panose="02040503050406030204" pitchFamily="18" charset="0"/>
                                    </a:rPr>
                                  </m:ctrlPr>
                                </m:sSubPr>
                                <m:e>
                                  <m:r>
                                    <a:rPr lang="zh-CN" altLang="en-US" b="1" i="0">
                                      <a:latin typeface="Cambria Math" panose="02040503050406030204" pitchFamily="18" charset="0"/>
                                    </a:rPr>
                                    <m:t>𝐦</m:t>
                                  </m:r>
                                </m:e>
                                <m:sub>
                                  <m:r>
                                    <a:rPr lang="zh-CN" altLang="en-US" b="1" i="0">
                                      <a:latin typeface="Cambria Math" panose="02040503050406030204" pitchFamily="18" charset="0"/>
                                    </a:rPr>
                                    <m:t>𝐢</m:t>
                                  </m:r>
                                </m:sub>
                              </m:sSub>
                              <m:r>
                                <a:rPr lang="zh-CN" altLang="en-US" b="0" i="0">
                                  <a:latin typeface="Cambria Math" panose="02040503050406030204" pitchFamily="18" charset="0"/>
                                </a:rPr>
                                <m:t>,</m:t>
                              </m:r>
                              <m:sSub>
                                <m:sSubPr>
                                  <m:ctrlPr>
                                    <a:rPr lang="zh-CN" altLang="en-US" b="0" i="1">
                                      <a:solidFill>
                                        <a:srgbClr val="836967"/>
                                      </a:solidFill>
                                      <a:latin typeface="Cambria Math" panose="02040503050406030204" pitchFamily="18" charset="0"/>
                                    </a:rPr>
                                  </m:ctrlPr>
                                </m:sSubPr>
                                <m:e>
                                  <m:r>
                                    <a:rPr lang="zh-CN" altLang="en-US" b="1" i="0">
                                      <a:latin typeface="Cambria Math" panose="02040503050406030204" pitchFamily="18" charset="0"/>
                                    </a:rPr>
                                    <m:t>𝐞</m:t>
                                  </m:r>
                                </m:e>
                                <m:sub>
                                  <m:r>
                                    <a:rPr lang="zh-CN" altLang="en-US" b="1" i="0">
                                      <a:latin typeface="Cambria Math" panose="02040503050406030204" pitchFamily="18" charset="0"/>
                                    </a:rPr>
                                    <m:t>𝐢𝐣</m:t>
                                  </m:r>
                                </m:sub>
                              </m:sSub>
                            </m:e>
                          </m:d>
                        </m:e>
                      </m:func>
                    </m:oMath>
                  </m:oMathPara>
                </a14:m>
                <a:endParaRPr lang="zh-CN" altLang="en-US" dirty="0"/>
              </a:p>
            </p:txBody>
          </p:sp>
        </mc:Choice>
        <mc:Fallback xmlns="">
          <p:sp>
            <p:nvSpPr>
              <p:cNvPr id="12" name="文本框 11">
                <a:extLst>
                  <a:ext uri="{FF2B5EF4-FFF2-40B4-BE49-F238E27FC236}">
                    <a16:creationId xmlns:a16="http://schemas.microsoft.com/office/drawing/2014/main" id="{17879875-1DBE-451B-90C3-3423D1DFE48F}"/>
                  </a:ext>
                </a:extLst>
              </p:cNvPr>
              <p:cNvSpPr txBox="1">
                <a:spLocks noRot="1" noChangeAspect="1" noMove="1" noResize="1" noEditPoints="1" noAdjustHandles="1" noChangeArrowheads="1" noChangeShapeType="1" noTextEdit="1"/>
              </p:cNvSpPr>
              <p:nvPr/>
            </p:nvSpPr>
            <p:spPr>
              <a:xfrm>
                <a:off x="3276600" y="5486400"/>
                <a:ext cx="4572000" cy="414985"/>
              </a:xfrm>
              <a:prstGeom prst="rect">
                <a:avLst/>
              </a:prstGeom>
              <a:blipFill>
                <a:blip r:embed="rId3"/>
                <a:stretch>
                  <a:fillRect b="-73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57338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0B28C-6435-4F54-9509-487541218E34}"/>
              </a:ext>
            </a:extLst>
          </p:cNvPr>
          <p:cNvSpPr>
            <a:spLocks noGrp="1"/>
          </p:cNvSpPr>
          <p:nvPr>
            <p:ph type="title"/>
          </p:nvPr>
        </p:nvSpPr>
        <p:spPr>
          <a:xfrm>
            <a:off x="32656" y="36945"/>
            <a:ext cx="8991600" cy="877455"/>
          </a:xfrm>
        </p:spPr>
        <p:txBody>
          <a:bodyPr/>
          <a:lstStyle/>
          <a:p>
            <a:r>
              <a:rPr lang="en-US" altLang="zh-CN" dirty="0"/>
              <a:t>EL </a:t>
            </a:r>
            <a:r>
              <a:rPr lang="en-US" altLang="zh-CN" dirty="0" err="1"/>
              <a:t>Alorithm</a:t>
            </a:r>
            <a:endParaRPr lang="zh-CN" altLang="en-US" dirty="0"/>
          </a:p>
        </p:txBody>
      </p:sp>
      <p:pic>
        <p:nvPicPr>
          <p:cNvPr id="4" name="图片 3">
            <a:extLst>
              <a:ext uri="{FF2B5EF4-FFF2-40B4-BE49-F238E27FC236}">
                <a16:creationId xmlns:a16="http://schemas.microsoft.com/office/drawing/2014/main" id="{F029593C-6F25-4E27-A9FF-A67D4EEB4A22}"/>
              </a:ext>
            </a:extLst>
          </p:cNvPr>
          <p:cNvPicPr>
            <a:picLocks noChangeAspect="1"/>
          </p:cNvPicPr>
          <p:nvPr/>
        </p:nvPicPr>
        <p:blipFill rotWithShape="1">
          <a:blip r:embed="rId2"/>
          <a:srcRect t="7408" b="5556"/>
          <a:stretch/>
        </p:blipFill>
        <p:spPr>
          <a:xfrm>
            <a:off x="1228043" y="1219200"/>
            <a:ext cx="6600825" cy="3581400"/>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B37CEC1-B241-4C00-8367-A4D6996BCAA9}"/>
                  </a:ext>
                </a:extLst>
              </p:cNvPr>
              <p:cNvSpPr txBox="1"/>
              <p:nvPr/>
            </p:nvSpPr>
            <p:spPr>
              <a:xfrm>
                <a:off x="990600" y="5285601"/>
                <a:ext cx="7454285" cy="923330"/>
              </a:xfrm>
              <a:prstGeom prst="rect">
                <a:avLst/>
              </a:prstGeom>
              <a:noFill/>
            </p:spPr>
            <p:txBody>
              <a:bodyPr wrap="none" rtlCol="0">
                <a:spAutoFit/>
              </a:bodyPr>
              <a:lstStyle/>
              <a:p>
                <a:pPr marL="285750" indent="-285750">
                  <a:buFont typeface="Wingdings" panose="05000000000000000000" pitchFamily="2" charset="2"/>
                  <a:buChar char="l"/>
                </a:pPr>
                <a:r>
                  <a:rPr lang="zh-CN" altLang="en-US" dirty="0"/>
                  <a:t>通过特征函数去构造规则，再通过不同的规则计算出匹配</a:t>
                </a:r>
                <a:r>
                  <a:rPr lang="en-US" altLang="zh-CN" dirty="0"/>
                  <a:t>(Link)</a:t>
                </a:r>
                <a:r>
                  <a:rPr lang="zh-CN" altLang="en-US" dirty="0"/>
                  <a:t>的得分</a:t>
                </a: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dirty="0"/>
                  <a:t>这里的逻辑运算</a:t>
                </a:r>
                <a14:m>
                  <m:oMath xmlns:m="http://schemas.openxmlformats.org/officeDocument/2006/math">
                    <m:r>
                      <a:rPr lang="zh-CN" altLang="zh-CN">
                        <a:latin typeface="Cambria Math" panose="02040503050406030204" pitchFamily="18" charset="0"/>
                      </a:rPr>
                      <m:t>∧</m:t>
                    </m:r>
                  </m:oMath>
                </a14:m>
                <a:r>
                  <a:rPr lang="zh-CN" altLang="en-US" dirty="0"/>
                  <a:t>和</a:t>
                </a:r>
                <a14:m>
                  <m:oMath xmlns:m="http://schemas.openxmlformats.org/officeDocument/2006/math">
                    <m:r>
                      <a:rPr lang="zh-CN" altLang="zh-CN">
                        <a:latin typeface="Cambria Math" panose="02040503050406030204" pitchFamily="18" charset="0"/>
                      </a:rPr>
                      <m:t>∨</m:t>
                    </m:r>
                  </m:oMath>
                </a14:m>
                <a:r>
                  <a:rPr lang="zh-CN" altLang="en-US" dirty="0"/>
                  <a:t>运算返回的是</a:t>
                </a:r>
                <a14:m>
                  <m:oMath xmlns:m="http://schemas.openxmlformats.org/officeDocument/2006/math">
                    <m:r>
                      <a:rPr lang="en-US" altLang="zh-CN" b="0" i="1" smtClean="0">
                        <a:latin typeface="Cambria Math" panose="02040503050406030204" pitchFamily="18" charset="0"/>
                      </a:rPr>
                      <m:t>𝑇𝑟𝑢𝑒</m:t>
                    </m:r>
                    <m:r>
                      <a:rPr lang="en-US" altLang="zh-CN" b="0" i="1" smtClean="0">
                        <a:latin typeface="Cambria Math" panose="02040503050406030204" pitchFamily="18" charset="0"/>
                      </a:rPr>
                      <m:t> </m:t>
                    </m:r>
                  </m:oMath>
                </a14:m>
                <a:r>
                  <a:rPr lang="zh-CN" altLang="en-US" dirty="0"/>
                  <a:t>或</a:t>
                </a:r>
                <a14:m>
                  <m:oMath xmlns:m="http://schemas.openxmlformats.org/officeDocument/2006/math">
                    <m:r>
                      <a:rPr lang="en-US" altLang="zh-CN" b="0" i="1" dirty="0" smtClean="0">
                        <a:latin typeface="Cambria Math" panose="02040503050406030204" pitchFamily="18" charset="0"/>
                      </a:rPr>
                      <m:t>𝐹𝑎𝑙𝑠𝑒</m:t>
                    </m:r>
                  </m:oMath>
                </a14:m>
                <a:r>
                  <a:rPr lang="zh-CN" altLang="en-US" dirty="0"/>
                  <a:t>的布尔值</a:t>
                </a:r>
                <a:endParaRPr lang="zh-CN" altLang="zh-CN" dirty="0"/>
              </a:p>
            </p:txBody>
          </p:sp>
        </mc:Choice>
        <mc:Fallback xmlns="">
          <p:sp>
            <p:nvSpPr>
              <p:cNvPr id="5" name="文本框 4">
                <a:extLst>
                  <a:ext uri="{FF2B5EF4-FFF2-40B4-BE49-F238E27FC236}">
                    <a16:creationId xmlns:a16="http://schemas.microsoft.com/office/drawing/2014/main" id="{FB37CEC1-B241-4C00-8367-A4D6996BCAA9}"/>
                  </a:ext>
                </a:extLst>
              </p:cNvPr>
              <p:cNvSpPr txBox="1">
                <a:spLocks noRot="1" noChangeAspect="1" noMove="1" noResize="1" noEditPoints="1" noAdjustHandles="1" noChangeArrowheads="1" noChangeShapeType="1" noTextEdit="1"/>
              </p:cNvSpPr>
              <p:nvPr/>
            </p:nvSpPr>
            <p:spPr>
              <a:xfrm>
                <a:off x="990600" y="5285601"/>
                <a:ext cx="7454285" cy="923330"/>
              </a:xfrm>
              <a:prstGeom prst="rect">
                <a:avLst/>
              </a:prstGeom>
              <a:blipFill>
                <a:blip r:embed="rId3"/>
                <a:stretch>
                  <a:fillRect l="-573" t="-5263" b="-72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09802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0B28C-6435-4F54-9509-487541218E34}"/>
              </a:ext>
            </a:extLst>
          </p:cNvPr>
          <p:cNvSpPr>
            <a:spLocks noGrp="1"/>
          </p:cNvSpPr>
          <p:nvPr>
            <p:ph type="title"/>
          </p:nvPr>
        </p:nvSpPr>
        <p:spPr>
          <a:xfrm>
            <a:off x="76200" y="0"/>
            <a:ext cx="8991600" cy="877455"/>
          </a:xfrm>
        </p:spPr>
        <p:txBody>
          <a:bodyPr/>
          <a:lstStyle/>
          <a:p>
            <a:r>
              <a:rPr lang="en-US" altLang="zh-CN" dirty="0"/>
              <a:t>LNN-EL</a:t>
            </a:r>
            <a:endParaRPr lang="zh-CN" altLang="en-US" dirty="0"/>
          </a:p>
        </p:txBody>
      </p:sp>
      <p:pic>
        <p:nvPicPr>
          <p:cNvPr id="3" name="图片 2">
            <a:extLst>
              <a:ext uri="{FF2B5EF4-FFF2-40B4-BE49-F238E27FC236}">
                <a16:creationId xmlns:a16="http://schemas.microsoft.com/office/drawing/2014/main" id="{E1C56D70-1190-4CF4-A2C0-09D4F8CCC264}"/>
              </a:ext>
            </a:extLst>
          </p:cNvPr>
          <p:cNvPicPr>
            <a:picLocks noChangeAspect="1"/>
          </p:cNvPicPr>
          <p:nvPr/>
        </p:nvPicPr>
        <p:blipFill rotWithShape="1">
          <a:blip r:embed="rId3"/>
          <a:srcRect t="14474"/>
          <a:stretch/>
        </p:blipFill>
        <p:spPr>
          <a:xfrm>
            <a:off x="1870407" y="914597"/>
            <a:ext cx="5238750" cy="2118045"/>
          </a:xfrm>
          <a:prstGeom prst="rect">
            <a:avLst/>
          </a:prstGeom>
        </p:spPr>
      </p:pic>
      <p:sp>
        <p:nvSpPr>
          <p:cNvPr id="7" name="文本框 6">
            <a:extLst>
              <a:ext uri="{FF2B5EF4-FFF2-40B4-BE49-F238E27FC236}">
                <a16:creationId xmlns:a16="http://schemas.microsoft.com/office/drawing/2014/main" id="{CC03ED2B-02E1-42F8-AA4F-4AD144322065}"/>
              </a:ext>
            </a:extLst>
          </p:cNvPr>
          <p:cNvSpPr txBox="1"/>
          <p:nvPr/>
        </p:nvSpPr>
        <p:spPr>
          <a:xfrm>
            <a:off x="2256890" y="4465993"/>
            <a:ext cx="4572000" cy="369332"/>
          </a:xfrm>
          <a:prstGeom prst="rect">
            <a:avLst/>
          </a:prstGeom>
          <a:noFill/>
        </p:spPr>
        <p:txBody>
          <a:bodyPr wrap="square">
            <a:spAutoFit/>
          </a:bodyPr>
          <a:lstStyle/>
          <a:p>
            <a:endParaRPr lang="zh-CN" altLang="en-US" dirty="0"/>
          </a:p>
        </p:txBody>
      </p:sp>
      <p:sp>
        <p:nvSpPr>
          <p:cNvPr id="12" name="文本框 11">
            <a:extLst>
              <a:ext uri="{FF2B5EF4-FFF2-40B4-BE49-F238E27FC236}">
                <a16:creationId xmlns:a16="http://schemas.microsoft.com/office/drawing/2014/main" id="{8A1BB1F8-7FDB-4B6B-AB09-DB3B1F2BA693}"/>
              </a:ext>
            </a:extLst>
          </p:cNvPr>
          <p:cNvSpPr txBox="1"/>
          <p:nvPr/>
        </p:nvSpPr>
        <p:spPr>
          <a:xfrm>
            <a:off x="2286000" y="3244334"/>
            <a:ext cx="4572000" cy="369332"/>
          </a:xfrm>
          <a:prstGeom prst="rect">
            <a:avLst/>
          </a:prstGeom>
          <a:noFill/>
        </p:spPr>
        <p:txBody>
          <a:bodyPr wrap="square">
            <a:spAutoFit/>
          </a:bodyPr>
          <a:lstStyle/>
          <a:p>
            <a:endParaRPr lang="zh-CN" altLang="en-US" dirty="0"/>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351300B0-B6BB-4BB5-B768-BF2F76246032}"/>
                  </a:ext>
                </a:extLst>
              </p:cNvPr>
              <p:cNvSpPr txBox="1"/>
              <p:nvPr/>
            </p:nvSpPr>
            <p:spPr>
              <a:xfrm>
                <a:off x="2260315" y="2960282"/>
                <a:ext cx="4649350" cy="1730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zh-CN" i="1">
                              <a:latin typeface="Cambria Math" panose="02040503050406030204" pitchFamily="18" charset="0"/>
                            </a:rPr>
                          </m:ctrlPr>
                        </m:mPr>
                        <m:mr>
                          <m:e/>
                          <m:e>
                            <m:r>
                              <m:rPr>
                                <m:sty m:val="p"/>
                              </m:rPr>
                              <a:rPr lang="en-US" altLang="zh-CN">
                                <a:latin typeface="Cambria Math" panose="02040503050406030204" pitchFamily="18" charset="0"/>
                              </a:rPr>
                              <m:t>max</m:t>
                            </m:r>
                            <m:d>
                              <m:dPr>
                                <m:ctrlPr>
                                  <a:rPr lang="zh-CN" altLang="zh-CN" i="1">
                                    <a:latin typeface="Cambria Math" panose="02040503050406030204" pitchFamily="18" charset="0"/>
                                  </a:rPr>
                                </m:ctrlPr>
                              </m:dPr>
                              <m:e>
                                <m:r>
                                  <a:rPr lang="en-US" altLang="zh-CN">
                                    <a:latin typeface="Cambria Math" panose="02040503050406030204" pitchFamily="18" charset="0"/>
                                  </a:rPr>
                                  <m:t>0,</m:t>
                                </m:r>
                                <m:r>
                                  <m:rPr>
                                    <m:sty m:val="p"/>
                                  </m:rPr>
                                  <a:rPr lang="en-US" altLang="zh-CN">
                                    <a:latin typeface="Cambria Math" panose="02040503050406030204" pitchFamily="18" charset="0"/>
                                  </a:rPr>
                                  <m:t>min</m:t>
                                </m:r>
                                <m:d>
                                  <m:dPr>
                                    <m:ctrlPr>
                                      <a:rPr lang="zh-CN" altLang="zh-CN" i="1">
                                        <a:latin typeface="Cambria Math" panose="02040503050406030204" pitchFamily="18" charset="0"/>
                                      </a:rPr>
                                    </m:ctrlPr>
                                  </m:dPr>
                                  <m:e>
                                    <m:r>
                                      <a:rPr lang="en-US" altLang="zh-CN">
                                        <a:latin typeface="Cambria Math" panose="02040503050406030204" pitchFamily="18" charset="0"/>
                                      </a:rPr>
                                      <m:t>1,</m:t>
                                    </m:r>
                                    <m:r>
                                      <a:rPr lang="en-US" altLang="zh-CN" i="1">
                                        <a:latin typeface="Cambria Math" panose="02040503050406030204" pitchFamily="18" charset="0"/>
                                      </a:rPr>
                                      <m:t>𝛽</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a:latin typeface="Cambria Math" panose="02040503050406030204" pitchFamily="18" charset="0"/>
                                          </a:rPr>
                                          <m:t>1</m:t>
                                        </m:r>
                                      </m:sub>
                                    </m:sSub>
                                    <m:r>
                                      <a:rPr lang="en-US" altLang="zh-CN">
                                        <a:latin typeface="Cambria Math" panose="02040503050406030204" pitchFamily="18" charset="0"/>
                                      </a:rPr>
                                      <m:t>(1</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a:latin typeface="Cambria Math" panose="02040503050406030204" pitchFamily="18" charset="0"/>
                                      </a:rPr>
                                      <m:t>)</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a:latin typeface="Cambria Math" panose="02040503050406030204" pitchFamily="18" charset="0"/>
                                          </a:rPr>
                                          <m:t>2</m:t>
                                        </m:r>
                                      </m:sub>
                                    </m:sSub>
                                    <m:r>
                                      <a:rPr lang="en-US" altLang="zh-CN">
                                        <a:latin typeface="Cambria Math" panose="02040503050406030204" pitchFamily="18" charset="0"/>
                                      </a:rPr>
                                      <m:t>(1</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a:latin typeface="Cambria Math" panose="02040503050406030204" pitchFamily="18" charset="0"/>
                                      </a:rPr>
                                      <m:t>)</m:t>
                                    </m:r>
                                  </m:e>
                                </m:d>
                              </m:e>
                            </m:d>
                          </m:e>
                        </m:mr>
                        <m:mr>
                          <m:e/>
                          <m:e>
                            <m:r>
                              <m:rPr>
                                <m:nor/>
                              </m:rPr>
                              <a:rPr lang="en-US" altLang="zh-CN" i="1"/>
                              <m:t> </m:t>
                            </m:r>
                            <m:r>
                              <m:rPr>
                                <m:nor/>
                              </m:rPr>
                              <a:rPr lang="en-US" altLang="zh-CN"/>
                              <m:t>subject</m:t>
                            </m:r>
                            <m:r>
                              <m:rPr>
                                <m:nor/>
                              </m:rPr>
                              <a:rPr lang="en-US" altLang="zh-CN"/>
                              <m:t> </m:t>
                            </m:r>
                            <m:r>
                              <m:rPr>
                                <m:nor/>
                              </m:rPr>
                              <a:rPr lang="en-US" altLang="zh-CN"/>
                              <m:t>to</m:t>
                            </m:r>
                            <m:r>
                              <m:rPr>
                                <m:nor/>
                              </m:rPr>
                              <a:rPr lang="en-US" altLang="zh-CN"/>
                              <m:t>:</m:t>
                            </m:r>
                            <m:r>
                              <m:rPr>
                                <m:nor/>
                              </m:rPr>
                              <a:rPr lang="en-US" altLang="zh-CN" i="1"/>
                              <m:t> </m:t>
                            </m:r>
                            <m:r>
                              <a:rPr lang="en-US" altLang="zh-CN" i="1">
                                <a:latin typeface="Cambria Math" panose="02040503050406030204" pitchFamily="18" charset="0"/>
                              </a:rPr>
                              <m:t>𝛽</m:t>
                            </m:r>
                            <m:r>
                              <a:rPr lang="en-US" altLang="zh-CN" i="1">
                                <a:latin typeface="Cambria Math" panose="02040503050406030204" pitchFamily="18" charset="0"/>
                              </a:rPr>
                              <m:t>−</m:t>
                            </m:r>
                            <m:r>
                              <a:rPr lang="en-US" altLang="zh-CN">
                                <a:latin typeface="Cambria Math" panose="02040503050406030204" pitchFamily="18" charset="0"/>
                              </a:rPr>
                              <m:t>(1</m:t>
                            </m:r>
                            <m:r>
                              <a:rPr lang="en-US" altLang="zh-CN" i="1">
                                <a:latin typeface="Cambria Math" panose="02040503050406030204" pitchFamily="18" charset="0"/>
                              </a:rPr>
                              <m:t>−</m:t>
                            </m:r>
                            <m:r>
                              <a:rPr lang="en-US" altLang="zh-CN" i="1">
                                <a:latin typeface="Cambria Math" panose="02040503050406030204" pitchFamily="18" charset="0"/>
                              </a:rPr>
                              <m:t>𝛼</m:t>
                            </m:r>
                            <m:r>
                              <a:rPr lang="en-US" altLang="zh-CN">
                                <a:latin typeface="Cambria Math" panose="02040503050406030204" pitchFamily="18" charset="0"/>
                              </a:rPr>
                              <m:t>)</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a:latin typeface="Cambria Math" panose="02040503050406030204" pitchFamily="18" charset="0"/>
                                      </a:rPr>
                                      <m:t>1</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a:latin typeface="Cambria Math" panose="02040503050406030204" pitchFamily="18" charset="0"/>
                                      </a:rPr>
                                      <m:t>2</m:t>
                                    </m:r>
                                  </m:sub>
                                </m:sSub>
                              </m:e>
                            </m:d>
                            <m:r>
                              <a:rPr lang="en-US" altLang="zh-CN">
                                <a:latin typeface="Cambria Math" panose="02040503050406030204" pitchFamily="18" charset="0"/>
                              </a:rPr>
                              <m:t>≥</m:t>
                            </m:r>
                            <m:r>
                              <a:rPr lang="en-US" altLang="zh-CN" i="1">
                                <a:latin typeface="Cambria Math" panose="02040503050406030204" pitchFamily="18" charset="0"/>
                              </a:rPr>
                              <m:t>𝛼</m:t>
                            </m:r>
                          </m:e>
                        </m:mr>
                        <m:mr>
                          <m:e/>
                          <m:e>
                            <m:r>
                              <a:rPr lang="en-US" altLang="zh-CN" i="1">
                                <a:latin typeface="Cambria Math" panose="02040503050406030204" pitchFamily="18" charset="0"/>
                              </a:rPr>
                              <m:t>𝛽</m:t>
                            </m:r>
                            <m:r>
                              <a:rPr lang="en-US" altLang="zh-CN" i="1">
                                <a:latin typeface="Cambria Math" panose="02040503050406030204" pitchFamily="18" charset="0"/>
                              </a:rPr>
                              <m:t>−</m:t>
                            </m:r>
                            <m:r>
                              <a:rPr lang="en-US" altLang="zh-CN" i="1">
                                <a:latin typeface="Cambria Math" panose="02040503050406030204" pitchFamily="18" charset="0"/>
                              </a:rPr>
                              <m:t>𝛼</m:t>
                            </m:r>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a:latin typeface="Cambria Math" panose="02040503050406030204" pitchFamily="18" charset="0"/>
                                  </a:rPr>
                                  <m:t>1</m:t>
                                </m:r>
                              </m:sub>
                            </m:sSub>
                            <m:r>
                              <a:rPr lang="en-US" altLang="zh-CN">
                                <a:latin typeface="Cambria Math" panose="02040503050406030204" pitchFamily="18" charset="0"/>
                              </a:rPr>
                              <m:t>≤1</m:t>
                            </m:r>
                            <m:r>
                              <a:rPr lang="en-US" altLang="zh-CN" i="1">
                                <a:latin typeface="Cambria Math" panose="02040503050406030204" pitchFamily="18" charset="0"/>
                              </a:rPr>
                              <m:t>−</m:t>
                            </m:r>
                            <m:r>
                              <a:rPr lang="en-US" altLang="zh-CN" i="1">
                                <a:latin typeface="Cambria Math" panose="02040503050406030204" pitchFamily="18" charset="0"/>
                              </a:rPr>
                              <m:t>𝛼</m:t>
                            </m:r>
                          </m:e>
                        </m:mr>
                        <m:mr>
                          <m:e/>
                          <m:e>
                            <m:r>
                              <a:rPr lang="en-US" altLang="zh-CN" i="1">
                                <a:latin typeface="Cambria Math" panose="02040503050406030204" pitchFamily="18" charset="0"/>
                              </a:rPr>
                              <m:t>𝛽</m:t>
                            </m:r>
                            <m:r>
                              <a:rPr lang="en-US" altLang="zh-CN" i="1">
                                <a:latin typeface="Cambria Math" panose="02040503050406030204" pitchFamily="18" charset="0"/>
                              </a:rPr>
                              <m:t>−</m:t>
                            </m:r>
                            <m:r>
                              <a:rPr lang="en-US" altLang="zh-CN" i="1">
                                <a:latin typeface="Cambria Math" panose="02040503050406030204" pitchFamily="18" charset="0"/>
                              </a:rPr>
                              <m:t>𝛼</m:t>
                            </m:r>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a:latin typeface="Cambria Math" panose="02040503050406030204" pitchFamily="18" charset="0"/>
                                  </a:rPr>
                                  <m:t>2</m:t>
                                </m:r>
                              </m:sub>
                            </m:sSub>
                            <m:r>
                              <a:rPr lang="en-US" altLang="zh-CN">
                                <a:latin typeface="Cambria Math" panose="02040503050406030204" pitchFamily="18" charset="0"/>
                              </a:rPr>
                              <m:t>≤1</m:t>
                            </m:r>
                            <m:r>
                              <a:rPr lang="en-US" altLang="zh-CN" i="1">
                                <a:latin typeface="Cambria Math" panose="02040503050406030204" pitchFamily="18" charset="0"/>
                              </a:rPr>
                              <m:t>−</m:t>
                            </m:r>
                            <m:r>
                              <a:rPr lang="en-US" altLang="zh-CN" i="1">
                                <a:latin typeface="Cambria Math" panose="02040503050406030204" pitchFamily="18" charset="0"/>
                              </a:rPr>
                              <m:t>𝛼</m:t>
                            </m:r>
                          </m:e>
                        </m:mr>
                        <m: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a:latin typeface="Cambria Math" panose="02040503050406030204" pitchFamily="18" charset="0"/>
                                  </a:rPr>
                                  <m:t>1</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a:latin typeface="Cambria Math" panose="02040503050406030204" pitchFamily="18" charset="0"/>
                                  </a:rPr>
                                  <m:t>2</m:t>
                                </m:r>
                              </m:sub>
                            </m:sSub>
                            <m:r>
                              <a:rPr lang="en-US" altLang="zh-CN">
                                <a:latin typeface="Cambria Math" panose="02040503050406030204" pitchFamily="18" charset="0"/>
                              </a:rPr>
                              <m:t>≥0</m:t>
                            </m:r>
                          </m:e>
                        </m:mr>
                      </m:m>
                    </m:oMath>
                  </m:oMathPara>
                </a14:m>
                <a:endParaRPr lang="zh-CN" altLang="zh-CN" dirty="0"/>
              </a:p>
              <a:p>
                <a:endParaRPr lang="zh-CN" altLang="en-US" dirty="0"/>
              </a:p>
            </p:txBody>
          </p:sp>
        </mc:Choice>
        <mc:Fallback>
          <p:sp>
            <p:nvSpPr>
              <p:cNvPr id="13" name="文本框 12">
                <a:extLst>
                  <a:ext uri="{FF2B5EF4-FFF2-40B4-BE49-F238E27FC236}">
                    <a16:creationId xmlns:a16="http://schemas.microsoft.com/office/drawing/2014/main" id="{351300B0-B6BB-4BB5-B768-BF2F76246032}"/>
                  </a:ext>
                </a:extLst>
              </p:cNvPr>
              <p:cNvSpPr txBox="1">
                <a:spLocks noRot="1" noChangeAspect="1" noMove="1" noResize="1" noEditPoints="1" noAdjustHandles="1" noChangeArrowheads="1" noChangeShapeType="1" noTextEdit="1"/>
              </p:cNvSpPr>
              <p:nvPr/>
            </p:nvSpPr>
            <p:spPr>
              <a:xfrm>
                <a:off x="2260315" y="2960282"/>
                <a:ext cx="4649350" cy="173015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5FF89264-4F22-456B-BFC7-6130739A29D3}"/>
                  </a:ext>
                </a:extLst>
              </p:cNvPr>
              <p:cNvSpPr txBox="1"/>
              <p:nvPr/>
            </p:nvSpPr>
            <p:spPr>
              <a:xfrm>
                <a:off x="851190" y="4551160"/>
                <a:ext cx="7467600" cy="2031325"/>
              </a:xfrm>
              <a:prstGeom prst="rect">
                <a:avLst/>
              </a:prstGeom>
              <a:noFill/>
            </p:spPr>
            <p:txBody>
              <a:bodyPr wrap="square" rtlCol="0">
                <a:spAutoFit/>
              </a:bodyPr>
              <a:lstStyle/>
              <a:p>
                <a:pPr marL="285750" indent="-285750">
                  <a:buFont typeface="Wingdings" panose="05000000000000000000" pitchFamily="2" charset="2"/>
                  <a:buChar char="u"/>
                </a:pPr>
                <a:r>
                  <a:rPr lang="zh-CN" altLang="en-US" dirty="0"/>
                  <a:t>当输入都大于</a:t>
                </a:r>
                <a14:m>
                  <m:oMath xmlns:m="http://schemas.openxmlformats.org/officeDocument/2006/math">
                    <m:r>
                      <a:rPr lang="zh-CN" altLang="en-US" i="1" smtClean="0">
                        <a:latin typeface="Cambria Math" panose="02040503050406030204" pitchFamily="18" charset="0"/>
                      </a:rPr>
                      <m:t>𝛼</m:t>
                    </m:r>
                  </m:oMath>
                </a14:m>
                <a:r>
                  <a:rPr lang="zh-CN" altLang="en-US" dirty="0"/>
                  <a:t>时，</a:t>
                </a:r>
                <a14:m>
                  <m:oMath xmlns:m="http://schemas.openxmlformats.org/officeDocument/2006/math">
                    <m:r>
                      <a:rPr lang="en-US" altLang="zh-CN" b="0" i="1" smtClean="0">
                        <a:latin typeface="Cambria Math" panose="02040503050406030204" pitchFamily="18" charset="0"/>
                      </a:rPr>
                      <m:t>𝐿𝑁𝑁</m:t>
                    </m:r>
                    <m:r>
                      <a:rPr lang="en-US" altLang="zh-CN" b="0" i="1" smtClean="0">
                        <a:latin typeface="Cambria Math" panose="02040503050406030204" pitchFamily="18" charset="0"/>
                      </a:rPr>
                      <m:t>−</m:t>
                    </m:r>
                    <m:r>
                      <a:rPr lang="zh-CN" altLang="zh-CN">
                        <a:latin typeface="Cambria Math" panose="02040503050406030204" pitchFamily="18" charset="0"/>
                      </a:rPr>
                      <m:t>∧</m:t>
                    </m:r>
                  </m:oMath>
                </a14:m>
                <a:r>
                  <a:rPr lang="zh-CN" altLang="en-US" dirty="0"/>
                  <a:t>的输出也大于</a:t>
                </a:r>
                <a14:m>
                  <m:oMath xmlns:m="http://schemas.openxmlformats.org/officeDocument/2006/math">
                    <m:r>
                      <a:rPr lang="zh-CN" altLang="en-US" i="1">
                        <a:latin typeface="Cambria Math" panose="02040503050406030204" pitchFamily="18" charset="0"/>
                      </a:rPr>
                      <m:t>𝛼</m:t>
                    </m:r>
                  </m:oMath>
                </a14:m>
                <a:endParaRPr lang="en-US" altLang="zh-CN" dirty="0"/>
              </a:p>
              <a:p>
                <a:pPr marL="285750" indent="-285750">
                  <a:buFont typeface="Wingdings" panose="05000000000000000000" pitchFamily="2" charset="2"/>
                  <a:buChar char="u"/>
                </a:pPr>
                <a:r>
                  <a:rPr lang="zh-CN" altLang="en-US" dirty="0"/>
                  <a:t>当一个输入的值等于</a:t>
                </a:r>
                <a:r>
                  <a:rPr lang="en-US" altLang="zh-CN" dirty="0"/>
                  <a:t>1</a:t>
                </a:r>
                <a:r>
                  <a:rPr lang="zh-CN" altLang="en-US" dirty="0"/>
                  <a:t>，另一个输入的值小于</a:t>
                </a:r>
                <a14:m>
                  <m:oMath xmlns:m="http://schemas.openxmlformats.org/officeDocument/2006/math">
                    <m:r>
                      <a:rPr lang="en-US" altLang="zh-CN" b="0" i="1" smtClean="0">
                        <a:latin typeface="Cambria Math" panose="02040503050406030204" pitchFamily="18" charset="0"/>
                      </a:rPr>
                      <m:t>1</m:t>
                    </m:r>
                    <m:r>
                      <a:rPr lang="en-US" altLang="zh-CN" i="1">
                        <a:latin typeface="Cambria Math" panose="02040503050406030204" pitchFamily="18" charset="0"/>
                      </a:rPr>
                      <m:t>−</m:t>
                    </m:r>
                    <m:r>
                      <a:rPr lang="zh-CN" altLang="en-US" i="1" smtClean="0">
                        <a:latin typeface="Cambria Math" panose="02040503050406030204" pitchFamily="18" charset="0"/>
                      </a:rPr>
                      <m:t>𝛼</m:t>
                    </m:r>
                  </m:oMath>
                </a14:m>
                <a:r>
                  <a:rPr lang="zh-CN" altLang="en-US" dirty="0"/>
                  <a:t>时，输入也小于</a:t>
                </a:r>
                <a14:m>
                  <m:oMath xmlns:m="http://schemas.openxmlformats.org/officeDocument/2006/math">
                    <m:r>
                      <a:rPr lang="en-US" altLang="zh-CN" i="1">
                        <a:latin typeface="Cambria Math" panose="02040503050406030204" pitchFamily="18" charset="0"/>
                      </a:rPr>
                      <m:t>1−</m:t>
                    </m:r>
                    <m:r>
                      <a:rPr lang="zh-CN" altLang="en-US" i="1">
                        <a:latin typeface="Cambria Math" panose="02040503050406030204" pitchFamily="18" charset="0"/>
                      </a:rPr>
                      <m:t>𝛼</m:t>
                    </m:r>
                  </m:oMath>
                </a14:m>
                <a:endParaRPr lang="en-US" altLang="zh-CN" dirty="0"/>
              </a:p>
              <a:p>
                <a:r>
                  <a:rPr lang="zh-CN" altLang="en-US" dirty="0"/>
                  <a:t>用该式子去近布尔运算，在两个输入都为高输出时，均产生高输出；且随两个输入的增加缓慢变换。很符合布尔合区语义的特性。</a:t>
                </a:r>
                <a:endParaRPr lang="en-US" altLang="zh-CN" dirty="0"/>
              </a:p>
              <a:p>
                <a:r>
                  <a:rPr lang="zh-CN" altLang="en-US" b="0" dirty="0">
                    <a:latin typeface="Cambria Math" panose="02040503050406030204" pitchFamily="18" charset="0"/>
                  </a:rPr>
                  <a:t>定义其他的逻辑运算</a:t>
                </a:r>
                <a:r>
                  <a:rPr lang="zh-CN" altLang="en-US" dirty="0">
                    <a:latin typeface="Cambria Math" panose="02040503050406030204" pitchFamily="18" charset="0"/>
                  </a:rPr>
                  <a:t>：</a:t>
                </a:r>
                <a:endParaRPr lang="en-US" altLang="zh-CN"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𝐿𝑁𝑁</m:t>
                      </m:r>
                      <m:r>
                        <a:rPr lang="en-US" altLang="zh-CN" i="1">
                          <a:latin typeface="Cambria Math" panose="02040503050406030204" pitchFamily="18" charset="0"/>
                        </a:rPr>
                        <m:t>−</m:t>
                      </m:r>
                      <m:r>
                        <a:rPr lang="zh-CN" altLang="zh-CN">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r>
                        <a:rPr lang="en-US" altLang="zh-CN" b="0" i="1" smtClean="0">
                          <a:latin typeface="Cambria Math" panose="02040503050406030204" pitchFamily="18" charset="0"/>
                        </a:rPr>
                        <m:t>=1−</m:t>
                      </m:r>
                      <m:r>
                        <a:rPr lang="en-US" altLang="zh-CN" b="0" i="1" smtClean="0">
                          <a:latin typeface="Cambria Math" panose="02040503050406030204" pitchFamily="18" charset="0"/>
                        </a:rPr>
                        <m:t>𝐿𝑁𝑁</m:t>
                      </m:r>
                      <m:r>
                        <a:rPr lang="en-US" altLang="zh-CN" i="1">
                          <a:latin typeface="Cambria Math" panose="02040503050406030204" pitchFamily="18" charset="0"/>
                        </a:rPr>
                        <m:t>−</m:t>
                      </m:r>
                      <m:r>
                        <a:rPr lang="zh-CN" altLang="zh-CN">
                          <a:latin typeface="Cambria Math" panose="02040503050406030204" pitchFamily="18" charset="0"/>
                        </a:rPr>
                        <m:t>∧</m:t>
                      </m:r>
                      <m:r>
                        <a:rPr lang="en-US" altLang="zh-CN" b="0" i="1" smtClean="0">
                          <a:latin typeface="Cambria Math" panose="02040503050406030204" pitchFamily="18" charset="0"/>
                        </a:rPr>
                        <m:t>(1−</m:t>
                      </m:r>
                      <m:r>
                        <a:rPr lang="en-US" altLang="zh-CN" b="0" i="1" smtClean="0">
                          <a:latin typeface="Cambria Math" panose="02040503050406030204" pitchFamily="18" charset="0"/>
                        </a:rPr>
                        <m:t>𝑥</m:t>
                      </m:r>
                      <m:r>
                        <a:rPr lang="en-US" altLang="zh-CN" b="0" i="1" smtClean="0">
                          <a:latin typeface="Cambria Math" panose="02040503050406030204" pitchFamily="18" charset="0"/>
                        </a:rPr>
                        <m:t>,1−</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𝐿𝑁𝑁</m:t>
                      </m:r>
                      <m:r>
                        <a:rPr lang="en-US" altLang="zh-CN" i="1">
                          <a:latin typeface="Cambria Math" panose="02040503050406030204" pitchFamily="18" charset="0"/>
                        </a:rPr>
                        <m:t>−</m:t>
                      </m:r>
                      <m:r>
                        <a:rPr lang="en-US" altLang="zh-CN">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=1−</m:t>
                      </m:r>
                      <m:r>
                        <a:rPr lang="en-US" altLang="zh-CN" b="0" i="1" smtClean="0">
                          <a:latin typeface="Cambria Math" panose="02040503050406030204" pitchFamily="18" charset="0"/>
                        </a:rPr>
                        <m:t>𝑥</m:t>
                      </m:r>
                    </m:oMath>
                  </m:oMathPara>
                </a14:m>
                <a:endParaRPr lang="zh-CN" altLang="en-US" dirty="0"/>
              </a:p>
            </p:txBody>
          </p:sp>
        </mc:Choice>
        <mc:Fallback>
          <p:sp>
            <p:nvSpPr>
              <p:cNvPr id="4" name="文本框 3">
                <a:extLst>
                  <a:ext uri="{FF2B5EF4-FFF2-40B4-BE49-F238E27FC236}">
                    <a16:creationId xmlns:a16="http://schemas.microsoft.com/office/drawing/2014/main" id="{5FF89264-4F22-456B-BFC7-6130739A29D3}"/>
                  </a:ext>
                </a:extLst>
              </p:cNvPr>
              <p:cNvSpPr txBox="1">
                <a:spLocks noRot="1" noChangeAspect="1" noMove="1" noResize="1" noEditPoints="1" noAdjustHandles="1" noChangeArrowheads="1" noChangeShapeType="1" noTextEdit="1"/>
              </p:cNvSpPr>
              <p:nvPr/>
            </p:nvSpPr>
            <p:spPr>
              <a:xfrm>
                <a:off x="851190" y="4551160"/>
                <a:ext cx="7467600" cy="2031325"/>
              </a:xfrm>
              <a:prstGeom prst="rect">
                <a:avLst/>
              </a:prstGeom>
              <a:blipFill>
                <a:blip r:embed="rId5"/>
                <a:stretch>
                  <a:fillRect l="-735" t="-2703" b="-114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73594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0B28C-6435-4F54-9509-487541218E34}"/>
              </a:ext>
            </a:extLst>
          </p:cNvPr>
          <p:cNvSpPr>
            <a:spLocks noGrp="1"/>
          </p:cNvSpPr>
          <p:nvPr>
            <p:ph type="title"/>
          </p:nvPr>
        </p:nvSpPr>
        <p:spPr>
          <a:xfrm>
            <a:off x="76200" y="0"/>
            <a:ext cx="8991600" cy="877455"/>
          </a:xfrm>
        </p:spPr>
        <p:txBody>
          <a:bodyPr/>
          <a:lstStyle/>
          <a:p>
            <a:r>
              <a:rPr lang="en-US" altLang="zh-CN" dirty="0"/>
              <a:t>LNN-EL</a:t>
            </a:r>
            <a:endParaRPr lang="zh-CN" altLang="en-US" dirty="0"/>
          </a:p>
        </p:txBody>
      </p:sp>
      <p:pic>
        <p:nvPicPr>
          <p:cNvPr id="3" name="图片 2">
            <a:extLst>
              <a:ext uri="{FF2B5EF4-FFF2-40B4-BE49-F238E27FC236}">
                <a16:creationId xmlns:a16="http://schemas.microsoft.com/office/drawing/2014/main" id="{FDB4AEE0-51EB-463B-8654-820D134EACE7}"/>
              </a:ext>
            </a:extLst>
          </p:cNvPr>
          <p:cNvPicPr>
            <a:picLocks noChangeAspect="1"/>
          </p:cNvPicPr>
          <p:nvPr/>
        </p:nvPicPr>
        <p:blipFill>
          <a:blip r:embed="rId3"/>
          <a:stretch>
            <a:fillRect/>
          </a:stretch>
        </p:blipFill>
        <p:spPr>
          <a:xfrm>
            <a:off x="1514475" y="2338387"/>
            <a:ext cx="6115050" cy="2181225"/>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E66E7EE-9E5D-4D1B-BF29-5D632B9966E0}"/>
                  </a:ext>
                </a:extLst>
              </p:cNvPr>
              <p:cNvSpPr txBox="1"/>
              <p:nvPr/>
            </p:nvSpPr>
            <p:spPr>
              <a:xfrm>
                <a:off x="990600" y="1600200"/>
                <a:ext cx="7391400" cy="646331"/>
              </a:xfrm>
              <a:prstGeom prst="rect">
                <a:avLst/>
              </a:prstGeom>
              <a:noFill/>
            </p:spPr>
            <p:txBody>
              <a:bodyPr wrap="square" rtlCol="0">
                <a:spAutoFit/>
              </a:bodyPr>
              <a:lstStyle/>
              <a:p>
                <a14:m>
                  <m:oMath xmlns:m="http://schemas.openxmlformats.org/officeDocument/2006/math">
                    <m:r>
                      <a:rPr lang="en-US" altLang="zh-CN" b="0" i="1" smtClean="0">
                        <a:latin typeface="Cambria Math" panose="02040503050406030204" pitchFamily="18" charset="0"/>
                      </a:rPr>
                      <m:t>𝐿𝑁𝑁</m:t>
                    </m:r>
                    <m:r>
                      <a:rPr lang="en-US" altLang="zh-CN" i="1">
                        <a:latin typeface="Cambria Math" panose="02040503050406030204" pitchFamily="18" charset="0"/>
                      </a:rPr>
                      <m:t>−</m:t>
                    </m:r>
                    <m:r>
                      <a:rPr lang="en-US" altLang="zh-CN" b="0" i="1" dirty="0" smtClean="0">
                        <a:latin typeface="Cambria Math" panose="02040503050406030204" pitchFamily="18" charset="0"/>
                      </a:rPr>
                      <m:t>𝐸𝐿</m:t>
                    </m:r>
                  </m:oMath>
                </a14:m>
                <a:r>
                  <a:rPr lang="zh-CN" altLang="en-US" dirty="0"/>
                  <a:t>模型就是在之</a:t>
                </a:r>
                <a14:m>
                  <m:oMath xmlns:m="http://schemas.openxmlformats.org/officeDocument/2006/math">
                    <m:r>
                      <a:rPr lang="en-US" altLang="zh-CN" b="0" i="1" smtClean="0">
                        <a:latin typeface="Cambria Math" panose="02040503050406030204" pitchFamily="18" charset="0"/>
                      </a:rPr>
                      <m:t>𝐸𝐿</m:t>
                    </m:r>
                    <m:r>
                      <a:rPr lang="zh-CN" altLang="en-US" i="1">
                        <a:latin typeface="Cambria Math" panose="02040503050406030204" pitchFamily="18" charset="0"/>
                      </a:rPr>
                      <m:t>算法</m:t>
                    </m:r>
                  </m:oMath>
                </a14:m>
                <a:r>
                  <a:rPr lang="zh-CN" altLang="en-US" dirty="0"/>
                  <a:t>的基础上，将只输出布尔值的逻辑运算函数，替换为输出</a:t>
                </a:r>
                <a14:m>
                  <m:oMath xmlns:m="http://schemas.openxmlformats.org/officeDocument/2006/math">
                    <m:r>
                      <a:rPr lang="en-US" altLang="zh-CN" b="0" i="1" smtClean="0">
                        <a:latin typeface="Cambria Math" panose="02040503050406030204" pitchFamily="18" charset="0"/>
                      </a:rPr>
                      <m:t>[0,1]</m:t>
                    </m:r>
                  </m:oMath>
                </a14:m>
                <a:r>
                  <a:rPr lang="zh-CN" altLang="en-US" dirty="0"/>
                  <a:t>之间的逻辑运算函数。</a:t>
                </a:r>
              </a:p>
            </p:txBody>
          </p:sp>
        </mc:Choice>
        <mc:Fallback xmlns="">
          <p:sp>
            <p:nvSpPr>
              <p:cNvPr id="4" name="文本框 3">
                <a:extLst>
                  <a:ext uri="{FF2B5EF4-FFF2-40B4-BE49-F238E27FC236}">
                    <a16:creationId xmlns:a16="http://schemas.microsoft.com/office/drawing/2014/main" id="{5E66E7EE-9E5D-4D1B-BF29-5D632B9966E0}"/>
                  </a:ext>
                </a:extLst>
              </p:cNvPr>
              <p:cNvSpPr txBox="1">
                <a:spLocks noRot="1" noChangeAspect="1" noMove="1" noResize="1" noEditPoints="1" noAdjustHandles="1" noChangeArrowheads="1" noChangeShapeType="1" noTextEdit="1"/>
              </p:cNvSpPr>
              <p:nvPr/>
            </p:nvSpPr>
            <p:spPr>
              <a:xfrm>
                <a:off x="990600" y="1600200"/>
                <a:ext cx="7391400" cy="646331"/>
              </a:xfrm>
              <a:prstGeom prst="rect">
                <a:avLst/>
              </a:prstGeom>
              <a:blipFill>
                <a:blip r:embed="rId4"/>
                <a:stretch>
                  <a:fillRect l="-743" t="-7547" b="-103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AA3894E-8573-49A2-A753-813CC47CA6D2}"/>
                  </a:ext>
                </a:extLst>
              </p:cNvPr>
              <p:cNvSpPr txBox="1"/>
              <p:nvPr/>
            </p:nvSpPr>
            <p:spPr>
              <a:xfrm>
                <a:off x="911901" y="4888468"/>
                <a:ext cx="7548798" cy="369332"/>
              </a:xfrm>
              <a:prstGeom prst="rect">
                <a:avLst/>
              </a:prstGeom>
              <a:noFill/>
            </p:spPr>
            <p:txBody>
              <a:bodyPr wrap="none" rtlCol="0">
                <a:spAutoFit/>
              </a:bodyPr>
              <a:lstStyle/>
              <a:p>
                <a:r>
                  <a:rPr lang="zh-CN" altLang="en-US" dirty="0"/>
                  <a:t>各个特征函数和规则上也都是有权重的，且这里的</a:t>
                </a:r>
                <a14:m>
                  <m:oMath xmlns:m="http://schemas.openxmlformats.org/officeDocument/2006/math">
                    <m:r>
                      <a:rPr lang="en-US" altLang="zh-CN" b="0" i="1" smtClean="0">
                        <a:latin typeface="Cambria Math" panose="02040503050406030204" pitchFamily="18" charset="0"/>
                      </a:rPr>
                      <m:t>𝑏𝑖𝑎𝑠</m:t>
                    </m:r>
                  </m:oMath>
                </a14:m>
                <a:r>
                  <a:rPr lang="zh-CN" altLang="en-US" dirty="0"/>
                  <a:t>也都是学习的参数</a:t>
                </a:r>
              </a:p>
            </p:txBody>
          </p:sp>
        </mc:Choice>
        <mc:Fallback xmlns="">
          <p:sp>
            <p:nvSpPr>
              <p:cNvPr id="5" name="文本框 4">
                <a:extLst>
                  <a:ext uri="{FF2B5EF4-FFF2-40B4-BE49-F238E27FC236}">
                    <a16:creationId xmlns:a16="http://schemas.microsoft.com/office/drawing/2014/main" id="{6AA3894E-8573-49A2-A753-813CC47CA6D2}"/>
                  </a:ext>
                </a:extLst>
              </p:cNvPr>
              <p:cNvSpPr txBox="1">
                <a:spLocks noRot="1" noChangeAspect="1" noMove="1" noResize="1" noEditPoints="1" noAdjustHandles="1" noChangeArrowheads="1" noChangeShapeType="1" noTextEdit="1"/>
              </p:cNvSpPr>
              <p:nvPr/>
            </p:nvSpPr>
            <p:spPr>
              <a:xfrm>
                <a:off x="911901" y="4888468"/>
                <a:ext cx="7548798" cy="369332"/>
              </a:xfrm>
              <a:prstGeom prst="rect">
                <a:avLst/>
              </a:prstGeom>
              <a:blipFill>
                <a:blip r:embed="rId5"/>
                <a:stretch>
                  <a:fillRect l="-727" t="-14754" b="-196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944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0B28C-6435-4F54-9509-487541218E34}"/>
              </a:ext>
            </a:extLst>
          </p:cNvPr>
          <p:cNvSpPr>
            <a:spLocks noGrp="1"/>
          </p:cNvSpPr>
          <p:nvPr>
            <p:ph type="title"/>
          </p:nvPr>
        </p:nvSpPr>
        <p:spPr>
          <a:xfrm>
            <a:off x="76200" y="0"/>
            <a:ext cx="8991600" cy="877455"/>
          </a:xfrm>
        </p:spPr>
        <p:txBody>
          <a:bodyPr/>
          <a:lstStyle/>
          <a:p>
            <a:r>
              <a:rPr lang="en-US" altLang="zh-CN" dirty="0"/>
              <a:t>Training</a:t>
            </a:r>
            <a:endParaRPr lang="zh-CN" altLang="en-US"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A8F1576-D32D-4E41-903C-4E51C3F295D3}"/>
                  </a:ext>
                </a:extLst>
              </p:cNvPr>
              <p:cNvSpPr txBox="1"/>
              <p:nvPr/>
            </p:nvSpPr>
            <p:spPr>
              <a:xfrm>
                <a:off x="838200" y="1676400"/>
                <a:ext cx="7848600" cy="369332"/>
              </a:xfrm>
              <a:prstGeom prst="rect">
                <a:avLst/>
              </a:prstGeom>
              <a:noFill/>
            </p:spPr>
            <p:txBody>
              <a:bodyPr wrap="square" rtlCol="0">
                <a:spAutoFit/>
              </a:bodyPr>
              <a:lstStyle/>
              <a:p>
                <a:r>
                  <a:rPr lang="en-US" altLang="zh-CN" sz="1800" b="0" i="0" u="none" strike="noStrike" baseline="0" dirty="0">
                    <a:latin typeface="Times New Roman" panose="02020603050405020304" pitchFamily="18" charset="0"/>
                    <a:cs typeface="Times New Roman" panose="02020603050405020304" pitchFamily="18" charset="0"/>
                  </a:rPr>
                  <a:t>The loss function </a:t>
                </a:r>
                <a14:m>
                  <m:oMath xmlns:m="http://schemas.openxmlformats.org/officeDocument/2006/math">
                    <m:r>
                      <a:rPr lang="en-US" altLang="zh-CN" sz="1800" b="0" i="1" u="none" strike="noStrike" baseline="0" smtClean="0">
                        <a:latin typeface="Cambria Math" panose="02040503050406030204" pitchFamily="18" charset="0"/>
                        <a:cs typeface="Times New Roman" panose="02020603050405020304" pitchFamily="18" charset="0"/>
                      </a:rPr>
                      <m:t>𝐿𝑜𝑠𝑠</m:t>
                    </m:r>
                    <m:r>
                      <a:rPr lang="en-US" altLang="zh-CN" sz="1800" b="0" i="1" u="none" strike="noStrike" baseline="0" smtClean="0">
                        <a:latin typeface="Cambria Math" panose="02040503050406030204" pitchFamily="18" charset="0"/>
                        <a:cs typeface="Times New Roman" panose="02020603050405020304" pitchFamily="18" charset="0"/>
                      </a:rPr>
                      <m:t>(</m:t>
                    </m:r>
                    <m:sSub>
                      <m:sSubPr>
                        <m:ctrlPr>
                          <a:rPr lang="en-US" altLang="zh-CN" sz="1800" b="0" i="1" u="none" strike="noStrike" baseline="0" smtClean="0">
                            <a:latin typeface="Cambria Math" panose="02040503050406030204" pitchFamily="18" charset="0"/>
                            <a:cs typeface="Times New Roman" panose="02020603050405020304" pitchFamily="18" charset="0"/>
                          </a:rPr>
                        </m:ctrlPr>
                      </m:sSubPr>
                      <m:e>
                        <m:r>
                          <a:rPr lang="en-US" altLang="zh-CN" sz="1800" b="0" i="1" u="none" strike="noStrike" baseline="0" smtClean="0">
                            <a:latin typeface="Cambria Math" panose="02040503050406030204" pitchFamily="18" charset="0"/>
                            <a:cs typeface="Times New Roman" panose="02020603050405020304" pitchFamily="18" charset="0"/>
                          </a:rPr>
                          <m:t>𝑚</m:t>
                        </m:r>
                      </m:e>
                      <m:sub>
                        <m:r>
                          <a:rPr lang="en-US" altLang="zh-CN" sz="1800" b="0" i="1" u="none" strike="noStrike" baseline="0" smtClean="0">
                            <a:latin typeface="Cambria Math" panose="02040503050406030204" pitchFamily="18" charset="0"/>
                            <a:cs typeface="Times New Roman" panose="02020603050405020304" pitchFamily="18" charset="0"/>
                          </a:rPr>
                          <m:t>𝑖</m:t>
                        </m:r>
                      </m:sub>
                    </m:sSub>
                    <m:r>
                      <a:rPr lang="en-US" altLang="zh-CN" sz="1800" b="0" i="1" u="none" strike="noStrike" baseline="0" smtClean="0">
                        <a:latin typeface="Cambria Math" panose="02040503050406030204" pitchFamily="18" charset="0"/>
                        <a:cs typeface="Times New Roman" panose="02020603050405020304" pitchFamily="18" charset="0"/>
                      </a:rPr>
                      <m:t>,</m:t>
                    </m:r>
                    <m:sSub>
                      <m:sSubPr>
                        <m:ctrlPr>
                          <a:rPr lang="en-US" altLang="zh-CN" sz="1800" b="0" i="1" u="none" strike="noStrike" baseline="0" smtClean="0">
                            <a:latin typeface="Cambria Math" panose="02040503050406030204" pitchFamily="18" charset="0"/>
                            <a:cs typeface="Times New Roman" panose="02020603050405020304" pitchFamily="18" charset="0"/>
                          </a:rPr>
                        </m:ctrlPr>
                      </m:sSubPr>
                      <m:e>
                        <m:r>
                          <a:rPr lang="en-US" altLang="zh-CN" sz="1800" b="0" i="1" u="none" strike="noStrike" baseline="0" smtClean="0">
                            <a:latin typeface="Cambria Math" panose="02040503050406030204" pitchFamily="18" charset="0"/>
                            <a:cs typeface="Times New Roman" panose="02020603050405020304" pitchFamily="18" charset="0"/>
                          </a:rPr>
                          <m:t>𝐶</m:t>
                        </m:r>
                      </m:e>
                      <m:sub>
                        <m:r>
                          <a:rPr lang="en-US" altLang="zh-CN" sz="1800" b="0" i="1" u="none" strike="noStrike" baseline="0" smtClean="0">
                            <a:latin typeface="Cambria Math" panose="02040503050406030204" pitchFamily="18" charset="0"/>
                            <a:cs typeface="Times New Roman" panose="02020603050405020304" pitchFamily="18" charset="0"/>
                          </a:rPr>
                          <m:t>𝑖</m:t>
                        </m:r>
                      </m:sub>
                    </m:sSub>
                    <m:r>
                      <a:rPr lang="en-US" altLang="zh-CN" sz="1800" b="0" i="1" u="none" strike="noStrike" baseline="0" smtClean="0">
                        <a:latin typeface="Cambria Math" panose="02040503050406030204" pitchFamily="18" charset="0"/>
                        <a:cs typeface="Times New Roman" panose="02020603050405020304" pitchFamily="18" charset="0"/>
                      </a:rPr>
                      <m:t>)</m:t>
                    </m:r>
                  </m:oMath>
                </a14:m>
                <a:r>
                  <a:rPr lang="en-US" altLang="zh-CN" sz="1800" b="0" i="0" u="none" strike="noStrike" baseline="0" dirty="0">
                    <a:latin typeface="Times New Roman" panose="02020603050405020304" pitchFamily="18" charset="0"/>
                    <a:cs typeface="Times New Roman" panose="02020603050405020304" pitchFamily="18" charset="0"/>
                  </a:rPr>
                  <a:t>for mention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𝑚</m:t>
                        </m:r>
                      </m:e>
                      <m:sub>
                        <m:r>
                          <a:rPr lang="en-US" altLang="zh-CN" i="1">
                            <a:latin typeface="Cambria Math" panose="02040503050406030204" pitchFamily="18" charset="0"/>
                            <a:cs typeface="Times New Roman" panose="02020603050405020304" pitchFamily="18" charset="0"/>
                          </a:rPr>
                          <m:t>𝑖</m:t>
                        </m:r>
                      </m:sub>
                    </m:sSub>
                  </m:oMath>
                </a14:m>
                <a:r>
                  <a:rPr lang="en-US" altLang="zh-CN" sz="1800" b="0" i="0" u="none" strike="noStrike" baseline="0" dirty="0">
                    <a:latin typeface="Times New Roman" panose="02020603050405020304" pitchFamily="18" charset="0"/>
                    <a:cs typeface="Times New Roman" panose="02020603050405020304" pitchFamily="18" charset="0"/>
                  </a:rPr>
                  <a:t> and candidates set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𝐶</m:t>
                        </m:r>
                      </m:e>
                      <m:sub>
                        <m:r>
                          <a:rPr lang="en-US" altLang="zh-CN" i="1">
                            <a:latin typeface="Cambria Math" panose="02040503050406030204" pitchFamily="18" charset="0"/>
                            <a:cs typeface="Times New Roman" panose="02020603050405020304" pitchFamily="18" charset="0"/>
                          </a:rPr>
                          <m:t>𝑖</m:t>
                        </m:r>
                      </m:sub>
                    </m:sSub>
                  </m:oMath>
                </a14:m>
                <a:r>
                  <a:rPr lang="en-US" altLang="zh-CN" sz="1800" b="0" i="0" u="none" strike="noStrike" baseline="0" dirty="0">
                    <a:latin typeface="Times New Roman" panose="02020603050405020304" pitchFamily="18" charset="0"/>
                    <a:cs typeface="Times New Roman" panose="02020603050405020304" pitchFamily="18" charset="0"/>
                  </a:rPr>
                  <a:t> is defined as</a:t>
                </a:r>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文本框 2">
                <a:extLst>
                  <a:ext uri="{FF2B5EF4-FFF2-40B4-BE49-F238E27FC236}">
                    <a16:creationId xmlns:a16="http://schemas.microsoft.com/office/drawing/2014/main" id="{0A8F1576-D32D-4E41-903C-4E51C3F295D3}"/>
                  </a:ext>
                </a:extLst>
              </p:cNvPr>
              <p:cNvSpPr txBox="1">
                <a:spLocks noRot="1" noChangeAspect="1" noMove="1" noResize="1" noEditPoints="1" noAdjustHandles="1" noChangeArrowheads="1" noChangeShapeType="1" noTextEdit="1"/>
              </p:cNvSpPr>
              <p:nvPr/>
            </p:nvSpPr>
            <p:spPr>
              <a:xfrm>
                <a:off x="838200" y="1676400"/>
                <a:ext cx="7848600" cy="369332"/>
              </a:xfrm>
              <a:prstGeom prst="rect">
                <a:avLst/>
              </a:prstGeom>
              <a:blipFill>
                <a:blip r:embed="rId2"/>
                <a:stretch>
                  <a:fillRect l="-699"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A9C368B4-2710-4590-9EF4-2F8C4673244D}"/>
                  </a:ext>
                </a:extLst>
              </p:cNvPr>
              <p:cNvSpPr txBox="1"/>
              <p:nvPr/>
            </p:nvSpPr>
            <p:spPr>
              <a:xfrm>
                <a:off x="2250594" y="2725439"/>
                <a:ext cx="5023811" cy="6940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𝑖𝑛</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sub>
                          </m:sSub>
                          <m:r>
                            <a:rPr lang="en-US" altLang="zh-CN">
                              <a:latin typeface="Cambria Math" panose="02040503050406030204" pitchFamily="18" charset="0"/>
                            </a:rPr>
                            <m:t>∖</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𝑖𝑝</m:t>
                                  </m:r>
                                </m:sub>
                              </m:sSub>
                            </m:e>
                          </m:d>
                        </m:sub>
                      </m:sSub>
                      <m:r>
                        <a:rPr lang="en-US" altLang="zh-CN">
                          <a:latin typeface="Cambria Math" panose="02040503050406030204" pitchFamily="18" charset="0"/>
                        </a:rPr>
                        <m:t> </m:t>
                      </m:r>
                      <m:r>
                        <m:rPr>
                          <m:sty m:val="p"/>
                        </m:rPr>
                        <a:rPr lang="en-US" altLang="zh-CN">
                          <a:latin typeface="Cambria Math" panose="02040503050406030204" pitchFamily="18" charset="0"/>
                        </a:rPr>
                        <m:t>max</m:t>
                      </m:r>
                      <m:d>
                        <m:dPr>
                          <m:ctrlPr>
                            <a:rPr lang="zh-CN" altLang="zh-CN" i="1">
                              <a:latin typeface="Cambria Math" panose="02040503050406030204" pitchFamily="18" charset="0"/>
                            </a:rPr>
                          </m:ctrlPr>
                        </m:dPr>
                        <m:e>
                          <m:r>
                            <a:rPr lang="en-US" altLang="zh-CN">
                              <a:latin typeface="Cambria Math" panose="02040503050406030204" pitchFamily="18" charset="0"/>
                            </a:rPr>
                            <m:t>0,</m:t>
                          </m:r>
                          <m:r>
                            <a:rPr lang="en-US" altLang="zh-CN" i="1">
                              <a:latin typeface="Cambria Math" panose="02040503050406030204" pitchFamily="18" charset="0"/>
                            </a:rPr>
                            <m:t>−</m:t>
                          </m:r>
                          <m:d>
                            <m:dPr>
                              <m:ctrlPr>
                                <a:rPr lang="zh-CN" altLang="zh-CN" i="1">
                                  <a:latin typeface="Cambria Math" panose="02040503050406030204" pitchFamily="18" charset="0"/>
                                </a:rPr>
                              </m:ctrlPr>
                            </m:dPr>
                            <m:e>
                              <m:r>
                                <a:rPr lang="en-US" altLang="zh-CN" i="1">
                                  <a:latin typeface="Cambria Math" panose="02040503050406030204" pitchFamily="18" charset="0"/>
                                </a:rPr>
                                <m:t>𝑠</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𝑖</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𝑖𝑝</m:t>
                                      </m:r>
                                    </m:sub>
                                  </m:sSub>
                                </m:e>
                              </m:d>
                              <m:r>
                                <a:rPr lang="en-US" altLang="zh-CN" i="1">
                                  <a:latin typeface="Cambria Math" panose="02040503050406030204" pitchFamily="18" charset="0"/>
                                </a:rPr>
                                <m:t>−</m:t>
                              </m:r>
                              <m:r>
                                <a:rPr lang="en-US" altLang="zh-CN" i="1">
                                  <a:latin typeface="Cambria Math" panose="02040503050406030204" pitchFamily="18" charset="0"/>
                                </a:rPr>
                                <m:t>𝑠</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𝑖</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𝑖𝑛</m:t>
                                      </m:r>
                                    </m:sub>
                                  </m:sSub>
                                </m:e>
                              </m:d>
                            </m:e>
                          </m:d>
                          <m:r>
                            <a:rPr lang="en-US" altLang="zh-CN">
                              <a:latin typeface="Cambria Math" panose="02040503050406030204" pitchFamily="18" charset="0"/>
                            </a:rPr>
                            <m:t>+</m:t>
                          </m:r>
                          <m:r>
                            <a:rPr lang="en-US" altLang="zh-CN" i="1">
                              <a:latin typeface="Cambria Math" panose="02040503050406030204" pitchFamily="18" charset="0"/>
                            </a:rPr>
                            <m:t>𝜇</m:t>
                          </m:r>
                        </m:e>
                      </m:d>
                    </m:oMath>
                  </m:oMathPara>
                </a14:m>
                <a:endParaRPr lang="zh-CN" altLang="zh-CN" dirty="0"/>
              </a:p>
              <a:p>
                <a:endParaRPr lang="zh-CN" altLang="en-US" dirty="0"/>
              </a:p>
            </p:txBody>
          </p:sp>
        </mc:Choice>
        <mc:Fallback xmlns="">
          <p:sp>
            <p:nvSpPr>
              <p:cNvPr id="7" name="文本框 6">
                <a:extLst>
                  <a:ext uri="{FF2B5EF4-FFF2-40B4-BE49-F238E27FC236}">
                    <a16:creationId xmlns:a16="http://schemas.microsoft.com/office/drawing/2014/main" id="{A9C368B4-2710-4590-9EF4-2F8C4673244D}"/>
                  </a:ext>
                </a:extLst>
              </p:cNvPr>
              <p:cNvSpPr txBox="1">
                <a:spLocks noRot="1" noChangeAspect="1" noMove="1" noResize="1" noEditPoints="1" noAdjustHandles="1" noChangeArrowheads="1" noChangeShapeType="1" noTextEdit="1"/>
              </p:cNvSpPr>
              <p:nvPr/>
            </p:nvSpPr>
            <p:spPr>
              <a:xfrm>
                <a:off x="2250594" y="2725439"/>
                <a:ext cx="5023811" cy="694036"/>
              </a:xfrm>
              <a:prstGeom prst="rect">
                <a:avLst/>
              </a:prstGeom>
              <a:blipFill>
                <a:blip r:embed="rId3"/>
                <a:stretch>
                  <a:fillRect l="-12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E5D26F83-40BA-44CA-B88A-05882629001E}"/>
                  </a:ext>
                </a:extLst>
              </p:cNvPr>
              <p:cNvSpPr txBox="1"/>
              <p:nvPr/>
            </p:nvSpPr>
            <p:spPr>
              <a:xfrm>
                <a:off x="1143000" y="3886200"/>
                <a:ext cx="7162800" cy="667747"/>
              </a:xfrm>
              <a:prstGeom prst="rect">
                <a:avLst/>
              </a:prstGeom>
              <a:noFill/>
            </p:spPr>
            <p:txBody>
              <a:bodyPr wrap="square" rtlCol="0">
                <a:spAutoFit/>
              </a:bodyPr>
              <a:lstStyle/>
              <a:p>
                <a14:m>
                  <m:oMath xmlns:m="http://schemas.openxmlformats.org/officeDocument/2006/math">
                    <m:sSub>
                      <m:sSubPr>
                        <m:ctrlPr>
                          <a:rPr lang="zh-CN" altLang="zh-CN" i="1" smtClean="0">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𝑖𝑝</m:t>
                        </m:r>
                      </m:sub>
                    </m:sSub>
                  </m:oMath>
                </a14:m>
                <a:r>
                  <a:rPr lang="en-US" altLang="zh-CN" dirty="0"/>
                  <a:t> </a:t>
                </a:r>
                <a14:m>
                  <m:oMath xmlns:m="http://schemas.openxmlformats.org/officeDocument/2006/math">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sub>
                    </m:sSub>
                  </m:oMath>
                </a14:m>
                <a:r>
                  <a:rPr lang="zh-CN" altLang="en-US" dirty="0"/>
                  <a:t>表示该</a:t>
                </a:r>
                <a:r>
                  <a:rPr lang="en-US" altLang="zh-CN" dirty="0">
                    <a:latin typeface="Times New Roman" panose="02020603050405020304" pitchFamily="18" charset="0"/>
                    <a:cs typeface="Times New Roman" panose="02020603050405020304" pitchFamily="18" charset="0"/>
                  </a:rPr>
                  <a:t>mention</a:t>
                </a:r>
                <a:r>
                  <a:rPr lang="en-US" altLang="zh-CN" dirty="0"/>
                  <a:t>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𝑚</m:t>
                        </m:r>
                      </m:e>
                      <m:sub>
                        <m:r>
                          <a:rPr lang="en-US" altLang="zh-CN" i="1">
                            <a:latin typeface="Cambria Math" panose="02040503050406030204" pitchFamily="18" charset="0"/>
                            <a:cs typeface="Times New Roman" panose="02020603050405020304" pitchFamily="18" charset="0"/>
                          </a:rPr>
                          <m:t>𝑖</m:t>
                        </m:r>
                      </m:sub>
                    </m:sSub>
                  </m:oMath>
                </a14:m>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的正确实体链接，其他的实体可以看作是负样本。</a:t>
                </a:r>
                <a:endParaRPr lang="zh-CN" altLang="en-US" dirty="0"/>
              </a:p>
            </p:txBody>
          </p:sp>
        </mc:Choice>
        <mc:Fallback xmlns="">
          <p:sp>
            <p:nvSpPr>
              <p:cNvPr id="9" name="文本框 8">
                <a:extLst>
                  <a:ext uri="{FF2B5EF4-FFF2-40B4-BE49-F238E27FC236}">
                    <a16:creationId xmlns:a16="http://schemas.microsoft.com/office/drawing/2014/main" id="{E5D26F83-40BA-44CA-B88A-05882629001E}"/>
                  </a:ext>
                </a:extLst>
              </p:cNvPr>
              <p:cNvSpPr txBox="1">
                <a:spLocks noRot="1" noChangeAspect="1" noMove="1" noResize="1" noEditPoints="1" noAdjustHandles="1" noChangeArrowheads="1" noChangeShapeType="1" noTextEdit="1"/>
              </p:cNvSpPr>
              <p:nvPr/>
            </p:nvSpPr>
            <p:spPr>
              <a:xfrm>
                <a:off x="1143000" y="3886200"/>
                <a:ext cx="7162800" cy="667747"/>
              </a:xfrm>
              <a:prstGeom prst="rect">
                <a:avLst/>
              </a:prstGeom>
              <a:blipFill>
                <a:blip r:embed="rId4"/>
                <a:stretch>
                  <a:fillRect l="-766" t="-8257" b="-100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61068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4BF9843-9BC7-438B-962D-082BC5C4AA31}"/>
              </a:ext>
            </a:extLst>
          </p:cNvPr>
          <p:cNvPicPr>
            <a:picLocks noChangeAspect="1"/>
          </p:cNvPicPr>
          <p:nvPr/>
        </p:nvPicPr>
        <p:blipFill rotWithShape="1">
          <a:blip r:embed="rId3"/>
          <a:srcRect l="-7806" t="-3696" r="7806" b="3696"/>
          <a:stretch/>
        </p:blipFill>
        <p:spPr>
          <a:xfrm>
            <a:off x="4114800" y="4114800"/>
            <a:ext cx="4452991" cy="2465420"/>
          </a:xfrm>
          <a:prstGeom prst="rect">
            <a:avLst/>
          </a:prstGeom>
        </p:spPr>
      </p:pic>
      <p:sp>
        <p:nvSpPr>
          <p:cNvPr id="2" name="标题 1">
            <a:extLst>
              <a:ext uri="{FF2B5EF4-FFF2-40B4-BE49-F238E27FC236}">
                <a16:creationId xmlns:a16="http://schemas.microsoft.com/office/drawing/2014/main" id="{B8E0B28C-6435-4F54-9509-487541218E34}"/>
              </a:ext>
            </a:extLst>
          </p:cNvPr>
          <p:cNvSpPr>
            <a:spLocks noGrp="1"/>
          </p:cNvSpPr>
          <p:nvPr>
            <p:ph type="title"/>
          </p:nvPr>
        </p:nvSpPr>
        <p:spPr>
          <a:xfrm>
            <a:off x="0" y="-9525"/>
            <a:ext cx="8991600" cy="877455"/>
          </a:xfrm>
        </p:spPr>
        <p:txBody>
          <a:bodyPr/>
          <a:lstStyle/>
          <a:p>
            <a:r>
              <a:rPr lang="en-US" altLang="zh-CN" dirty="0"/>
              <a:t>Experiment Result</a:t>
            </a:r>
            <a:endParaRPr lang="zh-CN" altLang="en-US" dirty="0"/>
          </a:p>
        </p:txBody>
      </p:sp>
      <p:pic>
        <p:nvPicPr>
          <p:cNvPr id="4" name="图片 3">
            <a:extLst>
              <a:ext uri="{FF2B5EF4-FFF2-40B4-BE49-F238E27FC236}">
                <a16:creationId xmlns:a16="http://schemas.microsoft.com/office/drawing/2014/main" id="{343AB64E-B4BA-4ED4-998D-16902B61E24A}"/>
              </a:ext>
            </a:extLst>
          </p:cNvPr>
          <p:cNvPicPr>
            <a:picLocks noChangeAspect="1"/>
          </p:cNvPicPr>
          <p:nvPr/>
        </p:nvPicPr>
        <p:blipFill>
          <a:blip r:embed="rId4"/>
          <a:stretch>
            <a:fillRect/>
          </a:stretch>
        </p:blipFill>
        <p:spPr>
          <a:xfrm>
            <a:off x="0" y="4351864"/>
            <a:ext cx="4743450" cy="2000250"/>
          </a:xfrm>
          <a:prstGeom prst="rect">
            <a:avLst/>
          </a:prstGeom>
        </p:spPr>
      </p:pic>
      <p:pic>
        <p:nvPicPr>
          <p:cNvPr id="5" name="图片 4">
            <a:extLst>
              <a:ext uri="{FF2B5EF4-FFF2-40B4-BE49-F238E27FC236}">
                <a16:creationId xmlns:a16="http://schemas.microsoft.com/office/drawing/2014/main" id="{AAE74B30-0730-4E62-9195-25EE7B0438A7}"/>
              </a:ext>
            </a:extLst>
          </p:cNvPr>
          <p:cNvPicPr>
            <a:picLocks noChangeAspect="1"/>
          </p:cNvPicPr>
          <p:nvPr/>
        </p:nvPicPr>
        <p:blipFill>
          <a:blip r:embed="rId5"/>
          <a:stretch>
            <a:fillRect/>
          </a:stretch>
        </p:blipFill>
        <p:spPr>
          <a:xfrm>
            <a:off x="0" y="914400"/>
            <a:ext cx="9144000" cy="3291512"/>
          </a:xfrm>
          <a:prstGeom prst="rect">
            <a:avLst/>
          </a:prstGeom>
        </p:spPr>
      </p:pic>
    </p:spTree>
    <p:extLst>
      <p:ext uri="{BB962C8B-B14F-4D97-AF65-F5344CB8AC3E}">
        <p14:creationId xmlns:p14="http://schemas.microsoft.com/office/powerpoint/2010/main" val="227976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96CC2996-0D0A-444D-A523-99829D930250}"/>
              </a:ext>
            </a:extLst>
          </p:cNvPr>
          <p:cNvPicPr>
            <a:picLocks noChangeAspect="1"/>
          </p:cNvPicPr>
          <p:nvPr/>
        </p:nvPicPr>
        <p:blipFill>
          <a:blip r:embed="rId3"/>
          <a:stretch>
            <a:fillRect/>
          </a:stretch>
        </p:blipFill>
        <p:spPr>
          <a:xfrm>
            <a:off x="4340293" y="959805"/>
            <a:ext cx="4886115" cy="1892677"/>
          </a:xfrm>
          <a:prstGeom prst="rect">
            <a:avLst/>
          </a:prstGeom>
        </p:spPr>
      </p:pic>
      <p:sp>
        <p:nvSpPr>
          <p:cNvPr id="2" name="标题 1">
            <a:extLst>
              <a:ext uri="{FF2B5EF4-FFF2-40B4-BE49-F238E27FC236}">
                <a16:creationId xmlns:a16="http://schemas.microsoft.com/office/drawing/2014/main" id="{B8E0B28C-6435-4F54-9509-487541218E34}"/>
              </a:ext>
            </a:extLst>
          </p:cNvPr>
          <p:cNvSpPr>
            <a:spLocks noGrp="1"/>
          </p:cNvSpPr>
          <p:nvPr>
            <p:ph type="title"/>
          </p:nvPr>
        </p:nvSpPr>
        <p:spPr>
          <a:xfrm>
            <a:off x="105756" y="22445"/>
            <a:ext cx="8991600" cy="877455"/>
          </a:xfrm>
        </p:spPr>
        <p:txBody>
          <a:bodyPr/>
          <a:lstStyle/>
          <a:p>
            <a:r>
              <a:rPr lang="en-US" altLang="zh-CN" dirty="0"/>
              <a:t>Experiment Result</a:t>
            </a:r>
            <a:endParaRPr lang="zh-CN" altLang="en-US" dirty="0"/>
          </a:p>
        </p:txBody>
      </p:sp>
      <p:pic>
        <p:nvPicPr>
          <p:cNvPr id="5" name="图片 4">
            <a:extLst>
              <a:ext uri="{FF2B5EF4-FFF2-40B4-BE49-F238E27FC236}">
                <a16:creationId xmlns:a16="http://schemas.microsoft.com/office/drawing/2014/main" id="{0912BAF1-EDFE-44BB-81BD-611CF28CFFF8}"/>
              </a:ext>
            </a:extLst>
          </p:cNvPr>
          <p:cNvPicPr>
            <a:picLocks noChangeAspect="1"/>
          </p:cNvPicPr>
          <p:nvPr/>
        </p:nvPicPr>
        <p:blipFill>
          <a:blip r:embed="rId4"/>
          <a:stretch>
            <a:fillRect/>
          </a:stretch>
        </p:blipFill>
        <p:spPr>
          <a:xfrm>
            <a:off x="-51950" y="959805"/>
            <a:ext cx="4594396" cy="1981200"/>
          </a:xfrm>
          <a:prstGeom prst="rect">
            <a:avLst/>
          </a:prstGeom>
        </p:spPr>
      </p:pic>
      <p:pic>
        <p:nvPicPr>
          <p:cNvPr id="6" name="图片 5">
            <a:extLst>
              <a:ext uri="{FF2B5EF4-FFF2-40B4-BE49-F238E27FC236}">
                <a16:creationId xmlns:a16="http://schemas.microsoft.com/office/drawing/2014/main" id="{0303161F-E16D-47AD-AF3D-99C3A8F4D6B5}"/>
              </a:ext>
            </a:extLst>
          </p:cNvPr>
          <p:cNvPicPr>
            <a:picLocks noChangeAspect="1"/>
          </p:cNvPicPr>
          <p:nvPr/>
        </p:nvPicPr>
        <p:blipFill>
          <a:blip r:embed="rId5"/>
          <a:stretch>
            <a:fillRect/>
          </a:stretch>
        </p:blipFill>
        <p:spPr>
          <a:xfrm>
            <a:off x="-8562" y="3424933"/>
            <a:ext cx="4912415" cy="2743200"/>
          </a:xfrm>
          <a:prstGeom prst="rect">
            <a:avLst/>
          </a:prstGeom>
        </p:spPr>
      </p:pic>
      <p:pic>
        <p:nvPicPr>
          <p:cNvPr id="8" name="图片 7">
            <a:extLst>
              <a:ext uri="{FF2B5EF4-FFF2-40B4-BE49-F238E27FC236}">
                <a16:creationId xmlns:a16="http://schemas.microsoft.com/office/drawing/2014/main" id="{32E6BA51-7347-46B4-B807-D520813213E3}"/>
              </a:ext>
            </a:extLst>
          </p:cNvPr>
          <p:cNvPicPr>
            <a:picLocks noChangeAspect="1"/>
          </p:cNvPicPr>
          <p:nvPr/>
        </p:nvPicPr>
        <p:blipFill>
          <a:blip r:embed="rId6"/>
          <a:stretch>
            <a:fillRect/>
          </a:stretch>
        </p:blipFill>
        <p:spPr>
          <a:xfrm>
            <a:off x="4601556" y="2904681"/>
            <a:ext cx="4273408" cy="1802040"/>
          </a:xfrm>
          <a:prstGeom prst="rect">
            <a:avLst/>
          </a:prstGeom>
        </p:spPr>
      </p:pic>
    </p:spTree>
    <p:extLst>
      <p:ext uri="{BB962C8B-B14F-4D97-AF65-F5344CB8AC3E}">
        <p14:creationId xmlns:p14="http://schemas.microsoft.com/office/powerpoint/2010/main" val="4208813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p:nvPr/>
        </p:nvSpPr>
        <p:spPr>
          <a:xfrm>
            <a:off x="104115" y="3032119"/>
            <a:ext cx="8935769" cy="7937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altLang="zh-CN" sz="4000" b="1" i="0" u="none" strike="noStrike" kern="1200" cap="none" spc="0" normalizeH="0" baseline="0" noProof="0" dirty="0">
                <a:ln>
                  <a:noFill/>
                </a:ln>
                <a:solidFill>
                  <a:prstClr val="black">
                    <a:lumMod val="75000"/>
                    <a:lumOff val="25000"/>
                  </a:prstClr>
                </a:solidFill>
                <a:effectLst/>
                <a:uLnTx/>
                <a:uFillTx/>
                <a:latin typeface="Times New Roman"/>
                <a:cs typeface="+mn-cs"/>
              </a:rPr>
              <a:t>Thanks for your attention!</a:t>
            </a:r>
            <a:endParaRPr kumimoji="0" lang="en-US" altLang="zh-CN" sz="4400" b="1" i="0" u="none" strike="noStrike" kern="1200" cap="none" spc="0" normalizeH="0" baseline="0" noProof="0" dirty="0">
              <a:ln>
                <a:noFill/>
              </a:ln>
              <a:solidFill>
                <a:prstClr val="black">
                  <a:lumMod val="75000"/>
                  <a:lumOff val="25000"/>
                </a:prstClr>
              </a:solidFill>
              <a:effectLst/>
              <a:uLnTx/>
              <a:uFillTx/>
              <a:latin typeface="Times New Roman"/>
              <a:cs typeface="+mn-cs"/>
            </a:endParaRPr>
          </a:p>
          <a:p>
            <a:pPr marL="457200" marR="0" lvl="1"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endParaRPr kumimoji="0" lang="en-US" altLang="zh-CN" sz="2400" b="1" i="0" u="none" strike="noStrike" kern="1200" cap="none" spc="0" normalizeH="0" baseline="0" noProof="0" dirty="0">
              <a:ln>
                <a:noFill/>
              </a:ln>
              <a:solidFill>
                <a:prstClr val="black">
                  <a:lumMod val="75000"/>
                  <a:lumOff val="25000"/>
                </a:prstClr>
              </a:solidFill>
              <a:effectLst/>
              <a:uLnTx/>
              <a:uFillTx/>
              <a:latin typeface="Times New Roman"/>
              <a:cs typeface="+mn-cs"/>
            </a:endParaRPr>
          </a:p>
        </p:txBody>
      </p:sp>
    </p:spTree>
    <p:extLst>
      <p:ext uri="{BB962C8B-B14F-4D97-AF65-F5344CB8AC3E}">
        <p14:creationId xmlns:p14="http://schemas.microsoft.com/office/powerpoint/2010/main" val="4260133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0B28C-6435-4F54-9509-487541218E34}"/>
              </a:ext>
            </a:extLst>
          </p:cNvPr>
          <p:cNvSpPr>
            <a:spLocks noGrp="1"/>
          </p:cNvSpPr>
          <p:nvPr>
            <p:ph type="title"/>
          </p:nvPr>
        </p:nvSpPr>
        <p:spPr/>
        <p:txBody>
          <a:bodyPr/>
          <a:lstStyle/>
          <a:p>
            <a:endParaRPr lang="zh-CN" altLang="en-US"/>
          </a:p>
        </p:txBody>
      </p:sp>
      <p:sp>
        <p:nvSpPr>
          <p:cNvPr id="4" name="文本框 3">
            <a:extLst>
              <a:ext uri="{FF2B5EF4-FFF2-40B4-BE49-F238E27FC236}">
                <a16:creationId xmlns:a16="http://schemas.microsoft.com/office/drawing/2014/main" id="{2C39DE4A-70AA-42C9-A288-13642C90CCBA}"/>
              </a:ext>
            </a:extLst>
          </p:cNvPr>
          <p:cNvSpPr txBox="1"/>
          <p:nvPr/>
        </p:nvSpPr>
        <p:spPr>
          <a:xfrm>
            <a:off x="146725" y="1447800"/>
            <a:ext cx="8850549" cy="3754874"/>
          </a:xfrm>
          <a:prstGeom prst="rect">
            <a:avLst/>
          </a:prstGeom>
          <a:noFill/>
        </p:spPr>
        <p:txBody>
          <a:bodyPr wrap="square">
            <a:spAutoFit/>
          </a:bodyPr>
          <a:lstStyle/>
          <a:p>
            <a:pPr algn="ctr"/>
            <a:endParaRPr lang="en-US" altLang="zh-CN" sz="2800" b="1" dirty="0"/>
          </a:p>
          <a:p>
            <a:pPr algn="ctr"/>
            <a:endParaRPr lang="en-US" altLang="zh-CN" sz="2800" b="1" dirty="0"/>
          </a:p>
          <a:p>
            <a:pPr algn="ctr"/>
            <a:endParaRPr lang="en-US" altLang="zh-CN" sz="2800" b="1" dirty="0"/>
          </a:p>
          <a:p>
            <a:pPr algn="ctr"/>
            <a:endParaRPr lang="en-US" altLang="zh-CN" sz="2800" b="1" dirty="0"/>
          </a:p>
          <a:p>
            <a:pPr algn="ctr"/>
            <a:endParaRPr lang="en-US" altLang="zh-CN" sz="2800" b="1" dirty="0"/>
          </a:p>
          <a:p>
            <a:pPr algn="ctr"/>
            <a:endParaRPr lang="en-US" altLang="zh-CN" sz="2800" b="1" dirty="0"/>
          </a:p>
          <a:p>
            <a:pPr algn="ctr"/>
            <a:endParaRPr lang="en-US" altLang="zh-CN" sz="2800" b="1" dirty="0"/>
          </a:p>
          <a:p>
            <a:pPr algn="ctr"/>
            <a:endParaRPr lang="en-US" altLang="zh-CN" dirty="0"/>
          </a:p>
          <a:p>
            <a:pPr algn="ctr"/>
            <a:r>
              <a:rPr lang="en-US" altLang="zh-CN" sz="2400" b="1" dirty="0"/>
              <a:t>ACL2021</a:t>
            </a:r>
          </a:p>
        </p:txBody>
      </p:sp>
      <p:pic>
        <p:nvPicPr>
          <p:cNvPr id="3" name="图片 2">
            <a:extLst>
              <a:ext uri="{FF2B5EF4-FFF2-40B4-BE49-F238E27FC236}">
                <a16:creationId xmlns:a16="http://schemas.microsoft.com/office/drawing/2014/main" id="{F2B64FB0-A52C-4D97-9838-7213038DEE5E}"/>
              </a:ext>
            </a:extLst>
          </p:cNvPr>
          <p:cNvPicPr>
            <a:picLocks noChangeAspect="1"/>
          </p:cNvPicPr>
          <p:nvPr/>
        </p:nvPicPr>
        <p:blipFill>
          <a:blip r:embed="rId2"/>
          <a:stretch>
            <a:fillRect/>
          </a:stretch>
        </p:blipFill>
        <p:spPr>
          <a:xfrm>
            <a:off x="-1" y="1905000"/>
            <a:ext cx="9144000" cy="2835913"/>
          </a:xfrm>
          <a:prstGeom prst="rect">
            <a:avLst/>
          </a:prstGeom>
        </p:spPr>
      </p:pic>
    </p:spTree>
    <p:extLst>
      <p:ext uri="{BB962C8B-B14F-4D97-AF65-F5344CB8AC3E}">
        <p14:creationId xmlns:p14="http://schemas.microsoft.com/office/powerpoint/2010/main" val="346131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0B28C-6435-4F54-9509-487541218E34}"/>
              </a:ext>
            </a:extLst>
          </p:cNvPr>
          <p:cNvSpPr>
            <a:spLocks noGrp="1"/>
          </p:cNvSpPr>
          <p:nvPr>
            <p:ph type="title"/>
          </p:nvPr>
        </p:nvSpPr>
        <p:spPr>
          <a:xfrm>
            <a:off x="76200" y="0"/>
            <a:ext cx="8991600" cy="877455"/>
          </a:xfrm>
        </p:spPr>
        <p:txBody>
          <a:bodyPr/>
          <a:lstStyle/>
          <a:p>
            <a:r>
              <a:rPr lang="en-US" altLang="zh-CN" dirty="0"/>
              <a:t>Entity linking(EL)</a:t>
            </a:r>
            <a:endParaRPr lang="zh-CN" altLang="en-US" dirty="0"/>
          </a:p>
        </p:txBody>
      </p:sp>
      <p:pic>
        <p:nvPicPr>
          <p:cNvPr id="5" name="图片 4">
            <a:extLst>
              <a:ext uri="{FF2B5EF4-FFF2-40B4-BE49-F238E27FC236}">
                <a16:creationId xmlns:a16="http://schemas.microsoft.com/office/drawing/2014/main" id="{95B4CD3D-914B-4AAA-A1CC-A31ADE87BCB6}"/>
              </a:ext>
            </a:extLst>
          </p:cNvPr>
          <p:cNvPicPr>
            <a:picLocks noChangeAspect="1"/>
          </p:cNvPicPr>
          <p:nvPr/>
        </p:nvPicPr>
        <p:blipFill rotWithShape="1">
          <a:blip r:embed="rId2"/>
          <a:srcRect b="7981"/>
          <a:stretch/>
        </p:blipFill>
        <p:spPr>
          <a:xfrm>
            <a:off x="32657" y="1452880"/>
            <a:ext cx="8924831" cy="2133600"/>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CD4A32C-53FE-49EA-BCAB-760D4FD4C871}"/>
                  </a:ext>
                </a:extLst>
              </p:cNvPr>
              <p:cNvSpPr txBox="1"/>
              <p:nvPr/>
            </p:nvSpPr>
            <p:spPr>
              <a:xfrm>
                <a:off x="800100" y="4343400"/>
                <a:ext cx="7543800" cy="1015663"/>
              </a:xfrm>
              <a:prstGeom prst="rect">
                <a:avLst/>
              </a:prstGeom>
              <a:noFill/>
            </p:spPr>
            <p:txBody>
              <a:bodyPr wrap="square" rtlCol="0">
                <a:spAutoFit/>
              </a:bodyPr>
              <a:lstStyle/>
              <a:p>
                <a:r>
                  <a:rPr lang="en-US" altLang="zh-CN" sz="2000" b="1" dirty="0"/>
                  <a:t>Entity linking</a:t>
                </a:r>
                <a:r>
                  <a:rPr lang="zh-CN" altLang="en-US" sz="2000" b="1" dirty="0"/>
                  <a:t>：</a:t>
                </a:r>
                <a:r>
                  <a:rPr lang="zh-CN" altLang="en-US" sz="2000" dirty="0"/>
                  <a:t>给定一段文本，文本中会有一些被</a:t>
                </a:r>
                <a14:m>
                  <m:oMath xmlns:m="http://schemas.openxmlformats.org/officeDocument/2006/math">
                    <m:r>
                      <a:rPr lang="en-US" altLang="zh-CN" sz="2000" b="0" i="1" smtClean="0">
                        <a:latin typeface="Cambria Math" panose="02040503050406030204" pitchFamily="18" charset="0"/>
                      </a:rPr>
                      <m:t>𝑚𝑒𝑛𝑡𝑖𝑜𝑛</m:t>
                    </m:r>
                  </m:oMath>
                </a14:m>
                <a:r>
                  <a:rPr lang="zh-CN" altLang="en-US" sz="2000" dirty="0"/>
                  <a:t>的实体。需要从知识图谱中，找到对应的实体进行链接</a:t>
                </a:r>
                <a:r>
                  <a:rPr lang="en-US" altLang="zh-CN" sz="2000" dirty="0"/>
                  <a:t>(</a:t>
                </a:r>
                <a14:m>
                  <m:oMath xmlns:m="http://schemas.openxmlformats.org/officeDocument/2006/math">
                    <m:r>
                      <a:rPr lang="en-US" altLang="zh-CN" sz="2000" b="0" i="1" smtClean="0">
                        <a:latin typeface="Cambria Math" panose="02040503050406030204" pitchFamily="18" charset="0"/>
                      </a:rPr>
                      <m:t>𝑙𝑖𝑛𝑘</m:t>
                    </m:r>
                  </m:oMath>
                </a14:m>
                <a:r>
                  <a:rPr lang="en-US" altLang="zh-CN" sz="2000" dirty="0"/>
                  <a:t>)</a:t>
                </a:r>
                <a:r>
                  <a:rPr lang="zh-CN" altLang="en-US" sz="2000" dirty="0"/>
                  <a:t>，实现歧义消除。</a:t>
                </a:r>
              </a:p>
            </p:txBody>
          </p:sp>
        </mc:Choice>
        <mc:Fallback xmlns="">
          <p:sp>
            <p:nvSpPr>
              <p:cNvPr id="6" name="文本框 5">
                <a:extLst>
                  <a:ext uri="{FF2B5EF4-FFF2-40B4-BE49-F238E27FC236}">
                    <a16:creationId xmlns:a16="http://schemas.microsoft.com/office/drawing/2014/main" id="{DCD4A32C-53FE-49EA-BCAB-760D4FD4C871}"/>
                  </a:ext>
                </a:extLst>
              </p:cNvPr>
              <p:cNvSpPr txBox="1">
                <a:spLocks noRot="1" noChangeAspect="1" noMove="1" noResize="1" noEditPoints="1" noAdjustHandles="1" noChangeArrowheads="1" noChangeShapeType="1" noTextEdit="1"/>
              </p:cNvSpPr>
              <p:nvPr/>
            </p:nvSpPr>
            <p:spPr>
              <a:xfrm>
                <a:off x="800100" y="4343400"/>
                <a:ext cx="7543800" cy="1015663"/>
              </a:xfrm>
              <a:prstGeom prst="rect">
                <a:avLst/>
              </a:prstGeom>
              <a:blipFill>
                <a:blip r:embed="rId3"/>
                <a:stretch>
                  <a:fillRect l="-808" t="-5422" r="-4120" b="-78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65065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0B28C-6435-4F54-9509-487541218E34}"/>
              </a:ext>
            </a:extLst>
          </p:cNvPr>
          <p:cNvSpPr>
            <a:spLocks noGrp="1"/>
          </p:cNvSpPr>
          <p:nvPr>
            <p:ph type="title"/>
          </p:nvPr>
        </p:nvSpPr>
        <p:spPr>
          <a:xfrm>
            <a:off x="100787" y="-17665"/>
            <a:ext cx="8991600" cy="877455"/>
          </a:xfrm>
        </p:spPr>
        <p:txBody>
          <a:bodyPr/>
          <a:lstStyle/>
          <a:p>
            <a:r>
              <a:rPr lang="en-US" altLang="zh-CN" dirty="0"/>
              <a:t>Short-text Entity linking(EL)</a:t>
            </a:r>
            <a:endParaRPr lang="zh-CN" altLang="en-US" dirty="0"/>
          </a:p>
        </p:txBody>
      </p:sp>
      <p:pic>
        <p:nvPicPr>
          <p:cNvPr id="5" name="图片 4">
            <a:extLst>
              <a:ext uri="{FF2B5EF4-FFF2-40B4-BE49-F238E27FC236}">
                <a16:creationId xmlns:a16="http://schemas.microsoft.com/office/drawing/2014/main" id="{95B4CD3D-914B-4AAA-A1CC-A31ADE87BCB6}"/>
              </a:ext>
            </a:extLst>
          </p:cNvPr>
          <p:cNvPicPr>
            <a:picLocks noChangeAspect="1"/>
          </p:cNvPicPr>
          <p:nvPr/>
        </p:nvPicPr>
        <p:blipFill rotWithShape="1">
          <a:blip r:embed="rId3"/>
          <a:srcRect b="7981"/>
          <a:stretch/>
        </p:blipFill>
        <p:spPr>
          <a:xfrm>
            <a:off x="32657" y="1447800"/>
            <a:ext cx="8924831" cy="2133600"/>
          </a:xfrm>
          <a:prstGeom prst="rect">
            <a:avLst/>
          </a:prstGeom>
        </p:spPr>
      </p:pic>
      <p:sp>
        <p:nvSpPr>
          <p:cNvPr id="6" name="文本框 5">
            <a:extLst>
              <a:ext uri="{FF2B5EF4-FFF2-40B4-BE49-F238E27FC236}">
                <a16:creationId xmlns:a16="http://schemas.microsoft.com/office/drawing/2014/main" id="{DCD4A32C-53FE-49EA-BCAB-760D4FD4C871}"/>
              </a:ext>
            </a:extLst>
          </p:cNvPr>
          <p:cNvSpPr txBox="1"/>
          <p:nvPr/>
        </p:nvSpPr>
        <p:spPr>
          <a:xfrm>
            <a:off x="800100" y="3914255"/>
            <a:ext cx="7543800" cy="1323439"/>
          </a:xfrm>
          <a:prstGeom prst="rect">
            <a:avLst/>
          </a:prstGeom>
          <a:noFill/>
        </p:spPr>
        <p:txBody>
          <a:bodyPr wrap="square" rtlCol="0">
            <a:spAutoFit/>
          </a:bodyPr>
          <a:lstStyle/>
          <a:p>
            <a:r>
              <a:rPr lang="en-US" altLang="zh-CN" sz="2000" dirty="0"/>
              <a:t>Short-text entity linking : A particular type of entity linking, focused on short text(</a:t>
            </a:r>
            <a:r>
              <a:rPr lang="en-US" altLang="zh-CN" sz="2000" dirty="0">
                <a:solidFill>
                  <a:srgbClr val="FF0000"/>
                </a:solidFill>
              </a:rPr>
              <a:t>a single sentence or question</a:t>
            </a:r>
            <a:r>
              <a:rPr lang="en-US" altLang="zh-CN" sz="2000" dirty="0"/>
              <a:t>) ,has attracted recent attention due to its relevance for downstream applications such as question answering[1] and conversational systems.</a:t>
            </a:r>
            <a:endParaRPr lang="zh-CN" altLang="en-US" sz="2000" dirty="0"/>
          </a:p>
        </p:txBody>
      </p:sp>
      <p:sp>
        <p:nvSpPr>
          <p:cNvPr id="4" name="文本框 3">
            <a:extLst>
              <a:ext uri="{FF2B5EF4-FFF2-40B4-BE49-F238E27FC236}">
                <a16:creationId xmlns:a16="http://schemas.microsoft.com/office/drawing/2014/main" id="{2D401391-799B-4523-9F7B-7550F23D9E23}"/>
              </a:ext>
            </a:extLst>
          </p:cNvPr>
          <p:cNvSpPr txBox="1"/>
          <p:nvPr/>
        </p:nvSpPr>
        <p:spPr>
          <a:xfrm>
            <a:off x="32658" y="6436638"/>
            <a:ext cx="8924830" cy="430887"/>
          </a:xfrm>
          <a:prstGeom prst="rect">
            <a:avLst/>
          </a:prstGeom>
          <a:noFill/>
        </p:spPr>
        <p:txBody>
          <a:bodyPr wrap="square" rtlCol="0">
            <a:spAutoFit/>
          </a:bodyPr>
          <a:lstStyle/>
          <a:p>
            <a:r>
              <a:rPr lang="en-US" altLang="zh-CN" sz="1100" dirty="0">
                <a:latin typeface="Times New Roman" panose="02020603050405020304" pitchFamily="18" charset="0"/>
                <a:cs typeface="Times New Roman" panose="02020603050405020304" pitchFamily="18" charset="0"/>
              </a:rPr>
              <a:t>[1] </a:t>
            </a:r>
            <a:r>
              <a:rPr lang="en-US" altLang="zh-CN" sz="1100" b="0" i="0" u="none" strike="noStrike" baseline="0" dirty="0">
                <a:latin typeface="Times New Roman" panose="02020603050405020304" pitchFamily="18" charset="0"/>
                <a:cs typeface="Times New Roman" panose="02020603050405020304" pitchFamily="18" charset="0"/>
              </a:rPr>
              <a:t>Pavan </a:t>
            </a:r>
            <a:r>
              <a:rPr lang="en-US" altLang="zh-CN" sz="1100" b="0" i="0" u="none" strike="noStrike" baseline="0" dirty="0" err="1">
                <a:latin typeface="Times New Roman" panose="02020603050405020304" pitchFamily="18" charset="0"/>
                <a:cs typeface="Times New Roman" panose="02020603050405020304" pitchFamily="18" charset="0"/>
              </a:rPr>
              <a:t>Kapanipathi</a:t>
            </a:r>
            <a:r>
              <a:rPr lang="en-US" altLang="zh-CN" sz="1100" b="0" i="0" u="none" strike="noStrike" baseline="0" dirty="0">
                <a:latin typeface="Times New Roman" panose="02020603050405020304" pitchFamily="18" charset="0"/>
                <a:cs typeface="Times New Roman" panose="02020603050405020304" pitchFamily="18" charset="0"/>
              </a:rPr>
              <a:t>, Ibrahim Abdelaziz, Srinivas Ravishankar, Salim </a:t>
            </a:r>
            <a:r>
              <a:rPr lang="en-US" altLang="zh-CN" sz="1100" b="0" i="0" u="none" strike="noStrike" baseline="0" dirty="0" err="1">
                <a:latin typeface="Times New Roman" panose="02020603050405020304" pitchFamily="18" charset="0"/>
                <a:cs typeface="Times New Roman" panose="02020603050405020304" pitchFamily="18" charset="0"/>
              </a:rPr>
              <a:t>Roukos</a:t>
            </a:r>
            <a:r>
              <a:rPr lang="en-US" altLang="zh-CN" sz="1100" b="0" i="0" u="none" strike="noStrike" baseline="0" dirty="0">
                <a:latin typeface="Times New Roman" panose="02020603050405020304" pitchFamily="18" charset="0"/>
                <a:cs typeface="Times New Roman" panose="02020603050405020304" pitchFamily="18" charset="0"/>
              </a:rPr>
              <a:t>, Alexander Gray, Ramon </a:t>
            </a:r>
            <a:r>
              <a:rPr lang="it-IT" altLang="zh-CN" sz="1100" b="0" i="0" u="none" strike="noStrike" baseline="0" dirty="0">
                <a:latin typeface="Times New Roman" panose="02020603050405020304" pitchFamily="18" charset="0"/>
                <a:cs typeface="Times New Roman" panose="02020603050405020304" pitchFamily="18" charset="0"/>
              </a:rPr>
              <a:t>Astudillo, Maria Chang, Cristina Cornelio, Saswati </a:t>
            </a:r>
            <a:r>
              <a:rPr lang="fr-FR" altLang="zh-CN" sz="1100" b="0" i="0" u="none" strike="noStrike" baseline="0" dirty="0">
                <a:latin typeface="Times New Roman" panose="02020603050405020304" pitchFamily="18" charset="0"/>
                <a:cs typeface="Times New Roman" panose="02020603050405020304" pitchFamily="18" charset="0"/>
              </a:rPr>
              <a:t>Dana, Achille Fokoue, et al. </a:t>
            </a:r>
            <a:r>
              <a:rPr lang="en-US" altLang="zh-CN" sz="1100" b="1" dirty="0">
                <a:latin typeface="Times New Roman" panose="02020603050405020304" pitchFamily="18" charset="0"/>
                <a:cs typeface="Times New Roman" panose="02020603050405020304" pitchFamily="18" charset="0"/>
              </a:rPr>
              <a:t>Leveraging abstract meaning representation for knowledge base-question answering</a:t>
            </a:r>
            <a:r>
              <a:rPr lang="fr-FR" altLang="zh-CN" sz="1100" dirty="0">
                <a:latin typeface="Times New Roman" panose="02020603050405020304" pitchFamily="18" charset="0"/>
                <a:cs typeface="Times New Roman" panose="02020603050405020304" pitchFamily="18" charset="0"/>
              </a:rPr>
              <a:t>. In ACL 2021.</a:t>
            </a:r>
            <a:endParaRPr lang="zh-CN" alt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9401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0B28C-6435-4F54-9509-487541218E34}"/>
              </a:ext>
            </a:extLst>
          </p:cNvPr>
          <p:cNvSpPr>
            <a:spLocks noGrp="1"/>
          </p:cNvSpPr>
          <p:nvPr>
            <p:ph type="title"/>
          </p:nvPr>
        </p:nvSpPr>
        <p:spPr>
          <a:xfrm>
            <a:off x="0" y="0"/>
            <a:ext cx="8991600" cy="877455"/>
          </a:xfrm>
        </p:spPr>
        <p:txBody>
          <a:bodyPr/>
          <a:lstStyle/>
          <a:p>
            <a:r>
              <a:rPr lang="en-US" altLang="zh-CN" dirty="0"/>
              <a:t>Motivation</a:t>
            </a:r>
            <a:endParaRPr lang="zh-CN" altLang="en-US" dirty="0"/>
          </a:p>
        </p:txBody>
      </p:sp>
      <p:pic>
        <p:nvPicPr>
          <p:cNvPr id="5" name="图片 4">
            <a:extLst>
              <a:ext uri="{FF2B5EF4-FFF2-40B4-BE49-F238E27FC236}">
                <a16:creationId xmlns:a16="http://schemas.microsoft.com/office/drawing/2014/main" id="{95B4CD3D-914B-4AAA-A1CC-A31ADE87BCB6}"/>
              </a:ext>
            </a:extLst>
          </p:cNvPr>
          <p:cNvPicPr>
            <a:picLocks noChangeAspect="1"/>
          </p:cNvPicPr>
          <p:nvPr/>
        </p:nvPicPr>
        <p:blipFill rotWithShape="1">
          <a:blip r:embed="rId3"/>
          <a:srcRect b="7981"/>
          <a:stretch/>
        </p:blipFill>
        <p:spPr>
          <a:xfrm>
            <a:off x="0" y="1209854"/>
            <a:ext cx="8924831" cy="2133600"/>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25E006E2-09BD-4914-A571-3356A15AC046}"/>
                  </a:ext>
                </a:extLst>
              </p:cNvPr>
              <p:cNvSpPr txBox="1"/>
              <p:nvPr/>
            </p:nvSpPr>
            <p:spPr>
              <a:xfrm>
                <a:off x="838200" y="3701253"/>
                <a:ext cx="7543800" cy="1754326"/>
              </a:xfrm>
              <a:prstGeom prst="rect">
                <a:avLst/>
              </a:prstGeom>
              <a:noFill/>
            </p:spPr>
            <p:txBody>
              <a:bodyPr wrap="square" rtlCol="0">
                <a:spAutoFit/>
              </a:bodyPr>
              <a:lstStyle/>
              <a:p>
                <a:r>
                  <a:rPr lang="en-US" altLang="zh-CN" dirty="0" err="1">
                    <a:highlight>
                      <a:srgbClr val="FFFF00"/>
                    </a:highlight>
                    <a:latin typeface="Cambria Math" panose="02040503050406030204" pitchFamily="18" charset="0"/>
                  </a:rPr>
                  <a:t>DBpedia</a:t>
                </a:r>
                <a:r>
                  <a:rPr lang="zh-CN" altLang="en-US" dirty="0">
                    <a:latin typeface="Cambria Math" panose="02040503050406030204" pitchFamily="18" charset="0"/>
                  </a:rPr>
                  <a:t>可以直接从知识图谱中搜索出与</a:t>
                </a:r>
                <a14:m>
                  <m:oMath xmlns:m="http://schemas.openxmlformats.org/officeDocument/2006/math">
                    <m:r>
                      <a:rPr lang="en-US" altLang="zh-CN" b="0" i="1" smtClean="0">
                        <a:latin typeface="Cambria Math" panose="02040503050406030204" pitchFamily="18" charset="0"/>
                      </a:rPr>
                      <m:t>𝑚𝑒𝑛𝑡𝑖𝑜𝑛</m:t>
                    </m:r>
                  </m:oMath>
                </a14:m>
                <a:r>
                  <a:rPr lang="zh-CN" altLang="en-US" b="0" dirty="0">
                    <a:latin typeface="Cambria Math" panose="02040503050406030204" pitchFamily="18" charset="0"/>
                  </a:rPr>
                  <a:t>匹配的</a:t>
                </a:r>
                <a:r>
                  <a:rPr lang="en-US" altLang="zh-CN" b="0" dirty="0">
                    <a:latin typeface="Cambria Math" panose="02040503050406030204" pitchFamily="18" charset="0"/>
                  </a:rPr>
                  <a:t>candidates</a:t>
                </a:r>
              </a:p>
              <a:p>
                <a:pPr marL="285750" indent="-285750">
                  <a:buFont typeface="Arial" panose="020B0604020202020204" pitchFamily="34" charset="0"/>
                  <a:buChar char="•"/>
                </a:pPr>
                <a14:m>
                  <m:oMath xmlns:m="http://schemas.openxmlformats.org/officeDocument/2006/math">
                    <m:r>
                      <a:rPr lang="en-US" altLang="zh-CN" b="0" i="1" smtClean="0">
                        <a:latin typeface="Cambria Math" panose="02040503050406030204" pitchFamily="18" charset="0"/>
                      </a:rPr>
                      <m:t>𝐶𝑎𝑚𝑒𝑟𝑜𝑛</m:t>
                    </m:r>
                    <m:r>
                      <a:rPr lang="zh-CN" altLang="en-US" i="1">
                        <a:latin typeface="Cambria Math" panose="02040503050406030204" pitchFamily="18" charset="0"/>
                      </a:rPr>
                      <m:t>：</m:t>
                    </m:r>
                  </m:oMath>
                </a14:m>
                <a:r>
                  <a:rPr lang="zh-CN" altLang="en-US" dirty="0"/>
                  <a:t>这里列举出的两个实体的</a:t>
                </a:r>
                <a:r>
                  <a:rPr lang="en-US" altLang="zh-CN" dirty="0"/>
                  <a:t>string similarity</a:t>
                </a:r>
                <a:r>
                  <a:rPr lang="zh-CN" altLang="en-US" dirty="0"/>
                  <a:t>是非常接近的，可以通过由</a:t>
                </a:r>
                <a:r>
                  <a:rPr lang="en-US" altLang="zh-CN" dirty="0"/>
                  <a:t>In-degree</a:t>
                </a:r>
                <a:r>
                  <a:rPr lang="zh-CN" altLang="en-US" dirty="0"/>
                  <a:t>来度量各个实体的受欢迎程度，从而判断出</a:t>
                </a:r>
                <a:r>
                  <a:rPr lang="en-US" altLang="zh-CN" dirty="0" err="1"/>
                  <a:t>James_Cameron</a:t>
                </a:r>
                <a:r>
                  <a:rPr lang="zh-CN" altLang="en-US" dirty="0"/>
                  <a:t>为正确的匹配。</a:t>
                </a:r>
                <a:endParaRPr lang="en-US" altLang="zh-CN" dirty="0"/>
              </a:p>
              <a:p>
                <a:pPr marL="285750" indent="-285750">
                  <a:buFont typeface="Arial" panose="020B0604020202020204" pitchFamily="34" charset="0"/>
                  <a:buChar char="•"/>
                </a:pPr>
                <a14:m>
                  <m:oMath xmlns:m="http://schemas.openxmlformats.org/officeDocument/2006/math">
                    <m:r>
                      <a:rPr lang="en-US" altLang="zh-CN" b="0" i="1" smtClean="0">
                        <a:latin typeface="Cambria Math" panose="02040503050406030204" pitchFamily="18" charset="0"/>
                      </a:rPr>
                      <m:t>𝑇𝑖𝑡𝑎𝑛𝑖𝑐</m:t>
                    </m:r>
                  </m:oMath>
                </a14:m>
                <a:r>
                  <a:rPr lang="zh-CN" altLang="en-US" dirty="0"/>
                  <a:t>：两个实体的</a:t>
                </a:r>
                <a:r>
                  <a:rPr lang="en-US" altLang="zh-CN" dirty="0"/>
                  <a:t>string similarity</a:t>
                </a:r>
                <a:r>
                  <a:rPr lang="zh-CN" altLang="en-US" dirty="0"/>
                  <a:t>相差很多，受欢迎程度差不多，这反而会选出相反的结果。</a:t>
                </a:r>
              </a:p>
            </p:txBody>
          </p:sp>
        </mc:Choice>
        <mc:Fallback xmlns="">
          <p:sp>
            <p:nvSpPr>
              <p:cNvPr id="7" name="文本框 6">
                <a:extLst>
                  <a:ext uri="{FF2B5EF4-FFF2-40B4-BE49-F238E27FC236}">
                    <a16:creationId xmlns:a16="http://schemas.microsoft.com/office/drawing/2014/main" id="{25E006E2-09BD-4914-A571-3356A15AC046}"/>
                  </a:ext>
                </a:extLst>
              </p:cNvPr>
              <p:cNvSpPr txBox="1">
                <a:spLocks noRot="1" noChangeAspect="1" noMove="1" noResize="1" noEditPoints="1" noAdjustHandles="1" noChangeArrowheads="1" noChangeShapeType="1" noTextEdit="1"/>
              </p:cNvSpPr>
              <p:nvPr/>
            </p:nvSpPr>
            <p:spPr>
              <a:xfrm>
                <a:off x="838200" y="3701253"/>
                <a:ext cx="7543800" cy="1754326"/>
              </a:xfrm>
              <a:prstGeom prst="rect">
                <a:avLst/>
              </a:prstGeom>
              <a:blipFill>
                <a:blip r:embed="rId4"/>
                <a:stretch>
                  <a:fillRect l="-728" t="-2431" b="-3472"/>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9E537FB7-385C-44BC-BF7B-9BDA10AFFDE7}"/>
              </a:ext>
            </a:extLst>
          </p:cNvPr>
          <p:cNvSpPr txBox="1"/>
          <p:nvPr/>
        </p:nvSpPr>
        <p:spPr>
          <a:xfrm>
            <a:off x="762000" y="5625145"/>
            <a:ext cx="7467600" cy="646331"/>
          </a:xfrm>
          <a:prstGeom prst="rect">
            <a:avLst/>
          </a:prstGeom>
          <a:noFill/>
        </p:spPr>
        <p:txBody>
          <a:bodyPr wrap="square" rtlCol="0">
            <a:spAutoFit/>
          </a:bodyPr>
          <a:lstStyle/>
          <a:p>
            <a:r>
              <a:rPr lang="zh-CN" altLang="en-US" dirty="0"/>
              <a:t>这个例子体现了如何通过先验知识、局部特征以及集体实体链接去解决</a:t>
            </a:r>
            <a:r>
              <a:rPr lang="en-US" altLang="zh-CN" dirty="0"/>
              <a:t>short-text EL</a:t>
            </a:r>
            <a:r>
              <a:rPr lang="zh-CN" altLang="en-US" dirty="0"/>
              <a:t>的</a:t>
            </a:r>
            <a:r>
              <a:rPr lang="en-US" altLang="zh-CN" dirty="0"/>
              <a:t>limited context</a:t>
            </a:r>
            <a:r>
              <a:rPr lang="zh-CN" altLang="en-US" dirty="0"/>
              <a:t>问题的思路。</a:t>
            </a:r>
          </a:p>
        </p:txBody>
      </p:sp>
    </p:spTree>
    <p:extLst>
      <p:ext uri="{BB962C8B-B14F-4D97-AF65-F5344CB8AC3E}">
        <p14:creationId xmlns:p14="http://schemas.microsoft.com/office/powerpoint/2010/main" val="1193960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0B28C-6435-4F54-9509-487541218E34}"/>
              </a:ext>
            </a:extLst>
          </p:cNvPr>
          <p:cNvSpPr>
            <a:spLocks noGrp="1"/>
          </p:cNvSpPr>
          <p:nvPr>
            <p:ph type="title"/>
          </p:nvPr>
        </p:nvSpPr>
        <p:spPr>
          <a:xfrm>
            <a:off x="76200" y="0"/>
            <a:ext cx="8991600" cy="877455"/>
          </a:xfrm>
        </p:spPr>
        <p:txBody>
          <a:bodyPr/>
          <a:lstStyle/>
          <a:p>
            <a:r>
              <a:rPr lang="en-US" altLang="zh-CN" dirty="0"/>
              <a:t>Motivation</a:t>
            </a:r>
            <a:endParaRPr lang="zh-CN" altLang="en-US" dirty="0"/>
          </a:p>
        </p:txBody>
      </p:sp>
      <p:sp>
        <p:nvSpPr>
          <p:cNvPr id="3" name="文本框 2">
            <a:extLst>
              <a:ext uri="{FF2B5EF4-FFF2-40B4-BE49-F238E27FC236}">
                <a16:creationId xmlns:a16="http://schemas.microsoft.com/office/drawing/2014/main" id="{C9A72B80-4DF8-48FD-84F7-DB0ABE998DE5}"/>
              </a:ext>
            </a:extLst>
          </p:cNvPr>
          <p:cNvSpPr txBox="1"/>
          <p:nvPr/>
        </p:nvSpPr>
        <p:spPr>
          <a:xfrm>
            <a:off x="1066800" y="1447800"/>
            <a:ext cx="7315200" cy="1323439"/>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solidFill>
                  <a:srgbClr val="000000"/>
                </a:solidFill>
                <a:latin typeface="NimbusRomNo9L-Regu"/>
              </a:rPr>
              <a:t>Short-t</a:t>
            </a:r>
            <a:r>
              <a:rPr lang="en-US" altLang="zh-CN" sz="2000" b="0" i="0" u="none" strike="noStrike" baseline="0" dirty="0">
                <a:solidFill>
                  <a:srgbClr val="000000"/>
                </a:solidFill>
                <a:latin typeface="NimbusRomNo9L-Regu"/>
              </a:rPr>
              <a:t>ext EL</a:t>
            </a:r>
            <a:r>
              <a:rPr lang="zh-CN" altLang="en-US" sz="2000" b="0" i="0" u="none" strike="noStrike" baseline="0" dirty="0">
                <a:solidFill>
                  <a:srgbClr val="000000"/>
                </a:solidFill>
                <a:latin typeface="NimbusRomNo9L-Regu"/>
              </a:rPr>
              <a:t>因为</a:t>
            </a:r>
            <a:r>
              <a:rPr lang="en-US" altLang="zh-CN" sz="2000" b="0" i="0" u="none" strike="noStrike" baseline="0" dirty="0">
                <a:latin typeface="NimbusRomNo9L-Regu"/>
              </a:rPr>
              <a:t>limited context surrounding mentions</a:t>
            </a:r>
            <a:r>
              <a:rPr lang="zh-CN" altLang="en-US" sz="2000" b="0" i="0" u="none" strike="noStrike" baseline="0" dirty="0">
                <a:latin typeface="NimbusRomNo9L-Regu"/>
              </a:rPr>
              <a:t>会导致更大的歧义。需要模型更多的去利用一些</a:t>
            </a:r>
            <a:r>
              <a:rPr lang="zh-CN" altLang="en-US" sz="2000" b="0" i="0" u="none" strike="noStrike" baseline="0" dirty="0">
                <a:highlight>
                  <a:srgbClr val="FFFF00"/>
                </a:highlight>
                <a:latin typeface="NimbusRomNo9L-Regu"/>
              </a:rPr>
              <a:t>先验信息</a:t>
            </a:r>
            <a:r>
              <a:rPr lang="zh-CN" altLang="en-US" sz="2000" b="0" i="0" u="none" strike="noStrike" baseline="0" dirty="0">
                <a:latin typeface="NimbusRomNo9L-Regu"/>
              </a:rPr>
              <a:t>。</a:t>
            </a:r>
            <a:endParaRPr lang="en-US" altLang="zh-CN" sz="2000" b="0" i="0" u="none" strike="noStrike" baseline="0" dirty="0">
              <a:latin typeface="NimbusRomNo9L-Regu"/>
            </a:endParaRPr>
          </a:p>
          <a:p>
            <a:pPr marL="285750" indent="-285750">
              <a:buFont typeface="Arial" panose="020B0604020202020204" pitchFamily="34" charset="0"/>
              <a:buChar char="•"/>
            </a:pPr>
            <a:r>
              <a:rPr lang="zh-CN" altLang="en-US" sz="2000" dirty="0">
                <a:latin typeface="NimbusRomNo9L-Regu"/>
              </a:rPr>
              <a:t>之前的方法大多是一些启发式或者黑箱神经网络算法，缺少可解释性。</a:t>
            </a:r>
            <a:endParaRPr lang="zh-CN" altLang="en-US" sz="2000" dirty="0"/>
          </a:p>
        </p:txBody>
      </p:sp>
    </p:spTree>
    <p:extLst>
      <p:ext uri="{BB962C8B-B14F-4D97-AF65-F5344CB8AC3E}">
        <p14:creationId xmlns:p14="http://schemas.microsoft.com/office/powerpoint/2010/main" val="1175336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0B28C-6435-4F54-9509-487541218E34}"/>
              </a:ext>
            </a:extLst>
          </p:cNvPr>
          <p:cNvSpPr>
            <a:spLocks noGrp="1"/>
          </p:cNvSpPr>
          <p:nvPr>
            <p:ph type="title"/>
          </p:nvPr>
        </p:nvSpPr>
        <p:spPr>
          <a:xfrm>
            <a:off x="76200" y="9525"/>
            <a:ext cx="8991600" cy="877455"/>
          </a:xfrm>
        </p:spPr>
        <p:txBody>
          <a:bodyPr/>
          <a:lstStyle/>
          <a:p>
            <a:r>
              <a:rPr lang="en-US" altLang="zh-CN" dirty="0"/>
              <a:t>Contribution</a:t>
            </a:r>
            <a:endParaRPr lang="zh-CN" altLang="en-US" dirty="0"/>
          </a:p>
        </p:txBody>
      </p:sp>
      <p:sp>
        <p:nvSpPr>
          <p:cNvPr id="3" name="文本框 2">
            <a:extLst>
              <a:ext uri="{FF2B5EF4-FFF2-40B4-BE49-F238E27FC236}">
                <a16:creationId xmlns:a16="http://schemas.microsoft.com/office/drawing/2014/main" id="{CF2EDE00-F19D-4CBE-9A49-FAB25C4094E2}"/>
              </a:ext>
            </a:extLst>
          </p:cNvPr>
          <p:cNvSpPr txBox="1"/>
          <p:nvPr/>
        </p:nvSpPr>
        <p:spPr>
          <a:xfrm>
            <a:off x="1066800" y="2042279"/>
            <a:ext cx="7010400" cy="3477875"/>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dirty="0"/>
              <a:t>The first</a:t>
            </a:r>
            <a:r>
              <a:rPr lang="zh-CN" altLang="en-US" sz="2000" dirty="0"/>
              <a:t>个用于实体链接的神经符号方法（创造了“</a:t>
            </a:r>
            <a:r>
              <a:rPr lang="en-US" altLang="zh-CN" sz="2000" dirty="0"/>
              <a:t>LNN-EL”</a:t>
            </a:r>
            <a:r>
              <a:rPr lang="zh-CN" altLang="en-US" sz="2000" dirty="0"/>
              <a:t>），它提供了一种学习 </a:t>
            </a:r>
            <a:r>
              <a:rPr lang="en-US" altLang="zh-CN" sz="2000" dirty="0"/>
              <a:t>EL </a:t>
            </a:r>
            <a:r>
              <a:rPr lang="zh-CN" altLang="en-US" sz="2000" dirty="0"/>
              <a:t>规则的原则性方法</a:t>
            </a:r>
            <a:endParaRPr lang="en-US" altLang="zh-CN" sz="2000" dirty="0"/>
          </a:p>
          <a:p>
            <a:pPr marL="285750" indent="-285750">
              <a:buFont typeface="Wingdings" panose="05000000000000000000" pitchFamily="2" charset="2"/>
              <a:buChar char="l"/>
            </a:pPr>
            <a:r>
              <a:rPr lang="zh-CN" altLang="en-US" sz="2000" dirty="0"/>
              <a:t>有很好的</a:t>
            </a:r>
            <a:r>
              <a:rPr lang="en-US" altLang="zh-CN" sz="2000" b="0" i="0" u="none" strike="noStrike" baseline="0" dirty="0">
                <a:latin typeface="NimbusRomNo9L-Regu"/>
              </a:rPr>
              <a:t>extensible</a:t>
            </a:r>
            <a:r>
              <a:rPr lang="zh-CN" altLang="en-US" sz="2000" b="0" i="0" u="none" strike="noStrike" baseline="0" dirty="0">
                <a:latin typeface="NimbusRomNo9L-Regu"/>
              </a:rPr>
              <a:t>，可以结合不同类型的局部和全局特征以及先前黑盒神经方法的结果，建立新的模型</a:t>
            </a:r>
            <a:endParaRPr lang="en-US" altLang="zh-CN" sz="2000" b="0" i="0" u="none" strike="noStrike" baseline="0" dirty="0">
              <a:latin typeface="NimbusRomNo9L-Regu"/>
            </a:endParaRPr>
          </a:p>
          <a:p>
            <a:pPr marL="285750" indent="-285750">
              <a:buFont typeface="Wingdings" panose="05000000000000000000" pitchFamily="2" charset="2"/>
              <a:buChar char="l"/>
            </a:pPr>
            <a:r>
              <a:rPr lang="zh-CN" altLang="en-US" sz="2000" dirty="0"/>
              <a:t>该方法产生了可解释的规则，人类可以检查这些规则以获得可操作的见解</a:t>
            </a:r>
            <a:endParaRPr lang="en-US" altLang="zh-CN" sz="2000" dirty="0"/>
          </a:p>
          <a:p>
            <a:pPr marL="285750" indent="-285750">
              <a:buFont typeface="Wingdings" panose="05000000000000000000" pitchFamily="2" charset="2"/>
              <a:buChar char="l"/>
            </a:pPr>
            <a:r>
              <a:rPr lang="zh-CN" altLang="en-US" sz="2000" dirty="0"/>
              <a:t>在三个基准数据集上评估我们的方法，比使用 </a:t>
            </a:r>
            <a:r>
              <a:rPr lang="en-US" altLang="zh-CN" sz="2000" dirty="0" err="1"/>
              <a:t>SotA</a:t>
            </a:r>
            <a:r>
              <a:rPr lang="en-US" altLang="zh-CN" sz="2000" dirty="0"/>
              <a:t> </a:t>
            </a:r>
            <a:r>
              <a:rPr lang="zh-CN" altLang="en-US" sz="2000" dirty="0"/>
              <a:t>黑盒神经方法效果更好</a:t>
            </a:r>
            <a:endParaRPr lang="en-US" altLang="zh-CN" sz="2000" dirty="0"/>
          </a:p>
          <a:p>
            <a:pPr marL="285750" indent="-285750">
              <a:buFont typeface="Wingdings" panose="05000000000000000000" pitchFamily="2" charset="2"/>
              <a:buChar char="l"/>
            </a:pPr>
            <a:r>
              <a:rPr lang="zh-CN" altLang="en-US" sz="2000" dirty="0"/>
              <a:t>模型有很好的迁移性，它不仅在训练它的数据集上表现良好，而且在没有进一步训练的情况下在同一领域的其他数据集上也表现良好</a:t>
            </a:r>
          </a:p>
        </p:txBody>
      </p:sp>
    </p:spTree>
    <p:extLst>
      <p:ext uri="{BB962C8B-B14F-4D97-AF65-F5344CB8AC3E}">
        <p14:creationId xmlns:p14="http://schemas.microsoft.com/office/powerpoint/2010/main" val="2740395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0B28C-6435-4F54-9509-487541218E34}"/>
              </a:ext>
            </a:extLst>
          </p:cNvPr>
          <p:cNvSpPr>
            <a:spLocks noGrp="1"/>
          </p:cNvSpPr>
          <p:nvPr>
            <p:ph type="title"/>
          </p:nvPr>
        </p:nvSpPr>
        <p:spPr>
          <a:xfrm>
            <a:off x="32657" y="0"/>
            <a:ext cx="8991600" cy="877455"/>
          </a:xfrm>
        </p:spPr>
        <p:txBody>
          <a:bodyPr/>
          <a:lstStyle/>
          <a:p>
            <a:r>
              <a:rPr lang="en-US" altLang="zh-CN" dirty="0"/>
              <a:t>Model</a:t>
            </a:r>
            <a:endParaRPr lang="zh-CN" altLang="en-US" dirty="0"/>
          </a:p>
        </p:txBody>
      </p:sp>
      <p:pic>
        <p:nvPicPr>
          <p:cNvPr id="5" name="图片 4">
            <a:extLst>
              <a:ext uri="{FF2B5EF4-FFF2-40B4-BE49-F238E27FC236}">
                <a16:creationId xmlns:a16="http://schemas.microsoft.com/office/drawing/2014/main" id="{9D2B16BE-523F-482D-BB8E-4D74D5D211C5}"/>
              </a:ext>
            </a:extLst>
          </p:cNvPr>
          <p:cNvPicPr>
            <a:picLocks noChangeAspect="1"/>
          </p:cNvPicPr>
          <p:nvPr/>
        </p:nvPicPr>
        <p:blipFill>
          <a:blip r:embed="rId3"/>
          <a:stretch>
            <a:fillRect/>
          </a:stretch>
        </p:blipFill>
        <p:spPr>
          <a:xfrm>
            <a:off x="604157" y="1419546"/>
            <a:ext cx="7848600" cy="3581400"/>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652418E2-19C1-472C-9DC6-28D2D743C8D1}"/>
                  </a:ext>
                </a:extLst>
              </p:cNvPr>
              <p:cNvSpPr txBox="1"/>
              <p:nvPr/>
            </p:nvSpPr>
            <p:spPr>
              <a:xfrm>
                <a:off x="152400" y="5268289"/>
                <a:ext cx="4626588" cy="1323439"/>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𝑚</m:t>
                        </m:r>
                      </m:e>
                      <m:sub>
                        <m:r>
                          <a:rPr lang="en-US" altLang="zh-CN" sz="2000" b="0" i="1" smtClean="0">
                            <a:latin typeface="Cambria Math" panose="02040503050406030204" pitchFamily="18" charset="0"/>
                          </a:rPr>
                          <m:t>𝑖</m:t>
                        </m:r>
                      </m:sub>
                    </m:sSub>
                  </m:oMath>
                </a14:m>
                <a:r>
                  <a:rPr lang="zh-CN" altLang="en-US" sz="2000" dirty="0"/>
                  <a:t>：</a:t>
                </a:r>
                <a:r>
                  <a:rPr lang="en-US" altLang="zh-CN" sz="2000" dirty="0"/>
                  <a:t>Text</a:t>
                </a:r>
                <a:r>
                  <a:rPr lang="zh-CN" altLang="en-US" sz="2000" dirty="0"/>
                  <a:t>中提及的实体</a:t>
                </a:r>
                <a:endParaRPr lang="en-US" altLang="zh-CN" sz="2000" dirty="0"/>
              </a:p>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𝑒</m:t>
                        </m:r>
                      </m:e>
                      <m:sub>
                        <m:r>
                          <a:rPr lang="en-US" altLang="zh-CN" sz="2000" b="0" i="1" smtClean="0">
                            <a:latin typeface="Cambria Math" panose="02040503050406030204" pitchFamily="18" charset="0"/>
                          </a:rPr>
                          <m:t>𝑖𝑘</m:t>
                        </m:r>
                      </m:sub>
                    </m:sSub>
                  </m:oMath>
                </a14:m>
                <a:r>
                  <a:rPr lang="zh-CN" altLang="en-US" sz="2000" dirty="0"/>
                  <a:t>：</a:t>
                </a:r>
                <a:r>
                  <a:rPr lang="en-US" altLang="zh-CN" sz="2000" dirty="0">
                    <a:latin typeface="Cambria Math" panose="02040503050406030204" pitchFamily="18" charset="0"/>
                  </a:rPr>
                  <a:t> </a:t>
                </a:r>
                <a:r>
                  <a:rPr lang="en-US" altLang="zh-CN" sz="2000" dirty="0" err="1">
                    <a:latin typeface="Cambria Math" panose="02040503050406030204" pitchFamily="18" charset="0"/>
                  </a:rPr>
                  <a:t>Dbpedia</a:t>
                </a:r>
                <a:r>
                  <a:rPr lang="zh-CN" altLang="en-US" sz="2000" dirty="0">
                    <a:latin typeface="Cambria Math" panose="02040503050406030204" pitchFamily="18" charset="0"/>
                  </a:rPr>
                  <a:t>从图谱中找出的</a:t>
                </a:r>
                <a:r>
                  <a:rPr lang="en-US" altLang="zh-CN" sz="2000" dirty="0">
                    <a:latin typeface="Cambria Math" panose="02040503050406030204" pitchFamily="18" charset="0"/>
                  </a:rPr>
                  <a:t>Candidate</a:t>
                </a:r>
              </a:p>
              <a:p>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𝑓</m:t>
                        </m:r>
                      </m:e>
                      <m:sub>
                        <m:r>
                          <a:rPr lang="en-US" altLang="zh-CN" sz="2000" b="0" i="1" smtClean="0">
                            <a:latin typeface="Cambria Math" panose="02040503050406030204" pitchFamily="18" charset="0"/>
                          </a:rPr>
                          <m:t>𝑖</m:t>
                        </m:r>
                      </m:sub>
                    </m:sSub>
                  </m:oMath>
                </a14:m>
                <a:r>
                  <a:rPr lang="zh-CN" altLang="en-US" sz="2000" dirty="0"/>
                  <a:t>：生成的特征函数</a:t>
                </a:r>
                <a:endParaRPr lang="en-US" altLang="zh-CN" sz="2000" dirty="0"/>
              </a:p>
              <a:p>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𝑙</m:t>
                        </m:r>
                      </m:e>
                      <m:sub>
                        <m:r>
                          <a:rPr lang="en-US" altLang="zh-CN" sz="2000" b="0" i="1" smtClean="0">
                            <a:latin typeface="Cambria Math" panose="02040503050406030204" pitchFamily="18" charset="0"/>
                          </a:rPr>
                          <m:t>𝑖</m:t>
                        </m:r>
                      </m:sub>
                    </m:sSub>
                  </m:oMath>
                </a14:m>
                <a:r>
                  <a:rPr lang="zh-CN" altLang="en-US" sz="2000" dirty="0"/>
                  <a:t>：是标注好的标签</a:t>
                </a:r>
              </a:p>
            </p:txBody>
          </p:sp>
        </mc:Choice>
        <mc:Fallback xmlns="">
          <p:sp>
            <p:nvSpPr>
              <p:cNvPr id="6" name="文本框 5">
                <a:extLst>
                  <a:ext uri="{FF2B5EF4-FFF2-40B4-BE49-F238E27FC236}">
                    <a16:creationId xmlns:a16="http://schemas.microsoft.com/office/drawing/2014/main" id="{652418E2-19C1-472C-9DC6-28D2D743C8D1}"/>
                  </a:ext>
                </a:extLst>
              </p:cNvPr>
              <p:cNvSpPr txBox="1">
                <a:spLocks noRot="1" noChangeAspect="1" noMove="1" noResize="1" noEditPoints="1" noAdjustHandles="1" noChangeArrowheads="1" noChangeShapeType="1" noTextEdit="1"/>
              </p:cNvSpPr>
              <p:nvPr/>
            </p:nvSpPr>
            <p:spPr>
              <a:xfrm>
                <a:off x="152400" y="5268289"/>
                <a:ext cx="4626588" cy="1323439"/>
              </a:xfrm>
              <a:prstGeom prst="rect">
                <a:avLst/>
              </a:prstGeom>
              <a:blipFill>
                <a:blip r:embed="rId4"/>
                <a:stretch>
                  <a:fillRect l="-527" t="-3687" r="-659" b="-59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5966A47-7EE5-4A90-B09E-BA778A86FC03}"/>
                  </a:ext>
                </a:extLst>
              </p:cNvPr>
              <p:cNvSpPr txBox="1"/>
              <p:nvPr/>
            </p:nvSpPr>
            <p:spPr>
              <a:xfrm>
                <a:off x="119743" y="824210"/>
                <a:ext cx="3581400" cy="923330"/>
              </a:xfrm>
              <a:prstGeom prst="rect">
                <a:avLst/>
              </a:prstGeom>
              <a:noFill/>
            </p:spPr>
            <p:txBody>
              <a:bodyPr wrap="square" rtlCol="0">
                <a:spAutoFit/>
              </a:bodyPr>
              <a:lstStyle/>
              <a:p>
                <a:r>
                  <a:rPr lang="zh-CN" altLang="en-US" dirty="0"/>
                  <a:t>每个输入的</a:t>
                </a:r>
                <a14:m>
                  <m:oMath xmlns:m="http://schemas.openxmlformats.org/officeDocument/2006/math">
                    <m:r>
                      <a:rPr lang="en-US" altLang="zh-CN" b="0" i="1" smtClean="0">
                        <a:latin typeface="Cambria Math" panose="02040503050406030204" pitchFamily="18" charset="0"/>
                      </a:rPr>
                      <m:t>𝑚𝑒𝑛𝑡𝑖𝑜𝑛</m:t>
                    </m:r>
                  </m:oMath>
                </a14:m>
                <a:r>
                  <a:rPr lang="zh-CN" altLang="en-US" dirty="0"/>
                  <a:t>，通过</a:t>
                </a:r>
                <a:r>
                  <a:rPr lang="en-US" altLang="zh-CN" dirty="0"/>
                  <a:t>KG</a:t>
                </a:r>
                <a:r>
                  <a:rPr lang="zh-CN" altLang="en-US" dirty="0"/>
                  <a:t>产生候选</a:t>
                </a:r>
                <a14:m>
                  <m:oMath xmlns:m="http://schemas.openxmlformats.org/officeDocument/2006/math">
                    <m:r>
                      <a:rPr lang="en-US" altLang="zh-CN" b="0" i="1" smtClean="0">
                        <a:latin typeface="Cambria Math" panose="02040503050406030204" pitchFamily="18" charset="0"/>
                      </a:rPr>
                      <m:t>𝐸𝑛𝑡𝑖𝑡𝑦</m:t>
                    </m:r>
                  </m:oMath>
                </a14:m>
                <a:r>
                  <a:rPr lang="zh-CN" altLang="en-US" dirty="0"/>
                  <a:t>集合。</a:t>
                </a:r>
                <a14:m>
                  <m:oMath xmlns:m="http://schemas.openxmlformats.org/officeDocument/2006/math">
                    <m:r>
                      <a:rPr lang="en-US" altLang="zh-CN" b="0" i="1" smtClean="0">
                        <a:latin typeface="Cambria Math" panose="02040503050406030204" pitchFamily="18" charset="0"/>
                      </a:rPr>
                      <m:t>𝑙𝑎𝑏𝑒𝑙</m:t>
                    </m:r>
                  </m:oMath>
                </a14:m>
                <a:r>
                  <a:rPr lang="zh-CN" altLang="en-US" dirty="0"/>
                  <a:t>则表示候选</a:t>
                </a:r>
                <a14:m>
                  <m:oMath xmlns:m="http://schemas.openxmlformats.org/officeDocument/2006/math">
                    <m:r>
                      <a:rPr lang="en-US" altLang="zh-CN" b="0" i="1" smtClean="0">
                        <a:latin typeface="Cambria Math" panose="02040503050406030204" pitchFamily="18" charset="0"/>
                      </a:rPr>
                      <m:t>𝐸𝑛𝑡𝑖𝑡𝑦</m:t>
                    </m:r>
                  </m:oMath>
                </a14:m>
                <a:r>
                  <a:rPr lang="zh-CN" altLang="en-US" dirty="0"/>
                  <a:t>是否是</a:t>
                </a:r>
                <a14:m>
                  <m:oMath xmlns:m="http://schemas.openxmlformats.org/officeDocument/2006/math">
                    <m:r>
                      <a:rPr lang="en-US" altLang="zh-CN" b="0" i="1" smtClean="0">
                        <a:latin typeface="Cambria Math" panose="02040503050406030204" pitchFamily="18" charset="0"/>
                      </a:rPr>
                      <m:t>𝑚𝑒𝑛𝑡𝑖𝑜𝑛</m:t>
                    </m:r>
                  </m:oMath>
                </a14:m>
                <a:r>
                  <a:rPr lang="zh-CN" altLang="en-US" dirty="0"/>
                  <a:t>的</a:t>
                </a:r>
                <a14:m>
                  <m:oMath xmlns:m="http://schemas.openxmlformats.org/officeDocument/2006/math">
                    <m:r>
                      <a:rPr lang="en-US" altLang="zh-CN" b="0" i="1" dirty="0" smtClean="0">
                        <a:latin typeface="Cambria Math" panose="02040503050406030204" pitchFamily="18" charset="0"/>
                      </a:rPr>
                      <m:t>𝐿𝑖𝑛𝑘</m:t>
                    </m:r>
                  </m:oMath>
                </a14:m>
                <a:endParaRPr lang="zh-CN" altLang="en-US" dirty="0"/>
              </a:p>
            </p:txBody>
          </p:sp>
        </mc:Choice>
        <mc:Fallback xmlns="">
          <p:sp>
            <p:nvSpPr>
              <p:cNvPr id="3" name="文本框 2">
                <a:extLst>
                  <a:ext uri="{FF2B5EF4-FFF2-40B4-BE49-F238E27FC236}">
                    <a16:creationId xmlns:a16="http://schemas.microsoft.com/office/drawing/2014/main" id="{05966A47-7EE5-4A90-B09E-BA778A86FC03}"/>
                  </a:ext>
                </a:extLst>
              </p:cNvPr>
              <p:cNvSpPr txBox="1">
                <a:spLocks noRot="1" noChangeAspect="1" noMove="1" noResize="1" noEditPoints="1" noAdjustHandles="1" noChangeArrowheads="1" noChangeShapeType="1" noTextEdit="1"/>
              </p:cNvSpPr>
              <p:nvPr/>
            </p:nvSpPr>
            <p:spPr>
              <a:xfrm>
                <a:off x="119743" y="824210"/>
                <a:ext cx="3581400" cy="923330"/>
              </a:xfrm>
              <a:prstGeom prst="rect">
                <a:avLst/>
              </a:prstGeom>
              <a:blipFill>
                <a:blip r:embed="rId5"/>
                <a:stretch>
                  <a:fillRect l="-1533" t="-5263" b="-7237"/>
                </a:stretch>
              </a:blipFill>
            </p:spPr>
            <p:txBody>
              <a:bodyPr/>
              <a:lstStyle/>
              <a:p>
                <a:r>
                  <a:rPr lang="zh-CN" altLang="en-US">
                    <a:noFill/>
                  </a:rPr>
                  <a:t> </a:t>
                </a:r>
              </a:p>
            </p:txBody>
          </p:sp>
        </mc:Fallback>
      </mc:AlternateContent>
      <p:sp>
        <p:nvSpPr>
          <p:cNvPr id="4" name="任意多边形: 形状 3">
            <a:extLst>
              <a:ext uri="{FF2B5EF4-FFF2-40B4-BE49-F238E27FC236}">
                <a16:creationId xmlns:a16="http://schemas.microsoft.com/office/drawing/2014/main" id="{CC33A876-E31A-47D5-8B27-55450A3F978A}"/>
              </a:ext>
            </a:extLst>
          </p:cNvPr>
          <p:cNvSpPr/>
          <p:nvPr/>
        </p:nvSpPr>
        <p:spPr>
          <a:xfrm>
            <a:off x="1303020" y="1737360"/>
            <a:ext cx="891540" cy="419100"/>
          </a:xfrm>
          <a:custGeom>
            <a:avLst/>
            <a:gdLst>
              <a:gd name="connsiteX0" fmla="*/ 891540 w 891540"/>
              <a:gd name="connsiteY0" fmla="*/ 419100 h 419100"/>
              <a:gd name="connsiteX1" fmla="*/ 0 w 891540"/>
              <a:gd name="connsiteY1" fmla="*/ 0 h 419100"/>
              <a:gd name="connsiteX0" fmla="*/ 891540 w 891540"/>
              <a:gd name="connsiteY0" fmla="*/ 419100 h 419100"/>
              <a:gd name="connsiteX1" fmla="*/ 0 w 891540"/>
              <a:gd name="connsiteY1" fmla="*/ 0 h 419100"/>
              <a:gd name="connsiteX0" fmla="*/ 891540 w 891540"/>
              <a:gd name="connsiteY0" fmla="*/ 419100 h 419100"/>
              <a:gd name="connsiteX1" fmla="*/ 0 w 891540"/>
              <a:gd name="connsiteY1" fmla="*/ 0 h 419100"/>
            </a:gdLst>
            <a:ahLst/>
            <a:cxnLst>
              <a:cxn ang="0">
                <a:pos x="connsiteX0" y="connsiteY0"/>
              </a:cxn>
              <a:cxn ang="0">
                <a:pos x="connsiteX1" y="connsiteY1"/>
              </a:cxn>
            </a:cxnLst>
            <a:rect l="l" t="t" r="r" b="b"/>
            <a:pathLst>
              <a:path w="891540" h="419100">
                <a:moveTo>
                  <a:pt x="891540" y="419100"/>
                </a:moveTo>
                <a:cubicBezTo>
                  <a:pt x="548640" y="347980"/>
                  <a:pt x="228600" y="246380"/>
                  <a:pt x="0" y="0"/>
                </a:cubicBezTo>
              </a:path>
            </a:pathLst>
          </a:custGeom>
          <a:noFill/>
          <a:ln>
            <a:solidFill>
              <a:schemeClr val="tx1"/>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形状 7">
            <a:extLst>
              <a:ext uri="{FF2B5EF4-FFF2-40B4-BE49-F238E27FC236}">
                <a16:creationId xmlns:a16="http://schemas.microsoft.com/office/drawing/2014/main" id="{9C48D27D-B6EB-4F39-AA3A-03C5C8B301C6}"/>
              </a:ext>
            </a:extLst>
          </p:cNvPr>
          <p:cNvSpPr/>
          <p:nvPr/>
        </p:nvSpPr>
        <p:spPr>
          <a:xfrm>
            <a:off x="2590800" y="4514850"/>
            <a:ext cx="3048000" cy="799587"/>
          </a:xfrm>
          <a:custGeom>
            <a:avLst/>
            <a:gdLst>
              <a:gd name="connsiteX0" fmla="*/ 0 w 2971800"/>
              <a:gd name="connsiteY0" fmla="*/ 0 h 695325"/>
              <a:gd name="connsiteX1" fmla="*/ 2971800 w 2971800"/>
              <a:gd name="connsiteY1" fmla="*/ 695325 h 695325"/>
              <a:gd name="connsiteX0" fmla="*/ 0 w 2971800"/>
              <a:gd name="connsiteY0" fmla="*/ 0 h 695325"/>
              <a:gd name="connsiteX1" fmla="*/ 2971800 w 2971800"/>
              <a:gd name="connsiteY1" fmla="*/ 695325 h 695325"/>
              <a:gd name="connsiteX0" fmla="*/ 0 w 2971800"/>
              <a:gd name="connsiteY0" fmla="*/ 0 h 695325"/>
              <a:gd name="connsiteX1" fmla="*/ 2971800 w 2971800"/>
              <a:gd name="connsiteY1" fmla="*/ 695325 h 695325"/>
            </a:gdLst>
            <a:ahLst/>
            <a:cxnLst>
              <a:cxn ang="0">
                <a:pos x="connsiteX0" y="connsiteY0"/>
              </a:cxn>
              <a:cxn ang="0">
                <a:pos x="connsiteX1" y="connsiteY1"/>
              </a:cxn>
            </a:cxnLst>
            <a:rect l="l" t="t" r="r" b="b"/>
            <a:pathLst>
              <a:path w="2971800" h="695325">
                <a:moveTo>
                  <a:pt x="0" y="0"/>
                </a:moveTo>
                <a:cubicBezTo>
                  <a:pt x="752475" y="727075"/>
                  <a:pt x="2190750" y="215900"/>
                  <a:pt x="2971800" y="695325"/>
                </a:cubicBezTo>
              </a:path>
            </a:pathLst>
          </a:custGeom>
          <a:ln w="25400">
            <a:solidFill>
              <a:schemeClr val="tx1"/>
            </a:solidFill>
            <a:prstDash val="dash"/>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81F0FCA3-1C1E-4AB9-8137-5FAC3E2F401F}"/>
                  </a:ext>
                </a:extLst>
              </p:cNvPr>
              <p:cNvSpPr txBox="1"/>
              <p:nvPr/>
            </p:nvSpPr>
            <p:spPr>
              <a:xfrm>
                <a:off x="4876800" y="5253788"/>
                <a:ext cx="3429000" cy="923330"/>
              </a:xfrm>
              <a:prstGeom prst="rect">
                <a:avLst/>
              </a:prstGeom>
              <a:noFill/>
            </p:spPr>
            <p:txBody>
              <a:bodyPr wrap="square" rtlCol="0">
                <a:spAutoFit/>
              </a:bodyPr>
              <a:lstStyle/>
              <a:p>
                <a:r>
                  <a:rPr lang="zh-CN" altLang="en-US" dirty="0"/>
                  <a:t>对</a:t>
                </a:r>
                <a14:m>
                  <m:oMath xmlns:m="http://schemas.openxmlformats.org/officeDocument/2006/math">
                    <m:r>
                      <a:rPr lang="en-US" altLang="zh-CN" b="0" i="1" smtClean="0">
                        <a:latin typeface="Cambria Math" panose="02040503050406030204" pitchFamily="18" charset="0"/>
                      </a:rPr>
                      <m:t>𝑚𝑒𝑛𝑡𝑖𝑜𝑛</m:t>
                    </m:r>
                  </m:oMath>
                </a14:m>
                <a:r>
                  <a:rPr lang="zh-CN" altLang="en-US" dirty="0"/>
                  <a:t>的每个候选匹配，都从给定的特征函数集合中添加后面模型运算需要的特征函数列表</a:t>
                </a:r>
              </a:p>
            </p:txBody>
          </p:sp>
        </mc:Choice>
        <mc:Fallback xmlns="">
          <p:sp>
            <p:nvSpPr>
              <p:cNvPr id="9" name="文本框 8">
                <a:extLst>
                  <a:ext uri="{FF2B5EF4-FFF2-40B4-BE49-F238E27FC236}">
                    <a16:creationId xmlns:a16="http://schemas.microsoft.com/office/drawing/2014/main" id="{81F0FCA3-1C1E-4AB9-8137-5FAC3E2F401F}"/>
                  </a:ext>
                </a:extLst>
              </p:cNvPr>
              <p:cNvSpPr txBox="1">
                <a:spLocks noRot="1" noChangeAspect="1" noMove="1" noResize="1" noEditPoints="1" noAdjustHandles="1" noChangeArrowheads="1" noChangeShapeType="1" noTextEdit="1"/>
              </p:cNvSpPr>
              <p:nvPr/>
            </p:nvSpPr>
            <p:spPr>
              <a:xfrm>
                <a:off x="4876800" y="5253788"/>
                <a:ext cx="3429000" cy="923330"/>
              </a:xfrm>
              <a:prstGeom prst="rect">
                <a:avLst/>
              </a:prstGeom>
              <a:blipFill>
                <a:blip r:embed="rId6"/>
                <a:stretch>
                  <a:fillRect l="-1421" t="-5298" r="-533" b="-79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24008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0B28C-6435-4F54-9509-487541218E34}"/>
              </a:ext>
            </a:extLst>
          </p:cNvPr>
          <p:cNvSpPr>
            <a:spLocks noGrp="1"/>
          </p:cNvSpPr>
          <p:nvPr>
            <p:ph type="title"/>
          </p:nvPr>
        </p:nvSpPr>
        <p:spPr>
          <a:xfrm>
            <a:off x="54428" y="0"/>
            <a:ext cx="8991600" cy="877455"/>
          </a:xfrm>
        </p:spPr>
        <p:txBody>
          <a:bodyPr/>
          <a:lstStyle/>
          <a:p>
            <a:r>
              <a:rPr lang="en-US" altLang="zh-CN" dirty="0"/>
              <a:t>Feature Function</a:t>
            </a:r>
            <a:endParaRPr lang="zh-CN" altLang="en-US"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D9CE0CD-B043-4C42-8A08-BDE9FA97BE78}"/>
                  </a:ext>
                </a:extLst>
              </p:cNvPr>
              <p:cNvSpPr txBox="1"/>
              <p:nvPr/>
            </p:nvSpPr>
            <p:spPr>
              <a:xfrm>
                <a:off x="54428" y="1118563"/>
                <a:ext cx="4313189" cy="5472652"/>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b="1" i="0" u="none" strike="noStrike" baseline="0" dirty="0">
                    <a:latin typeface="NimbusRomNo9L-Medi"/>
                  </a:rPr>
                  <a:t>Non-embedding based.</a:t>
                </a:r>
              </a:p>
              <a:p>
                <a:pPr marL="342900" indent="-342900">
                  <a:buFont typeface="Wingdings" panose="05000000000000000000" pitchFamily="2" charset="2"/>
                  <a:buChar char="u"/>
                </a:pPr>
                <a14:m>
                  <m:oMath xmlns:m="http://schemas.openxmlformats.org/officeDocument/2006/math">
                    <m:r>
                      <a:rPr lang="en-US" altLang="zh-CN" sz="2000" b="1" i="1" smtClean="0">
                        <a:latin typeface="Cambria Math" panose="02040503050406030204" pitchFamily="18" charset="0"/>
                      </a:rPr>
                      <m:t>𝑵𝒂𝒎𝒆</m:t>
                    </m:r>
                  </m:oMath>
                </a14:m>
                <a:r>
                  <a:rPr lang="zh-CN" altLang="en-US" sz="2000" dirty="0">
                    <a:latin typeface="NimbusRomNo9L-Medi"/>
                  </a:rPr>
                  <a:t>：计算一对匹配</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𝑚</m:t>
                        </m:r>
                      </m:e>
                      <m:sub>
                        <m:r>
                          <a:rPr lang="en-US" altLang="zh-CN" sz="2000" b="0" i="1" smtClean="0">
                            <a:latin typeface="Cambria Math" panose="02040503050406030204" pitchFamily="18" charset="0"/>
                          </a:rPr>
                          <m:t>𝑖</m:t>
                        </m:r>
                      </m:sub>
                    </m:sSub>
                  </m:oMath>
                </a14:m>
                <a:r>
                  <a:rPr lang="zh-CN" altLang="en-US" sz="2000" dirty="0">
                    <a:latin typeface="NimbusRomNo9L-Medi"/>
                  </a:rPr>
                  <a:t>和</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𝑒</m:t>
                        </m:r>
                      </m:e>
                      <m:sub>
                        <m:r>
                          <a:rPr lang="en-US" altLang="zh-CN" sz="2000" b="0" i="1" dirty="0" smtClean="0">
                            <a:latin typeface="Cambria Math" panose="02040503050406030204" pitchFamily="18" charset="0"/>
                          </a:rPr>
                          <m:t>𝑖𝑗</m:t>
                        </m:r>
                      </m:sub>
                    </m:sSub>
                  </m:oMath>
                </a14:m>
                <a:r>
                  <a:rPr lang="zh-CN" altLang="en-US" sz="2000" dirty="0">
                    <a:latin typeface="NimbusRomNo9L-Medi"/>
                  </a:rPr>
                  <a:t>名字上的</a:t>
                </a:r>
                <a:r>
                  <a:rPr lang="en-US" altLang="zh-CN" sz="2000" dirty="0">
                    <a:latin typeface="NimbusRomNo9L-Medi"/>
                  </a:rPr>
                  <a:t>string similarity</a:t>
                </a:r>
              </a:p>
              <a:p>
                <a:pPr marL="342900" indent="-342900">
                  <a:buFont typeface="Wingdings" panose="05000000000000000000" pitchFamily="2" charset="2"/>
                  <a:buChar char="u"/>
                </a:pPr>
                <a14:m>
                  <m:oMath xmlns:m="http://schemas.openxmlformats.org/officeDocument/2006/math">
                    <m:r>
                      <a:rPr lang="en-US" altLang="zh-CN" sz="2000" b="1" i="1" smtClean="0">
                        <a:latin typeface="Cambria Math" panose="02040503050406030204" pitchFamily="18" charset="0"/>
                      </a:rPr>
                      <m:t>𝑪𝒐𝒏𝒕𝒆𝒙𝒕</m:t>
                    </m:r>
                  </m:oMath>
                </a14:m>
                <a:r>
                  <a:rPr lang="zh-CN" altLang="en-US" sz="2000" dirty="0">
                    <a:latin typeface="NimbusRomNo9L-Medi"/>
                  </a:rPr>
                  <a:t>：</a:t>
                </a: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𝑚</m:t>
                        </m:r>
                      </m:e>
                      <m:sub>
                        <m:r>
                          <a:rPr lang="en-US" altLang="zh-CN" sz="2000" i="1">
                            <a:latin typeface="Cambria Math" panose="02040503050406030204" pitchFamily="18" charset="0"/>
                          </a:rPr>
                          <m:t>𝑖</m:t>
                        </m:r>
                      </m:sub>
                    </m:sSub>
                  </m:oMath>
                </a14:m>
                <a:r>
                  <a:rPr lang="zh-CN" altLang="en-US" sz="2000" dirty="0">
                    <a:latin typeface="NimbusRomNo9L-Medi"/>
                  </a:rPr>
                  <a:t>和</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𝑒</m:t>
                        </m:r>
                      </m:e>
                      <m:sub>
                        <m:r>
                          <a:rPr lang="en-US" altLang="zh-CN" sz="2000" i="1" dirty="0">
                            <a:latin typeface="Cambria Math" panose="02040503050406030204" pitchFamily="18" charset="0"/>
                          </a:rPr>
                          <m:t>𝑖𝑗</m:t>
                        </m:r>
                      </m:sub>
                    </m:sSub>
                  </m:oMath>
                </a14:m>
                <a:r>
                  <a:rPr lang="zh-CN" altLang="en-US" sz="2000" dirty="0">
                    <a:latin typeface="NimbusRomNo9L-Medi"/>
                  </a:rPr>
                  <a:t>的</a:t>
                </a:r>
                <a:r>
                  <a:rPr lang="en-US" altLang="zh-CN" sz="2000" dirty="0">
                    <a:latin typeface="NimbusRomNo9L-Medi"/>
                  </a:rPr>
                  <a:t>aggregated similarity</a:t>
                </a:r>
                <a:r>
                  <a:rPr lang="zh-CN" altLang="en-US" sz="2000" dirty="0">
                    <a:latin typeface="NimbusRomNo9L-Medi"/>
                  </a:rPr>
                  <a:t>。</a:t>
                </a: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𝑚</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 </m:t>
                    </m:r>
                  </m:oMath>
                </a14:m>
                <a:r>
                  <a:rPr lang="zh-CN" altLang="en-US" sz="2000" dirty="0">
                    <a:latin typeface="NimbusRomNo9L-Medi"/>
                  </a:rPr>
                  <a:t>的</a:t>
                </a:r>
                <a:r>
                  <a:rPr lang="en-US" altLang="zh-CN" sz="2000" dirty="0">
                    <a:latin typeface="NimbusRomNo9L-Medi"/>
                  </a:rPr>
                  <a:t>Context</a:t>
                </a:r>
                <a:r>
                  <a:rPr lang="zh-CN" altLang="en-US" sz="2000" dirty="0">
                    <a:latin typeface="NimbusRomNo9L-Medi"/>
                  </a:rPr>
                  <a:t>由输入的</a:t>
                </a:r>
                <a:r>
                  <a:rPr lang="en-US" altLang="zh-CN" sz="2000" dirty="0">
                    <a:latin typeface="NimbusRomNo9L-Medi"/>
                  </a:rPr>
                  <a:t>Text</a:t>
                </a:r>
                <a:r>
                  <a:rPr lang="zh-CN" altLang="en-US" sz="2000" dirty="0">
                    <a:latin typeface="NimbusRomNo9L-Medi"/>
                  </a:rPr>
                  <a:t>中除</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𝑚</m:t>
                        </m:r>
                      </m:e>
                      <m:sub>
                        <m:r>
                          <a:rPr lang="en-US" altLang="zh-CN" sz="2000" i="1">
                            <a:latin typeface="Cambria Math" panose="02040503050406030204" pitchFamily="18" charset="0"/>
                          </a:rPr>
                          <m:t>𝑖</m:t>
                        </m:r>
                      </m:sub>
                    </m:sSub>
                    <m:r>
                      <a:rPr lang="zh-CN" altLang="en-US" sz="2000" i="1">
                        <a:latin typeface="Cambria Math" panose="02040503050406030204" pitchFamily="18" charset="0"/>
                      </a:rPr>
                      <m:t>外</m:t>
                    </m:r>
                  </m:oMath>
                </a14:m>
                <a:r>
                  <a:rPr lang="zh-CN" altLang="en-US" sz="2000" dirty="0">
                    <a:latin typeface="NimbusRomNo9L-Medi"/>
                  </a:rPr>
                  <a:t>其他的</a:t>
                </a:r>
                <a14:m>
                  <m:oMath xmlns:m="http://schemas.openxmlformats.org/officeDocument/2006/math">
                    <m:r>
                      <a:rPr lang="en-US" altLang="zh-CN" sz="2000" b="0" i="1" smtClean="0">
                        <a:latin typeface="Cambria Math" panose="02040503050406030204" pitchFamily="18" charset="0"/>
                      </a:rPr>
                      <m:t>𝑚𝑒𝑛𝑡𝑖𝑜𝑛</m:t>
                    </m:r>
                  </m:oMath>
                </a14:m>
                <a:r>
                  <a:rPr lang="zh-CN" altLang="en-US" sz="2000" dirty="0">
                    <a:latin typeface="NimbusRomNo9L-Medi"/>
                  </a:rPr>
                  <a:t>组成。</a:t>
                </a:r>
                <a:r>
                  <a:rPr lang="en-US" altLang="zh-CN" sz="2000" dirty="0"/>
                  <a:t> </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𝑒</m:t>
                        </m:r>
                      </m:e>
                      <m:sub>
                        <m:r>
                          <a:rPr lang="en-US" altLang="zh-CN" sz="2000" i="1" dirty="0">
                            <a:latin typeface="Cambria Math" panose="02040503050406030204" pitchFamily="18" charset="0"/>
                          </a:rPr>
                          <m:t>𝑖𝑗</m:t>
                        </m:r>
                      </m:sub>
                    </m:sSub>
                  </m:oMath>
                </a14:m>
                <a:r>
                  <a:rPr lang="zh-CN" altLang="en-US" sz="2000" dirty="0">
                    <a:latin typeface="NimbusRomNo9L-Medi"/>
                  </a:rPr>
                  <a:t>的描述从</a:t>
                </a:r>
                <a:r>
                  <a:rPr lang="en-US" altLang="zh-CN" sz="2000" dirty="0"/>
                  <a:t>KG</a:t>
                </a:r>
                <a:r>
                  <a:rPr lang="zh-CN" altLang="en-US" sz="2000" dirty="0"/>
                  <a:t>中获得。</a:t>
                </a:r>
                <a:endParaRPr lang="en-US" altLang="zh-CN" sz="2000" dirty="0"/>
              </a:p>
              <a:p>
                <a:pPr marL="342900" indent="-342900">
                  <a:buFont typeface="Wingdings" panose="05000000000000000000" pitchFamily="2" charset="2"/>
                  <a:buChar char="u"/>
                </a:pPr>
                <a14:m>
                  <m:oMath xmlns:m="http://schemas.openxmlformats.org/officeDocument/2006/math">
                    <m:r>
                      <a:rPr lang="en-US" altLang="zh-CN" sz="2000" b="1" i="1" u="none" strike="noStrike" baseline="0" dirty="0" smtClean="0">
                        <a:latin typeface="Cambria Math" panose="02040503050406030204" pitchFamily="18" charset="0"/>
                      </a:rPr>
                      <m:t>𝑻𝒚𝒑𝒆</m:t>
                    </m:r>
                  </m:oMath>
                </a14:m>
                <a:r>
                  <a:rPr lang="en-US" altLang="zh-CN" sz="2000" b="0" i="0" u="none" strike="noStrike" baseline="0" dirty="0">
                    <a:latin typeface="NimbusRomNo9L-MediItal"/>
                  </a:rPr>
                  <a:t>: overlap similarity of mention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𝑚</m:t>
                        </m:r>
                      </m:e>
                      <m:sub>
                        <m:r>
                          <a:rPr lang="en-US" altLang="zh-CN" sz="2000" i="1">
                            <a:latin typeface="Cambria Math" panose="02040503050406030204" pitchFamily="18" charset="0"/>
                          </a:rPr>
                          <m:t>𝑖</m:t>
                        </m:r>
                      </m:sub>
                    </m:sSub>
                  </m:oMath>
                </a14:m>
                <a:r>
                  <a:rPr lang="en-US" altLang="zh-CN" sz="2000" b="0" i="0" u="none" strike="noStrike" baseline="0" dirty="0">
                    <a:latin typeface="NimbusRomNo9L-MediItal"/>
                  </a:rPr>
                  <a:t>’s type to </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𝑒</m:t>
                        </m:r>
                      </m:e>
                      <m:sub>
                        <m:r>
                          <a:rPr lang="en-US" altLang="zh-CN" sz="2000" i="1" dirty="0">
                            <a:latin typeface="Cambria Math" panose="02040503050406030204" pitchFamily="18" charset="0"/>
                          </a:rPr>
                          <m:t>𝑖𝑗</m:t>
                        </m:r>
                      </m:sub>
                    </m:sSub>
                  </m:oMath>
                </a14:m>
                <a:r>
                  <a:rPr lang="en-US" altLang="zh-CN" sz="2000" b="0" i="0" u="none" strike="noStrike" baseline="0" dirty="0">
                    <a:latin typeface="NimbusRomNo9L-MediItal"/>
                  </a:rPr>
                  <a:t> ’s domain (class) set</a:t>
                </a:r>
                <a:r>
                  <a:rPr lang="en-US" altLang="zh-CN" sz="2000" dirty="0">
                    <a:latin typeface="NimbusRomNo9L-MediItal"/>
                  </a:rPr>
                  <a:t>. </a:t>
                </a:r>
                <a:r>
                  <a:rPr lang="zh-CN" altLang="en-US" sz="2000" dirty="0">
                    <a:latin typeface="NimbusRomNo9L-MediItal"/>
                  </a:rPr>
                  <a:t>这里使用</a:t>
                </a:r>
                <a:r>
                  <a:rPr lang="en-US" altLang="zh-CN" sz="2000" dirty="0">
                    <a:latin typeface="NimbusRomNo9L-MediItal"/>
                  </a:rPr>
                  <a:t>trained BERT-based entity type detection model</a:t>
                </a:r>
                <a:r>
                  <a:rPr lang="zh-CN" altLang="en-US" sz="2000" dirty="0">
                    <a:latin typeface="NimbusRomNo9L-MediItal"/>
                  </a:rPr>
                  <a:t>去预测</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𝑚</m:t>
                        </m:r>
                      </m:e>
                      <m:sub>
                        <m:r>
                          <a:rPr lang="en-US" altLang="zh-CN" sz="2000" i="1">
                            <a:latin typeface="Cambria Math" panose="02040503050406030204" pitchFamily="18" charset="0"/>
                          </a:rPr>
                          <m:t>𝑖</m:t>
                        </m:r>
                      </m:sub>
                    </m:sSub>
                  </m:oMath>
                </a14:m>
                <a:r>
                  <a:rPr lang="en-US" altLang="zh-CN" sz="2000" dirty="0">
                    <a:latin typeface="NimbusRomNo9L-MediItal"/>
                  </a:rPr>
                  <a:t>’s type</a:t>
                </a:r>
                <a:r>
                  <a:rPr lang="zh-CN" altLang="en-US" sz="2000" dirty="0">
                    <a:latin typeface="NimbusRomNo9L-MediItal"/>
                  </a:rPr>
                  <a:t>，然后通过</a:t>
                </a:r>
                <a:r>
                  <a:rPr lang="en-US" altLang="zh-CN" sz="2000" dirty="0">
                    <a:latin typeface="NimbusRomNo9L-MediItal"/>
                  </a:rPr>
                  <a:t>KG</a:t>
                </a:r>
                <a:r>
                  <a:rPr lang="zh-CN" altLang="en-US" sz="2000" dirty="0">
                    <a:latin typeface="NimbusRomNo9L-MediItal"/>
                  </a:rPr>
                  <a:t>去获取</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𝑒</m:t>
                        </m:r>
                      </m:e>
                      <m:sub>
                        <m:r>
                          <a:rPr lang="en-US" altLang="zh-CN" sz="2000" i="1" dirty="0">
                            <a:latin typeface="Cambria Math" panose="02040503050406030204" pitchFamily="18" charset="0"/>
                          </a:rPr>
                          <m:t>𝑖𝑗</m:t>
                        </m:r>
                      </m:sub>
                    </m:sSub>
                  </m:oMath>
                </a14:m>
                <a:r>
                  <a:rPr lang="en-US" altLang="zh-CN" sz="2000" dirty="0">
                    <a:latin typeface="NimbusRomNo9L-MediItal"/>
                  </a:rPr>
                  <a:t> ’s domain set.</a:t>
                </a:r>
                <a:endParaRPr lang="en-US" altLang="zh-CN" sz="2000" dirty="0">
                  <a:latin typeface="NimbusRomNo9L-Medi"/>
                </a:endParaRPr>
              </a:p>
              <a:p>
                <a:pPr marL="342900" indent="-342900">
                  <a:buFont typeface="Wingdings" panose="05000000000000000000" pitchFamily="2" charset="2"/>
                  <a:buChar char="u"/>
                </a:pPr>
                <a14:m>
                  <m:oMath xmlns:m="http://schemas.openxmlformats.org/officeDocument/2006/math">
                    <m:r>
                      <a:rPr lang="en-US" altLang="zh-CN" sz="2000" b="1" i="1" u="none" strike="noStrike" baseline="0" dirty="0" smtClean="0">
                        <a:latin typeface="Cambria Math" panose="02040503050406030204" pitchFamily="18" charset="0"/>
                      </a:rPr>
                      <m:t>𝑬𝒏𝒕𝒊𝒕𝒚</m:t>
                    </m:r>
                    <m:r>
                      <a:rPr lang="en-US" altLang="zh-CN" sz="2000" b="1" i="1" u="none" strike="noStrike" baseline="0" dirty="0" smtClean="0">
                        <a:latin typeface="Cambria Math" panose="02040503050406030204" pitchFamily="18" charset="0"/>
                      </a:rPr>
                      <m:t> </m:t>
                    </m:r>
                    <m:r>
                      <a:rPr lang="en-US" altLang="zh-CN" sz="2000" b="1" i="1" u="none" strike="noStrike" baseline="0" dirty="0" smtClean="0">
                        <a:latin typeface="Cambria Math" panose="02040503050406030204" pitchFamily="18" charset="0"/>
                      </a:rPr>
                      <m:t>𝑷𝒓𝒐𝒎𝒊𝒏𝒆𝒏𝒄𝒆</m:t>
                    </m:r>
                  </m:oMath>
                </a14:m>
                <a:r>
                  <a:rPr lang="zh-CN" altLang="en-US" sz="2000" dirty="0">
                    <a:latin typeface="NimbusRomNo9L-Medi"/>
                  </a:rPr>
                  <a:t>：实体</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𝑒</m:t>
                        </m:r>
                      </m:e>
                      <m:sub>
                        <m:r>
                          <a:rPr lang="en-US" altLang="zh-CN" sz="2000" i="1" dirty="0">
                            <a:latin typeface="Cambria Math" panose="02040503050406030204" pitchFamily="18" charset="0"/>
                          </a:rPr>
                          <m:t>𝑖𝑗</m:t>
                        </m:r>
                      </m:sub>
                    </m:sSub>
                  </m:oMath>
                </a14:m>
                <a:r>
                  <a:rPr lang="en-US" altLang="zh-CN" sz="2000" dirty="0">
                    <a:latin typeface="NimbusRomNo9L-Medi"/>
                  </a:rPr>
                  <a:t>’s</a:t>
                </a:r>
                <a:r>
                  <a:rPr lang="en-US" altLang="zh-CN" sz="2000" dirty="0"/>
                  <a:t> prominence</a:t>
                </a:r>
                <a:r>
                  <a:rPr lang="zh-CN" altLang="en-US" sz="2000" dirty="0"/>
                  <a:t>，通过</a:t>
                </a:r>
                <a14:m>
                  <m:oMath xmlns:m="http://schemas.openxmlformats.org/officeDocument/2006/math">
                    <m:r>
                      <a:rPr lang="en-US" altLang="zh-CN" sz="2000" b="0" i="1" smtClean="0">
                        <a:latin typeface="Cambria Math" panose="02040503050406030204" pitchFamily="18" charset="0"/>
                      </a:rPr>
                      <m:t>𝐼𝑛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𝑑𝑒𝑔𝑟𝑒𝑒</m:t>
                    </m:r>
                  </m:oMath>
                </a14:m>
                <a:r>
                  <a:rPr lang="zh-CN" altLang="en-US" sz="2000" dirty="0">
                    <a:latin typeface="NimbusRomNo9L-Medi"/>
                  </a:rPr>
                  <a:t>度量，并用</a:t>
                </a:r>
                <a:r>
                  <a:rPr lang="en-US" altLang="zh-CN" sz="2000" dirty="0">
                    <a:latin typeface="NimbusRomNo9L-Medi"/>
                  </a:rPr>
                  <a:t>min-max rescaling</a:t>
                </a:r>
                <a:r>
                  <a:rPr lang="zh-CN" altLang="en-US" sz="2000" dirty="0">
                    <a:latin typeface="NimbusRomNo9L-Medi"/>
                  </a:rPr>
                  <a:t>方法归一化</a:t>
                </a:r>
                <a:endParaRPr lang="en-US" altLang="zh-CN" sz="2000" dirty="0">
                  <a:latin typeface="NimbusRomNo9L-Medi"/>
                </a:endParaRPr>
              </a:p>
            </p:txBody>
          </p:sp>
        </mc:Choice>
        <mc:Fallback xmlns="">
          <p:sp>
            <p:nvSpPr>
              <p:cNvPr id="4" name="文本框 3">
                <a:extLst>
                  <a:ext uri="{FF2B5EF4-FFF2-40B4-BE49-F238E27FC236}">
                    <a16:creationId xmlns:a16="http://schemas.microsoft.com/office/drawing/2014/main" id="{AD9CE0CD-B043-4C42-8A08-BDE9FA97BE78}"/>
                  </a:ext>
                </a:extLst>
              </p:cNvPr>
              <p:cNvSpPr txBox="1">
                <a:spLocks noRot="1" noChangeAspect="1" noMove="1" noResize="1" noEditPoints="1" noAdjustHandles="1" noChangeArrowheads="1" noChangeShapeType="1" noTextEdit="1"/>
              </p:cNvSpPr>
              <p:nvPr/>
            </p:nvSpPr>
            <p:spPr>
              <a:xfrm>
                <a:off x="54428" y="1118563"/>
                <a:ext cx="4313189" cy="5472652"/>
              </a:xfrm>
              <a:prstGeom prst="rect">
                <a:avLst/>
              </a:prstGeom>
              <a:blipFill>
                <a:blip r:embed="rId3"/>
                <a:stretch>
                  <a:fillRect l="-1273" t="-557" r="-7214" b="-668"/>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8B7605A2-BCDE-46D9-A1D2-832413AE2C90}"/>
              </a:ext>
            </a:extLst>
          </p:cNvPr>
          <p:cNvPicPr>
            <a:picLocks noChangeAspect="1"/>
          </p:cNvPicPr>
          <p:nvPr/>
        </p:nvPicPr>
        <p:blipFill>
          <a:blip r:embed="rId4"/>
          <a:stretch>
            <a:fillRect/>
          </a:stretch>
        </p:blipFill>
        <p:spPr>
          <a:xfrm>
            <a:off x="4191000" y="1219200"/>
            <a:ext cx="5181600" cy="4733925"/>
          </a:xfrm>
          <a:prstGeom prst="rect">
            <a:avLst/>
          </a:prstGeom>
        </p:spPr>
      </p:pic>
    </p:spTree>
    <p:extLst>
      <p:ext uri="{BB962C8B-B14F-4D97-AF65-F5344CB8AC3E}">
        <p14:creationId xmlns:p14="http://schemas.microsoft.com/office/powerpoint/2010/main" val="1375069729"/>
      </p:ext>
    </p:extLst>
  </p:cSld>
  <p:clrMapOvr>
    <a:masterClrMapping/>
  </p:clrMapOvr>
</p:sld>
</file>

<file path=ppt/theme/theme1.xml><?xml version="1.0" encoding="utf-8"?>
<a:theme xmlns:a="http://schemas.openxmlformats.org/drawingml/2006/main" name="Pur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lu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14117</TotalTime>
  <Words>1061</Words>
  <Application>Microsoft Office PowerPoint</Application>
  <PresentationFormat>全屏显示(4:3)</PresentationFormat>
  <Paragraphs>82</Paragraphs>
  <Slides>17</Slides>
  <Notes>10</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17</vt:i4>
      </vt:variant>
    </vt:vector>
  </HeadingPairs>
  <TitlesOfParts>
    <vt:vector size="31" baseType="lpstr">
      <vt:lpstr>NimbusRomNo9L-Medi</vt:lpstr>
      <vt:lpstr>NimbusRomNo9L-MediItal</vt:lpstr>
      <vt:lpstr>NimbusRomNo9L-Regu</vt:lpstr>
      <vt:lpstr>Ubuntu</vt:lpstr>
      <vt:lpstr>等线</vt:lpstr>
      <vt:lpstr>微软雅黑</vt:lpstr>
      <vt:lpstr>Arial</vt:lpstr>
      <vt:lpstr>Calibri</vt:lpstr>
      <vt:lpstr>Cambria Math</vt:lpstr>
      <vt:lpstr>Times New Roman</vt:lpstr>
      <vt:lpstr>Wingdings</vt:lpstr>
      <vt:lpstr>Purple</vt:lpstr>
      <vt:lpstr>Red</vt:lpstr>
      <vt:lpstr>Blue</vt:lpstr>
      <vt:lpstr>PowerPoint 演示文稿</vt:lpstr>
      <vt:lpstr>PowerPoint 演示文稿</vt:lpstr>
      <vt:lpstr>Entity linking(EL)</vt:lpstr>
      <vt:lpstr>Short-text Entity linking(EL)</vt:lpstr>
      <vt:lpstr>Motivation</vt:lpstr>
      <vt:lpstr>Motivation</vt:lpstr>
      <vt:lpstr>Contribution</vt:lpstr>
      <vt:lpstr>Model</vt:lpstr>
      <vt:lpstr>Feature Function</vt:lpstr>
      <vt:lpstr>Feature Function</vt:lpstr>
      <vt:lpstr>EL Alorithm</vt:lpstr>
      <vt:lpstr>LNN-EL</vt:lpstr>
      <vt:lpstr>LNN-EL</vt:lpstr>
      <vt:lpstr>Training</vt:lpstr>
      <vt:lpstr>Experiment Result</vt:lpstr>
      <vt:lpstr>Experiment Result</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Dual Sentiment Analysis: Considering Two Sides of One Review</dc:title>
  <dc:creator>Xia</dc:creator>
  <cp:lastModifiedBy>吴思为</cp:lastModifiedBy>
  <cp:revision>1585</cp:revision>
  <cp:lastPrinted>2015-06-03T02:29:00Z</cp:lastPrinted>
  <dcterms:created xsi:type="dcterms:W3CDTF">2006-08-16T00:00:00Z</dcterms:created>
  <dcterms:modified xsi:type="dcterms:W3CDTF">2021-10-06T05:52:09Z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2052-11.1.0.8205</vt:lpwstr>
  </property>
</Properties>
</file>