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1BA3079-1137-4A02-A1DC-1A45FBE8D70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Обратить внимание на магазины</a:t>
            </a: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7472DD-8F9D-4712-910F-BF2F334D4E53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45760" y="285840"/>
            <a:ext cx="8789040" cy="18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45760" y="285840"/>
            <a:ext cx="8789040" cy="18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5F0FF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ouses"/>
          <p:cNvPicPr/>
          <p:nvPr/>
        </p:nvPicPr>
        <p:blipFill>
          <a:blip r:embed="rId14"/>
          <a:srcRect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D63461E-FEB7-4B80-9131-27780B2382B5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03.07.2021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A2E2B1A-BE41-497B-AEC0-C74EEB6527A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4000" b="1" strike="noStrike" spc="-1">
                <a:solidFill>
                  <a:srgbClr val="263996"/>
                </a:solidFill>
                <a:latin typeface="Calibri"/>
              </a:rPr>
              <a:t>ФИНАЛ КОНКУРСА ПРОЕКТОВ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4095720" y="443880"/>
            <a:ext cx="35640" cy="43077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4015800" y="443880"/>
            <a:ext cx="35640" cy="17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3933720" y="4743720"/>
            <a:ext cx="360000" cy="360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/>
          <p:cNvPicPr/>
          <p:nvPr/>
        </p:nvPicPr>
        <p:blipFill>
          <a:blip r:embed="rId15"/>
          <a:stretch/>
        </p:blipFill>
        <p:spPr>
          <a:xfrm>
            <a:off x="4113720" y="443880"/>
            <a:ext cx="3481560" cy="1160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/>
          <p:cNvPicPr/>
          <p:nvPr/>
        </p:nvPicPr>
        <p:blipFill>
          <a:blip r:embed="rId14"/>
          <a:srcRect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063E784-0035-4703-AC6C-4B83DD9A6A8F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03.07.2021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EB7108-7581-4B81-94DC-7D05F7E8E10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Заголовок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5"/>
          <p:cNvSpPr/>
          <p:nvPr/>
        </p:nvSpPr>
        <p:spPr>
          <a:xfrm rot="5400000">
            <a:off x="9142560" y="-1901880"/>
            <a:ext cx="35640" cy="53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1190880" y="437760"/>
            <a:ext cx="35640" cy="71964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0" y="2050560"/>
            <a:ext cx="12191760" cy="4807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156852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625248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64764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1"/>
          <p:cNvSpPr/>
          <p:nvPr/>
        </p:nvSpPr>
        <p:spPr>
          <a:xfrm>
            <a:off x="7496280" y="6400800"/>
            <a:ext cx="45734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r>
              <a:rPr lang="ru-RU" sz="1400" b="1" strike="noStrike" spc="-1">
                <a:solidFill>
                  <a:srgbClr val="808080"/>
                </a:solidFill>
                <a:latin typeface="Calibri"/>
              </a:rPr>
              <a:t>ИТОГОВЫЙ  КОНКУРС ПРОЕКТОВ В РТУ МИРЭА - 20</a:t>
            </a:r>
            <a:r>
              <a:rPr lang="en-US" sz="1400" b="1" strike="noStrike" spc="-1">
                <a:solidFill>
                  <a:srgbClr val="808080"/>
                </a:solidFill>
                <a:latin typeface="Calibri"/>
              </a:rPr>
              <a:t>2</a:t>
            </a:r>
            <a:r>
              <a:rPr lang="ru-RU" sz="1400" b="1" strike="noStrike" spc="-1">
                <a:solidFill>
                  <a:srgbClr val="808080"/>
                </a:solidFill>
                <a:latin typeface="Calibri"/>
              </a:rPr>
              <a:t>1 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8" name="Picture 2"/>
          <p:cNvPicPr/>
          <p:nvPr/>
        </p:nvPicPr>
        <p:blipFill>
          <a:blip r:embed="rId15"/>
          <a:stretch/>
        </p:blipFill>
        <p:spPr>
          <a:xfrm>
            <a:off x="9968760" y="103320"/>
            <a:ext cx="1888560" cy="62928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5F6FF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349880" y="1905120"/>
            <a:ext cx="76071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4000" b="1" strike="noStrike" spc="-1">
                <a:solidFill>
                  <a:srgbClr val="333F4F"/>
                </a:solidFill>
                <a:latin typeface="Calibri"/>
              </a:rPr>
              <a:t>Домашняя метеостанция</a:t>
            </a:r>
            <a:br/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5080" y="263880"/>
            <a:ext cx="3227400" cy="269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1" strike="noStrike" spc="-1">
                <a:solidFill>
                  <a:srgbClr val="263996"/>
                </a:solidFill>
                <a:latin typeface="Calibri"/>
              </a:rPr>
              <a:t>ИТОГОВЫЙ  КОНКУРС ПРОЕКТОВ В РТУ МИРЭА</a:t>
            </a:r>
            <a:r>
              <a:rPr lang="en-US" sz="3200" b="1" strike="noStrike" spc="-1">
                <a:solidFill>
                  <a:srgbClr val="263996"/>
                </a:solidFill>
                <a:latin typeface="Calibri"/>
              </a:rPr>
              <a:t> - 202</a:t>
            </a:r>
            <a:r>
              <a:rPr lang="ru-RU" sz="3200" b="1" strike="noStrike" spc="-1">
                <a:solidFill>
                  <a:srgbClr val="263996"/>
                </a:solidFill>
                <a:latin typeface="Calibri"/>
              </a:rPr>
              <a:t>1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470120" y="2708280"/>
            <a:ext cx="7607160" cy="22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Автор проекта: 	Намаконова Вероника Витальевна Учебная группа: 	ИВБО-02-17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Руководитель: 	Миронов Антон Николаевич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МИРЭА - Российский технологический университет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03.07.2021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5" name="Рисунок 6"/>
          <p:cNvPicPr/>
          <p:nvPr/>
        </p:nvPicPr>
        <p:blipFill>
          <a:blip r:embed="rId2"/>
          <a:stretch/>
        </p:blipFill>
        <p:spPr>
          <a:xfrm>
            <a:off x="10187280" y="263880"/>
            <a:ext cx="1484280" cy="164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45760" y="29520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ВВЕДЕНИЕ	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88640" y="1268280"/>
            <a:ext cx="11814480" cy="51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Создание домашней метеорологической станции, позволяющей узнавать погодные условия дома и на улице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8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Проект решает следующие задачи :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1.	Получение погодных условий;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2.	Вывод полученных данных на дисплей;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3.	Возможность подключения в ПК и передаче данных в специально разработанное ПО;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4.	Автономная работа от аккумуляторной батареи;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 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Существующие решения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80080" y="4098600"/>
            <a:ext cx="35895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Xiaomi Mi Temperature and Humidity Monitor 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0" name="Picture 2" descr="https://c.dns-shop.ru/thumb/st4/fit/500/500/0699a09bc493f3a4ebd3e7ab1db57843/71c0f56ec0de3555662b000af81b74dafd11618cc55adcd1e2d3253fdd83ed48.jpg"/>
          <p:cNvPicPr/>
          <p:nvPr/>
        </p:nvPicPr>
        <p:blipFill>
          <a:blip r:embed="rId2"/>
          <a:stretch/>
        </p:blipFill>
        <p:spPr>
          <a:xfrm>
            <a:off x="737280" y="1087920"/>
            <a:ext cx="2776680" cy="2748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4" descr="https://c.dns-shop.ru/thumb/st4/fit/500/500/e7c0061c153545b748b3fe9c6b418d0f/8c1c7a86ec8b12da680355401c7784be86812e3d305d1c9d91fbf7302efd6189.jpg"/>
          <p:cNvPicPr/>
          <p:nvPr/>
        </p:nvPicPr>
        <p:blipFill>
          <a:blip r:embed="rId3"/>
          <a:stretch/>
        </p:blipFill>
        <p:spPr>
          <a:xfrm>
            <a:off x="4309560" y="1156320"/>
            <a:ext cx="2663640" cy="38829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450320" y="5312880"/>
            <a:ext cx="26773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333333"/>
                </a:solidFill>
                <a:latin typeface="Times New Roman"/>
              </a:rPr>
              <a:t>Метеостанция </a:t>
            </a:r>
            <a:r>
              <a:rPr lang="en-US" sz="2400" b="0" strike="noStrike" spc="-1">
                <a:solidFill>
                  <a:srgbClr val="333333"/>
                </a:solidFill>
                <a:latin typeface="Times New Roman"/>
              </a:rPr>
              <a:t>TFA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628040" y="5039640"/>
            <a:ext cx="40870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333333"/>
                </a:solidFill>
                <a:latin typeface="Times New Roman"/>
              </a:rPr>
              <a:t>Метеостанция </a:t>
            </a:r>
            <a:r>
              <a:rPr lang="en-US" sz="2400" b="0" strike="noStrike" spc="-1">
                <a:solidFill>
                  <a:srgbClr val="333333"/>
                </a:solidFill>
                <a:latin typeface="Times New Roman"/>
              </a:rPr>
              <a:t>First 2461-6 WI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4" name="Picture 6" descr="https://c.dns-shop.ru/thumb/st4/fit/500/500/16da5c9b927d0a8df7aa8ab5fe04af66/a60267bab7efd6b2ca54674d972f0d7298956cbf1900c18a16420cb8657dbed8.jpg"/>
          <p:cNvPicPr/>
          <p:nvPr/>
        </p:nvPicPr>
        <p:blipFill>
          <a:blip r:embed="rId4"/>
          <a:stretch/>
        </p:blipFill>
        <p:spPr>
          <a:xfrm>
            <a:off x="7806240" y="1786680"/>
            <a:ext cx="3730680" cy="242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Архитектура проекта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Рисунок 2"/>
          <p:cNvPicPr/>
          <p:nvPr/>
        </p:nvPicPr>
        <p:blipFill>
          <a:blip r:embed="rId2"/>
          <a:stretch/>
        </p:blipFill>
        <p:spPr>
          <a:xfrm>
            <a:off x="2450160" y="1845000"/>
            <a:ext cx="7291440" cy="404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Средства разработки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2" descr="Mega2560 Платы Ардуино"/>
          <p:cNvPicPr/>
          <p:nvPr/>
        </p:nvPicPr>
        <p:blipFill>
          <a:blip r:embed="rId2"/>
          <a:stretch/>
        </p:blipFill>
        <p:spPr>
          <a:xfrm>
            <a:off x="628920" y="1303200"/>
            <a:ext cx="3146760" cy="15285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4" descr="Датчик атмосферного давления BMP180 (GY-68) / Купить в MCU Store"/>
          <p:cNvPicPr/>
          <p:nvPr/>
        </p:nvPicPr>
        <p:blipFill>
          <a:blip r:embed="rId3"/>
          <a:stretch/>
        </p:blipFill>
        <p:spPr>
          <a:xfrm>
            <a:off x="545760" y="3069360"/>
            <a:ext cx="1926360" cy="168804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6" descr="DHT21 AM2301 цифровой датчик температуры и влажности, емкость вместо SHT10  SHT11|temperature humidity sensor|humidity sensordht21 am2301 | АлиЭкспресс"/>
          <p:cNvPicPr/>
          <p:nvPr/>
        </p:nvPicPr>
        <p:blipFill>
          <a:blip r:embed="rId4"/>
          <a:stretch/>
        </p:blipFill>
        <p:spPr>
          <a:xfrm>
            <a:off x="2459520" y="3449160"/>
            <a:ext cx="1224360" cy="12243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8" descr="DHT-11 DHT11 Digital Temperature Humidity Sensor Temperature Sensor 4P 4  PIN for Arduino Low Power Consumption Module Board: Amazon.com: Industrial  &amp;amp; Scientific"/>
          <p:cNvPicPr/>
          <p:nvPr/>
        </p:nvPicPr>
        <p:blipFill>
          <a:blip r:embed="rId5"/>
          <a:stretch/>
        </p:blipFill>
        <p:spPr>
          <a:xfrm>
            <a:off x="3947040" y="2815560"/>
            <a:ext cx="1448640" cy="144864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10" descr="OLED Display (0.96 in, 128x64, IIC) | Smart Prototyping"/>
          <p:cNvPicPr/>
          <p:nvPr/>
        </p:nvPicPr>
        <p:blipFill>
          <a:blip r:embed="rId6"/>
          <a:stretch/>
        </p:blipFill>
        <p:spPr>
          <a:xfrm>
            <a:off x="3947040" y="774000"/>
            <a:ext cx="1548720" cy="154872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2" descr="Link-oq92 Rtc Ds1302,Тактовый Модуль Реального Времени - Buy Ds1302,Модуль  Часов В Реальном Времени,Модуль Product on Alibaba.com"/>
          <p:cNvPicPr/>
          <p:nvPr/>
        </p:nvPicPr>
        <p:blipFill>
          <a:blip r:embed="rId7"/>
          <a:stretch/>
        </p:blipFill>
        <p:spPr>
          <a:xfrm>
            <a:off x="5496120" y="1141200"/>
            <a:ext cx="1828440" cy="185220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6744240" y="3155760"/>
            <a:ext cx="5253480" cy="332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Arduino Mega</a:t>
            </a:r>
            <a:endParaRPr lang="ru-RU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Дисплей OLED 0.96</a:t>
            </a:r>
            <a:endParaRPr lang="ru-RU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Датчик давления BMP180</a:t>
            </a:r>
            <a:endParaRPr lang="ru-RU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Датчик температуры DHT11</a:t>
            </a:r>
            <a:endParaRPr lang="ru-RU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Датчик температуры DHT21</a:t>
            </a:r>
            <a:endParaRPr lang="ru-RU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Часы реального времени DS1302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82760" y="27360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Стоимость разработки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Рисунок 3"/>
          <p:cNvPicPr/>
          <p:nvPr/>
        </p:nvPicPr>
        <p:blipFill>
          <a:blip r:embed="rId2"/>
          <a:stretch/>
        </p:blipFill>
        <p:spPr>
          <a:xfrm>
            <a:off x="375480" y="1838880"/>
            <a:ext cx="6384240" cy="438768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58880" y="1202040"/>
            <a:ext cx="53506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Домашняя метеостанция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892200" y="1202040"/>
            <a:ext cx="5309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Существующие решения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044120" y="2118600"/>
            <a:ext cx="43531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Xiaomi Mi Temperature and Humidity Monitor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650 р.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795360" y="3059640"/>
            <a:ext cx="44499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Метеостанция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TFA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2 999 р.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7044120" y="3676320"/>
            <a:ext cx="43531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Метеостанция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First 2461-6 WI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1 699 р.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Прототип проекта и ПО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Рисунок 2"/>
          <p:cNvPicPr/>
          <p:nvPr/>
        </p:nvPicPr>
        <p:blipFill>
          <a:blip r:embed="rId2"/>
          <a:stretch/>
        </p:blipFill>
        <p:spPr>
          <a:xfrm>
            <a:off x="683280" y="1296360"/>
            <a:ext cx="6305040" cy="4264920"/>
          </a:xfrm>
          <a:prstGeom prst="rect">
            <a:avLst/>
          </a:prstGeom>
          <a:ln w="10800">
            <a:noFill/>
          </a:ln>
        </p:spPr>
      </p:pic>
      <p:pic>
        <p:nvPicPr>
          <p:cNvPr id="184" name="Рисунок 3"/>
          <p:cNvPicPr/>
          <p:nvPr/>
        </p:nvPicPr>
        <p:blipFill>
          <a:blip r:embed="rId3"/>
          <a:stretch/>
        </p:blipFill>
        <p:spPr>
          <a:xfrm>
            <a:off x="7448400" y="1639080"/>
            <a:ext cx="4060080" cy="35528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strike="noStrike" spc="-1">
                <a:solidFill>
                  <a:srgbClr val="263996"/>
                </a:solidFill>
                <a:latin typeface="Calibri"/>
              </a:rPr>
              <a:t>Развитие проекта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64120" y="1722600"/>
            <a:ext cx="11063520" cy="34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Создание мобильной версии;</a:t>
            </a:r>
            <a:endParaRPr lang="ru-RU" sz="3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Беспроводная передача данных;</a:t>
            </a:r>
            <a:endParaRPr lang="ru-RU" sz="3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Увеличение функционала;</a:t>
            </a:r>
            <a:endParaRPr lang="ru-RU" sz="3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Создание переносного устройства для походов и тд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5F6FF"/>
            </a:gs>
            <a:gs pos="100000">
              <a:srgbClr val="FFFFFF"/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349880" y="1905120"/>
            <a:ext cx="76071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4000" b="1" strike="noStrike" spc="-1">
                <a:solidFill>
                  <a:srgbClr val="333F4F"/>
                </a:solidFill>
                <a:latin typeface="Calibri"/>
              </a:rPr>
              <a:t>Домашняя метеостанция</a:t>
            </a:r>
            <a:br/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5080" y="263880"/>
            <a:ext cx="3227400" cy="269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1" strike="noStrike" spc="-1">
                <a:solidFill>
                  <a:srgbClr val="263996"/>
                </a:solidFill>
                <a:latin typeface="Calibri"/>
              </a:rPr>
              <a:t>ИТОГОВЫЙ  КОНКУРС ПРОЕКТОВ В РТУ МИРЭА</a:t>
            </a:r>
            <a:r>
              <a:rPr lang="en-US" sz="3200" b="1" strike="noStrike" spc="-1">
                <a:solidFill>
                  <a:srgbClr val="263996"/>
                </a:solidFill>
                <a:latin typeface="Calibri"/>
              </a:rPr>
              <a:t> - 202</a:t>
            </a:r>
            <a:r>
              <a:rPr lang="ru-RU" sz="3200" b="1" strike="noStrike" spc="-1">
                <a:solidFill>
                  <a:srgbClr val="263996"/>
                </a:solidFill>
                <a:latin typeface="Calibri"/>
              </a:rPr>
              <a:t>1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470120" y="2708280"/>
            <a:ext cx="7607160" cy="22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Автор проекта: 	Намаконова Вероника Витальевна Учебная группа: 	ИВБО-02-17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Руководитель: 	Миронов Антон Николаевич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МИРЭА - Российский технологический университет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333F4F"/>
                </a:solidFill>
                <a:latin typeface="Calibri"/>
              </a:rPr>
              <a:t>03.07.2021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5" name="Рисунок 6"/>
          <p:cNvPicPr/>
          <p:nvPr/>
        </p:nvPicPr>
        <p:blipFill>
          <a:blip r:embed="rId2"/>
          <a:stretch/>
        </p:blipFill>
        <p:spPr>
          <a:xfrm>
            <a:off x="10187280" y="263880"/>
            <a:ext cx="1484280" cy="1640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882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236</Words>
  <Application>Microsoft Office PowerPoint</Application>
  <PresentationFormat>Широкоэкранный</PresentationFormat>
  <Paragraphs>50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Source Sans Pro Semibold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Roman Lesovoy</dc:creator>
  <dc:description/>
  <cp:lastModifiedBy>Veronika</cp:lastModifiedBy>
  <cp:revision>125</cp:revision>
  <dcterms:created xsi:type="dcterms:W3CDTF">2018-05-28T23:03:13Z</dcterms:created>
  <dcterms:modified xsi:type="dcterms:W3CDTF">2021-07-03T04:51:29Z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