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AAD013-22A8-4D9B-8542-B773AAF96D3F}">
          <p14:sldIdLst>
            <p14:sldId id="256"/>
          </p14:sldIdLst>
        </p14:section>
        <p14:section name="FDM打印机结构" id="{8E3D2A0E-49AE-4464-8531-0A1F30285645}">
          <p14:sldIdLst>
            <p14:sldId id="257"/>
          </p14:sldIdLst>
        </p14:section>
        <p14:section name="3D打印信息数据流" id="{D1865A80-D988-441D-B023-6FBC00EB5468}">
          <p14:sldIdLst>
            <p14:sldId id="258"/>
          </p14:sldIdLst>
        </p14:section>
        <p14:section name="早期网站获取资源流程" id="{F7941805-874A-462A-8E46-6B311C1580AB}">
          <p14:sldIdLst>
            <p14:sldId id="259"/>
          </p14:sldIdLst>
        </p14:section>
        <p14:section name="拓扑重建数据结构" id="{5DFF10E2-08C3-4289-9121-3D0EF05BE69B}">
          <p14:sldIdLst>
            <p14:sldId id="260"/>
          </p14:sldIdLst>
        </p14:section>
        <p14:section name="STL模型等厚分层切片算法" id="{2B295AB4-E1A8-4D31-8E66-6E78E6E0D5B0}">
          <p14:sldIdLst>
            <p14:sldId id="261"/>
          </p14:sldIdLst>
        </p14:section>
        <p14:section name="扫描线多边形填充算法" id="{F0B695A6-43B2-40CA-9DCE-47CB76DABACC}">
          <p14:sldIdLst>
            <p14:sldId id="262"/>
          </p14:sldIdLst>
        </p14:section>
        <p14:section name="复杂模型内外轮廓区分" id="{A75B2C8F-21DA-47FF-88CB-792AD17664FC}">
          <p14:sldIdLst>
            <p14:sldId id="263"/>
          </p14:sldIdLst>
        </p14:section>
        <p14:section name="MVC模式" id="{0AF963E8-223A-4DB9-B8C5-5B6DF7EE807E}">
          <p14:sldIdLst>
            <p14:sldId id="264"/>
          </p14:sldIdLst>
        </p14:section>
        <p14:section name="MVVM模式" id="{8B494170-C777-4124-B121-EC0AA348AEE5}">
          <p14:sldIdLst>
            <p14:sldId id="265"/>
          </p14:sldIdLst>
        </p14:section>
        <p14:section name="Three.js程序结构示意图" id="{A8F0FD8F-3810-45C7-BCDE-D20E0760C2FB}">
          <p14:sldIdLst>
            <p14:sldId id="266"/>
          </p14:sldIdLst>
        </p14:section>
        <p14:section name="事件驱动模式" id="{C46D2642-C4EF-4941-9B48-6E607B4C32B7}">
          <p14:sldIdLst>
            <p14:sldId id="267"/>
          </p14:sldIdLst>
        </p14:section>
        <p14:section name="系统主要流程示意图" id="{22F80E27-7906-42F5-A062-EDECCABA0610}">
          <p14:sldIdLst>
            <p14:sldId id="268"/>
          </p14:sldIdLst>
        </p14:section>
        <p14:section name="模型管理功能分布图" id="{0DB94F36-4DAA-4E74-88E5-266974E837DB}">
          <p14:sldIdLst>
            <p14:sldId id="269"/>
          </p14:sldIdLst>
        </p14:section>
        <p14:section name="模型显示交互模块" id="{07B6CA13-B1E9-41DB-B660-B8F8066CA7F1}">
          <p14:sldIdLst>
            <p14:sldId id="270"/>
          </p14:sldIdLst>
        </p14:section>
        <p14:section name="增材制造预处理模块设计" id="{1C8DBCE7-464D-409F-AA67-DA0647ABE4FE}">
          <p14:sldIdLst>
            <p14:sldId id="271"/>
          </p14:sldIdLst>
        </p14:section>
        <p14:section name="导入STL模型数据流图" id="{7A3E6B9D-2FA9-4BCD-B8B3-985A8E50C127}">
          <p14:sldIdLst>
            <p14:sldId id="272"/>
          </p14:sldIdLst>
        </p14:section>
        <p14:section name="冗余去除和拓扑重建算法流程" id="{E1DC3786-011C-4853-9AC3-B8E38B91A813}">
          <p14:sldIdLst>
            <p14:sldId id="273"/>
          </p14:sldIdLst>
        </p14:section>
        <p14:section name="分层切片实际处理流程" id="{775412AF-6909-4AFA-81FC-452ADB6649A0}">
          <p14:sldIdLst>
            <p14:sldId id="274"/>
            <p14:sldId id="275"/>
          </p14:sldIdLst>
        </p14:section>
        <p14:section name="新旧轮廓存储格式" id="{0A5EEDA3-7A09-4488-A870-4D746AC0F12A}">
          <p14:sldIdLst>
            <p14:sldId id="276"/>
          </p14:sldIdLst>
        </p14:section>
        <p14:section name="内外轮廓判别过程" id="{04B5D407-862D-4F31-81E5-A7238F9ACE5A}">
          <p14:sldIdLst>
            <p14:sldId id="277"/>
          </p14:sldIdLst>
        </p14:section>
        <p14:section name="水平扫描填充算法实际流程" id="{1818DD55-B4FB-48A8-9675-77FE1423188A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500" y="-2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FA4B-A7DB-4C2A-B09B-5597304F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62623F-74AA-4753-89E6-D850FA135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5C5CC-5FCD-4EC4-810F-49F03D95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8E054-F3D9-4F4E-9955-A9E5D726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7F05D-2325-4C66-95DD-0CF5DC3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BC78D-9047-4F01-9AB0-119D532E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E80E2-8856-4961-B86B-83F3B01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F5CB8-07C9-47F9-81C5-CAB70AEB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A2068-9444-46DF-99B3-DAA0AB9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E3400-635D-4F52-A55B-174E12B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39BCC-6A03-409D-897E-AB5530F2A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DC99AB-771C-4D0E-A68A-52CA288B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BF6F9-AEDE-492F-8D88-6207DE1D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95BC6-C9C5-4FB3-ADD6-98722BF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9636C-662E-4115-9660-113AD4F3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2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7DD69-6064-4650-BA72-8BC47FD9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1FAAE-D149-43D1-8FF6-64DEB70CC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44D1-0CC1-4519-BD10-B5B1E1DD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E29132-B0DC-4DB1-88C3-5E36BB55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E8819-B6B9-4CC2-911C-95D22F4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81E27-D828-4D56-A253-DF6DB3D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322F9-4F25-48E2-94C6-817A61EB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1C33B-2870-4C8C-9567-ED1AC150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D652B-1963-4E7A-93DD-0444D8D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20564-113D-4466-901E-1BACA786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D91FA-39FB-499C-A7D9-16CBEFC7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89D83-056D-4A7F-BB84-EE7221C6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B76E5-E426-4281-AB1F-9778438C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97E1FD-0FF9-45E2-A283-E4E1E30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F8FC6B-9FC9-4F9C-AC26-4BA68DC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2A347B-18EF-4300-8CD2-BE074EEB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20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60872-8738-4E4F-AE7F-160CAE56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D50F7-6EBF-4AA3-B614-CBB1AB65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9FFDF-44C1-4B39-A7CA-6BB8B113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1E1CC9-A1B5-4186-ACF5-5714C3F5F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2A4BE8-BC32-4330-B1F5-A422265B5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121468-B07A-4AE5-A4DC-B1832BC2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D87082-D158-4B7F-A2A9-A463C49A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0C4AE-CA69-477E-8066-9CC4D21E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30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F5466-062A-4683-9266-CBFD48CC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7B748E-857B-4042-AE9A-7B88A48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652F08-1733-4E95-BDC5-45CBDB4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2F1D01-A0C3-4DD2-AF1B-881181F8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64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0B70B0-A824-4500-B3C8-926B968A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88EACD-7EC0-4F72-A970-873F310AF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A42789-88CB-4899-9E45-0CB67E49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8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C4FBA-0604-491E-824E-790D053C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2E44F-6830-4A1C-BE73-E9699D1F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44A598-C8D6-4221-8913-53C3F8DE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A7278-ADBA-4518-84E5-0CB26210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E0F22-5679-49B2-94AB-E3F8AE00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1DAE2-8A5F-434D-B77A-3D6F30A5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35833-0D2E-47BD-9E2C-D68EAAE6A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AD5982-B125-4EFA-B381-22052F79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30F72E-DFF5-457E-8018-D1678673D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FABED8-DBDE-4D46-8AE9-56E47EC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A721C-AB53-4DD2-BCE6-3A76FB27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2A95B-5E5C-4329-8997-2DA81E7B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75E31-1D72-447B-A62B-B85E77BD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DB1D97-64FD-404C-A473-829235FE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33A2A-110E-4ABB-A428-85E0F203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6CD44-C64B-4896-9FF8-C2A31C4FFE40}" type="datetimeFigureOut">
              <a:rPr lang="zh-CN" altLang="en-US" smtClean="0"/>
              <a:t>2021-03-21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55C6C-E59F-4695-ADAC-4D65BF02D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1CC9-250B-41C5-ACF0-7393C3A2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32CBC-0DFF-4BBD-BB38-C4B81D686A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921291-F406-4DBB-AF54-11FB64067EEB}"/>
              </a:ext>
            </a:extLst>
          </p:cNvPr>
          <p:cNvSpPr txBox="1"/>
          <p:nvPr/>
        </p:nvSpPr>
        <p:spPr>
          <a:xfrm>
            <a:off x="447040" y="31496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三角面片生成拓扑信息时间消耗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6250D78-A99D-4484-B2C9-805B69056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39351"/>
              </p:ext>
            </p:extLst>
          </p:nvPr>
        </p:nvGraphicFramePr>
        <p:xfrm>
          <a:off x="589280" y="10752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591476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805785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76859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面片数量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1113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直接遍历三角面片构建拓扑结构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5.5061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694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62.6631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1994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8032.7219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9544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22140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31697.6909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376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79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09587" y="266501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ViewModel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35267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9" name="直接箭头连接符 8"/>
          <p:cNvCxnSpPr>
            <a:stCxn id="10" idx="1"/>
            <a:endCxn id="4" idx="3"/>
          </p:cNvCxnSpPr>
          <p:nvPr/>
        </p:nvCxnSpPr>
        <p:spPr>
          <a:xfrm flipH="1">
            <a:off x="4055166" y="1511716"/>
            <a:ext cx="20577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12908" y="1280883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直接箭头连接符 14"/>
          <p:cNvCxnSpPr>
            <a:stCxn id="4" idx="3"/>
            <a:endCxn id="5" idx="0"/>
          </p:cNvCxnSpPr>
          <p:nvPr/>
        </p:nvCxnSpPr>
        <p:spPr>
          <a:xfrm>
            <a:off x="4055166" y="1511717"/>
            <a:ext cx="1893060" cy="115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5" idx="2"/>
          </p:cNvCxnSpPr>
          <p:nvPr/>
        </p:nvCxnSpPr>
        <p:spPr>
          <a:xfrm flipV="1">
            <a:off x="4055166" y="3819889"/>
            <a:ext cx="1893060" cy="111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103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16" y="609601"/>
            <a:ext cx="7353638" cy="57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3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75840" y="1402080"/>
            <a:ext cx="1412240" cy="772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6685280" y="990600"/>
            <a:ext cx="1595120" cy="1595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事件循环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840" y="3134360"/>
            <a:ext cx="3434080" cy="2340000"/>
            <a:chOff x="1381760" y="3246120"/>
            <a:chExt cx="3434080" cy="2340000"/>
          </a:xfrm>
        </p:grpSpPr>
        <p:sp>
          <p:nvSpPr>
            <p:cNvPr id="6" name="矩形 5"/>
            <p:cNvSpPr/>
            <p:nvPr/>
          </p:nvSpPr>
          <p:spPr>
            <a:xfrm>
              <a:off x="138176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磁盘</a:t>
              </a:r>
              <a:r>
                <a:rPr lang="en-US" altLang="zh-CN" dirty="0" smtClean="0"/>
                <a:t>I/O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72080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网络通信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059840" y="3246120"/>
              <a:ext cx="756000" cy="23400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数据库查询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6913880" y="3134360"/>
            <a:ext cx="1137920" cy="234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事件</a:t>
            </a:r>
            <a:endParaRPr lang="en-US" altLang="zh-CN" dirty="0" smtClean="0"/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zh-CN" altLang="en-US" dirty="0"/>
              <a:t>事件</a:t>
            </a:r>
          </a:p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5" idx="0"/>
            <a:endCxn id="4" idx="0"/>
          </p:cNvCxnSpPr>
          <p:nvPr/>
        </p:nvCxnSpPr>
        <p:spPr>
          <a:xfrm rot="16200000" flipH="1" flipV="1">
            <a:off x="5026660" y="-1054100"/>
            <a:ext cx="411480" cy="4500880"/>
          </a:xfrm>
          <a:prstGeom prst="bentConnector3">
            <a:avLst>
              <a:gd name="adj1" fmla="val -55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4" idx="3"/>
            <a:endCxn id="5" idx="2"/>
          </p:cNvCxnSpPr>
          <p:nvPr/>
        </p:nvCxnSpPr>
        <p:spPr>
          <a:xfrm>
            <a:off x="3688080" y="1788160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0"/>
            <a:endCxn id="5" idx="4"/>
          </p:cNvCxnSpPr>
          <p:nvPr/>
        </p:nvCxnSpPr>
        <p:spPr>
          <a:xfrm flipV="1">
            <a:off x="7482840" y="2585720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4" idx="2"/>
            <a:endCxn id="6" idx="0"/>
          </p:cNvCxnSpPr>
          <p:nvPr/>
        </p:nvCxnSpPr>
        <p:spPr>
          <a:xfrm rot="5400000">
            <a:off x="1829840" y="1982240"/>
            <a:ext cx="960120" cy="13441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4" idx="2"/>
            <a:endCxn id="7" idx="0"/>
          </p:cNvCxnSpPr>
          <p:nvPr/>
        </p:nvCxnSpPr>
        <p:spPr>
          <a:xfrm rot="5400000">
            <a:off x="2499360" y="2651760"/>
            <a:ext cx="960120" cy="5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4" idx="2"/>
            <a:endCxn id="8" idx="0"/>
          </p:cNvCxnSpPr>
          <p:nvPr/>
        </p:nvCxnSpPr>
        <p:spPr>
          <a:xfrm rot="16200000" flipH="1">
            <a:off x="3168880" y="1987320"/>
            <a:ext cx="960120" cy="13339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2"/>
            <a:endCxn id="10" idx="2"/>
          </p:cNvCxnSpPr>
          <p:nvPr/>
        </p:nvCxnSpPr>
        <p:spPr>
          <a:xfrm rot="16200000" flipH="1">
            <a:off x="4560340" y="2551860"/>
            <a:ext cx="12700" cy="5845000"/>
          </a:xfrm>
          <a:prstGeom prst="bentConnector3">
            <a:avLst>
              <a:gd name="adj1" fmla="val 74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7" idx="2"/>
            <a:endCxn id="10" idx="2"/>
          </p:cNvCxnSpPr>
          <p:nvPr/>
        </p:nvCxnSpPr>
        <p:spPr>
          <a:xfrm rot="16200000" flipH="1">
            <a:off x="5229860" y="3221380"/>
            <a:ext cx="12700" cy="4505960"/>
          </a:xfrm>
          <a:prstGeom prst="bentConnector3">
            <a:avLst>
              <a:gd name="adj1" fmla="val 5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8" idx="2"/>
            <a:endCxn id="10" idx="2"/>
          </p:cNvCxnSpPr>
          <p:nvPr/>
        </p:nvCxnSpPr>
        <p:spPr>
          <a:xfrm rot="16200000" flipH="1">
            <a:off x="5899380" y="3890900"/>
            <a:ext cx="12700" cy="3166920"/>
          </a:xfrm>
          <a:prstGeom prst="bentConnector3">
            <a:avLst>
              <a:gd name="adj1" fmla="val 27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69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38530" y="824947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14" idx="0"/>
          </p:cNvCxnSpPr>
          <p:nvPr/>
        </p:nvCxnSpPr>
        <p:spPr>
          <a:xfrm>
            <a:off x="5789544" y="1222512"/>
            <a:ext cx="0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38530" y="156044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138529" y="2295939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上传模型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14" idx="2"/>
            <a:endCxn id="17" idx="0"/>
          </p:cNvCxnSpPr>
          <p:nvPr/>
        </p:nvCxnSpPr>
        <p:spPr>
          <a:xfrm flipH="1">
            <a:off x="5789543" y="1958008"/>
            <a:ext cx="1" cy="33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3193774" y="353335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修改模型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884502" y="2017645"/>
            <a:ext cx="1941446" cy="9442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</a:t>
            </a:r>
            <a:r>
              <a:rPr lang="zh-CN" altLang="en-US" dirty="0" smtClean="0"/>
              <a:t>所有模型库中选择模型加入到我的模型库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979503" y="3230216"/>
            <a:ext cx="1620077" cy="1003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选择模型进入工作页面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7" idx="1"/>
            <a:endCxn id="21" idx="3"/>
          </p:cNvCxnSpPr>
          <p:nvPr/>
        </p:nvCxnSpPr>
        <p:spPr>
          <a:xfrm flipH="1">
            <a:off x="4495801" y="2494722"/>
            <a:ext cx="642728" cy="12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2"/>
            <a:endCxn id="22" idx="1"/>
          </p:cNvCxnSpPr>
          <p:nvPr/>
        </p:nvCxnSpPr>
        <p:spPr>
          <a:xfrm>
            <a:off x="5789544" y="1958008"/>
            <a:ext cx="1094958" cy="53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7" idx="2"/>
            <a:endCxn id="23" idx="0"/>
          </p:cNvCxnSpPr>
          <p:nvPr/>
        </p:nvCxnSpPr>
        <p:spPr>
          <a:xfrm flipH="1">
            <a:off x="5789542" y="2693504"/>
            <a:ext cx="1" cy="536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3" idx="3"/>
          </p:cNvCxnSpPr>
          <p:nvPr/>
        </p:nvCxnSpPr>
        <p:spPr>
          <a:xfrm flipH="1">
            <a:off x="6599580" y="2961860"/>
            <a:ext cx="1255645" cy="77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3193774" y="4770776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分层切片</a:t>
            </a:r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5138527" y="4770775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7083280" y="4770774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3" idx="2"/>
            <a:endCxn id="44" idx="0"/>
          </p:cNvCxnSpPr>
          <p:nvPr/>
        </p:nvCxnSpPr>
        <p:spPr>
          <a:xfrm flipH="1">
            <a:off x="3844788" y="4234066"/>
            <a:ext cx="1944754" cy="53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4" idx="3"/>
            <a:endCxn id="45" idx="1"/>
          </p:cNvCxnSpPr>
          <p:nvPr/>
        </p:nvCxnSpPr>
        <p:spPr>
          <a:xfrm flipV="1">
            <a:off x="4495801" y="4969558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5" idx="3"/>
            <a:endCxn id="46" idx="1"/>
          </p:cNvCxnSpPr>
          <p:nvPr/>
        </p:nvCxnSpPr>
        <p:spPr>
          <a:xfrm flipV="1">
            <a:off x="6440554" y="4969557"/>
            <a:ext cx="64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5138527" y="5705048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日志记录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44" idx="2"/>
            <a:endCxn id="56" idx="0"/>
          </p:cNvCxnSpPr>
          <p:nvPr/>
        </p:nvCxnSpPr>
        <p:spPr>
          <a:xfrm>
            <a:off x="3844788" y="5168341"/>
            <a:ext cx="1944753" cy="53670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5" idx="2"/>
            <a:endCxn id="56" idx="0"/>
          </p:cNvCxnSpPr>
          <p:nvPr/>
        </p:nvCxnSpPr>
        <p:spPr>
          <a:xfrm>
            <a:off x="5789541" y="5168340"/>
            <a:ext cx="0" cy="53670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46" idx="2"/>
            <a:endCxn id="56" idx="0"/>
          </p:cNvCxnSpPr>
          <p:nvPr/>
        </p:nvCxnSpPr>
        <p:spPr>
          <a:xfrm flipH="1">
            <a:off x="5789541" y="5168339"/>
            <a:ext cx="1944753" cy="5367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/>
          <p:cNvSpPr/>
          <p:nvPr/>
        </p:nvSpPr>
        <p:spPr>
          <a:xfrm>
            <a:off x="9028031" y="4770773"/>
            <a:ext cx="1302027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退出系统</a:t>
            </a:r>
            <a:endParaRPr lang="zh-CN" altLang="en-US" dirty="0"/>
          </a:p>
        </p:txBody>
      </p:sp>
      <p:cxnSp>
        <p:nvCxnSpPr>
          <p:cNvPr id="69" name="直接箭头连接符 68"/>
          <p:cNvCxnSpPr>
            <a:stCxn id="46" idx="3"/>
            <a:endCxn id="68" idx="1"/>
          </p:cNvCxnSpPr>
          <p:nvPr/>
        </p:nvCxnSpPr>
        <p:spPr>
          <a:xfrm flipV="1">
            <a:off x="8385307" y="4969556"/>
            <a:ext cx="6427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8" idx="0"/>
            <a:endCxn id="14" idx="3"/>
          </p:cNvCxnSpPr>
          <p:nvPr/>
        </p:nvCxnSpPr>
        <p:spPr>
          <a:xfrm rot="16200000" flipV="1">
            <a:off x="6554028" y="1645756"/>
            <a:ext cx="3011547" cy="3238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74"/>
          <p:cNvSpPr/>
          <p:nvPr/>
        </p:nvSpPr>
        <p:spPr>
          <a:xfrm>
            <a:off x="7083278" y="4051727"/>
            <a:ext cx="1296000" cy="3975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轨迹动画</a:t>
            </a:r>
          </a:p>
        </p:txBody>
      </p:sp>
      <p:cxnSp>
        <p:nvCxnSpPr>
          <p:cNvPr id="76" name="直接箭头连接符 75"/>
          <p:cNvCxnSpPr>
            <a:stCxn id="45" idx="3"/>
            <a:endCxn id="75" idx="1"/>
          </p:cNvCxnSpPr>
          <p:nvPr/>
        </p:nvCxnSpPr>
        <p:spPr>
          <a:xfrm flipV="1">
            <a:off x="6440554" y="4250510"/>
            <a:ext cx="642724" cy="7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18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16896" y="298176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模型管理模块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475672" y="1455251"/>
            <a:ext cx="7280412" cy="546653"/>
            <a:chOff x="4015409" y="2246243"/>
            <a:chExt cx="7280412" cy="695740"/>
          </a:xfrm>
        </p:grpSpPr>
        <p:sp>
          <p:nvSpPr>
            <p:cNvPr id="5" name="圆角矩形 4"/>
            <p:cNvSpPr/>
            <p:nvPr/>
          </p:nvSpPr>
          <p:spPr>
            <a:xfrm>
              <a:off x="4015409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我的模型库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04142" y="2246243"/>
              <a:ext cx="2991679" cy="69574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所有</a:t>
              </a:r>
              <a:r>
                <a:rPr lang="zh-CN" altLang="en-US" dirty="0" smtClean="0"/>
                <a:t>模型库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93428" y="2721657"/>
            <a:ext cx="3756166" cy="357809"/>
            <a:chOff x="2497202" y="2932041"/>
            <a:chExt cx="3756166" cy="357809"/>
          </a:xfrm>
        </p:grpSpPr>
        <p:sp>
          <p:nvSpPr>
            <p:cNvPr id="12" name="圆角矩形 11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我的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他人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382161" y="2721657"/>
            <a:ext cx="3756166" cy="357809"/>
            <a:chOff x="2497202" y="2932041"/>
            <a:chExt cx="3756166" cy="357809"/>
          </a:xfrm>
        </p:grpSpPr>
        <p:sp>
          <p:nvSpPr>
            <p:cNvPr id="30" name="圆角矩形 29"/>
            <p:cNvSpPr/>
            <p:nvPr/>
          </p:nvSpPr>
          <p:spPr>
            <a:xfrm>
              <a:off x="249720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公有</a:t>
              </a:r>
              <a:r>
                <a:rPr lang="zh-CN" altLang="en-US" dirty="0" smtClean="0"/>
                <a:t>模型</a:t>
              </a:r>
              <a:endParaRPr lang="zh-CN" altLang="en-US" dirty="0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622522" y="2932041"/>
              <a:ext cx="1630846" cy="357809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私有模型</a:t>
              </a:r>
              <a:endParaRPr lang="zh-CN" altLang="en-US" dirty="0"/>
            </a:p>
          </p:txBody>
        </p:sp>
      </p:grpSp>
      <p:cxnSp>
        <p:nvCxnSpPr>
          <p:cNvPr id="36" name="直接箭头连接符 35"/>
          <p:cNvCxnSpPr>
            <a:stCxn id="4" idx="2"/>
            <a:endCxn id="5" idx="0"/>
          </p:cNvCxnSpPr>
          <p:nvPr/>
        </p:nvCxnSpPr>
        <p:spPr>
          <a:xfrm flipH="1">
            <a:off x="3971512" y="983975"/>
            <a:ext cx="2144367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6" idx="0"/>
          </p:cNvCxnSpPr>
          <p:nvPr/>
        </p:nvCxnSpPr>
        <p:spPr>
          <a:xfrm>
            <a:off x="6115879" y="983975"/>
            <a:ext cx="2144366" cy="47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5" idx="2"/>
            <a:endCxn id="12" idx="0"/>
          </p:cNvCxnSpPr>
          <p:nvPr/>
        </p:nvCxnSpPr>
        <p:spPr>
          <a:xfrm flipH="1">
            <a:off x="2908851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5" idx="2"/>
            <a:endCxn id="13" idx="0"/>
          </p:cNvCxnSpPr>
          <p:nvPr/>
        </p:nvCxnSpPr>
        <p:spPr>
          <a:xfrm>
            <a:off x="3971512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6" idx="2"/>
            <a:endCxn id="30" idx="0"/>
          </p:cNvCxnSpPr>
          <p:nvPr/>
        </p:nvCxnSpPr>
        <p:spPr>
          <a:xfrm flipH="1">
            <a:off x="7197584" y="2001904"/>
            <a:ext cx="1062661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6" idx="2"/>
            <a:endCxn id="31" idx="0"/>
          </p:cNvCxnSpPr>
          <p:nvPr/>
        </p:nvCxnSpPr>
        <p:spPr>
          <a:xfrm>
            <a:off x="8260245" y="2001904"/>
            <a:ext cx="1062659" cy="7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2" idx="2"/>
            <a:endCxn id="22" idx="0"/>
          </p:cNvCxnSpPr>
          <p:nvPr/>
        </p:nvCxnSpPr>
        <p:spPr>
          <a:xfrm flipH="1">
            <a:off x="1255129" y="3079466"/>
            <a:ext cx="1653722" cy="92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2"/>
            <a:endCxn id="23" idx="0"/>
          </p:cNvCxnSpPr>
          <p:nvPr/>
        </p:nvCxnSpPr>
        <p:spPr>
          <a:xfrm flipH="1">
            <a:off x="2463767" y="3079466"/>
            <a:ext cx="44508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2" idx="2"/>
            <a:endCxn id="24" idx="0"/>
          </p:cNvCxnSpPr>
          <p:nvPr/>
        </p:nvCxnSpPr>
        <p:spPr>
          <a:xfrm>
            <a:off x="2908851" y="3079466"/>
            <a:ext cx="763554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2"/>
            <a:endCxn id="25" idx="0"/>
          </p:cNvCxnSpPr>
          <p:nvPr/>
        </p:nvCxnSpPr>
        <p:spPr>
          <a:xfrm>
            <a:off x="2908851" y="3079466"/>
            <a:ext cx="1972192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3" idx="2"/>
            <a:endCxn id="27" idx="0"/>
          </p:cNvCxnSpPr>
          <p:nvPr/>
        </p:nvCxnSpPr>
        <p:spPr>
          <a:xfrm>
            <a:off x="5034171" y="3079466"/>
            <a:ext cx="2266017" cy="9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2"/>
            <a:endCxn id="28" idx="0"/>
          </p:cNvCxnSpPr>
          <p:nvPr/>
        </p:nvCxnSpPr>
        <p:spPr>
          <a:xfrm>
            <a:off x="5034171" y="3079466"/>
            <a:ext cx="348004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30" idx="2"/>
            <a:endCxn id="32" idx="0"/>
          </p:cNvCxnSpPr>
          <p:nvPr/>
        </p:nvCxnSpPr>
        <p:spPr>
          <a:xfrm>
            <a:off x="7197584" y="3079466"/>
            <a:ext cx="2530650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1" idx="2"/>
            <a:endCxn id="33" idx="0"/>
          </p:cNvCxnSpPr>
          <p:nvPr/>
        </p:nvCxnSpPr>
        <p:spPr>
          <a:xfrm>
            <a:off x="9322904" y="3079466"/>
            <a:ext cx="1613968" cy="921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751129" y="4000906"/>
            <a:ext cx="10689743" cy="360287"/>
            <a:chOff x="603074" y="4000906"/>
            <a:chExt cx="10689743" cy="360287"/>
          </a:xfrm>
        </p:grpSpPr>
        <p:sp>
          <p:nvSpPr>
            <p:cNvPr id="27" name="矩形 26"/>
            <p:cNvSpPr/>
            <p:nvPr/>
          </p:nvSpPr>
          <p:spPr>
            <a:xfrm>
              <a:off x="6648133" y="4003384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选择模型</a:t>
              </a:r>
              <a:endParaRPr lang="zh-CN" altLang="en-US" sz="16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7862156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移除模型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9076179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加入仓库</a:t>
              </a:r>
              <a:endParaRPr lang="zh-CN" altLang="en-US" sz="16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284817" y="4000907"/>
              <a:ext cx="1008000" cy="35780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dirty="0" smtClean="0"/>
                <a:t>申请使用</a:t>
              </a:r>
              <a:endParaRPr lang="zh-CN" altLang="en-US" sz="1600" dirty="0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03074" y="4000906"/>
              <a:ext cx="5839036" cy="357811"/>
              <a:chOff x="220211" y="4000907"/>
              <a:chExt cx="5839036" cy="35781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0211" y="4000909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上传模型</a:t>
                </a:r>
                <a:endParaRPr lang="zh-CN" altLang="en-US" sz="1600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428849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 smtClean="0"/>
                  <a:t>修改模型</a:t>
                </a:r>
                <a:endParaRPr lang="zh-CN" altLang="en-US" sz="1600"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637487" y="4000908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删除模型</a:t>
                </a:r>
                <a:endParaRPr lang="zh-CN" altLang="en-US" sz="1600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846125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选择模型</a:t>
                </a:r>
                <a:endParaRPr lang="zh-CN" altLang="en-US" sz="1600" dirty="0"/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051247" y="4000907"/>
                <a:ext cx="1008000" cy="357809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1600" dirty="0" smtClean="0"/>
                  <a:t>下载数据</a:t>
                </a:r>
                <a:endParaRPr lang="zh-CN" altLang="en-US" sz="1600" dirty="0"/>
              </a:p>
            </p:txBody>
          </p:sp>
        </p:grpSp>
      </p:grpSp>
      <p:cxnSp>
        <p:nvCxnSpPr>
          <p:cNvPr id="84" name="直接箭头连接符 83"/>
          <p:cNvCxnSpPr>
            <a:stCxn id="12" idx="2"/>
            <a:endCxn id="83" idx="0"/>
          </p:cNvCxnSpPr>
          <p:nvPr/>
        </p:nvCxnSpPr>
        <p:spPr>
          <a:xfrm>
            <a:off x="2908851" y="3079466"/>
            <a:ext cx="3177314" cy="92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97018" y="278298"/>
            <a:ext cx="3597965" cy="68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模型展示交互模块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0872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基础显示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792357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视窗放缩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75992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视窗回中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959627" y="1689651"/>
            <a:ext cx="1292088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</a:t>
            </a:r>
            <a:r>
              <a:rPr lang="zh-CN" altLang="en-US" dirty="0" smtClean="0"/>
              <a:t>层显</a:t>
            </a:r>
            <a:r>
              <a:rPr lang="en-US" altLang="zh-CN" dirty="0" smtClean="0"/>
              <a:t>/</a:t>
            </a:r>
            <a:r>
              <a:rPr lang="zh-CN" altLang="en-US" dirty="0" smtClean="0"/>
              <a:t>隐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612837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算法处理结果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660299" y="1689651"/>
            <a:ext cx="1686340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页面性能面板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0707761" y="1689651"/>
            <a:ext cx="1222513" cy="57647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动画演示</a:t>
            </a:r>
            <a:endParaRPr lang="zh-CN" altLang="en-US" dirty="0"/>
          </a:p>
        </p:txBody>
      </p:sp>
      <p:grpSp>
        <p:nvGrpSpPr>
          <p:cNvPr id="44" name="组合 43"/>
          <p:cNvGrpSpPr/>
          <p:nvPr/>
        </p:nvGrpSpPr>
        <p:grpSpPr>
          <a:xfrm>
            <a:off x="509380" y="2975534"/>
            <a:ext cx="11173241" cy="2830162"/>
            <a:chOff x="602974" y="3243889"/>
            <a:chExt cx="11173241" cy="2830162"/>
          </a:xfrm>
        </p:grpSpPr>
        <p:grpSp>
          <p:nvGrpSpPr>
            <p:cNvPr id="26" name="组合 25"/>
            <p:cNvGrpSpPr/>
            <p:nvPr/>
          </p:nvGrpSpPr>
          <p:grpSpPr>
            <a:xfrm>
              <a:off x="602974" y="3243889"/>
              <a:ext cx="3995531" cy="2830162"/>
              <a:chOff x="2932043" y="2884838"/>
              <a:chExt cx="3995531" cy="283016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932043" y="2884838"/>
                <a:ext cx="3995531" cy="2830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397529" y="3192950"/>
                <a:ext cx="1265583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包络盒</a:t>
                </a:r>
                <a:endParaRPr lang="zh-CN" altLang="en-US" dirty="0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4906619" y="3192950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目标模型</a:t>
                </a:r>
                <a:endParaRPr lang="zh-CN" altLang="en-US" dirty="0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203713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底部网格</a:t>
                </a:r>
                <a:endParaRPr lang="zh-CN" altLang="en-US" dirty="0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08278" y="3998018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坐标轴</a:t>
                </a:r>
                <a:endParaRPr lang="zh-CN" altLang="en-US" dirty="0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3203713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水平切片</a:t>
                </a:r>
                <a:endParaRPr lang="zh-CN" altLang="en-US" dirty="0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4906619" y="4803086"/>
                <a:ext cx="1567070" cy="49695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/>
                  <a:t>切片轨迹</a:t>
                </a:r>
                <a:endParaRPr lang="zh-CN" alt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9503469" y="3243889"/>
              <a:ext cx="2272746" cy="2561805"/>
              <a:chOff x="6612838" y="3163134"/>
              <a:chExt cx="2272746" cy="2561805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6612838" y="3163134"/>
                <a:ext cx="2272746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6780975" y="3390490"/>
                <a:ext cx="1936472" cy="2107092"/>
                <a:chOff x="6793399" y="3364400"/>
                <a:chExt cx="1936472" cy="2107092"/>
              </a:xfrm>
            </p:grpSpPr>
            <p:sp>
              <p:nvSpPr>
                <p:cNvPr id="31" name="椭圆 30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刷新率</a:t>
                  </a:r>
                  <a:r>
                    <a:rPr lang="en-US" altLang="zh-CN" dirty="0" smtClean="0"/>
                    <a:t>(FPS)</a:t>
                  </a:r>
                  <a:endParaRPr lang="zh-CN" altLang="en-US" dirty="0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6978100" y="4169468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延迟</a:t>
                  </a:r>
                  <a:r>
                    <a:rPr lang="en-US" altLang="zh-CN" dirty="0" smtClean="0"/>
                    <a:t>(MS)</a:t>
                  </a:r>
                  <a:endParaRPr lang="zh-CN" altLang="en-US" dirty="0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6978100" y="4974536"/>
                  <a:ext cx="1567070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/>
                    <a:t>内存</a:t>
                  </a:r>
                  <a:r>
                    <a:rPr lang="en-US" altLang="zh-CN" dirty="0" smtClean="0"/>
                    <a:t>(MB)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>
              <a:off x="5771740" y="3243889"/>
              <a:ext cx="2558494" cy="2561805"/>
              <a:chOff x="5628866" y="3243889"/>
              <a:chExt cx="2558494" cy="256180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628866" y="3243889"/>
                <a:ext cx="2558494" cy="25618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5771740" y="3839926"/>
                <a:ext cx="2272746" cy="1369730"/>
                <a:chOff x="6625262" y="3364400"/>
                <a:chExt cx="2272746" cy="136973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6793399" y="3364400"/>
                  <a:ext cx="1936472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轮廓线信息</a:t>
                  </a: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6625262" y="4237174"/>
                  <a:ext cx="2272746" cy="49695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/>
                    <a:t>填充轨迹信息</a:t>
                  </a:r>
                </a:p>
              </p:txBody>
            </p:sp>
          </p:grpSp>
        </p:grpSp>
      </p:grpSp>
      <p:cxnSp>
        <p:nvCxnSpPr>
          <p:cNvPr id="46" name="直接箭头连接符 45"/>
          <p:cNvCxnSpPr>
            <a:stCxn id="8" idx="2"/>
            <a:endCxn id="25" idx="0"/>
          </p:cNvCxnSpPr>
          <p:nvPr/>
        </p:nvCxnSpPr>
        <p:spPr>
          <a:xfrm flipH="1">
            <a:off x="2507146" y="2266121"/>
            <a:ext cx="3098525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38" idx="0"/>
          </p:cNvCxnSpPr>
          <p:nvPr/>
        </p:nvCxnSpPr>
        <p:spPr>
          <a:xfrm flipH="1">
            <a:off x="6957393" y="2266121"/>
            <a:ext cx="498614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0" idx="2"/>
            <a:endCxn id="28" idx="0"/>
          </p:cNvCxnSpPr>
          <p:nvPr/>
        </p:nvCxnSpPr>
        <p:spPr>
          <a:xfrm>
            <a:off x="9503469" y="2266121"/>
            <a:ext cx="1042779" cy="7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肘形连接符 60"/>
          <p:cNvCxnSpPr>
            <a:stCxn id="4" idx="2"/>
            <a:endCxn id="5" idx="0"/>
          </p:cNvCxnSpPr>
          <p:nvPr/>
        </p:nvCxnSpPr>
        <p:spPr>
          <a:xfrm rot="5400000">
            <a:off x="3095213" y="-1311137"/>
            <a:ext cx="725554" cy="52760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4" idx="2"/>
            <a:endCxn id="6" idx="0"/>
          </p:cNvCxnSpPr>
          <p:nvPr/>
        </p:nvCxnSpPr>
        <p:spPr>
          <a:xfrm rot="5400000">
            <a:off x="3887031" y="-519319"/>
            <a:ext cx="725554" cy="3692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" idx="2"/>
            <a:endCxn id="7" idx="0"/>
          </p:cNvCxnSpPr>
          <p:nvPr/>
        </p:nvCxnSpPr>
        <p:spPr>
          <a:xfrm rot="5400000">
            <a:off x="4678848" y="272498"/>
            <a:ext cx="725554" cy="2108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4" idx="2"/>
            <a:endCxn id="8" idx="0"/>
          </p:cNvCxnSpPr>
          <p:nvPr/>
        </p:nvCxnSpPr>
        <p:spPr>
          <a:xfrm rot="5400000">
            <a:off x="5488059" y="1081709"/>
            <a:ext cx="725554" cy="4903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>
            <a:stCxn id="4" idx="2"/>
            <a:endCxn id="9" idx="0"/>
          </p:cNvCxnSpPr>
          <p:nvPr/>
        </p:nvCxnSpPr>
        <p:spPr>
          <a:xfrm rot="16200000" flipH="1">
            <a:off x="6413227" y="646871"/>
            <a:ext cx="725554" cy="1360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4" idx="2"/>
            <a:endCxn id="10" idx="0"/>
          </p:cNvCxnSpPr>
          <p:nvPr/>
        </p:nvCxnSpPr>
        <p:spPr>
          <a:xfrm rot="16200000" flipH="1">
            <a:off x="7436958" y="-376860"/>
            <a:ext cx="725554" cy="340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4" idx="2"/>
            <a:endCxn id="17" idx="0"/>
          </p:cNvCxnSpPr>
          <p:nvPr/>
        </p:nvCxnSpPr>
        <p:spPr>
          <a:xfrm rot="16200000" flipH="1">
            <a:off x="8344732" y="-1284635"/>
            <a:ext cx="725554" cy="5223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7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24130" y="924339"/>
            <a:ext cx="3061253" cy="1103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增材制造预处理模块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5617" y="3289850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导入</a:t>
            </a:r>
            <a:r>
              <a:rPr lang="en-US" altLang="zh-CN" dirty="0" smtClean="0"/>
              <a:t>STL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65783" y="3289849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冗余去除和拓扑重建</a:t>
            </a:r>
          </a:p>
        </p:txBody>
      </p:sp>
      <p:sp>
        <p:nvSpPr>
          <p:cNvPr id="7" name="矩形 6"/>
          <p:cNvSpPr/>
          <p:nvPr/>
        </p:nvSpPr>
        <p:spPr>
          <a:xfrm>
            <a:off x="5015949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切片生成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66115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轮廓填充轨迹规划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316281" y="3289848"/>
            <a:ext cx="1510747" cy="6559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GCode</a:t>
            </a:r>
            <a:r>
              <a:rPr lang="zh-CN" altLang="en-US" dirty="0" smtClean="0"/>
              <a:t>生成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2981741" y="516833"/>
            <a:ext cx="1262267" cy="4283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6" idx="0"/>
          </p:cNvCxnSpPr>
          <p:nvPr/>
        </p:nvCxnSpPr>
        <p:spPr>
          <a:xfrm rot="5400000">
            <a:off x="4056824" y="1591916"/>
            <a:ext cx="1262266" cy="2133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7" idx="0"/>
          </p:cNvCxnSpPr>
          <p:nvPr/>
        </p:nvCxnSpPr>
        <p:spPr>
          <a:xfrm rot="16200000" flipH="1">
            <a:off x="5131908" y="2650432"/>
            <a:ext cx="1262265" cy="165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8" idx="0"/>
          </p:cNvCxnSpPr>
          <p:nvPr/>
        </p:nvCxnSpPr>
        <p:spPr>
          <a:xfrm rot="16200000" flipH="1">
            <a:off x="6206991" y="1575349"/>
            <a:ext cx="1262265" cy="21667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4" idx="2"/>
            <a:endCxn id="9" idx="0"/>
          </p:cNvCxnSpPr>
          <p:nvPr/>
        </p:nvCxnSpPr>
        <p:spPr>
          <a:xfrm rot="16200000" flipH="1">
            <a:off x="7282074" y="500266"/>
            <a:ext cx="1262265" cy="43168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3"/>
            <a:endCxn id="6" idx="1"/>
          </p:cNvCxnSpPr>
          <p:nvPr/>
        </p:nvCxnSpPr>
        <p:spPr>
          <a:xfrm flipV="1">
            <a:off x="2226364" y="3617841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" idx="3"/>
            <a:endCxn id="7" idx="1"/>
          </p:cNvCxnSpPr>
          <p:nvPr/>
        </p:nvCxnSpPr>
        <p:spPr>
          <a:xfrm flipV="1">
            <a:off x="4376530" y="3617840"/>
            <a:ext cx="639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3"/>
            <a:endCxn id="8" idx="1"/>
          </p:cNvCxnSpPr>
          <p:nvPr/>
        </p:nvCxnSpPr>
        <p:spPr>
          <a:xfrm>
            <a:off x="6526696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3"/>
            <a:endCxn id="9" idx="1"/>
          </p:cNvCxnSpPr>
          <p:nvPr/>
        </p:nvCxnSpPr>
        <p:spPr>
          <a:xfrm>
            <a:off x="8676862" y="3617840"/>
            <a:ext cx="639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98" y="1252696"/>
            <a:ext cx="1017065" cy="8319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81110" y="1211446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31157" y="1211446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静态文件数据库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31157" y="3486887"/>
            <a:ext cx="1131065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77751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STLLoader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93644" y="3486887"/>
            <a:ext cx="1321117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WebGL</a:t>
            </a:r>
            <a:r>
              <a:rPr lang="zh-CN" altLang="en-US" dirty="0" smtClean="0"/>
              <a:t>渲染引擎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2045463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49785" y="1608334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选择</a:t>
            </a:r>
            <a:r>
              <a:rPr lang="zh-CN" altLang="en-US" sz="1600" dirty="0" smtClean="0"/>
              <a:t>模型数据向</a:t>
            </a:r>
            <a:endParaRPr lang="en-US" altLang="zh-CN" sz="1600" dirty="0" smtClean="0"/>
          </a:p>
          <a:p>
            <a:r>
              <a:rPr lang="zh-CN" altLang="en-US" sz="1600" dirty="0" smtClean="0"/>
              <a:t>服务器发送资源请求</a:t>
            </a:r>
            <a:endParaRPr lang="zh-CN" altLang="en-US" sz="1600" dirty="0"/>
          </a:p>
        </p:txBody>
      </p:sp>
      <p:cxnSp>
        <p:nvCxnSpPr>
          <p:cNvPr id="16" name="直接箭头连接符 15"/>
          <p:cNvCxnSpPr>
            <a:stCxn id="7" idx="3"/>
            <a:endCxn id="8" idx="1"/>
          </p:cNvCxnSpPr>
          <p:nvPr/>
        </p:nvCxnSpPr>
        <p:spPr>
          <a:xfrm>
            <a:off x="4995510" y="1668646"/>
            <a:ext cx="2035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" idx="2"/>
            <a:endCxn id="9" idx="0"/>
          </p:cNvCxnSpPr>
          <p:nvPr/>
        </p:nvCxnSpPr>
        <p:spPr>
          <a:xfrm>
            <a:off x="7596690" y="2125846"/>
            <a:ext cx="0" cy="136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1"/>
            <a:endCxn id="10" idx="3"/>
          </p:cNvCxnSpPr>
          <p:nvPr/>
        </p:nvCxnSpPr>
        <p:spPr>
          <a:xfrm flipH="1">
            <a:off x="5198868" y="3944087"/>
            <a:ext cx="1832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1"/>
            <a:endCxn id="11" idx="3"/>
          </p:cNvCxnSpPr>
          <p:nvPr/>
        </p:nvCxnSpPr>
        <p:spPr>
          <a:xfrm flipH="1">
            <a:off x="2214761" y="3944087"/>
            <a:ext cx="1662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0"/>
            <a:endCxn id="6" idx="2"/>
          </p:cNvCxnSpPr>
          <p:nvPr/>
        </p:nvCxnSpPr>
        <p:spPr>
          <a:xfrm flipH="1" flipV="1">
            <a:off x="1536931" y="2084596"/>
            <a:ext cx="17272" cy="1402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31778" y="160833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向数据库请求静态</a:t>
            </a:r>
            <a:endParaRPr lang="en-US" altLang="zh-CN" sz="1600" dirty="0" smtClean="0"/>
          </a:p>
          <a:p>
            <a:r>
              <a:rPr lang="zh-CN" altLang="en-US" sz="1600" dirty="0" smtClean="0"/>
              <a:t>文件资源</a:t>
            </a:r>
            <a:endParaRPr lang="zh-CN" altLang="en-US" sz="16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596689" y="2637089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将数据返回给服务器</a:t>
            </a:r>
            <a:endParaRPr lang="zh-CN" altLang="en-US" sz="1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5198868" y="394408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服务器将数据发送</a:t>
            </a:r>
            <a:endParaRPr lang="en-US" altLang="zh-CN" sz="1600" dirty="0" smtClean="0"/>
          </a:p>
          <a:p>
            <a:r>
              <a:rPr lang="zh-CN" altLang="en-US" sz="1600" dirty="0" smtClean="0"/>
              <a:t>给前端</a:t>
            </a:r>
            <a:endParaRPr lang="zh-CN" altLang="en-US" sz="1600" dirty="0"/>
          </a:p>
        </p:txBody>
      </p:sp>
      <p:sp>
        <p:nvSpPr>
          <p:cNvPr id="37" name="文本框 36"/>
          <p:cNvSpPr txBox="1"/>
          <p:nvPr/>
        </p:nvSpPr>
        <p:spPr>
          <a:xfrm>
            <a:off x="2133185" y="3942999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</a:t>
            </a:r>
            <a:r>
              <a:rPr lang="en-US" altLang="zh-CN" sz="1600" dirty="0" smtClean="0"/>
              <a:t>ArrayBuffer</a:t>
            </a:r>
            <a:r>
              <a:rPr lang="zh-CN" altLang="en-US" sz="1600" dirty="0" smtClean="0"/>
              <a:t>数据</a:t>
            </a:r>
            <a:endParaRPr lang="en-US" altLang="zh-CN" sz="1600" dirty="0" smtClean="0"/>
          </a:p>
          <a:p>
            <a:r>
              <a:rPr lang="zh-CN" altLang="en-US" sz="1600" dirty="0" smtClean="0"/>
              <a:t>进行解析</a:t>
            </a:r>
            <a:endParaRPr lang="zh-CN" altLang="en-US" sz="1600" dirty="0"/>
          </a:p>
        </p:txBody>
      </p:sp>
      <p:sp>
        <p:nvSpPr>
          <p:cNvPr id="38" name="文本框 37"/>
          <p:cNvSpPr txBox="1"/>
          <p:nvPr/>
        </p:nvSpPr>
        <p:spPr>
          <a:xfrm>
            <a:off x="1545567" y="2513978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将解析后的数据</a:t>
            </a:r>
            <a:endParaRPr lang="en-US" altLang="zh-CN" sz="1600" dirty="0" smtClean="0"/>
          </a:p>
          <a:p>
            <a:r>
              <a:rPr lang="zh-CN" altLang="en-US" sz="1600" dirty="0" smtClean="0"/>
              <a:t>渲染到网页上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3512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9401" y="558248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读入模型数据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111199" y="409161"/>
            <a:ext cx="2999960" cy="8249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</a:t>
            </a:r>
            <a:r>
              <a:rPr lang="en-US" altLang="zh-CN" dirty="0" smtClean="0"/>
              <a:t>resPoints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resEdges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、阈值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671931" y="165072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按顺序输入面片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688246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判断三点距离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579744" y="3892802"/>
            <a:ext cx="2092187" cy="9939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判断面片绝对高度是否大于阈值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961948" y="2611500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合并小于阈值点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961948" y="4126372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686589" y="5638729"/>
            <a:ext cx="1878496" cy="6990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存储点，存储边，存储面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4697897" y="821635"/>
            <a:ext cx="413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>
          <a:xfrm>
            <a:off x="6611179" y="1234109"/>
            <a:ext cx="0" cy="41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flipH="1">
            <a:off x="4627494" y="2177497"/>
            <a:ext cx="1983685" cy="434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8" idx="0"/>
          </p:cNvCxnSpPr>
          <p:nvPr/>
        </p:nvCxnSpPr>
        <p:spPr>
          <a:xfrm flipH="1">
            <a:off x="4625838" y="3138274"/>
            <a:ext cx="1656" cy="75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59280" y="333464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26" name="直接箭头连接符 25"/>
          <p:cNvCxnSpPr>
            <a:stCxn id="7" idx="3"/>
            <a:endCxn id="9" idx="1"/>
          </p:cNvCxnSpPr>
          <p:nvPr/>
        </p:nvCxnSpPr>
        <p:spPr>
          <a:xfrm>
            <a:off x="5566742" y="2874887"/>
            <a:ext cx="1395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917511" y="256015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小</a:t>
            </a:r>
            <a:r>
              <a:rPr lang="zh-CN" altLang="en-US" dirty="0" smtClean="0"/>
              <a:t>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9" idx="2"/>
            <a:endCxn id="10" idx="0"/>
          </p:cNvCxnSpPr>
          <p:nvPr/>
        </p:nvCxnSpPr>
        <p:spPr>
          <a:xfrm>
            <a:off x="7901196" y="3138274"/>
            <a:ext cx="0" cy="98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12" idx="0"/>
          </p:cNvCxnSpPr>
          <p:nvPr/>
        </p:nvCxnSpPr>
        <p:spPr>
          <a:xfrm flipH="1">
            <a:off x="4625837" y="4886716"/>
            <a:ext cx="1" cy="75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859280" y="5078056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大于</a:t>
            </a:r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46" name="圆角矩形 45"/>
          <p:cNvSpPr/>
          <p:nvPr/>
        </p:nvSpPr>
        <p:spPr>
          <a:xfrm>
            <a:off x="6961948" y="5724863"/>
            <a:ext cx="1878496" cy="5267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结束拓扑重建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10" idx="2"/>
            <a:endCxn id="46" idx="0"/>
          </p:cNvCxnSpPr>
          <p:nvPr/>
        </p:nvCxnSpPr>
        <p:spPr>
          <a:xfrm>
            <a:off x="7901196" y="4653146"/>
            <a:ext cx="0" cy="107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95814" y="5004338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2" name="肘形连接符 51"/>
          <p:cNvCxnSpPr>
            <a:stCxn id="10" idx="3"/>
            <a:endCxn id="6" idx="3"/>
          </p:cNvCxnSpPr>
          <p:nvPr/>
        </p:nvCxnSpPr>
        <p:spPr>
          <a:xfrm flipH="1" flipV="1">
            <a:off x="7550427" y="1914110"/>
            <a:ext cx="1290017" cy="2475649"/>
          </a:xfrm>
          <a:prstGeom prst="bentConnector3">
            <a:avLst>
              <a:gd name="adj1" fmla="val -17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9039020" y="2965311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  <p:cxnSp>
        <p:nvCxnSpPr>
          <p:cNvPr id="55" name="直接箭头连接符 54"/>
          <p:cNvCxnSpPr>
            <a:stCxn id="12" idx="3"/>
            <a:endCxn id="46" idx="1"/>
          </p:cNvCxnSpPr>
          <p:nvPr/>
        </p:nvCxnSpPr>
        <p:spPr>
          <a:xfrm flipV="1">
            <a:off x="5565085" y="5988250"/>
            <a:ext cx="13968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684267" y="5968440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最后</a:t>
            </a:r>
            <a:r>
              <a:rPr lang="zh-CN" altLang="en-US" dirty="0" smtClean="0"/>
              <a:t>面片</a:t>
            </a:r>
            <a:endParaRPr lang="zh-CN" altLang="en-US" dirty="0"/>
          </a:p>
        </p:txBody>
      </p:sp>
      <p:cxnSp>
        <p:nvCxnSpPr>
          <p:cNvPr id="59" name="肘形连接符 58"/>
          <p:cNvCxnSpPr>
            <a:stCxn id="12" idx="1"/>
            <a:endCxn id="6" idx="1"/>
          </p:cNvCxnSpPr>
          <p:nvPr/>
        </p:nvCxnSpPr>
        <p:spPr>
          <a:xfrm rot="10800000" flipH="1">
            <a:off x="3686589" y="1914111"/>
            <a:ext cx="1985342" cy="4074141"/>
          </a:xfrm>
          <a:prstGeom prst="bentConnector3">
            <a:avLst>
              <a:gd name="adj1" fmla="val -115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098400" y="3447657"/>
            <a:ext cx="148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非最后面片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16835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</a:t>
            </a:r>
            <a:r>
              <a:rPr lang="en-US" altLang="zh-CN" dirty="0" smtClean="0"/>
              <a:t>resFaces</a:t>
            </a:r>
            <a:r>
              <a:rPr lang="zh-CN" altLang="en-US" dirty="0" smtClean="0"/>
              <a:t>和高度</a:t>
            </a: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87757" y="596348"/>
            <a:ext cx="1620078" cy="5963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初始化结果数组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5658679" y="260902"/>
            <a:ext cx="2256182" cy="12672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任意选取符合高度且未被搜索的面片作为初始面片并记录索引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026427" y="2199864"/>
            <a:ext cx="152068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遍历面片三边求交点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983357" y="4186034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顶点存入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3087757" y="2199863"/>
            <a:ext cx="1606826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交点存入</a:t>
            </a:r>
            <a:r>
              <a:rPr lang="en-US" altLang="zh-CN" dirty="0" smtClean="0"/>
              <a:t>resultPoints</a:t>
            </a:r>
            <a:endParaRPr lang="zh-CN" altLang="en-US" dirty="0"/>
          </a:p>
        </p:txBody>
      </p:sp>
      <p:cxnSp>
        <p:nvCxnSpPr>
          <p:cNvPr id="14" name="直接箭头连接符 13"/>
          <p:cNvCxnSpPr>
            <a:stCxn id="4" idx="3"/>
            <a:endCxn id="6" idx="1"/>
          </p:cNvCxnSpPr>
          <p:nvPr/>
        </p:nvCxnSpPr>
        <p:spPr>
          <a:xfrm>
            <a:off x="2136913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3"/>
            <a:endCxn id="7" idx="1"/>
          </p:cNvCxnSpPr>
          <p:nvPr/>
        </p:nvCxnSpPr>
        <p:spPr>
          <a:xfrm>
            <a:off x="4707835" y="894522"/>
            <a:ext cx="950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6786770" y="1528141"/>
            <a:ext cx="0" cy="67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1" idx="0"/>
          </p:cNvCxnSpPr>
          <p:nvPr/>
        </p:nvCxnSpPr>
        <p:spPr>
          <a:xfrm>
            <a:off x="6786770" y="2945299"/>
            <a:ext cx="0" cy="124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784574" y="33230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交点为边的一个顶点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9" idx="1"/>
            <a:endCxn id="12" idx="3"/>
          </p:cNvCxnSpPr>
          <p:nvPr/>
        </p:nvCxnSpPr>
        <p:spPr>
          <a:xfrm flipH="1" flipV="1">
            <a:off x="4694583" y="2572581"/>
            <a:ext cx="13318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07835" y="22032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交点在边内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2449786" y="318452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当前面打上已</a:t>
            </a:r>
            <a:endParaRPr lang="en-US" altLang="zh-CN" dirty="0" smtClean="0"/>
          </a:p>
          <a:p>
            <a:r>
              <a:rPr lang="zh-CN" altLang="en-US" dirty="0" smtClean="0"/>
              <a:t>被搜索标记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12" idx="2"/>
            <a:endCxn id="10" idx="0"/>
          </p:cNvCxnSpPr>
          <p:nvPr/>
        </p:nvCxnSpPr>
        <p:spPr>
          <a:xfrm>
            <a:off x="3891170" y="2945298"/>
            <a:ext cx="6626" cy="124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1" idx="1"/>
            <a:endCxn id="10" idx="3"/>
          </p:cNvCxnSpPr>
          <p:nvPr/>
        </p:nvCxnSpPr>
        <p:spPr>
          <a:xfrm flipH="1">
            <a:off x="4765813" y="4558752"/>
            <a:ext cx="1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863242" y="4238897"/>
            <a:ext cx="110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当前面打上已被搜索标记</a:t>
            </a:r>
            <a:endParaRPr lang="zh-CN" altLang="en-US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732362" y="2886350"/>
            <a:ext cx="1314301" cy="13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3029778" y="4186034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寻找交点边的非当前临接面</a:t>
            </a:r>
            <a:endParaRPr lang="zh-CN" altLang="en-US" dirty="0"/>
          </a:p>
        </p:txBody>
      </p:sp>
      <p:sp>
        <p:nvSpPr>
          <p:cNvPr id="47" name="圆角矩形 46"/>
          <p:cNvSpPr/>
          <p:nvPr/>
        </p:nvSpPr>
        <p:spPr>
          <a:xfrm>
            <a:off x="9761882" y="521803"/>
            <a:ext cx="1736035" cy="7454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结束分层切片</a:t>
            </a:r>
            <a:endParaRPr lang="zh-CN" altLang="en-US" dirty="0"/>
          </a:p>
        </p:txBody>
      </p:sp>
      <p:cxnSp>
        <p:nvCxnSpPr>
          <p:cNvPr id="49" name="肘形连接符 48"/>
          <p:cNvCxnSpPr/>
          <p:nvPr/>
        </p:nvCxnSpPr>
        <p:spPr>
          <a:xfrm rot="5400000" flipH="1" flipV="1">
            <a:off x="3982276" y="810042"/>
            <a:ext cx="3848106" cy="4017065"/>
          </a:xfrm>
          <a:prstGeom prst="bentConnector4">
            <a:avLst>
              <a:gd name="adj1" fmla="val -16789"/>
              <a:gd name="adj2" fmla="val 105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533196" y="5395226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临接面索引等于</a:t>
            </a:r>
            <a:r>
              <a:rPr lang="en-US" altLang="zh-CN" dirty="0" smtClean="0"/>
              <a:t>IndexFirst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7" idx="3"/>
            <a:endCxn id="47" idx="1"/>
          </p:cNvCxnSpPr>
          <p:nvPr/>
        </p:nvCxnSpPr>
        <p:spPr>
          <a:xfrm flipV="1">
            <a:off x="7914861" y="894521"/>
            <a:ext cx="1847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960041" y="16790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有符合条件面片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938125" y="5251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</a:t>
            </a:r>
            <a:r>
              <a:rPr lang="zh-CN" altLang="en-US" dirty="0" smtClean="0"/>
              <a:t>符合条件面片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656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67949" y="4870175"/>
            <a:ext cx="5174532" cy="3578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17035" y="4512365"/>
            <a:ext cx="5025445" cy="367748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309729" y="4178630"/>
            <a:ext cx="2554357" cy="313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73350" y="4023360"/>
            <a:ext cx="3873500" cy="222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打印模型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9728" y="3789016"/>
            <a:ext cx="3237121" cy="234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53935" y="2833813"/>
            <a:ext cx="485140" cy="485140"/>
          </a:xfrm>
          <a:prstGeom prst="ellipse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172655" y="2689308"/>
            <a:ext cx="647700" cy="3683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20360" y="3602050"/>
            <a:ext cx="1126489" cy="186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62667" y="1858773"/>
            <a:ext cx="5279813" cy="1982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318759" y="2057027"/>
            <a:ext cx="360681" cy="6322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420360" y="1858773"/>
            <a:ext cx="1524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>
            <a:off x="5416127" y="525706"/>
            <a:ext cx="3139840" cy="2650999"/>
          </a:xfrm>
          <a:prstGeom prst="blockArc">
            <a:avLst>
              <a:gd name="adj1" fmla="val 10800000"/>
              <a:gd name="adj2" fmla="val 101303"/>
              <a:gd name="adj3" fmla="val 6256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90467" y="1867239"/>
            <a:ext cx="165500" cy="1752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同心圆 24"/>
          <p:cNvSpPr/>
          <p:nvPr/>
        </p:nvSpPr>
        <p:spPr>
          <a:xfrm>
            <a:off x="7631006" y="3602050"/>
            <a:ext cx="1684421" cy="1684421"/>
          </a:xfrm>
          <a:prstGeom prst="don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56102" y="4696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打印平台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0078" y="26893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喷头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150050" y="4869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材料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197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29001" y="347869"/>
            <a:ext cx="2157574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输入分层切片参数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00874" y="1518614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绘制切片分层中的示意背景矩形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87319" y="2689355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将得到的轮廓数据点加入</a:t>
            </a:r>
            <a:r>
              <a:rPr lang="en-US" altLang="zh-CN" dirty="0" smtClean="0"/>
              <a:t>Points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71887" y="2689354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将轮廓点按顺序连接，得到线数据并加入</a:t>
            </a:r>
            <a:r>
              <a:rPr lang="en-US" altLang="zh-CN" dirty="0" smtClean="0"/>
              <a:t>Line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19240" y="3860908"/>
            <a:ext cx="3040931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执行渲染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492838" y="347869"/>
            <a:ext cx="1999033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清除历史切片数据与渲染数据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4" idx="3"/>
            <a:endCxn id="11" idx="1"/>
          </p:cNvCxnSpPr>
          <p:nvPr/>
        </p:nvCxnSpPr>
        <p:spPr>
          <a:xfrm>
            <a:off x="5586575" y="660952"/>
            <a:ext cx="1906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6" name="直接箭头连接符 15"/>
          <p:cNvCxnSpPr>
            <a:stCxn id="11" idx="2"/>
            <a:endCxn id="6" idx="0"/>
          </p:cNvCxnSpPr>
          <p:nvPr/>
        </p:nvCxnSpPr>
        <p:spPr>
          <a:xfrm flipH="1">
            <a:off x="8492354" y="974034"/>
            <a:ext cx="1" cy="544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3116304" y="1518613"/>
            <a:ext cx="2782959" cy="6261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根据相应算法计算出每层的轮廓数据</a:t>
            </a:r>
          </a:p>
        </p:txBody>
      </p:sp>
      <p:cxnSp>
        <p:nvCxnSpPr>
          <p:cNvPr id="23" name="直接箭头连接符 22"/>
          <p:cNvCxnSpPr>
            <a:stCxn id="6" idx="1"/>
            <a:endCxn id="22" idx="3"/>
          </p:cNvCxnSpPr>
          <p:nvPr/>
        </p:nvCxnSpPr>
        <p:spPr>
          <a:xfrm flipH="1" flipV="1">
            <a:off x="5899263" y="1831696"/>
            <a:ext cx="120161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6" name="直接箭头连接符 25"/>
          <p:cNvCxnSpPr>
            <a:stCxn id="22" idx="2"/>
            <a:endCxn id="8" idx="0"/>
          </p:cNvCxnSpPr>
          <p:nvPr/>
        </p:nvCxnSpPr>
        <p:spPr>
          <a:xfrm>
            <a:off x="4507784" y="2144778"/>
            <a:ext cx="1" cy="544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9" name="直接箭头连接符 28"/>
          <p:cNvCxnSpPr>
            <a:stCxn id="8" idx="3"/>
            <a:endCxn id="9" idx="1"/>
          </p:cNvCxnSpPr>
          <p:nvPr/>
        </p:nvCxnSpPr>
        <p:spPr>
          <a:xfrm flipV="1">
            <a:off x="6028250" y="3002437"/>
            <a:ext cx="9436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4" name="肘形连接符 33"/>
          <p:cNvCxnSpPr>
            <a:stCxn id="9" idx="2"/>
            <a:endCxn id="10" idx="3"/>
          </p:cNvCxnSpPr>
          <p:nvPr/>
        </p:nvCxnSpPr>
        <p:spPr>
          <a:xfrm rot="5400000">
            <a:off x="7847026" y="3528664"/>
            <a:ext cx="858472" cy="4321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8888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07094" y="1470991"/>
            <a:ext cx="3081132" cy="1789043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 smtClean="0"/>
              <a:t>旧轮廓数据：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</a:t>
            </a:r>
            <a:r>
              <a:rPr lang="en-US" altLang="zh-CN" dirty="0"/>
              <a:t>:</a:t>
            </a:r>
            <a:r>
              <a:rPr lang="en-US" altLang="zh-CN" dirty="0" smtClean="0"/>
              <a:t>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</a:t>
            </a:r>
            <a:r>
              <a:rPr lang="en-US" altLang="zh-CN" dirty="0"/>
              <a:t>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3……],</a:t>
            </a:r>
          </a:p>
          <a:p>
            <a:pPr algn="just"/>
            <a:r>
              <a:rPr lang="zh-CN" altLang="en-US" dirty="0" smtClean="0"/>
              <a:t>轮廓</a:t>
            </a:r>
            <a:r>
              <a:rPr lang="en-US" altLang="zh-CN" dirty="0" smtClean="0"/>
              <a:t>2:[</a:t>
            </a:r>
            <a:r>
              <a:rPr lang="zh-CN" altLang="en-US" dirty="0" smtClean="0"/>
              <a:t>点</a:t>
            </a:r>
            <a:r>
              <a:rPr lang="en-US" altLang="zh-CN" dirty="0" smtClean="0"/>
              <a:t>1,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2,</a:t>
            </a:r>
            <a:r>
              <a:rPr lang="zh-CN" altLang="en-US" dirty="0" smtClean="0"/>
              <a:t>点</a:t>
            </a:r>
            <a:r>
              <a:rPr lang="en-US" altLang="zh-CN" dirty="0" smtClean="0"/>
              <a:t>3……]……]</a:t>
            </a:r>
          </a:p>
        </p:txBody>
      </p:sp>
      <p:sp>
        <p:nvSpPr>
          <p:cNvPr id="5" name="剪去单角的矩形 4"/>
          <p:cNvSpPr/>
          <p:nvPr/>
        </p:nvSpPr>
        <p:spPr>
          <a:xfrm>
            <a:off x="5519528" y="1470991"/>
            <a:ext cx="4598507" cy="1789043"/>
          </a:xfrm>
          <a:prstGeom prst="snip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新</a:t>
            </a:r>
            <a:r>
              <a:rPr lang="zh-CN" altLang="en-US" dirty="0" smtClean="0"/>
              <a:t>轮廓数据：</a:t>
            </a:r>
            <a:endParaRPr lang="en-US" altLang="zh-CN" dirty="0" smtClean="0"/>
          </a:p>
          <a:p>
            <a:pPr algn="just"/>
            <a:r>
              <a:rPr lang="en-US" altLang="zh-CN" dirty="0" smtClean="0"/>
              <a:t>[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1:{xMin,xMax,yMin,yMax,</a:t>
            </a:r>
            <a:r>
              <a:rPr lang="zh-CN" altLang="en-US" dirty="0" smtClean="0"/>
              <a:t>轮廓边数据</a:t>
            </a:r>
            <a:r>
              <a:rPr lang="en-US" altLang="zh-CN" dirty="0" smtClean="0"/>
              <a:t>},</a:t>
            </a:r>
            <a:r>
              <a:rPr lang="zh-CN" altLang="en-US" dirty="0" smtClean="0"/>
              <a:t>轮廓</a:t>
            </a:r>
            <a:r>
              <a:rPr lang="en-US" altLang="zh-CN" dirty="0" smtClean="0"/>
              <a:t>2</a:t>
            </a:r>
            <a:r>
              <a:rPr lang="en-US" altLang="zh-CN" dirty="0"/>
              <a:t> :{xMin,xMax,yMin,yMax,</a:t>
            </a:r>
            <a:r>
              <a:rPr lang="zh-CN" altLang="en-US" dirty="0"/>
              <a:t>轮廓边数据</a:t>
            </a:r>
            <a:r>
              <a:rPr lang="en-US" altLang="zh-CN" dirty="0" smtClean="0"/>
              <a:t>}</a:t>
            </a:r>
          </a:p>
          <a:p>
            <a:pPr algn="just"/>
            <a:r>
              <a:rPr lang="en-US" altLang="zh-CN" dirty="0" smtClean="0"/>
              <a:t>……]</a:t>
            </a:r>
          </a:p>
        </p:txBody>
      </p:sp>
    </p:spTree>
    <p:extLst>
      <p:ext uri="{BB962C8B-B14F-4D97-AF65-F5344CB8AC3E}">
        <p14:creationId xmlns:p14="http://schemas.microsoft.com/office/powerpoint/2010/main" val="361675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93587" y="566529"/>
            <a:ext cx="2345635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重建轮廓存储结构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93587" y="2299252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遍历新轮廓数据，计算得到内外轮廓判别矩阵</a:t>
            </a:r>
            <a:r>
              <a:rPr lang="en-US" altLang="zh-CN" dirty="0"/>
              <a:t>distinguishMatrix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93583" y="4031975"/>
            <a:ext cx="2773018" cy="117281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遍历判别矩阵对轮廓数据进行合并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932039" y="685796"/>
            <a:ext cx="8942748" cy="924342"/>
            <a:chOff x="2932039" y="685796"/>
            <a:chExt cx="8942748" cy="924342"/>
          </a:xfrm>
        </p:grpSpPr>
        <p:sp>
          <p:nvSpPr>
            <p:cNvPr id="7" name="矩形 6"/>
            <p:cNvSpPr/>
            <p:nvPr/>
          </p:nvSpPr>
          <p:spPr>
            <a:xfrm>
              <a:off x="2932039" y="695738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输入原始轮廓数据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440306" y="695737"/>
              <a:ext cx="914400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遍历每个轮廓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948573" y="695737"/>
              <a:ext cx="1097447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遍历轮廓中的点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639887" y="685796"/>
              <a:ext cx="2448339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记录轮廓范围的</a:t>
              </a:r>
              <a:r>
                <a:rPr lang="en-US" altLang="zh-CN" dirty="0" smtClean="0"/>
                <a:t>xMin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xMax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yMin</a:t>
              </a:r>
              <a:r>
                <a:rPr lang="zh-CN" altLang="en-US" dirty="0" smtClean="0"/>
                <a:t>、</a:t>
              </a:r>
              <a:r>
                <a:rPr lang="en-US" altLang="zh-CN" dirty="0" smtClean="0"/>
                <a:t>yMax</a:t>
              </a:r>
              <a:r>
                <a:rPr lang="zh-CN" altLang="en-US" dirty="0" smtClean="0"/>
                <a:t>，同时记录轮廓边数据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682093" y="695737"/>
              <a:ext cx="1192694" cy="914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得到新的轮廓结构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536256" y="2428460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双层循环遍历新轮廓数据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5139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计算每个轮廓被包含得次数同时记录被包含轮廓的索引值和</a:t>
            </a:r>
            <a:r>
              <a:rPr lang="en-US" altLang="zh-CN" dirty="0" smtClean="0"/>
              <a:t>xMin</a:t>
            </a:r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622616" y="2428460"/>
            <a:ext cx="260156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将数据存入</a:t>
            </a:r>
            <a:r>
              <a:rPr lang="en-US" altLang="zh-CN" dirty="0" smtClean="0"/>
              <a:t>distinguishMatrix</a:t>
            </a:r>
            <a:r>
              <a:rPr lang="zh-CN" altLang="en-US" dirty="0" smtClean="0"/>
              <a:t>矩阵中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536256" y="4161182"/>
            <a:ext cx="114548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遍历判别矩阵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229220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计算每个轮廓在判别矩阵中对应存储数组的长度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93494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将内部轮廓数据合并到外部轮廓数据中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436391" y="5585791"/>
            <a:ext cx="1402456" cy="616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</a:t>
            </a:r>
            <a:r>
              <a:rPr lang="zh-CN" altLang="en-US" dirty="0" smtClean="0"/>
              <a:t>过该轮廓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9957768" y="4161182"/>
            <a:ext cx="181679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得到合并后的轮廓数据</a:t>
            </a:r>
            <a:endParaRPr lang="zh-CN" altLang="en-US" dirty="0"/>
          </a:p>
        </p:txBody>
      </p:sp>
      <p:cxnSp>
        <p:nvCxnSpPr>
          <p:cNvPr id="23" name="直接箭头连接符 22"/>
          <p:cNvCxnSpPr>
            <a:stCxn id="7" idx="3"/>
            <a:endCxn id="8" idx="1"/>
          </p:cNvCxnSpPr>
          <p:nvPr/>
        </p:nvCxnSpPr>
        <p:spPr>
          <a:xfrm flipV="1">
            <a:off x="3846439" y="1152937"/>
            <a:ext cx="59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  <a:endCxn id="9" idx="1"/>
          </p:cNvCxnSpPr>
          <p:nvPr/>
        </p:nvCxnSpPr>
        <p:spPr>
          <a:xfrm>
            <a:off x="5354706" y="1152937"/>
            <a:ext cx="593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9" idx="3"/>
            <a:endCxn id="10" idx="1"/>
          </p:cNvCxnSpPr>
          <p:nvPr/>
        </p:nvCxnSpPr>
        <p:spPr>
          <a:xfrm flipV="1">
            <a:off x="7046020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0" idx="3"/>
            <a:endCxn id="11" idx="1"/>
          </p:cNvCxnSpPr>
          <p:nvPr/>
        </p:nvCxnSpPr>
        <p:spPr>
          <a:xfrm>
            <a:off x="10088226" y="1142996"/>
            <a:ext cx="593867" cy="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3" idx="3"/>
            <a:endCxn id="14" idx="1"/>
          </p:cNvCxnSpPr>
          <p:nvPr/>
        </p:nvCxnSpPr>
        <p:spPr>
          <a:xfrm>
            <a:off x="468174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5" idx="1"/>
          </p:cNvCxnSpPr>
          <p:nvPr/>
        </p:nvCxnSpPr>
        <p:spPr>
          <a:xfrm>
            <a:off x="7952965" y="2885660"/>
            <a:ext cx="669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右箭头 41"/>
          <p:cNvSpPr/>
          <p:nvPr/>
        </p:nvSpPr>
        <p:spPr>
          <a:xfrm>
            <a:off x="2462705" y="910622"/>
            <a:ext cx="44366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箭头 42"/>
          <p:cNvSpPr/>
          <p:nvPr/>
        </p:nvSpPr>
        <p:spPr>
          <a:xfrm>
            <a:off x="2906366" y="2643344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/>
          <p:nvPr/>
        </p:nvSpPr>
        <p:spPr>
          <a:xfrm>
            <a:off x="2906366" y="4376066"/>
            <a:ext cx="5886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/>
          <p:cNvCxnSpPr>
            <a:stCxn id="16" idx="3"/>
            <a:endCxn id="17" idx="1"/>
          </p:cNvCxnSpPr>
          <p:nvPr/>
        </p:nvCxnSpPr>
        <p:spPr>
          <a:xfrm>
            <a:off x="4681745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2"/>
            <a:endCxn id="20" idx="0"/>
          </p:cNvCxnSpPr>
          <p:nvPr/>
        </p:nvCxnSpPr>
        <p:spPr>
          <a:xfrm flipH="1">
            <a:off x="6137619" y="5075582"/>
            <a:ext cx="1" cy="51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5371770" y="51460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长度为偶数</a:t>
            </a:r>
            <a:endParaRPr lang="zh-CN" altLang="en-US" dirty="0"/>
          </a:p>
        </p:txBody>
      </p:sp>
      <p:cxnSp>
        <p:nvCxnSpPr>
          <p:cNvPr id="53" name="直接箭头连接符 52"/>
          <p:cNvCxnSpPr>
            <a:stCxn id="17" idx="3"/>
            <a:endCxn id="18" idx="1"/>
          </p:cNvCxnSpPr>
          <p:nvPr/>
        </p:nvCxnSpPr>
        <p:spPr>
          <a:xfrm>
            <a:off x="7046019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8" idx="3"/>
            <a:endCxn id="21" idx="1"/>
          </p:cNvCxnSpPr>
          <p:nvPr/>
        </p:nvCxnSpPr>
        <p:spPr>
          <a:xfrm>
            <a:off x="9410293" y="4618382"/>
            <a:ext cx="54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064964" y="3899525"/>
            <a:ext cx="461665" cy="124649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 smtClean="0"/>
              <a:t>长度为奇数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17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87796" y="178904"/>
            <a:ext cx="2117558" cy="6252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遍历轮廓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693441" y="199448"/>
            <a:ext cx="1715428" cy="5809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结束轨迹填充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387796" y="1414274"/>
            <a:ext cx="2117558" cy="9307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扫描线初始高度</a:t>
            </a:r>
            <a:r>
              <a:rPr lang="en-US" altLang="zh-CN" dirty="0"/>
              <a:t>H</a:t>
            </a:r>
            <a:r>
              <a:rPr lang="zh-CN" altLang="en-US" dirty="0"/>
              <a:t>，轮廓密度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，扫描线截止高度</a:t>
            </a:r>
            <a:r>
              <a:rPr lang="en-US" altLang="zh-CN" dirty="0" smtClean="0"/>
              <a:t>EH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594739" y="2841893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当前高度</a:t>
            </a:r>
            <a:r>
              <a:rPr lang="en-US" altLang="zh-CN" dirty="0" smtClean="0"/>
              <a:t>H</a:t>
            </a:r>
            <a:r>
              <a:rPr lang="zh-CN" altLang="en-US" dirty="0" smtClean="0"/>
              <a:t>与轮廓求交点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594739" y="4466958"/>
            <a:ext cx="1703672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将交点存入交点数组中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3446575" y="3493201"/>
            <a:ext cx="0" cy="97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82029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交点在轮廓边之间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6404738" y="2841893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在交点数组中存入两个相同交点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7" idx="3"/>
            <a:endCxn id="14" idx="1"/>
          </p:cNvCxnSpPr>
          <p:nvPr/>
        </p:nvCxnSpPr>
        <p:spPr>
          <a:xfrm>
            <a:off x="4298411" y="3167547"/>
            <a:ext cx="2106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35912" y="28135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交点在两边最低处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6404738" y="4466958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跳过该点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313354" y="379541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交点在两边最高处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endCxn id="22" idx="1"/>
          </p:cNvCxnSpPr>
          <p:nvPr/>
        </p:nvCxnSpPr>
        <p:spPr>
          <a:xfrm>
            <a:off x="4253296" y="3459641"/>
            <a:ext cx="2151442" cy="133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4" idx="2"/>
            <a:endCxn id="6" idx="0"/>
          </p:cNvCxnSpPr>
          <p:nvPr/>
        </p:nvCxnSpPr>
        <p:spPr>
          <a:xfrm>
            <a:off x="3446575" y="804126"/>
            <a:ext cx="0" cy="61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2"/>
            <a:endCxn id="7" idx="0"/>
          </p:cNvCxnSpPr>
          <p:nvPr/>
        </p:nvCxnSpPr>
        <p:spPr>
          <a:xfrm>
            <a:off x="3446575" y="2345031"/>
            <a:ext cx="0" cy="49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圆角矩形 32"/>
          <p:cNvSpPr/>
          <p:nvPr/>
        </p:nvSpPr>
        <p:spPr>
          <a:xfrm>
            <a:off x="2165691" y="5481816"/>
            <a:ext cx="2561769" cy="914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按照</a:t>
            </a:r>
            <a:r>
              <a:rPr lang="en-US" altLang="zh-CN" dirty="0" smtClean="0"/>
              <a:t>A-B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C-D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E-F</a:t>
            </a:r>
            <a:r>
              <a:rPr lang="zh-CN" altLang="en-US" dirty="0" smtClean="0"/>
              <a:t>格式连接交点数组生成当前轮廓填充轨迹</a:t>
            </a:r>
            <a:endParaRPr lang="zh-CN" altLang="en-US" dirty="0"/>
          </a:p>
        </p:txBody>
      </p:sp>
      <p:cxnSp>
        <p:nvCxnSpPr>
          <p:cNvPr id="47" name="肘形连接符 46"/>
          <p:cNvCxnSpPr>
            <a:stCxn id="33" idx="2"/>
            <a:endCxn id="4" idx="1"/>
          </p:cNvCxnSpPr>
          <p:nvPr/>
        </p:nvCxnSpPr>
        <p:spPr>
          <a:xfrm rot="5400000" flipH="1">
            <a:off x="-35165" y="2914476"/>
            <a:ext cx="5904701" cy="1058780"/>
          </a:xfrm>
          <a:prstGeom prst="bentConnector4">
            <a:avLst>
              <a:gd name="adj1" fmla="val -3871"/>
              <a:gd name="adj2" fmla="val 224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" idx="3"/>
            <a:endCxn id="5" idx="1"/>
          </p:cNvCxnSpPr>
          <p:nvPr/>
        </p:nvCxnSpPr>
        <p:spPr>
          <a:xfrm flipV="1">
            <a:off x="4505354" y="489932"/>
            <a:ext cx="2188087" cy="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699151" y="12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遍历完轮廓数组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3059288" y="240507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H&gt;EH</a:t>
            </a:r>
            <a:endParaRPr lang="zh-CN" altLang="en-US" dirty="0"/>
          </a:p>
        </p:txBody>
      </p:sp>
      <p:cxnSp>
        <p:nvCxnSpPr>
          <p:cNvPr id="61" name="直接箭头连接符 60"/>
          <p:cNvCxnSpPr>
            <a:stCxn id="8" idx="3"/>
            <a:endCxn id="69" idx="0"/>
          </p:cNvCxnSpPr>
          <p:nvPr/>
        </p:nvCxnSpPr>
        <p:spPr>
          <a:xfrm>
            <a:off x="4298411" y="4792612"/>
            <a:ext cx="3076875" cy="82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6404738" y="5613362"/>
            <a:ext cx="1941095" cy="6513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H=H+D</a:t>
            </a:r>
            <a:endParaRPr lang="zh-CN" altLang="en-US" dirty="0"/>
          </a:p>
        </p:txBody>
      </p:sp>
      <p:cxnSp>
        <p:nvCxnSpPr>
          <p:cNvPr id="72" name="直接箭头连接符 71"/>
          <p:cNvCxnSpPr>
            <a:stCxn id="22" idx="2"/>
            <a:endCxn id="69" idx="0"/>
          </p:cNvCxnSpPr>
          <p:nvPr/>
        </p:nvCxnSpPr>
        <p:spPr>
          <a:xfrm>
            <a:off x="7375286" y="5118266"/>
            <a:ext cx="0" cy="495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14" idx="3"/>
            <a:endCxn id="69" idx="0"/>
          </p:cNvCxnSpPr>
          <p:nvPr/>
        </p:nvCxnSpPr>
        <p:spPr>
          <a:xfrm flipH="1">
            <a:off x="7375286" y="3167547"/>
            <a:ext cx="970547" cy="2445815"/>
          </a:xfrm>
          <a:prstGeom prst="bentConnector4">
            <a:avLst>
              <a:gd name="adj1" fmla="val -23554"/>
              <a:gd name="adj2" fmla="val 899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2474029" y="921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未</a:t>
            </a:r>
            <a:r>
              <a:rPr lang="zh-CN" altLang="en-US" dirty="0" smtClean="0"/>
              <a:t>遍历</a:t>
            </a:r>
            <a:r>
              <a:rPr lang="zh-CN" altLang="en-US" dirty="0"/>
              <a:t>完轮廓数组</a:t>
            </a:r>
          </a:p>
        </p:txBody>
      </p:sp>
      <p:cxnSp>
        <p:nvCxnSpPr>
          <p:cNvPr id="99" name="肘形连接符 98"/>
          <p:cNvCxnSpPr>
            <a:stCxn id="69" idx="3"/>
            <a:endCxn id="6" idx="3"/>
          </p:cNvCxnSpPr>
          <p:nvPr/>
        </p:nvCxnSpPr>
        <p:spPr>
          <a:xfrm flipH="1" flipV="1">
            <a:off x="4505354" y="1879653"/>
            <a:ext cx="3840479" cy="4059363"/>
          </a:xfrm>
          <a:prstGeom prst="bentConnector3">
            <a:avLst>
              <a:gd name="adj1" fmla="val -144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6" idx="1"/>
            <a:endCxn id="33" idx="1"/>
          </p:cNvCxnSpPr>
          <p:nvPr/>
        </p:nvCxnSpPr>
        <p:spPr>
          <a:xfrm rot="10800000" flipV="1">
            <a:off x="2165692" y="1879652"/>
            <a:ext cx="222105" cy="4059363"/>
          </a:xfrm>
          <a:prstGeom prst="bentConnector3">
            <a:avLst>
              <a:gd name="adj1" fmla="val 2029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538845" y="2606084"/>
            <a:ext cx="461665" cy="27597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H&lt;EH</a:t>
            </a:r>
            <a:r>
              <a:rPr lang="zh-CN" altLang="en-US" dirty="0" smtClean="0"/>
              <a:t>，当前轮廓扫描结束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344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44" y="1308842"/>
            <a:ext cx="5715294" cy="33656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31" y="1435849"/>
            <a:ext cx="4324572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00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39" y="1549400"/>
            <a:ext cx="6330774" cy="34291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13" y="1549399"/>
            <a:ext cx="3468736" cy="342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4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29" y="1749650"/>
            <a:ext cx="6561783" cy="26340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12" y="1749650"/>
            <a:ext cx="2871976" cy="26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51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781" y="2581230"/>
            <a:ext cx="2267220" cy="13167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08" y="2581231"/>
            <a:ext cx="1612983" cy="1695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91" y="2581230"/>
            <a:ext cx="1744168" cy="17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53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62" y="3267066"/>
            <a:ext cx="514376" cy="3238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8" y="3267066"/>
            <a:ext cx="501676" cy="3238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314" y="3267066"/>
            <a:ext cx="482856" cy="32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156059" y="809057"/>
            <a:ext cx="1366787" cy="1453415"/>
          </a:xfrm>
          <a:prstGeom prst="snip1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STL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文件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156059" y="3638350"/>
            <a:ext cx="1232034" cy="1289785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4976260" y="4206240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976259" y="405223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>
            <a:off x="4976258" y="38404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976257" y="3628726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4976256" y="3421781"/>
            <a:ext cx="1482291" cy="952901"/>
          </a:xfrm>
          <a:prstGeom prst="diamon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4976260" y="1602607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>
            <a:off x="4976259" y="144860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976258" y="12368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976257" y="1025093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4976256" y="818148"/>
            <a:ext cx="1482291" cy="952901"/>
          </a:xfrm>
          <a:prstGeom prst="diamond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7623206" y="842211"/>
            <a:ext cx="1742173" cy="1742173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623202" y="106412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623202" y="95036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623201" y="118243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7623200" y="129968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7623200" y="141411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7623200" y="1532295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7623199" y="1642714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7623198" y="1754340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623197" y="1878268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623197" y="1993639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7623197" y="2109947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7623197" y="222738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623196" y="2338546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623195" y="2463671"/>
            <a:ext cx="1742177" cy="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1"/>
            <a:endCxn id="5" idx="0"/>
          </p:cNvCxnSpPr>
          <p:nvPr/>
        </p:nvCxnSpPr>
        <p:spPr>
          <a:xfrm>
            <a:off x="2839453" y="2262472"/>
            <a:ext cx="86627" cy="137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5" idx="5"/>
            <a:endCxn id="11" idx="1"/>
          </p:cNvCxnSpPr>
          <p:nvPr/>
        </p:nvCxnSpPr>
        <p:spPr>
          <a:xfrm>
            <a:off x="3388093" y="4129238"/>
            <a:ext cx="1588165" cy="187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0"/>
            <a:endCxn id="14" idx="2"/>
          </p:cNvCxnSpPr>
          <p:nvPr/>
        </p:nvCxnSpPr>
        <p:spPr>
          <a:xfrm flipV="1">
            <a:off x="5717402" y="2555508"/>
            <a:ext cx="4" cy="8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6" idx="3"/>
            <a:endCxn id="19" idx="1"/>
          </p:cNvCxnSpPr>
          <p:nvPr/>
        </p:nvCxnSpPr>
        <p:spPr>
          <a:xfrm flipV="1">
            <a:off x="6458549" y="1713298"/>
            <a:ext cx="11646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剪去单角的矩形 47"/>
          <p:cNvSpPr/>
          <p:nvPr/>
        </p:nvSpPr>
        <p:spPr>
          <a:xfrm>
            <a:off x="7671335" y="3330341"/>
            <a:ext cx="1655537" cy="18288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GCode</a:t>
            </a:r>
            <a:endParaRPr lang="zh-CN" altLang="en-US" sz="2400" dirty="0"/>
          </a:p>
        </p:txBody>
      </p:sp>
      <p:cxnSp>
        <p:nvCxnSpPr>
          <p:cNvPr id="49" name="直接箭头连接符 48"/>
          <p:cNvCxnSpPr>
            <a:stCxn id="19" idx="2"/>
            <a:endCxn id="48" idx="3"/>
          </p:cNvCxnSpPr>
          <p:nvPr/>
        </p:nvCxnSpPr>
        <p:spPr>
          <a:xfrm>
            <a:off x="8494293" y="2584384"/>
            <a:ext cx="4811" cy="74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358956" y="2745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入模型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3594483" y="4313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模型切片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5163403" y="2847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生成轮廓</a:t>
            </a:r>
            <a:endParaRPr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6458547" y="17278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轨迹规划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7890105" y="27929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代码生成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5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73426" y="2454965"/>
            <a:ext cx="2176670" cy="121257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浏览器</a:t>
            </a:r>
            <a:endParaRPr lang="zh-CN" altLang="en-US" sz="2000" dirty="0"/>
          </a:p>
        </p:txBody>
      </p:sp>
      <p:sp>
        <p:nvSpPr>
          <p:cNvPr id="6" name="圆角矩形 5"/>
          <p:cNvSpPr/>
          <p:nvPr/>
        </p:nvSpPr>
        <p:spPr>
          <a:xfrm>
            <a:off x="5377070" y="2454965"/>
            <a:ext cx="2663687" cy="13219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服务器</a:t>
            </a:r>
            <a:endParaRPr lang="zh-CN" altLang="en-US" sz="2400" dirty="0"/>
          </a:p>
        </p:txBody>
      </p:sp>
      <p:cxnSp>
        <p:nvCxnSpPr>
          <p:cNvPr id="8" name="曲线连接符 7"/>
          <p:cNvCxnSpPr>
            <a:stCxn id="4" idx="4"/>
            <a:endCxn id="6" idx="2"/>
          </p:cNvCxnSpPr>
          <p:nvPr/>
        </p:nvCxnSpPr>
        <p:spPr>
          <a:xfrm rot="16200000" flipH="1">
            <a:off x="4380672" y="1448627"/>
            <a:ext cx="109331" cy="4547153"/>
          </a:xfrm>
          <a:prstGeom prst="curvedConnector3">
            <a:avLst>
              <a:gd name="adj1" fmla="val 69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617843" y="4532243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cxnSp>
        <p:nvCxnSpPr>
          <p:cNvPr id="13" name="曲线连接符 12"/>
          <p:cNvCxnSpPr>
            <a:stCxn id="6" idx="0"/>
            <a:endCxn id="4" idx="0"/>
          </p:cNvCxnSpPr>
          <p:nvPr/>
        </p:nvCxnSpPr>
        <p:spPr>
          <a:xfrm rot="16200000" flipV="1">
            <a:off x="4435338" y="181388"/>
            <a:ext cx="12700" cy="4547153"/>
          </a:xfrm>
          <a:prstGeom prst="curvedConnector3">
            <a:avLst>
              <a:gd name="adj1" fmla="val 6886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2276" y="1152935"/>
            <a:ext cx="226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8607287" y="101379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接收请求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07287" y="2266121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处理请求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607287" y="3522039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数据库交互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8607287" y="4777957"/>
            <a:ext cx="1948070" cy="7951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返回资源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6" idx="3"/>
            <a:endCxn id="18" idx="1"/>
          </p:cNvCxnSpPr>
          <p:nvPr/>
        </p:nvCxnSpPr>
        <p:spPr>
          <a:xfrm flipV="1">
            <a:off x="8040757" y="1411357"/>
            <a:ext cx="566530" cy="170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6" idx="3"/>
            <a:endCxn id="19" idx="1"/>
          </p:cNvCxnSpPr>
          <p:nvPr/>
        </p:nvCxnSpPr>
        <p:spPr>
          <a:xfrm flipV="1">
            <a:off x="8040757" y="2663687"/>
            <a:ext cx="566530" cy="452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6" idx="3"/>
            <a:endCxn id="20" idx="1"/>
          </p:cNvCxnSpPr>
          <p:nvPr/>
        </p:nvCxnSpPr>
        <p:spPr>
          <a:xfrm>
            <a:off x="8040757" y="3115918"/>
            <a:ext cx="566530" cy="80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6" idx="3"/>
            <a:endCxn id="21" idx="1"/>
          </p:cNvCxnSpPr>
          <p:nvPr/>
        </p:nvCxnSpPr>
        <p:spPr>
          <a:xfrm>
            <a:off x="8040757" y="3115918"/>
            <a:ext cx="566530" cy="2059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47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37725"/>
              </p:ext>
            </p:extLst>
          </p:nvPr>
        </p:nvGraphicFramePr>
        <p:xfrm>
          <a:off x="2844800" y="897466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2502182214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1690241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点数据结构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Points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14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点坐标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65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点索引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vPointIndex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6407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87042"/>
              </p:ext>
            </p:extLst>
          </p:nvPr>
        </p:nvGraphicFramePr>
        <p:xfrm>
          <a:off x="2844800" y="2432963"/>
          <a:ext cx="3661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17919914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3653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/>
                        <a:t>边数据结构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Edges</a:t>
                      </a:r>
                      <a:endParaRPr lang="zh-CN" altLang="en-US" b="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23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edgeIndex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9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边的点索引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eIncludePoints[2]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802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边的面索引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eIncludeFaces[2]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88624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15233"/>
              </p:ext>
            </p:extLst>
          </p:nvPr>
        </p:nvGraphicFramePr>
        <p:xfrm>
          <a:off x="2837414" y="4339300"/>
          <a:ext cx="36766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98">
                  <a:extLst>
                    <a:ext uri="{9D8B030D-6E8A-4147-A177-3AD203B41FA5}">
                      <a16:colId xmlns:a16="http://schemas.microsoft.com/office/drawing/2014/main" val="1707869345"/>
                    </a:ext>
                  </a:extLst>
                </a:gridCol>
                <a:gridCol w="2026452">
                  <a:extLst>
                    <a:ext uri="{9D8B030D-6E8A-4147-A177-3AD203B41FA5}">
                      <a16:colId xmlns:a16="http://schemas.microsoft.com/office/drawing/2014/main" val="2239812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bg1"/>
                          </a:solidFill>
                        </a:rPr>
                        <a:t>面数据结构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bg1"/>
                          </a:solidFill>
                        </a:rPr>
                        <a:t>Faces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fIncludePoint[3]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3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bg1"/>
                          </a:solidFill>
                        </a:rPr>
                        <a:t>面的边索引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fIncludeEdges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14469"/>
                  </a:ext>
                </a:extLst>
              </a:tr>
            </a:tbl>
          </a:graphicData>
        </a:graphic>
      </p:graphicFrame>
      <p:sp>
        <p:nvSpPr>
          <p:cNvPr id="8" name="左弧形箭头 7"/>
          <p:cNvSpPr/>
          <p:nvPr/>
        </p:nvSpPr>
        <p:spPr>
          <a:xfrm>
            <a:off x="1472665" y="2945330"/>
            <a:ext cx="1292557" cy="2637323"/>
          </a:xfrm>
          <a:prstGeom prst="curvedRightArrow">
            <a:avLst>
              <a:gd name="adj1" fmla="val 1138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 rot="10800000">
            <a:off x="2033702" y="3615400"/>
            <a:ext cx="731520" cy="985476"/>
          </a:xfrm>
          <a:prstGeom prst="curvedLeftArrow">
            <a:avLst>
              <a:gd name="adj1" fmla="val 19652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右弧形箭头 10"/>
          <p:cNvSpPr/>
          <p:nvPr/>
        </p:nvSpPr>
        <p:spPr>
          <a:xfrm>
            <a:off x="6586256" y="1722922"/>
            <a:ext cx="731520" cy="183048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右弧形箭头 11"/>
          <p:cNvSpPr/>
          <p:nvPr/>
        </p:nvSpPr>
        <p:spPr>
          <a:xfrm>
            <a:off x="6601028" y="1722921"/>
            <a:ext cx="925928" cy="3378467"/>
          </a:xfrm>
          <a:prstGeom prst="curvedLeftArrow">
            <a:avLst>
              <a:gd name="adj1" fmla="val 16550"/>
              <a:gd name="adj2" fmla="val 50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42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240346" y="550416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开始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1773" y="1136341"/>
            <a:ext cx="1624613" cy="3018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读取</a:t>
            </a:r>
            <a:r>
              <a:rPr lang="en-US" altLang="zh-CN" sz="1400" dirty="0" smtClean="0">
                <a:solidFill>
                  <a:schemeClr val="tx1"/>
                </a:solidFill>
              </a:rPr>
              <a:t>STL</a:t>
            </a:r>
            <a:r>
              <a:rPr lang="zh-CN" altLang="en-US" sz="1400" dirty="0" smtClean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991773" y="1660122"/>
            <a:ext cx="162905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分层方向和层厚</a:t>
            </a:r>
            <a:r>
              <a:rPr lang="en-US" altLang="zh-CN" sz="1400" dirty="0" smtClean="0">
                <a:solidFill>
                  <a:schemeClr val="tx1"/>
                </a:solidFill>
              </a:rPr>
              <a:t>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16941" y="2308192"/>
            <a:ext cx="2774274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起始高度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startH</a:t>
            </a:r>
            <a:r>
              <a:rPr lang="zh-CN" altLang="en-US" sz="1400" dirty="0" smtClean="0">
                <a:solidFill>
                  <a:schemeClr val="tx1"/>
                </a:solidFill>
              </a:rPr>
              <a:t>和终止高度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endH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62617" y="2956262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当前打印高度</a:t>
            </a:r>
            <a:r>
              <a:rPr lang="en-US" altLang="zh-CN" sz="1400" dirty="0" smtClean="0">
                <a:solidFill>
                  <a:schemeClr val="tx1"/>
                </a:solidFill>
              </a:rPr>
              <a:t>H=startH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2770381" y="3604332"/>
            <a:ext cx="2067392" cy="754604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H&lt;=startH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91083" y="3799642"/>
            <a:ext cx="1127464" cy="3639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结束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762617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三角面片和切平面交线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516172" y="4822045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交线首尾相连形成轮廓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16171" y="3768569"/>
            <a:ext cx="2082921" cy="4261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H=H + t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4"/>
            <a:endCxn id="7" idx="0"/>
          </p:cNvCxnSpPr>
          <p:nvPr/>
        </p:nvCxnSpPr>
        <p:spPr>
          <a:xfrm>
            <a:off x="3804078" y="914400"/>
            <a:ext cx="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2"/>
            <a:endCxn id="8" idx="0"/>
          </p:cNvCxnSpPr>
          <p:nvPr/>
        </p:nvCxnSpPr>
        <p:spPr>
          <a:xfrm>
            <a:off x="3804080" y="1438181"/>
            <a:ext cx="222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2"/>
            <a:endCxn id="9" idx="0"/>
          </p:cNvCxnSpPr>
          <p:nvPr/>
        </p:nvCxnSpPr>
        <p:spPr>
          <a:xfrm flipH="1">
            <a:off x="3804078" y="2086251"/>
            <a:ext cx="2222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0"/>
          </p:cNvCxnSpPr>
          <p:nvPr/>
        </p:nvCxnSpPr>
        <p:spPr>
          <a:xfrm>
            <a:off x="3804078" y="2734321"/>
            <a:ext cx="0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2"/>
            <a:endCxn id="12" idx="0"/>
          </p:cNvCxnSpPr>
          <p:nvPr/>
        </p:nvCxnSpPr>
        <p:spPr>
          <a:xfrm flipH="1">
            <a:off x="3804077" y="3382391"/>
            <a:ext cx="1" cy="22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2" idx="1"/>
            <a:endCxn id="13" idx="6"/>
          </p:cNvCxnSpPr>
          <p:nvPr/>
        </p:nvCxnSpPr>
        <p:spPr>
          <a:xfrm flipH="1">
            <a:off x="2318547" y="3981634"/>
            <a:ext cx="451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2" idx="2"/>
            <a:endCxn id="14" idx="0"/>
          </p:cNvCxnSpPr>
          <p:nvPr/>
        </p:nvCxnSpPr>
        <p:spPr>
          <a:xfrm>
            <a:off x="3804077" y="4358936"/>
            <a:ext cx="1" cy="46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4" idx="3"/>
            <a:endCxn id="15" idx="1"/>
          </p:cNvCxnSpPr>
          <p:nvPr/>
        </p:nvCxnSpPr>
        <p:spPr>
          <a:xfrm>
            <a:off x="4845538" y="5035110"/>
            <a:ext cx="670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1"/>
            <a:endCxn id="12" idx="3"/>
          </p:cNvCxnSpPr>
          <p:nvPr/>
        </p:nvCxnSpPr>
        <p:spPr>
          <a:xfrm flipH="1">
            <a:off x="4837773" y="3981634"/>
            <a:ext cx="678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5" idx="0"/>
            <a:endCxn id="16" idx="2"/>
          </p:cNvCxnSpPr>
          <p:nvPr/>
        </p:nvCxnSpPr>
        <p:spPr>
          <a:xfrm flipH="1" flipV="1">
            <a:off x="6557632" y="4194698"/>
            <a:ext cx="1" cy="62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86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>
            <a:off x="3053918" y="4485443"/>
            <a:ext cx="4229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93831" y="2305050"/>
            <a:ext cx="0" cy="318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071336" y="4343400"/>
            <a:ext cx="3911600" cy="142043"/>
            <a:chOff x="3151819" y="5473699"/>
            <a:chExt cx="3911600" cy="142043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31518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33962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6407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8852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41297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46186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55965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/>
          <p:cNvGrpSpPr/>
          <p:nvPr/>
        </p:nvGrpSpPr>
        <p:grpSpPr>
          <a:xfrm rot="16200000">
            <a:off x="3020002" y="3804857"/>
            <a:ext cx="2689225" cy="142043"/>
            <a:chOff x="4863144" y="5473699"/>
            <a:chExt cx="2689225" cy="142043"/>
          </a:xfrm>
        </p:grpSpPr>
        <p:cxnSp>
          <p:nvCxnSpPr>
            <p:cNvPr id="107" name="直接连接符 106"/>
            <p:cNvCxnSpPr/>
            <p:nvPr/>
          </p:nvCxnSpPr>
          <p:spPr>
            <a:xfrm>
              <a:off x="48631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51076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53520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58410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60855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3299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65744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681894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706341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7307894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7552369" y="5473699"/>
              <a:ext cx="0" cy="1420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22"/>
          <p:cNvSpPr txBox="1"/>
          <p:nvPr/>
        </p:nvSpPr>
        <p:spPr>
          <a:xfrm>
            <a:off x="4098192" y="44331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404101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465227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489386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513545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5389742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5631330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5872918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114506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62444" y="443310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6578632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826570" y="443310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100055" y="410926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4101385" y="386316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102715" y="361707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4104045" y="33709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105375" y="312488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106705" y="287879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4108035" y="263269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4109365" y="238660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0" name="直接连接符 159"/>
          <p:cNvCxnSpPr/>
          <p:nvPr/>
        </p:nvCxnSpPr>
        <p:spPr>
          <a:xfrm flipV="1">
            <a:off x="4782661" y="2771197"/>
            <a:ext cx="0" cy="1226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4782661" y="3998115"/>
            <a:ext cx="740291" cy="241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V="1">
            <a:off x="5522952" y="3759991"/>
            <a:ext cx="1477704" cy="47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998811" y="2529897"/>
            <a:ext cx="0" cy="123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4783991" y="2771197"/>
            <a:ext cx="668903" cy="49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5447483" y="2529897"/>
            <a:ext cx="1551328" cy="733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 flipH="1">
            <a:off x="4398552" y="25264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8" name="直接连接符 227"/>
          <p:cNvCxnSpPr/>
          <p:nvPr/>
        </p:nvCxnSpPr>
        <p:spPr>
          <a:xfrm flipH="1">
            <a:off x="4398552" y="26326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9" name="直接连接符 228"/>
          <p:cNvCxnSpPr/>
          <p:nvPr/>
        </p:nvCxnSpPr>
        <p:spPr>
          <a:xfrm flipH="1">
            <a:off x="4398552" y="27389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0" name="直接连接符 229"/>
          <p:cNvCxnSpPr/>
          <p:nvPr/>
        </p:nvCxnSpPr>
        <p:spPr>
          <a:xfrm flipH="1">
            <a:off x="4398552" y="28451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1" name="直接连接符 230"/>
          <p:cNvCxnSpPr/>
          <p:nvPr/>
        </p:nvCxnSpPr>
        <p:spPr>
          <a:xfrm flipH="1">
            <a:off x="4398552" y="295138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2" name="直接连接符 231"/>
          <p:cNvCxnSpPr/>
          <p:nvPr/>
        </p:nvCxnSpPr>
        <p:spPr>
          <a:xfrm flipH="1">
            <a:off x="4398552" y="305761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3" name="直接连接符 232"/>
          <p:cNvCxnSpPr/>
          <p:nvPr/>
        </p:nvCxnSpPr>
        <p:spPr>
          <a:xfrm flipH="1">
            <a:off x="4398552" y="3163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 flipH="1">
            <a:off x="4398552" y="327007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5" name="直接连接符 234"/>
          <p:cNvCxnSpPr/>
          <p:nvPr/>
        </p:nvCxnSpPr>
        <p:spPr>
          <a:xfrm flipH="1">
            <a:off x="4398552" y="337630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6" name="直接连接符 235"/>
          <p:cNvCxnSpPr/>
          <p:nvPr/>
        </p:nvCxnSpPr>
        <p:spPr>
          <a:xfrm flipH="1">
            <a:off x="4398552" y="34825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7" name="直接连接符 236"/>
          <p:cNvCxnSpPr/>
          <p:nvPr/>
        </p:nvCxnSpPr>
        <p:spPr>
          <a:xfrm flipH="1">
            <a:off x="4398552" y="35887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8" name="直接连接符 237"/>
          <p:cNvCxnSpPr/>
          <p:nvPr/>
        </p:nvCxnSpPr>
        <p:spPr>
          <a:xfrm flipH="1">
            <a:off x="4398552" y="369499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9" name="直接连接符 238"/>
          <p:cNvCxnSpPr/>
          <p:nvPr/>
        </p:nvCxnSpPr>
        <p:spPr>
          <a:xfrm flipH="1">
            <a:off x="4398552" y="380122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0" name="直接连接符 239"/>
          <p:cNvCxnSpPr/>
          <p:nvPr/>
        </p:nvCxnSpPr>
        <p:spPr>
          <a:xfrm flipH="1">
            <a:off x="4398552" y="390745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1" name="直接连接符 240"/>
          <p:cNvCxnSpPr/>
          <p:nvPr/>
        </p:nvCxnSpPr>
        <p:spPr>
          <a:xfrm flipH="1">
            <a:off x="4398552" y="402003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2" name="直接连接符 241"/>
          <p:cNvCxnSpPr/>
          <p:nvPr/>
        </p:nvCxnSpPr>
        <p:spPr>
          <a:xfrm flipH="1">
            <a:off x="4398552" y="412626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3" name="直接连接符 242"/>
          <p:cNvCxnSpPr/>
          <p:nvPr/>
        </p:nvCxnSpPr>
        <p:spPr>
          <a:xfrm flipH="1">
            <a:off x="4398552" y="4238848"/>
            <a:ext cx="288489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4" name="矩形标注 243"/>
          <p:cNvSpPr/>
          <p:nvPr/>
        </p:nvSpPr>
        <p:spPr>
          <a:xfrm>
            <a:off x="7352958" y="2036331"/>
            <a:ext cx="902041" cy="268719"/>
          </a:xfrm>
          <a:prstGeom prst="wedgeRectCallout">
            <a:avLst>
              <a:gd name="adj1" fmla="val -56031"/>
              <a:gd name="adj2" fmla="val 12866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扫描线</a:t>
            </a:r>
            <a:endParaRPr lang="zh-CN" altLang="en-US" sz="1200" dirty="0"/>
          </a:p>
        </p:txBody>
      </p:sp>
      <p:sp>
        <p:nvSpPr>
          <p:cNvPr id="245" name="矩形标注 244"/>
          <p:cNvSpPr/>
          <p:nvPr/>
        </p:nvSpPr>
        <p:spPr>
          <a:xfrm>
            <a:off x="7596721" y="2951388"/>
            <a:ext cx="1102779" cy="268719"/>
          </a:xfrm>
          <a:prstGeom prst="wedgeRectCallout">
            <a:avLst>
              <a:gd name="adj1" fmla="val -98720"/>
              <a:gd name="adj2" fmla="val 8376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封闭轮廓</a:t>
            </a:r>
            <a:r>
              <a:rPr lang="zh-CN" altLang="en-US" sz="1200" dirty="0"/>
              <a:t>区域</a:t>
            </a:r>
          </a:p>
        </p:txBody>
      </p:sp>
      <p:sp>
        <p:nvSpPr>
          <p:cNvPr id="246" name="矩形 245"/>
          <p:cNvSpPr/>
          <p:nvPr/>
        </p:nvSpPr>
        <p:spPr>
          <a:xfrm>
            <a:off x="6780863" y="2635294"/>
            <a:ext cx="212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246"/>
          <p:cNvSpPr/>
          <p:nvPr/>
        </p:nvSpPr>
        <p:spPr>
          <a:xfrm>
            <a:off x="6570777" y="2738972"/>
            <a:ext cx="42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矩形 247"/>
          <p:cNvSpPr/>
          <p:nvPr/>
        </p:nvSpPr>
        <p:spPr>
          <a:xfrm>
            <a:off x="6346963" y="2845158"/>
            <a:ext cx="64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 248"/>
          <p:cNvSpPr/>
          <p:nvPr/>
        </p:nvSpPr>
        <p:spPr>
          <a:xfrm>
            <a:off x="6114506" y="2951746"/>
            <a:ext cx="878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/>
          <p:cNvSpPr/>
          <p:nvPr/>
        </p:nvSpPr>
        <p:spPr>
          <a:xfrm>
            <a:off x="4785836" y="2845158"/>
            <a:ext cx="86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4785836" y="2954921"/>
            <a:ext cx="241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4785836" y="3057618"/>
            <a:ext cx="3780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/>
          <p:cNvSpPr/>
          <p:nvPr/>
        </p:nvSpPr>
        <p:spPr>
          <a:xfrm>
            <a:off x="5897750" y="3057618"/>
            <a:ext cx="1094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/>
          <p:cNvSpPr/>
          <p:nvPr/>
        </p:nvSpPr>
        <p:spPr>
          <a:xfrm flipV="1">
            <a:off x="4782661" y="3159497"/>
            <a:ext cx="523017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 flipV="1">
            <a:off x="5678386" y="3161045"/>
            <a:ext cx="13104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/>
          <p:cNvSpPr/>
          <p:nvPr/>
        </p:nvSpPr>
        <p:spPr>
          <a:xfrm flipV="1">
            <a:off x="4782661" y="3270078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/>
          <p:cNvSpPr/>
          <p:nvPr/>
        </p:nvSpPr>
        <p:spPr>
          <a:xfrm flipV="1">
            <a:off x="4782661" y="3370980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 flipV="1">
            <a:off x="4782661" y="3478493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258"/>
          <p:cNvSpPr/>
          <p:nvPr/>
        </p:nvSpPr>
        <p:spPr>
          <a:xfrm flipV="1">
            <a:off x="4782661" y="3586006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259"/>
          <p:cNvSpPr/>
          <p:nvPr/>
        </p:nvSpPr>
        <p:spPr>
          <a:xfrm flipV="1">
            <a:off x="4782661" y="3693519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 flipV="1">
            <a:off x="4782661" y="3801032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/>
          <p:cNvSpPr/>
          <p:nvPr/>
        </p:nvSpPr>
        <p:spPr>
          <a:xfrm flipV="1">
            <a:off x="4782661" y="3908545"/>
            <a:ext cx="22068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/>
          <p:cNvSpPr/>
          <p:nvPr/>
        </p:nvSpPr>
        <p:spPr>
          <a:xfrm>
            <a:off x="4860018" y="4017964"/>
            <a:ext cx="1331232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/>
          <p:cNvSpPr/>
          <p:nvPr/>
        </p:nvSpPr>
        <p:spPr>
          <a:xfrm>
            <a:off x="5188242" y="4125881"/>
            <a:ext cx="673200" cy="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5525723" y="423884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4782759" y="2776735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6997360" y="2531463"/>
            <a:ext cx="0" cy="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标注 269"/>
          <p:cNvSpPr/>
          <p:nvPr/>
        </p:nvSpPr>
        <p:spPr>
          <a:xfrm>
            <a:off x="4545442" y="2142313"/>
            <a:ext cx="902041" cy="268719"/>
          </a:xfrm>
          <a:prstGeom prst="wedgeRectCallout">
            <a:avLst>
              <a:gd name="adj1" fmla="val -8866"/>
              <a:gd name="adj2" fmla="val 24681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填充路径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76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88509" y="1838036"/>
            <a:ext cx="5357092" cy="332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027055" y="2355273"/>
            <a:ext cx="1413163" cy="812800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003636" y="2022764"/>
            <a:ext cx="2937164" cy="2937164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088909" y="2507673"/>
            <a:ext cx="766618" cy="508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700981" y="3269673"/>
            <a:ext cx="1542473" cy="99752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96726" y="3592945"/>
            <a:ext cx="350982" cy="350982"/>
          </a:xfrm>
          <a:prstGeom prst="ellipse">
            <a:avLst/>
          </a:prstGeom>
          <a:pattFill prst="dk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>
          <a:xfrm>
            <a:off x="5116944" y="1080655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1" name="圆角矩形标注 10"/>
          <p:cNvSpPr/>
          <p:nvPr/>
        </p:nvSpPr>
        <p:spPr>
          <a:xfrm>
            <a:off x="7855527" y="1225388"/>
            <a:ext cx="979055" cy="612648"/>
          </a:xfrm>
          <a:prstGeom prst="wedgeRoundRectCallout">
            <a:avLst>
              <a:gd name="adj1" fmla="val -84469"/>
              <a:gd name="adj2" fmla="val 15597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2" name="圆角矩形标注 11"/>
          <p:cNvSpPr/>
          <p:nvPr/>
        </p:nvSpPr>
        <p:spPr>
          <a:xfrm>
            <a:off x="9384147" y="1838036"/>
            <a:ext cx="979055" cy="612648"/>
          </a:xfrm>
          <a:prstGeom prst="wedgeRoundRectCallout">
            <a:avLst>
              <a:gd name="adj1" fmla="val -109941"/>
              <a:gd name="adj2" fmla="val 1077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3" name="圆角矩形标注 12"/>
          <p:cNvSpPr/>
          <p:nvPr/>
        </p:nvSpPr>
        <p:spPr>
          <a:xfrm>
            <a:off x="4742872" y="3462112"/>
            <a:ext cx="979055" cy="612648"/>
          </a:xfrm>
          <a:prstGeom prst="wedgeRoundRectCallout">
            <a:avLst>
              <a:gd name="adj1" fmla="val 146663"/>
              <a:gd name="adj2" fmla="val -835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是内轮廓</a:t>
            </a:r>
            <a:endParaRPr lang="zh-CN" altLang="en-US" sz="1200" dirty="0"/>
          </a:p>
        </p:txBody>
      </p:sp>
      <p:sp>
        <p:nvSpPr>
          <p:cNvPr id="14" name="圆角矩形标注 13"/>
          <p:cNvSpPr/>
          <p:nvPr/>
        </p:nvSpPr>
        <p:spPr>
          <a:xfrm>
            <a:off x="9319491" y="3194258"/>
            <a:ext cx="979055" cy="612648"/>
          </a:xfrm>
          <a:prstGeom prst="wedgeRoundRectCallout">
            <a:avLst>
              <a:gd name="adj1" fmla="val -217488"/>
              <a:gd name="adj2" fmla="val 4290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标记值为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是外轮廓</a:t>
            </a:r>
            <a:endParaRPr lang="zh-CN" altLang="en-US" sz="1200" dirty="0"/>
          </a:p>
        </p:txBody>
      </p:sp>
      <p:sp>
        <p:nvSpPr>
          <p:cNvPr id="15" name="圆角矩形标注 14"/>
          <p:cNvSpPr/>
          <p:nvPr/>
        </p:nvSpPr>
        <p:spPr>
          <a:xfrm>
            <a:off x="2803235" y="3462112"/>
            <a:ext cx="979055" cy="612648"/>
          </a:xfrm>
          <a:prstGeom prst="wedgeRoundRectCallout">
            <a:avLst>
              <a:gd name="adj1" fmla="val 134399"/>
              <a:gd name="adj2" fmla="val -148567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轨迹填充区域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44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977888" y="934278"/>
            <a:ext cx="2077278" cy="11548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View</a:t>
            </a:r>
            <a:endParaRPr lang="zh-CN" altLang="en-US" sz="2800" dirty="0"/>
          </a:p>
        </p:txBody>
      </p:sp>
      <p:sp>
        <p:nvSpPr>
          <p:cNvPr id="5" name="圆角矩形 4"/>
          <p:cNvSpPr/>
          <p:nvPr/>
        </p:nvSpPr>
        <p:spPr>
          <a:xfrm>
            <a:off x="4972879" y="2756452"/>
            <a:ext cx="2077278" cy="1154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Controller</a:t>
            </a:r>
            <a:endParaRPr lang="zh-CN" altLang="en-US" sz="2800" dirty="0"/>
          </a:p>
        </p:txBody>
      </p:sp>
      <p:sp>
        <p:nvSpPr>
          <p:cNvPr id="6" name="圆角矩形 5"/>
          <p:cNvSpPr/>
          <p:nvPr/>
        </p:nvSpPr>
        <p:spPr>
          <a:xfrm>
            <a:off x="1977888" y="4687956"/>
            <a:ext cx="2077278" cy="11548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Model</a:t>
            </a:r>
            <a:endParaRPr lang="zh-CN" altLang="en-US" sz="2800" dirty="0"/>
          </a:p>
        </p:txBody>
      </p:sp>
      <p:cxnSp>
        <p:nvCxnSpPr>
          <p:cNvPr id="8" name="直接箭头连接符 7"/>
          <p:cNvCxnSpPr>
            <a:stCxn id="5" idx="0"/>
            <a:endCxn id="4" idx="3"/>
          </p:cNvCxnSpPr>
          <p:nvPr/>
        </p:nvCxnSpPr>
        <p:spPr>
          <a:xfrm flipH="1" flipV="1">
            <a:off x="4055166" y="1511717"/>
            <a:ext cx="1956352" cy="124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6" idx="3"/>
          </p:cNvCxnSpPr>
          <p:nvPr/>
        </p:nvCxnSpPr>
        <p:spPr>
          <a:xfrm flipH="1">
            <a:off x="4055166" y="3911329"/>
            <a:ext cx="1956352" cy="135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549887" y="2089155"/>
            <a:ext cx="0" cy="667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112908" y="162749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Input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6" idx="0"/>
            <a:endCxn id="4" idx="2"/>
          </p:cNvCxnSpPr>
          <p:nvPr/>
        </p:nvCxnSpPr>
        <p:spPr>
          <a:xfrm flipV="1">
            <a:off x="3016527" y="2089155"/>
            <a:ext cx="0" cy="259880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927</Words>
  <Application>Microsoft Office PowerPoint</Application>
  <PresentationFormat>宽屏</PresentationFormat>
  <Paragraphs>257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鹏</dc:creator>
  <cp:lastModifiedBy>zp</cp:lastModifiedBy>
  <cp:revision>79</cp:revision>
  <dcterms:created xsi:type="dcterms:W3CDTF">2021-01-26T03:05:16Z</dcterms:created>
  <dcterms:modified xsi:type="dcterms:W3CDTF">2021-03-21T13:02:57Z</dcterms:modified>
</cp:coreProperties>
</file>