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  <p14:section name="MVC模式" id="{0AF963E8-223A-4DB9-B8C5-5B6DF7EE807E}">
          <p14:sldIdLst>
            <p14:sldId id="264"/>
          </p14:sldIdLst>
        </p14:section>
        <p14:section name="MVVM模式" id="{8B494170-C777-4124-B121-EC0AA348AEE5}">
          <p14:sldIdLst>
            <p14:sldId id="265"/>
          </p14:sldIdLst>
        </p14:section>
        <p14:section name="Three.js程序结构示意图" id="{A8F0FD8F-3810-45C7-BCDE-D20E0760C2FB}">
          <p14:sldIdLst>
            <p14:sldId id="266"/>
          </p14:sldIdLst>
        </p14:section>
        <p14:section name="事件驱动模式" id="{C46D2642-C4EF-4941-9B48-6E607B4C32B7}">
          <p14:sldIdLst>
            <p14:sldId id="267"/>
          </p14:sldIdLst>
        </p14:section>
        <p14:section name="系统主要流程示意图" id="{22F80E27-7906-42F5-A062-EDECCABA0610}">
          <p14:sldIdLst>
            <p14:sldId id="268"/>
          </p14:sldIdLst>
        </p14:section>
        <p14:section name="模型管理功能分布图" id="{0DB94F36-4DAA-4E74-88E5-266974E837DB}">
          <p14:sldIdLst>
            <p14:sldId id="269"/>
          </p14:sldIdLst>
        </p14:section>
        <p14:section name="模型显示交互模块" id="{07B6CA13-B1E9-41DB-B660-B8F8066CA7F1}">
          <p14:sldIdLst>
            <p14:sldId id="270"/>
          </p14:sldIdLst>
        </p14:section>
        <p14:section name="增材制造预处理模块设计" id="{1C8DBCE7-464D-409F-AA67-DA0647ABE4FE}">
          <p14:sldIdLst>
            <p14:sldId id="271"/>
          </p14:sldIdLst>
        </p14:section>
        <p14:section name="导入STL模型数据流图" id="{7A3E6B9D-2FA9-4BCD-B8B3-985A8E50C127}">
          <p14:sldIdLst>
            <p14:sldId id="272"/>
          </p14:sldIdLst>
        </p14:section>
        <p14:section name="冗余去除和拓扑重建算法流程" id="{E1DC3786-011C-4853-9AC3-B8E38B91A813}">
          <p14:sldIdLst>
            <p14:sldId id="273"/>
          </p14:sldIdLst>
        </p14:section>
        <p14:section name="分层切片实际处理流程" id="{775412AF-6909-4AFA-81FC-452ADB6649A0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09587" y="266501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ViewModel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35267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10" idx="1"/>
            <a:endCxn id="4" idx="3"/>
          </p:cNvCxnSpPr>
          <p:nvPr/>
        </p:nvCxnSpPr>
        <p:spPr>
          <a:xfrm flipH="1">
            <a:off x="4055166" y="1511716"/>
            <a:ext cx="2057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2908" y="128088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>
            <a:off x="4055166" y="1511717"/>
            <a:ext cx="1893060" cy="11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4055166" y="3819889"/>
            <a:ext cx="1893060" cy="111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6" y="609601"/>
            <a:ext cx="7353638" cy="5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5840" y="1402080"/>
            <a:ext cx="1412240" cy="772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85280" y="990600"/>
            <a:ext cx="1595120" cy="1595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840" y="3134360"/>
            <a:ext cx="3434080" cy="2340000"/>
            <a:chOff x="1381760" y="3246120"/>
            <a:chExt cx="3434080" cy="2340000"/>
          </a:xfrm>
        </p:grpSpPr>
        <p:sp>
          <p:nvSpPr>
            <p:cNvPr id="6" name="矩形 5"/>
            <p:cNvSpPr/>
            <p:nvPr/>
          </p:nvSpPr>
          <p:spPr>
            <a:xfrm>
              <a:off x="138176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r>
                <a:rPr lang="en-US" altLang="zh-CN" dirty="0" smtClean="0"/>
                <a:t>I/O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2080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网络通信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5984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数据库查询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913880" y="3134360"/>
            <a:ext cx="1137920" cy="23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</a:t>
            </a:r>
            <a:endParaRPr lang="en-US" altLang="zh-CN" dirty="0" smtClean="0"/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0"/>
            <a:endCxn id="4" idx="0"/>
          </p:cNvCxnSpPr>
          <p:nvPr/>
        </p:nvCxnSpPr>
        <p:spPr>
          <a:xfrm rot="16200000" flipH="1" flipV="1">
            <a:off x="5026660" y="-1054100"/>
            <a:ext cx="411480" cy="4500880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2"/>
          </p:cNvCxnSpPr>
          <p:nvPr/>
        </p:nvCxnSpPr>
        <p:spPr>
          <a:xfrm>
            <a:off x="3688080" y="1788160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5" idx="4"/>
          </p:cNvCxnSpPr>
          <p:nvPr/>
        </p:nvCxnSpPr>
        <p:spPr>
          <a:xfrm flipV="1">
            <a:off x="7482840" y="258572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6" idx="0"/>
          </p:cNvCxnSpPr>
          <p:nvPr/>
        </p:nvCxnSpPr>
        <p:spPr>
          <a:xfrm rot="5400000">
            <a:off x="1829840" y="1982240"/>
            <a:ext cx="960120" cy="1344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7" idx="0"/>
          </p:cNvCxnSpPr>
          <p:nvPr/>
        </p:nvCxnSpPr>
        <p:spPr>
          <a:xfrm rot="5400000">
            <a:off x="2499360" y="2651760"/>
            <a:ext cx="96012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8" idx="0"/>
          </p:cNvCxnSpPr>
          <p:nvPr/>
        </p:nvCxnSpPr>
        <p:spPr>
          <a:xfrm rot="16200000" flipH="1">
            <a:off x="3168880" y="1987320"/>
            <a:ext cx="960120" cy="133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0" idx="2"/>
          </p:cNvCxnSpPr>
          <p:nvPr/>
        </p:nvCxnSpPr>
        <p:spPr>
          <a:xfrm rot="16200000" flipH="1">
            <a:off x="4560340" y="2551860"/>
            <a:ext cx="12700" cy="5845000"/>
          </a:xfrm>
          <a:prstGeom prst="bentConnector3">
            <a:avLst>
              <a:gd name="adj1" fmla="val 74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0" idx="2"/>
          </p:cNvCxnSpPr>
          <p:nvPr/>
        </p:nvCxnSpPr>
        <p:spPr>
          <a:xfrm rot="16200000" flipH="1">
            <a:off x="5229860" y="3221380"/>
            <a:ext cx="12700" cy="4505960"/>
          </a:xfrm>
          <a:prstGeom prst="bentConnector3">
            <a:avLst>
              <a:gd name="adj1" fmla="val 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10" idx="2"/>
          </p:cNvCxnSpPr>
          <p:nvPr/>
        </p:nvCxnSpPr>
        <p:spPr>
          <a:xfrm rot="16200000" flipH="1">
            <a:off x="5899380" y="3890900"/>
            <a:ext cx="12700" cy="3166920"/>
          </a:xfrm>
          <a:prstGeom prst="bentConnector3">
            <a:avLst>
              <a:gd name="adj1" fmla="val 27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8530" y="824947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14" idx="0"/>
          </p:cNvCxnSpPr>
          <p:nvPr/>
        </p:nvCxnSpPr>
        <p:spPr>
          <a:xfrm>
            <a:off x="5789544" y="1222512"/>
            <a:ext cx="0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38530" y="156044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138529" y="2295939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上传模型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 flipH="1">
            <a:off x="5789543" y="195800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93774" y="353335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修改模型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84502" y="2017645"/>
            <a:ext cx="1941446" cy="944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zh-CN" altLang="en-US" dirty="0" smtClean="0"/>
              <a:t>所有模型库中选择模型加入到我的模型库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979503" y="3230216"/>
            <a:ext cx="1620077" cy="1003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选择模型进入工作页面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7" idx="1"/>
            <a:endCxn id="21" idx="3"/>
          </p:cNvCxnSpPr>
          <p:nvPr/>
        </p:nvCxnSpPr>
        <p:spPr>
          <a:xfrm flipH="1">
            <a:off x="4495801" y="2494722"/>
            <a:ext cx="642728" cy="12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22" idx="1"/>
          </p:cNvCxnSpPr>
          <p:nvPr/>
        </p:nvCxnSpPr>
        <p:spPr>
          <a:xfrm>
            <a:off x="5789544" y="1958008"/>
            <a:ext cx="1094958" cy="5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3" idx="0"/>
          </p:cNvCxnSpPr>
          <p:nvPr/>
        </p:nvCxnSpPr>
        <p:spPr>
          <a:xfrm flipH="1">
            <a:off x="5789542" y="2693504"/>
            <a:ext cx="1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3" idx="3"/>
          </p:cNvCxnSpPr>
          <p:nvPr/>
        </p:nvCxnSpPr>
        <p:spPr>
          <a:xfrm flipH="1">
            <a:off x="6599580" y="2961860"/>
            <a:ext cx="1255645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193774" y="4770776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分层切片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138527" y="4770775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7083280" y="4770774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3" idx="2"/>
            <a:endCxn id="44" idx="0"/>
          </p:cNvCxnSpPr>
          <p:nvPr/>
        </p:nvCxnSpPr>
        <p:spPr>
          <a:xfrm flipH="1">
            <a:off x="3844788" y="4234066"/>
            <a:ext cx="1944754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3"/>
            <a:endCxn id="45" idx="1"/>
          </p:cNvCxnSpPr>
          <p:nvPr/>
        </p:nvCxnSpPr>
        <p:spPr>
          <a:xfrm flipV="1">
            <a:off x="4495801" y="4969558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46" idx="1"/>
          </p:cNvCxnSpPr>
          <p:nvPr/>
        </p:nvCxnSpPr>
        <p:spPr>
          <a:xfrm flipV="1">
            <a:off x="6440554" y="4969557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138527" y="570504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日志记录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44" idx="2"/>
            <a:endCxn id="56" idx="0"/>
          </p:cNvCxnSpPr>
          <p:nvPr/>
        </p:nvCxnSpPr>
        <p:spPr>
          <a:xfrm>
            <a:off x="3844788" y="5168341"/>
            <a:ext cx="1944753" cy="5367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5" idx="2"/>
            <a:endCxn id="56" idx="0"/>
          </p:cNvCxnSpPr>
          <p:nvPr/>
        </p:nvCxnSpPr>
        <p:spPr>
          <a:xfrm>
            <a:off x="5789541" y="5168340"/>
            <a:ext cx="0" cy="5367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6" idx="2"/>
            <a:endCxn id="56" idx="0"/>
          </p:cNvCxnSpPr>
          <p:nvPr/>
        </p:nvCxnSpPr>
        <p:spPr>
          <a:xfrm flipH="1">
            <a:off x="5789541" y="5168339"/>
            <a:ext cx="1944753" cy="5367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028031" y="477077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退出系统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  <a:endCxn id="68" idx="1"/>
          </p:cNvCxnSpPr>
          <p:nvPr/>
        </p:nvCxnSpPr>
        <p:spPr>
          <a:xfrm flipV="1">
            <a:off x="8385307" y="4969556"/>
            <a:ext cx="642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  <a:endCxn id="14" idx="3"/>
          </p:cNvCxnSpPr>
          <p:nvPr/>
        </p:nvCxnSpPr>
        <p:spPr>
          <a:xfrm rot="16200000" flipV="1">
            <a:off x="6554028" y="1645756"/>
            <a:ext cx="3011547" cy="3238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083278" y="4051727"/>
            <a:ext cx="1296000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轨迹动画</a:t>
            </a:r>
          </a:p>
        </p:txBody>
      </p:sp>
      <p:cxnSp>
        <p:nvCxnSpPr>
          <p:cNvPr id="76" name="直接箭头连接符 75"/>
          <p:cNvCxnSpPr>
            <a:stCxn id="45" idx="3"/>
            <a:endCxn id="75" idx="1"/>
          </p:cNvCxnSpPr>
          <p:nvPr/>
        </p:nvCxnSpPr>
        <p:spPr>
          <a:xfrm flipV="1">
            <a:off x="6440554" y="4250510"/>
            <a:ext cx="642724" cy="7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6896" y="298176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模型管理模块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475672" y="1455251"/>
            <a:ext cx="7280412" cy="546653"/>
            <a:chOff x="4015409" y="2246243"/>
            <a:chExt cx="7280412" cy="695740"/>
          </a:xfrm>
        </p:grpSpPr>
        <p:sp>
          <p:nvSpPr>
            <p:cNvPr id="5" name="圆角矩形 4"/>
            <p:cNvSpPr/>
            <p:nvPr/>
          </p:nvSpPr>
          <p:spPr>
            <a:xfrm>
              <a:off x="4015409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我的模型库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04142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所有</a:t>
              </a:r>
              <a:r>
                <a:rPr lang="zh-CN" altLang="en-US" dirty="0" smtClean="0"/>
                <a:t>模型库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93428" y="2721657"/>
            <a:ext cx="3756166" cy="357809"/>
            <a:chOff x="2497202" y="2932041"/>
            <a:chExt cx="3756166" cy="357809"/>
          </a:xfrm>
        </p:grpSpPr>
        <p:sp>
          <p:nvSpPr>
            <p:cNvPr id="12" name="圆角矩形 11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我的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他人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82161" y="2721657"/>
            <a:ext cx="3756166" cy="357809"/>
            <a:chOff x="2497202" y="2932041"/>
            <a:chExt cx="3756166" cy="357809"/>
          </a:xfrm>
        </p:grpSpPr>
        <p:sp>
          <p:nvSpPr>
            <p:cNvPr id="30" name="圆角矩形 29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公有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私有模型</a:t>
              </a:r>
              <a:endParaRPr lang="zh-CN" altLang="en-US" dirty="0"/>
            </a:p>
          </p:txBody>
        </p:sp>
      </p:grpSp>
      <p:cxnSp>
        <p:nvCxnSpPr>
          <p:cNvPr id="36" name="直接箭头连接符 35"/>
          <p:cNvCxnSpPr>
            <a:stCxn id="4" idx="2"/>
            <a:endCxn id="5" idx="0"/>
          </p:cNvCxnSpPr>
          <p:nvPr/>
        </p:nvCxnSpPr>
        <p:spPr>
          <a:xfrm flipH="1">
            <a:off x="3971512" y="983975"/>
            <a:ext cx="2144367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6" idx="0"/>
          </p:cNvCxnSpPr>
          <p:nvPr/>
        </p:nvCxnSpPr>
        <p:spPr>
          <a:xfrm>
            <a:off x="6115879" y="983975"/>
            <a:ext cx="2144366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12" idx="0"/>
          </p:cNvCxnSpPr>
          <p:nvPr/>
        </p:nvCxnSpPr>
        <p:spPr>
          <a:xfrm flipH="1">
            <a:off x="2908851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2"/>
            <a:endCxn id="13" idx="0"/>
          </p:cNvCxnSpPr>
          <p:nvPr/>
        </p:nvCxnSpPr>
        <p:spPr>
          <a:xfrm>
            <a:off x="3971512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2"/>
            <a:endCxn id="30" idx="0"/>
          </p:cNvCxnSpPr>
          <p:nvPr/>
        </p:nvCxnSpPr>
        <p:spPr>
          <a:xfrm flipH="1">
            <a:off x="7197584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2"/>
            <a:endCxn id="31" idx="0"/>
          </p:cNvCxnSpPr>
          <p:nvPr/>
        </p:nvCxnSpPr>
        <p:spPr>
          <a:xfrm>
            <a:off x="8260245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22" idx="0"/>
          </p:cNvCxnSpPr>
          <p:nvPr/>
        </p:nvCxnSpPr>
        <p:spPr>
          <a:xfrm flipH="1">
            <a:off x="1255129" y="3079466"/>
            <a:ext cx="1653722" cy="92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2"/>
            <a:endCxn id="23" idx="0"/>
          </p:cNvCxnSpPr>
          <p:nvPr/>
        </p:nvCxnSpPr>
        <p:spPr>
          <a:xfrm flipH="1">
            <a:off x="2463767" y="3079466"/>
            <a:ext cx="44508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2" idx="2"/>
            <a:endCxn id="24" idx="0"/>
          </p:cNvCxnSpPr>
          <p:nvPr/>
        </p:nvCxnSpPr>
        <p:spPr>
          <a:xfrm>
            <a:off x="2908851" y="3079466"/>
            <a:ext cx="76355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2"/>
            <a:endCxn id="25" idx="0"/>
          </p:cNvCxnSpPr>
          <p:nvPr/>
        </p:nvCxnSpPr>
        <p:spPr>
          <a:xfrm>
            <a:off x="2908851" y="3079466"/>
            <a:ext cx="1972192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3" idx="2"/>
            <a:endCxn id="27" idx="0"/>
          </p:cNvCxnSpPr>
          <p:nvPr/>
        </p:nvCxnSpPr>
        <p:spPr>
          <a:xfrm>
            <a:off x="5034171" y="3079466"/>
            <a:ext cx="2266017" cy="9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2"/>
            <a:endCxn id="28" idx="0"/>
          </p:cNvCxnSpPr>
          <p:nvPr/>
        </p:nvCxnSpPr>
        <p:spPr>
          <a:xfrm>
            <a:off x="5034171" y="3079466"/>
            <a:ext cx="348004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0" idx="2"/>
            <a:endCxn id="32" idx="0"/>
          </p:cNvCxnSpPr>
          <p:nvPr/>
        </p:nvCxnSpPr>
        <p:spPr>
          <a:xfrm>
            <a:off x="7197584" y="3079466"/>
            <a:ext cx="253065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1" idx="2"/>
            <a:endCxn id="33" idx="0"/>
          </p:cNvCxnSpPr>
          <p:nvPr/>
        </p:nvCxnSpPr>
        <p:spPr>
          <a:xfrm>
            <a:off x="9322904" y="3079466"/>
            <a:ext cx="1613968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51129" y="4000906"/>
            <a:ext cx="10689743" cy="360287"/>
            <a:chOff x="603074" y="4000906"/>
            <a:chExt cx="10689743" cy="360287"/>
          </a:xfrm>
        </p:grpSpPr>
        <p:sp>
          <p:nvSpPr>
            <p:cNvPr id="27" name="矩形 26"/>
            <p:cNvSpPr/>
            <p:nvPr/>
          </p:nvSpPr>
          <p:spPr>
            <a:xfrm>
              <a:off x="6648133" y="4003384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选择模型</a:t>
              </a:r>
              <a:endParaRPr lang="zh-CN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2156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移除模型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076179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加入仓库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284817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申请使用</a:t>
              </a:r>
              <a:endParaRPr lang="zh-CN" altLang="en-US" sz="1600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03074" y="4000906"/>
              <a:ext cx="5839036" cy="357811"/>
              <a:chOff x="220211" y="4000907"/>
              <a:chExt cx="5839036" cy="35781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0211" y="4000909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上传模型</a:t>
                </a:r>
                <a:endParaRPr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28849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修改模型</a:t>
                </a:r>
                <a:endParaRPr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37487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删除模型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46125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选择模型</a:t>
                </a:r>
                <a:endParaRPr lang="zh-CN" altLang="en-US" sz="1600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051247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下载数据</a:t>
                </a:r>
                <a:endParaRPr lang="zh-CN" altLang="en-US" sz="1600" dirty="0"/>
              </a:p>
            </p:txBody>
          </p:sp>
        </p:grpSp>
      </p:grpSp>
      <p:cxnSp>
        <p:nvCxnSpPr>
          <p:cNvPr id="84" name="直接箭头连接符 83"/>
          <p:cNvCxnSpPr>
            <a:stCxn id="12" idx="2"/>
            <a:endCxn id="83" idx="0"/>
          </p:cNvCxnSpPr>
          <p:nvPr/>
        </p:nvCxnSpPr>
        <p:spPr>
          <a:xfrm>
            <a:off x="2908851" y="3079466"/>
            <a:ext cx="3177314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7018" y="278298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模型展示交互模块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872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基础显示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2357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视窗放缩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7599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视窗回中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59627" y="1689651"/>
            <a:ext cx="1292088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</a:t>
            </a:r>
            <a:r>
              <a:rPr lang="zh-CN" altLang="en-US" dirty="0" smtClean="0"/>
              <a:t>层显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12837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算法处理结果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660299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页面性能面板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707761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动画演示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9380" y="2975534"/>
            <a:ext cx="11173241" cy="2830162"/>
            <a:chOff x="602974" y="3243889"/>
            <a:chExt cx="11173241" cy="2830162"/>
          </a:xfrm>
        </p:grpSpPr>
        <p:grpSp>
          <p:nvGrpSpPr>
            <p:cNvPr id="26" name="组合 25"/>
            <p:cNvGrpSpPr/>
            <p:nvPr/>
          </p:nvGrpSpPr>
          <p:grpSpPr>
            <a:xfrm>
              <a:off x="602974" y="3243889"/>
              <a:ext cx="3995531" cy="2830162"/>
              <a:chOff x="2932043" y="2884838"/>
              <a:chExt cx="3995531" cy="28301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32043" y="2884838"/>
                <a:ext cx="3995531" cy="2830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397529" y="3192950"/>
                <a:ext cx="1265583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包络盒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906619" y="3192950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目标模型</a:t>
                </a:r>
                <a:endParaRPr lang="zh-CN" altLang="en-US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203713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底部网格</a:t>
                </a:r>
                <a:endParaRPr lang="zh-CN" altLang="en-US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08278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坐标轴</a:t>
                </a:r>
                <a:endParaRPr lang="zh-CN" altLang="en-US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03713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水平切片</a:t>
                </a:r>
                <a:endParaRPr lang="zh-CN" altLang="en-US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906619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切片轨迹</a:t>
                </a:r>
                <a:endParaRPr lang="zh-CN" alt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503469" y="3243889"/>
              <a:ext cx="2272746" cy="2561805"/>
              <a:chOff x="6612838" y="3163134"/>
              <a:chExt cx="2272746" cy="256180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612838" y="3163134"/>
                <a:ext cx="2272746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6780975" y="3390490"/>
                <a:ext cx="1936472" cy="2107092"/>
                <a:chOff x="6793399" y="3364400"/>
                <a:chExt cx="1936472" cy="210709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刷新率</a:t>
                  </a:r>
                  <a:r>
                    <a:rPr lang="en-US" altLang="zh-CN" dirty="0" smtClean="0"/>
                    <a:t>(FPS)</a:t>
                  </a:r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6978100" y="4169468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延迟</a:t>
                  </a:r>
                  <a:r>
                    <a:rPr lang="en-US" altLang="zh-CN" dirty="0" smtClean="0"/>
                    <a:t>(MS)</a:t>
                  </a:r>
                  <a:endParaRPr lang="zh-CN" altLang="en-US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978100" y="4974536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内存</a:t>
                  </a:r>
                  <a:r>
                    <a:rPr lang="en-US" altLang="zh-CN" dirty="0" smtClean="0"/>
                    <a:t>(MB)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5771740" y="3243889"/>
              <a:ext cx="2558494" cy="2561805"/>
              <a:chOff x="5628866" y="3243889"/>
              <a:chExt cx="2558494" cy="25618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628866" y="3243889"/>
                <a:ext cx="2558494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771740" y="3839926"/>
                <a:ext cx="2272746" cy="1369730"/>
                <a:chOff x="6625262" y="3364400"/>
                <a:chExt cx="2272746" cy="136973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轮廓线信息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625262" y="4237174"/>
                  <a:ext cx="2272746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填充轨迹信息</a:t>
                  </a:r>
                </a:p>
              </p:txBody>
            </p:sp>
          </p:grpSp>
        </p:grpSp>
      </p:grpSp>
      <p:cxnSp>
        <p:nvCxnSpPr>
          <p:cNvPr id="46" name="直接箭头连接符 45"/>
          <p:cNvCxnSpPr>
            <a:stCxn id="8" idx="2"/>
            <a:endCxn id="25" idx="0"/>
          </p:cNvCxnSpPr>
          <p:nvPr/>
        </p:nvCxnSpPr>
        <p:spPr>
          <a:xfrm flipH="1">
            <a:off x="2507146" y="2266121"/>
            <a:ext cx="3098525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38" idx="0"/>
          </p:cNvCxnSpPr>
          <p:nvPr/>
        </p:nvCxnSpPr>
        <p:spPr>
          <a:xfrm flipH="1">
            <a:off x="6957393" y="2266121"/>
            <a:ext cx="498614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28" idx="0"/>
          </p:cNvCxnSpPr>
          <p:nvPr/>
        </p:nvCxnSpPr>
        <p:spPr>
          <a:xfrm>
            <a:off x="9503469" y="2266121"/>
            <a:ext cx="1042779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" idx="2"/>
            <a:endCxn id="5" idx="0"/>
          </p:cNvCxnSpPr>
          <p:nvPr/>
        </p:nvCxnSpPr>
        <p:spPr>
          <a:xfrm rot="5400000">
            <a:off x="3095213" y="-1311137"/>
            <a:ext cx="725554" cy="527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" idx="2"/>
            <a:endCxn id="6" idx="0"/>
          </p:cNvCxnSpPr>
          <p:nvPr/>
        </p:nvCxnSpPr>
        <p:spPr>
          <a:xfrm rot="5400000">
            <a:off x="3887031" y="-519319"/>
            <a:ext cx="725554" cy="3692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" idx="2"/>
            <a:endCxn id="7" idx="0"/>
          </p:cNvCxnSpPr>
          <p:nvPr/>
        </p:nvCxnSpPr>
        <p:spPr>
          <a:xfrm rot="5400000">
            <a:off x="4678848" y="272498"/>
            <a:ext cx="725554" cy="2108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2"/>
            <a:endCxn id="8" idx="0"/>
          </p:cNvCxnSpPr>
          <p:nvPr/>
        </p:nvCxnSpPr>
        <p:spPr>
          <a:xfrm rot="5400000">
            <a:off x="5488059" y="1081709"/>
            <a:ext cx="725554" cy="49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" idx="2"/>
            <a:endCxn id="9" idx="0"/>
          </p:cNvCxnSpPr>
          <p:nvPr/>
        </p:nvCxnSpPr>
        <p:spPr>
          <a:xfrm rot="16200000" flipH="1">
            <a:off x="6413227" y="646871"/>
            <a:ext cx="725554" cy="1360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" idx="2"/>
            <a:endCxn id="10" idx="0"/>
          </p:cNvCxnSpPr>
          <p:nvPr/>
        </p:nvCxnSpPr>
        <p:spPr>
          <a:xfrm rot="16200000" flipH="1">
            <a:off x="7436958" y="-376860"/>
            <a:ext cx="725554" cy="340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" idx="2"/>
            <a:endCxn id="17" idx="0"/>
          </p:cNvCxnSpPr>
          <p:nvPr/>
        </p:nvCxnSpPr>
        <p:spPr>
          <a:xfrm rot="16200000" flipH="1">
            <a:off x="8344732" y="-1284635"/>
            <a:ext cx="725554" cy="5223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4130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增材制造预处理模块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617" y="3289850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r>
              <a:rPr lang="en-US" altLang="zh-CN" dirty="0" smtClean="0"/>
              <a:t>STL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65783" y="3289849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冗余去除和拓扑重建</a:t>
            </a:r>
          </a:p>
        </p:txBody>
      </p:sp>
      <p:sp>
        <p:nvSpPr>
          <p:cNvPr id="7" name="矩形 6"/>
          <p:cNvSpPr/>
          <p:nvPr/>
        </p:nvSpPr>
        <p:spPr>
          <a:xfrm>
            <a:off x="5015949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切片生成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66115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轮廓填充轨迹规划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16281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2981741" y="516833"/>
            <a:ext cx="1262267" cy="4283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4056824" y="1591916"/>
            <a:ext cx="1262266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7" idx="0"/>
          </p:cNvCxnSpPr>
          <p:nvPr/>
        </p:nvCxnSpPr>
        <p:spPr>
          <a:xfrm rot="16200000" flipH="1">
            <a:off x="5131908" y="2650432"/>
            <a:ext cx="1262265" cy="16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8" idx="0"/>
          </p:cNvCxnSpPr>
          <p:nvPr/>
        </p:nvCxnSpPr>
        <p:spPr>
          <a:xfrm rot="16200000" flipH="1">
            <a:off x="6206991" y="1575349"/>
            <a:ext cx="1262265" cy="2166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2"/>
            <a:endCxn id="9" idx="0"/>
          </p:cNvCxnSpPr>
          <p:nvPr/>
        </p:nvCxnSpPr>
        <p:spPr>
          <a:xfrm rot="16200000" flipH="1">
            <a:off x="7282074" y="500266"/>
            <a:ext cx="1262265" cy="43168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  <a:endCxn id="6" idx="1"/>
          </p:cNvCxnSpPr>
          <p:nvPr/>
        </p:nvCxnSpPr>
        <p:spPr>
          <a:xfrm flipV="1">
            <a:off x="2226364" y="3617841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7" idx="1"/>
          </p:cNvCxnSpPr>
          <p:nvPr/>
        </p:nvCxnSpPr>
        <p:spPr>
          <a:xfrm flipV="1">
            <a:off x="4376530" y="3617840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8" idx="1"/>
          </p:cNvCxnSpPr>
          <p:nvPr/>
        </p:nvCxnSpPr>
        <p:spPr>
          <a:xfrm>
            <a:off x="6526696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9" idx="1"/>
          </p:cNvCxnSpPr>
          <p:nvPr/>
        </p:nvCxnSpPr>
        <p:spPr>
          <a:xfrm>
            <a:off x="8676862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8" y="1252696"/>
            <a:ext cx="1017065" cy="8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81110" y="121144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1157" y="1211446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静态文件数据库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1157" y="3486887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77751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STLLoader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3644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WebGL</a:t>
            </a:r>
            <a:r>
              <a:rPr lang="zh-CN" altLang="en-US" dirty="0" smtClean="0"/>
              <a:t>渲染引擎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2045463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49785" y="160833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选择</a:t>
            </a:r>
            <a:r>
              <a:rPr lang="zh-CN" altLang="en-US" sz="1600" dirty="0" smtClean="0"/>
              <a:t>模型数据向</a:t>
            </a:r>
            <a:endParaRPr lang="en-US" altLang="zh-CN" sz="1600" dirty="0" smtClean="0"/>
          </a:p>
          <a:p>
            <a:r>
              <a:rPr lang="zh-CN" altLang="en-US" sz="1600" dirty="0" smtClean="0"/>
              <a:t>服务器发送资源请求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4995510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7596690" y="2125846"/>
            <a:ext cx="0" cy="136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>
            <a:off x="5198868" y="3944087"/>
            <a:ext cx="183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  <a:endCxn id="11" idx="3"/>
          </p:cNvCxnSpPr>
          <p:nvPr/>
        </p:nvCxnSpPr>
        <p:spPr>
          <a:xfrm flipH="1">
            <a:off x="2214761" y="3944087"/>
            <a:ext cx="16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6" idx="2"/>
          </p:cNvCxnSpPr>
          <p:nvPr/>
        </p:nvCxnSpPr>
        <p:spPr>
          <a:xfrm flipH="1" flipV="1">
            <a:off x="1536931" y="2084596"/>
            <a:ext cx="17272" cy="140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31778" y="16083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向数据库请求静态</a:t>
            </a:r>
            <a:endParaRPr lang="en-US" altLang="zh-CN" sz="1600" dirty="0" smtClean="0"/>
          </a:p>
          <a:p>
            <a:r>
              <a:rPr lang="zh-CN" altLang="en-US" sz="1600" dirty="0" smtClean="0"/>
              <a:t>文件资源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596689" y="263708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将数据返回给服务器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98868" y="3944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服务器将数据发送</a:t>
            </a:r>
            <a:endParaRPr lang="en-US" altLang="zh-CN" sz="1600" dirty="0" smtClean="0"/>
          </a:p>
          <a:p>
            <a:r>
              <a:rPr lang="zh-CN" altLang="en-US" sz="1600" dirty="0" smtClean="0"/>
              <a:t>给前端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133185" y="3942999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smtClean="0"/>
              <a:t>ArrayBuffer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1600" dirty="0" smtClean="0"/>
              <a:t>进行解析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545567" y="2513978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将解析后的数据</a:t>
            </a:r>
            <a:endParaRPr lang="en-US" altLang="zh-CN" sz="1600" dirty="0" smtClean="0"/>
          </a:p>
          <a:p>
            <a:r>
              <a:rPr lang="zh-CN" altLang="en-US" sz="1600" dirty="0" smtClean="0"/>
              <a:t>渲染到网页上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51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9401" y="558248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读入模型数据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11199" y="409161"/>
            <a:ext cx="2999960" cy="824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r>
              <a:rPr lang="en-US" altLang="zh-CN" dirty="0" smtClean="0"/>
              <a:t>resPoints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resEdges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、阈值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71931" y="165072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按顺序输入面片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88246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判断三点距离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9744" y="3892802"/>
            <a:ext cx="2092187" cy="993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判断面片绝对高度是否大于阈值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61948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合并小于阈值点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61948" y="4126372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686589" y="5638729"/>
            <a:ext cx="1878496" cy="6990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存储点，存储边，存储面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4697897" y="821635"/>
            <a:ext cx="413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6611179" y="1234109"/>
            <a:ext cx="0" cy="4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flipH="1">
            <a:off x="4627494" y="2177497"/>
            <a:ext cx="1983685" cy="43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 flipH="1">
            <a:off x="4625838" y="3138274"/>
            <a:ext cx="1656" cy="75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59280" y="333464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3"/>
            <a:endCxn id="9" idx="1"/>
          </p:cNvCxnSpPr>
          <p:nvPr/>
        </p:nvCxnSpPr>
        <p:spPr>
          <a:xfrm>
            <a:off x="5566742" y="2874887"/>
            <a:ext cx="1395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17511" y="25601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9" idx="2"/>
            <a:endCxn id="10" idx="0"/>
          </p:cNvCxnSpPr>
          <p:nvPr/>
        </p:nvCxnSpPr>
        <p:spPr>
          <a:xfrm>
            <a:off x="7901196" y="3138274"/>
            <a:ext cx="0" cy="98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12" idx="0"/>
          </p:cNvCxnSpPr>
          <p:nvPr/>
        </p:nvCxnSpPr>
        <p:spPr>
          <a:xfrm flipH="1">
            <a:off x="4625837" y="4886716"/>
            <a:ext cx="1" cy="75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859280" y="5078056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961948" y="572486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结束拓扑重建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0" idx="2"/>
            <a:endCxn id="46" idx="0"/>
          </p:cNvCxnSpPr>
          <p:nvPr/>
        </p:nvCxnSpPr>
        <p:spPr>
          <a:xfrm>
            <a:off x="7901196" y="4653146"/>
            <a:ext cx="0" cy="10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95814" y="5004338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2" name="肘形连接符 51"/>
          <p:cNvCxnSpPr>
            <a:stCxn id="10" idx="3"/>
            <a:endCxn id="6" idx="3"/>
          </p:cNvCxnSpPr>
          <p:nvPr/>
        </p:nvCxnSpPr>
        <p:spPr>
          <a:xfrm flipH="1" flipV="1">
            <a:off x="7550427" y="1914110"/>
            <a:ext cx="1290017" cy="2475649"/>
          </a:xfrm>
          <a:prstGeom prst="bentConnector3">
            <a:avLst>
              <a:gd name="adj1" fmla="val -17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039020" y="2965311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2" idx="3"/>
            <a:endCxn id="46" idx="1"/>
          </p:cNvCxnSpPr>
          <p:nvPr/>
        </p:nvCxnSpPr>
        <p:spPr>
          <a:xfrm flipV="1">
            <a:off x="5565085" y="5988250"/>
            <a:ext cx="1396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684267" y="5968440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9" name="肘形连接符 58"/>
          <p:cNvCxnSpPr>
            <a:stCxn id="12" idx="1"/>
            <a:endCxn id="6" idx="1"/>
          </p:cNvCxnSpPr>
          <p:nvPr/>
        </p:nvCxnSpPr>
        <p:spPr>
          <a:xfrm rot="10800000" flipH="1">
            <a:off x="3686589" y="1914111"/>
            <a:ext cx="1985342" cy="4074141"/>
          </a:xfrm>
          <a:prstGeom prst="bentConnector3">
            <a:avLst>
              <a:gd name="adj1" fmla="val -1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098400" y="3447657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6835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和高度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87757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初始化结果数组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58679" y="260902"/>
            <a:ext cx="2256182" cy="1267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任意选取符合高度且未被搜索的面片作为初始面片并记录索引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26427" y="2199864"/>
            <a:ext cx="152068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遍历面片三边求交点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983357" y="4186034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087757" y="2199863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6" idx="1"/>
          </p:cNvCxnSpPr>
          <p:nvPr/>
        </p:nvCxnSpPr>
        <p:spPr>
          <a:xfrm>
            <a:off x="2136913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>
            <a:off x="4707835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6786770" y="1528141"/>
            <a:ext cx="0" cy="67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1" idx="0"/>
          </p:cNvCxnSpPr>
          <p:nvPr/>
        </p:nvCxnSpPr>
        <p:spPr>
          <a:xfrm>
            <a:off x="6786770" y="2945299"/>
            <a:ext cx="0" cy="124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84574" y="33230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交点为边的一个顶点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9" idx="1"/>
            <a:endCxn id="12" idx="3"/>
          </p:cNvCxnSpPr>
          <p:nvPr/>
        </p:nvCxnSpPr>
        <p:spPr>
          <a:xfrm flipH="1" flipV="1">
            <a:off x="4694583" y="2572581"/>
            <a:ext cx="1331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07835" y="2203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交点在边内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49786" y="3184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当前面打上已</a:t>
            </a:r>
            <a:endParaRPr lang="en-US" altLang="zh-CN" dirty="0" smtClean="0"/>
          </a:p>
          <a:p>
            <a:r>
              <a:rPr lang="zh-CN" altLang="en-US" dirty="0" smtClean="0"/>
              <a:t>被搜索标记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2" idx="2"/>
            <a:endCxn id="10" idx="0"/>
          </p:cNvCxnSpPr>
          <p:nvPr/>
        </p:nvCxnSpPr>
        <p:spPr>
          <a:xfrm>
            <a:off x="3891170" y="2945298"/>
            <a:ext cx="6626" cy="12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1"/>
            <a:endCxn id="10" idx="3"/>
          </p:cNvCxnSpPr>
          <p:nvPr/>
        </p:nvCxnSpPr>
        <p:spPr>
          <a:xfrm flipH="1">
            <a:off x="4765813" y="4558752"/>
            <a:ext cx="1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63242" y="4238897"/>
            <a:ext cx="110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当前面打上已被搜索标记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732362" y="2886350"/>
            <a:ext cx="1314301" cy="13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029778" y="4186034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寻找交点边的非当前临接面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9761882" y="521803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结束分层切片</a:t>
            </a:r>
            <a:endParaRPr lang="zh-CN" altLang="en-US" dirty="0"/>
          </a:p>
        </p:txBody>
      </p:sp>
      <p:cxnSp>
        <p:nvCxnSpPr>
          <p:cNvPr id="49" name="肘形连接符 48"/>
          <p:cNvCxnSpPr/>
          <p:nvPr/>
        </p:nvCxnSpPr>
        <p:spPr>
          <a:xfrm rot="5400000" flipH="1" flipV="1">
            <a:off x="3982276" y="810042"/>
            <a:ext cx="3848106" cy="4017065"/>
          </a:xfrm>
          <a:prstGeom prst="bentConnector4">
            <a:avLst>
              <a:gd name="adj1" fmla="val -16789"/>
              <a:gd name="adj2" fmla="val 105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533196" y="5395226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临接面索引等于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7" idx="3"/>
            <a:endCxn id="47" idx="1"/>
          </p:cNvCxnSpPr>
          <p:nvPr/>
        </p:nvCxnSpPr>
        <p:spPr>
          <a:xfrm flipV="1">
            <a:off x="7914861" y="894521"/>
            <a:ext cx="1847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0041" y="1679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有符合条件面片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938125" y="525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符合条件面片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9001" y="347869"/>
            <a:ext cx="2157574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输入分层切片参数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00874" y="1518614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绘制切片分层中的示意背景矩形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87319" y="2689355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将得到的轮廓数据点加入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1887" y="2689354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将轮廓点按顺序连接，得到线数据并加入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19240" y="3860908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执行渲染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92838" y="347869"/>
            <a:ext cx="1999033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清除历史切片数据与渲染数据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  <a:endCxn id="11" idx="1"/>
          </p:cNvCxnSpPr>
          <p:nvPr/>
        </p:nvCxnSpPr>
        <p:spPr>
          <a:xfrm>
            <a:off x="5586575" y="660952"/>
            <a:ext cx="190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>
            <a:stCxn id="11" idx="2"/>
            <a:endCxn id="6" idx="0"/>
          </p:cNvCxnSpPr>
          <p:nvPr/>
        </p:nvCxnSpPr>
        <p:spPr>
          <a:xfrm flipH="1">
            <a:off x="8492354" y="974034"/>
            <a:ext cx="1" cy="54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3116304" y="1518613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根据相应算法计算出每层的轮廓数据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" idx="1"/>
            <a:endCxn id="22" idx="3"/>
          </p:cNvCxnSpPr>
          <p:nvPr/>
        </p:nvCxnSpPr>
        <p:spPr>
          <a:xfrm flipH="1" flipV="1">
            <a:off x="5899263" y="1831696"/>
            <a:ext cx="12016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>
            <a:stCxn id="22" idx="2"/>
            <a:endCxn id="8" idx="0"/>
          </p:cNvCxnSpPr>
          <p:nvPr/>
        </p:nvCxnSpPr>
        <p:spPr>
          <a:xfrm>
            <a:off x="4507784" y="2144778"/>
            <a:ext cx="1" cy="54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8" idx="3"/>
            <a:endCxn id="9" idx="1"/>
          </p:cNvCxnSpPr>
          <p:nvPr/>
        </p:nvCxnSpPr>
        <p:spPr>
          <a:xfrm flipV="1">
            <a:off x="6028250" y="3002437"/>
            <a:ext cx="9436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" name="肘形连接符 33"/>
          <p:cNvCxnSpPr>
            <a:stCxn id="9" idx="2"/>
            <a:endCxn id="10" idx="3"/>
          </p:cNvCxnSpPr>
          <p:nvPr/>
        </p:nvCxnSpPr>
        <p:spPr>
          <a:xfrm rot="5400000">
            <a:off x="7847026" y="3528664"/>
            <a:ext cx="858472" cy="4321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8888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72879" y="275645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68795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5" idx="0"/>
            <a:endCxn id="4" idx="3"/>
          </p:cNvCxnSpPr>
          <p:nvPr/>
        </p:nvCxnSpPr>
        <p:spPr>
          <a:xfrm flipH="1" flipV="1">
            <a:off x="4055166" y="1511717"/>
            <a:ext cx="1956352" cy="12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3"/>
          </p:cNvCxnSpPr>
          <p:nvPr/>
        </p:nvCxnSpPr>
        <p:spPr>
          <a:xfrm flipH="1">
            <a:off x="4055166" y="3911329"/>
            <a:ext cx="1956352" cy="13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49887" y="2089155"/>
            <a:ext cx="0" cy="6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12908" y="162749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0"/>
            <a:endCxn id="4" idx="2"/>
          </p:cNvCxnSpPr>
          <p:nvPr/>
        </p:nvCxnSpPr>
        <p:spPr>
          <a:xfrm flipV="1">
            <a:off x="3016527" y="2089155"/>
            <a:ext cx="0" cy="25988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653</Words>
  <Application>Microsoft Office PowerPoint</Application>
  <PresentationFormat>宽屏</PresentationFormat>
  <Paragraphs>217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67</cp:revision>
  <dcterms:created xsi:type="dcterms:W3CDTF">2021-01-26T03:05:16Z</dcterms:created>
  <dcterms:modified xsi:type="dcterms:W3CDTF">2021-03-16T10:22:36Z</dcterms:modified>
</cp:coreProperties>
</file>