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0" r:id="rId1"/>
  </p:sldMasterIdLst>
  <p:sldIdLst>
    <p:sldId id="256" r:id="rId2"/>
    <p:sldId id="257" r:id="rId3"/>
    <p:sldId id="258" r:id="rId4"/>
    <p:sldId id="259" r:id="rId5"/>
    <p:sldId id="260" r:id="rId6"/>
    <p:sldId id="261" r:id="rId7"/>
    <p:sldId id="262" r:id="rId8"/>
    <p:sldId id="263" r:id="rId9"/>
    <p:sldId id="272" r:id="rId10"/>
    <p:sldId id="275" r:id="rId11"/>
    <p:sldId id="274" r:id="rId12"/>
    <p:sldId id="265" r:id="rId13"/>
    <p:sldId id="267" r:id="rId14"/>
    <p:sldId id="268" r:id="rId15"/>
    <p:sldId id="266" r:id="rId16"/>
    <p:sldId id="269" r:id="rId17"/>
    <p:sldId id="271"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7" autoAdjust="0"/>
    <p:restoredTop sz="94660"/>
  </p:normalViewPr>
  <p:slideViewPr>
    <p:cSldViewPr snapToGrid="0">
      <p:cViewPr varScale="1">
        <p:scale>
          <a:sx n="71" d="100"/>
          <a:sy n="71" d="100"/>
        </p:scale>
        <p:origin x="488" y="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11726FC-A4F2-4510-BCB6-8799CF531211}"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C32013E0-D904-4D28-BF3A-F9655A86F44F}">
      <dgm:prSet/>
      <dgm:spPr/>
      <dgm:t>
        <a:bodyPr/>
        <a:lstStyle/>
        <a:p>
          <a:r>
            <a:rPr lang="en-US" dirty="0"/>
            <a:t>Stock price prediction is a fundamental challenge in the financial industry due to volatile market and influence of many factors.</a:t>
          </a:r>
        </a:p>
      </dgm:t>
    </dgm:pt>
    <dgm:pt modelId="{6C6967F4-8E0D-41E3-953A-F043D12F86CE}" type="parTrans" cxnId="{95FB7107-410F-4CB3-A4BC-151B27B495C0}">
      <dgm:prSet/>
      <dgm:spPr/>
      <dgm:t>
        <a:bodyPr/>
        <a:lstStyle/>
        <a:p>
          <a:endParaRPr lang="en-US"/>
        </a:p>
      </dgm:t>
    </dgm:pt>
    <dgm:pt modelId="{D28D4BA1-30D6-465E-A494-05C96A81C68A}" type="sibTrans" cxnId="{95FB7107-410F-4CB3-A4BC-151B27B495C0}">
      <dgm:prSet/>
      <dgm:spPr/>
      <dgm:t>
        <a:bodyPr/>
        <a:lstStyle/>
        <a:p>
          <a:endParaRPr lang="en-US"/>
        </a:p>
      </dgm:t>
    </dgm:pt>
    <dgm:pt modelId="{2DD4DA34-94B2-42D1-9C78-0A399AEBAA6C}">
      <dgm:prSet/>
      <dgm:spPr/>
      <dgm:t>
        <a:bodyPr/>
        <a:lstStyle/>
        <a:p>
          <a:r>
            <a:rPr lang="en-US" dirty="0"/>
            <a:t>With historical data and current stock market trends, advanced technologies such as machine learning, and deep learning can predict the future stock prices</a:t>
          </a:r>
        </a:p>
      </dgm:t>
    </dgm:pt>
    <dgm:pt modelId="{A29190D9-0375-4849-975A-8C910D61482C}" type="parTrans" cxnId="{C5FCE9E7-4169-4A9D-9E98-E8FD360B7D72}">
      <dgm:prSet/>
      <dgm:spPr/>
      <dgm:t>
        <a:bodyPr/>
        <a:lstStyle/>
        <a:p>
          <a:endParaRPr lang="en-US"/>
        </a:p>
      </dgm:t>
    </dgm:pt>
    <dgm:pt modelId="{4F252D08-56C2-4446-92A8-A1050D9A901D}" type="sibTrans" cxnId="{C5FCE9E7-4169-4A9D-9E98-E8FD360B7D72}">
      <dgm:prSet/>
      <dgm:spPr/>
      <dgm:t>
        <a:bodyPr/>
        <a:lstStyle/>
        <a:p>
          <a:endParaRPr lang="en-US"/>
        </a:p>
      </dgm:t>
    </dgm:pt>
    <dgm:pt modelId="{D34DB2AE-0915-457E-A8CF-D580299CA385}">
      <dgm:prSet/>
      <dgm:spPr/>
      <dgm:t>
        <a:bodyPr/>
        <a:lstStyle/>
        <a:p>
          <a:r>
            <a:rPr lang="en-US"/>
            <a:t>The main objective is -</a:t>
          </a:r>
          <a:br>
            <a:rPr lang="en-US"/>
          </a:br>
          <a:r>
            <a:rPr lang="en-US"/>
            <a:t>1) To analyse the stock data(Nvidia, Micron Technology, Microsoft, Google, Meta and Apple)</a:t>
          </a:r>
          <a:br>
            <a:rPr lang="en-US"/>
          </a:br>
          <a:r>
            <a:rPr lang="en-US"/>
            <a:t>2)To compare the performance of LSTM, CNN, and RNN models and determine which is most effective model for each stock(Nvidia and Micron Technology).</a:t>
          </a:r>
        </a:p>
      </dgm:t>
    </dgm:pt>
    <dgm:pt modelId="{5DB92CD1-D08D-4C09-9850-77E1F2D95B4C}" type="parTrans" cxnId="{0ACF75FE-6911-477B-ABE7-F633CDEE8B9D}">
      <dgm:prSet/>
      <dgm:spPr/>
      <dgm:t>
        <a:bodyPr/>
        <a:lstStyle/>
        <a:p>
          <a:endParaRPr lang="en-US"/>
        </a:p>
      </dgm:t>
    </dgm:pt>
    <dgm:pt modelId="{E0E2CCA2-D7B8-4A1D-9CC9-9ABC519DF6D4}" type="sibTrans" cxnId="{0ACF75FE-6911-477B-ABE7-F633CDEE8B9D}">
      <dgm:prSet/>
      <dgm:spPr/>
      <dgm:t>
        <a:bodyPr/>
        <a:lstStyle/>
        <a:p>
          <a:endParaRPr lang="en-US"/>
        </a:p>
      </dgm:t>
    </dgm:pt>
    <dgm:pt modelId="{B7B87FDA-BAC3-40E3-968D-58E1EFCC168E}" type="pres">
      <dgm:prSet presAssocID="{C11726FC-A4F2-4510-BCB6-8799CF531211}" presName="root" presStyleCnt="0">
        <dgm:presLayoutVars>
          <dgm:dir/>
          <dgm:resizeHandles val="exact"/>
        </dgm:presLayoutVars>
      </dgm:prSet>
      <dgm:spPr/>
    </dgm:pt>
    <dgm:pt modelId="{F9B93B67-78F4-4833-9F5E-FC58ABD5963D}" type="pres">
      <dgm:prSet presAssocID="{C32013E0-D904-4D28-BF3A-F9655A86F44F}" presName="compNode" presStyleCnt="0"/>
      <dgm:spPr/>
    </dgm:pt>
    <dgm:pt modelId="{29596DD9-5BDB-4E44-81FC-0BD863FBE4CC}" type="pres">
      <dgm:prSet presAssocID="{C32013E0-D904-4D28-BF3A-F9655A86F44F}" presName="bgRect" presStyleLbl="bgShp" presStyleIdx="0" presStyleCnt="3"/>
      <dgm:spPr/>
    </dgm:pt>
    <dgm:pt modelId="{18775B6E-A659-43E3-9EB7-4029AD9EFAE3}" type="pres">
      <dgm:prSet presAssocID="{C32013E0-D904-4D28-BF3A-F9655A86F44F}"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r Graph with Upward Trend"/>
        </a:ext>
      </dgm:extLst>
    </dgm:pt>
    <dgm:pt modelId="{5386FB1B-3C39-4CB1-A008-C3E918689A3F}" type="pres">
      <dgm:prSet presAssocID="{C32013E0-D904-4D28-BF3A-F9655A86F44F}" presName="spaceRect" presStyleCnt="0"/>
      <dgm:spPr/>
    </dgm:pt>
    <dgm:pt modelId="{833E5F8F-D7E1-4D44-9E78-028715F8B4A8}" type="pres">
      <dgm:prSet presAssocID="{C32013E0-D904-4D28-BF3A-F9655A86F44F}" presName="parTx" presStyleLbl="revTx" presStyleIdx="0" presStyleCnt="3">
        <dgm:presLayoutVars>
          <dgm:chMax val="0"/>
          <dgm:chPref val="0"/>
        </dgm:presLayoutVars>
      </dgm:prSet>
      <dgm:spPr/>
    </dgm:pt>
    <dgm:pt modelId="{EDB93D1E-4448-4F87-AA9D-A49A1049F41B}" type="pres">
      <dgm:prSet presAssocID="{D28D4BA1-30D6-465E-A494-05C96A81C68A}" presName="sibTrans" presStyleCnt="0"/>
      <dgm:spPr/>
    </dgm:pt>
    <dgm:pt modelId="{34A941FF-2825-4C5E-BF30-7621BCD3760C}" type="pres">
      <dgm:prSet presAssocID="{2DD4DA34-94B2-42D1-9C78-0A399AEBAA6C}" presName="compNode" presStyleCnt="0"/>
      <dgm:spPr/>
    </dgm:pt>
    <dgm:pt modelId="{C5219353-E162-440A-B997-5AE0E2C8A17F}" type="pres">
      <dgm:prSet presAssocID="{2DD4DA34-94B2-42D1-9C78-0A399AEBAA6C}" presName="bgRect" presStyleLbl="bgShp" presStyleIdx="1" presStyleCnt="3"/>
      <dgm:spPr/>
    </dgm:pt>
    <dgm:pt modelId="{7F6D7CC9-0151-4D49-BE24-C80BF62DE525}" type="pres">
      <dgm:prSet presAssocID="{2DD4DA34-94B2-42D1-9C78-0A399AEBAA6C}"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atistics"/>
        </a:ext>
      </dgm:extLst>
    </dgm:pt>
    <dgm:pt modelId="{FD90C51F-95E7-4457-80C9-4015D609DA89}" type="pres">
      <dgm:prSet presAssocID="{2DD4DA34-94B2-42D1-9C78-0A399AEBAA6C}" presName="spaceRect" presStyleCnt="0"/>
      <dgm:spPr/>
    </dgm:pt>
    <dgm:pt modelId="{389051D4-7E2A-4427-AD73-2E8C9F39A035}" type="pres">
      <dgm:prSet presAssocID="{2DD4DA34-94B2-42D1-9C78-0A399AEBAA6C}" presName="parTx" presStyleLbl="revTx" presStyleIdx="1" presStyleCnt="3">
        <dgm:presLayoutVars>
          <dgm:chMax val="0"/>
          <dgm:chPref val="0"/>
        </dgm:presLayoutVars>
      </dgm:prSet>
      <dgm:spPr/>
    </dgm:pt>
    <dgm:pt modelId="{2AAF3F71-C13B-41B3-94AE-402A1B07E881}" type="pres">
      <dgm:prSet presAssocID="{4F252D08-56C2-4446-92A8-A1050D9A901D}" presName="sibTrans" presStyleCnt="0"/>
      <dgm:spPr/>
    </dgm:pt>
    <dgm:pt modelId="{1756E536-542D-4627-83EE-0865D3AA8158}" type="pres">
      <dgm:prSet presAssocID="{D34DB2AE-0915-457E-A8CF-D580299CA385}" presName="compNode" presStyleCnt="0"/>
      <dgm:spPr/>
    </dgm:pt>
    <dgm:pt modelId="{B21E5848-A678-42B1-8233-970AD5041AD2}" type="pres">
      <dgm:prSet presAssocID="{D34DB2AE-0915-457E-A8CF-D580299CA385}" presName="bgRect" presStyleLbl="bgShp" presStyleIdx="2" presStyleCnt="3"/>
      <dgm:spPr/>
    </dgm:pt>
    <dgm:pt modelId="{C1C37803-4BB8-4A7E-8334-007C7DFDC977}" type="pres">
      <dgm:prSet presAssocID="{D34DB2AE-0915-457E-A8CF-D580299CA385}"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ocessor"/>
        </a:ext>
      </dgm:extLst>
    </dgm:pt>
    <dgm:pt modelId="{D1AB9F69-6694-4A13-A9C1-205E02503BA6}" type="pres">
      <dgm:prSet presAssocID="{D34DB2AE-0915-457E-A8CF-D580299CA385}" presName="spaceRect" presStyleCnt="0"/>
      <dgm:spPr/>
    </dgm:pt>
    <dgm:pt modelId="{36A2E7F4-F714-4A41-93E2-2FD5EFD92E52}" type="pres">
      <dgm:prSet presAssocID="{D34DB2AE-0915-457E-A8CF-D580299CA385}" presName="parTx" presStyleLbl="revTx" presStyleIdx="2" presStyleCnt="3">
        <dgm:presLayoutVars>
          <dgm:chMax val="0"/>
          <dgm:chPref val="0"/>
        </dgm:presLayoutVars>
      </dgm:prSet>
      <dgm:spPr/>
    </dgm:pt>
  </dgm:ptLst>
  <dgm:cxnLst>
    <dgm:cxn modelId="{95FB7107-410F-4CB3-A4BC-151B27B495C0}" srcId="{C11726FC-A4F2-4510-BCB6-8799CF531211}" destId="{C32013E0-D904-4D28-BF3A-F9655A86F44F}" srcOrd="0" destOrd="0" parTransId="{6C6967F4-8E0D-41E3-953A-F043D12F86CE}" sibTransId="{D28D4BA1-30D6-465E-A494-05C96A81C68A}"/>
    <dgm:cxn modelId="{2D24785D-DB7B-4F31-BDED-81E8AA60D293}" type="presOf" srcId="{2DD4DA34-94B2-42D1-9C78-0A399AEBAA6C}" destId="{389051D4-7E2A-4427-AD73-2E8C9F39A035}" srcOrd="0" destOrd="0" presId="urn:microsoft.com/office/officeart/2018/2/layout/IconVerticalSolidList"/>
    <dgm:cxn modelId="{69E3DB5D-6E90-44BB-8478-F194E06BCADC}" type="presOf" srcId="{C11726FC-A4F2-4510-BCB6-8799CF531211}" destId="{B7B87FDA-BAC3-40E3-968D-58E1EFCC168E}" srcOrd="0" destOrd="0" presId="urn:microsoft.com/office/officeart/2018/2/layout/IconVerticalSolidList"/>
    <dgm:cxn modelId="{D297FBBC-0052-4AB8-92D7-E2B47418C3FD}" type="presOf" srcId="{D34DB2AE-0915-457E-A8CF-D580299CA385}" destId="{36A2E7F4-F714-4A41-93E2-2FD5EFD92E52}" srcOrd="0" destOrd="0" presId="urn:microsoft.com/office/officeart/2018/2/layout/IconVerticalSolidList"/>
    <dgm:cxn modelId="{FA392AC2-AFDB-4839-A822-91FE2F4E09FF}" type="presOf" srcId="{C32013E0-D904-4D28-BF3A-F9655A86F44F}" destId="{833E5F8F-D7E1-4D44-9E78-028715F8B4A8}" srcOrd="0" destOrd="0" presId="urn:microsoft.com/office/officeart/2018/2/layout/IconVerticalSolidList"/>
    <dgm:cxn modelId="{C5FCE9E7-4169-4A9D-9E98-E8FD360B7D72}" srcId="{C11726FC-A4F2-4510-BCB6-8799CF531211}" destId="{2DD4DA34-94B2-42D1-9C78-0A399AEBAA6C}" srcOrd="1" destOrd="0" parTransId="{A29190D9-0375-4849-975A-8C910D61482C}" sibTransId="{4F252D08-56C2-4446-92A8-A1050D9A901D}"/>
    <dgm:cxn modelId="{0ACF75FE-6911-477B-ABE7-F633CDEE8B9D}" srcId="{C11726FC-A4F2-4510-BCB6-8799CF531211}" destId="{D34DB2AE-0915-457E-A8CF-D580299CA385}" srcOrd="2" destOrd="0" parTransId="{5DB92CD1-D08D-4C09-9850-77E1F2D95B4C}" sibTransId="{E0E2CCA2-D7B8-4A1D-9CC9-9ABC519DF6D4}"/>
    <dgm:cxn modelId="{F0499551-6F90-488C-AC3A-9F85307ED5D6}" type="presParOf" srcId="{B7B87FDA-BAC3-40E3-968D-58E1EFCC168E}" destId="{F9B93B67-78F4-4833-9F5E-FC58ABD5963D}" srcOrd="0" destOrd="0" presId="urn:microsoft.com/office/officeart/2018/2/layout/IconVerticalSolidList"/>
    <dgm:cxn modelId="{22BC9956-AEFD-4041-9299-7675EEAB4417}" type="presParOf" srcId="{F9B93B67-78F4-4833-9F5E-FC58ABD5963D}" destId="{29596DD9-5BDB-4E44-81FC-0BD863FBE4CC}" srcOrd="0" destOrd="0" presId="urn:microsoft.com/office/officeart/2018/2/layout/IconVerticalSolidList"/>
    <dgm:cxn modelId="{792F32DA-93EB-4333-9513-39DF65F4108A}" type="presParOf" srcId="{F9B93B67-78F4-4833-9F5E-FC58ABD5963D}" destId="{18775B6E-A659-43E3-9EB7-4029AD9EFAE3}" srcOrd="1" destOrd="0" presId="urn:microsoft.com/office/officeart/2018/2/layout/IconVerticalSolidList"/>
    <dgm:cxn modelId="{6623855E-5CC7-403B-99DB-4A164F1A2B4E}" type="presParOf" srcId="{F9B93B67-78F4-4833-9F5E-FC58ABD5963D}" destId="{5386FB1B-3C39-4CB1-A008-C3E918689A3F}" srcOrd="2" destOrd="0" presId="urn:microsoft.com/office/officeart/2018/2/layout/IconVerticalSolidList"/>
    <dgm:cxn modelId="{1EF08ADC-6A31-48AC-8692-6FEA550BDA39}" type="presParOf" srcId="{F9B93B67-78F4-4833-9F5E-FC58ABD5963D}" destId="{833E5F8F-D7E1-4D44-9E78-028715F8B4A8}" srcOrd="3" destOrd="0" presId="urn:microsoft.com/office/officeart/2018/2/layout/IconVerticalSolidList"/>
    <dgm:cxn modelId="{2916E28F-A3E8-43A3-8990-2D4A03E1E5DE}" type="presParOf" srcId="{B7B87FDA-BAC3-40E3-968D-58E1EFCC168E}" destId="{EDB93D1E-4448-4F87-AA9D-A49A1049F41B}" srcOrd="1" destOrd="0" presId="urn:microsoft.com/office/officeart/2018/2/layout/IconVerticalSolidList"/>
    <dgm:cxn modelId="{FD65FEF0-EC44-423A-B0A4-BD8DE3985C23}" type="presParOf" srcId="{B7B87FDA-BAC3-40E3-968D-58E1EFCC168E}" destId="{34A941FF-2825-4C5E-BF30-7621BCD3760C}" srcOrd="2" destOrd="0" presId="urn:microsoft.com/office/officeart/2018/2/layout/IconVerticalSolidList"/>
    <dgm:cxn modelId="{A8F0A70D-06E1-4585-8222-18E3536F9F8D}" type="presParOf" srcId="{34A941FF-2825-4C5E-BF30-7621BCD3760C}" destId="{C5219353-E162-440A-B997-5AE0E2C8A17F}" srcOrd="0" destOrd="0" presId="urn:microsoft.com/office/officeart/2018/2/layout/IconVerticalSolidList"/>
    <dgm:cxn modelId="{11A57200-1B5E-4D0F-8513-57A6F66FFB19}" type="presParOf" srcId="{34A941FF-2825-4C5E-BF30-7621BCD3760C}" destId="{7F6D7CC9-0151-4D49-BE24-C80BF62DE525}" srcOrd="1" destOrd="0" presId="urn:microsoft.com/office/officeart/2018/2/layout/IconVerticalSolidList"/>
    <dgm:cxn modelId="{1334C7B0-4F1E-4627-8E5E-F7C370A2CDC9}" type="presParOf" srcId="{34A941FF-2825-4C5E-BF30-7621BCD3760C}" destId="{FD90C51F-95E7-4457-80C9-4015D609DA89}" srcOrd="2" destOrd="0" presId="urn:microsoft.com/office/officeart/2018/2/layout/IconVerticalSolidList"/>
    <dgm:cxn modelId="{3DDEBAA1-01D1-44BE-8B0C-9E151B12CBAF}" type="presParOf" srcId="{34A941FF-2825-4C5E-BF30-7621BCD3760C}" destId="{389051D4-7E2A-4427-AD73-2E8C9F39A035}" srcOrd="3" destOrd="0" presId="urn:microsoft.com/office/officeart/2018/2/layout/IconVerticalSolidList"/>
    <dgm:cxn modelId="{D7F6575E-F505-407D-9A19-146FFBAE5F7F}" type="presParOf" srcId="{B7B87FDA-BAC3-40E3-968D-58E1EFCC168E}" destId="{2AAF3F71-C13B-41B3-94AE-402A1B07E881}" srcOrd="3" destOrd="0" presId="urn:microsoft.com/office/officeart/2018/2/layout/IconVerticalSolidList"/>
    <dgm:cxn modelId="{DD9E70C0-EA88-4BDA-905E-5FFDEE83A40E}" type="presParOf" srcId="{B7B87FDA-BAC3-40E3-968D-58E1EFCC168E}" destId="{1756E536-542D-4627-83EE-0865D3AA8158}" srcOrd="4" destOrd="0" presId="urn:microsoft.com/office/officeart/2018/2/layout/IconVerticalSolidList"/>
    <dgm:cxn modelId="{DFCC3C04-CDF7-41B6-9417-1962519E72CE}" type="presParOf" srcId="{1756E536-542D-4627-83EE-0865D3AA8158}" destId="{B21E5848-A678-42B1-8233-970AD5041AD2}" srcOrd="0" destOrd="0" presId="urn:microsoft.com/office/officeart/2018/2/layout/IconVerticalSolidList"/>
    <dgm:cxn modelId="{30612773-B6C3-4F1A-914D-7628518119C4}" type="presParOf" srcId="{1756E536-542D-4627-83EE-0865D3AA8158}" destId="{C1C37803-4BB8-4A7E-8334-007C7DFDC977}" srcOrd="1" destOrd="0" presId="urn:microsoft.com/office/officeart/2018/2/layout/IconVerticalSolidList"/>
    <dgm:cxn modelId="{CB7DEA3D-E297-49B2-B3F2-704CD8F92516}" type="presParOf" srcId="{1756E536-542D-4627-83EE-0865D3AA8158}" destId="{D1AB9F69-6694-4A13-A9C1-205E02503BA6}" srcOrd="2" destOrd="0" presId="urn:microsoft.com/office/officeart/2018/2/layout/IconVerticalSolidList"/>
    <dgm:cxn modelId="{7B62B1E8-2BB2-4993-8D20-212EC69B9906}" type="presParOf" srcId="{1756E536-542D-4627-83EE-0865D3AA8158}" destId="{36A2E7F4-F714-4A41-93E2-2FD5EFD92E5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596DD9-5BDB-4E44-81FC-0BD863FBE4CC}">
      <dsp:nvSpPr>
        <dsp:cNvPr id="0" name=""/>
        <dsp:cNvSpPr/>
      </dsp:nvSpPr>
      <dsp:spPr>
        <a:xfrm>
          <a:off x="0" y="2419"/>
          <a:ext cx="5888038" cy="115662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8775B6E-A659-43E3-9EB7-4029AD9EFAE3}">
      <dsp:nvSpPr>
        <dsp:cNvPr id="0" name=""/>
        <dsp:cNvSpPr/>
      </dsp:nvSpPr>
      <dsp:spPr>
        <a:xfrm>
          <a:off x="349878" y="262660"/>
          <a:ext cx="636764" cy="63614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33E5F8F-D7E1-4D44-9E78-028715F8B4A8}">
      <dsp:nvSpPr>
        <dsp:cNvPr id="0" name=""/>
        <dsp:cNvSpPr/>
      </dsp:nvSpPr>
      <dsp:spPr>
        <a:xfrm>
          <a:off x="1336521" y="2419"/>
          <a:ext cx="4409907" cy="11577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529" tIns="122529" rIns="122529" bIns="122529" numCol="1" spcCol="1270" anchor="ctr" anchorCtr="0">
          <a:noAutofit/>
        </a:bodyPr>
        <a:lstStyle/>
        <a:p>
          <a:pPr marL="0" lvl="0" indent="0" algn="l" defTabSz="622300">
            <a:lnSpc>
              <a:spcPct val="90000"/>
            </a:lnSpc>
            <a:spcBef>
              <a:spcPct val="0"/>
            </a:spcBef>
            <a:spcAft>
              <a:spcPct val="35000"/>
            </a:spcAft>
            <a:buNone/>
          </a:pPr>
          <a:r>
            <a:rPr lang="en-US" sz="1400" kern="1200" dirty="0"/>
            <a:t>Stock price prediction is a fundamental challenge in the financial industry due to volatile market and influence of many factors.</a:t>
          </a:r>
        </a:p>
      </dsp:txBody>
      <dsp:txXfrm>
        <a:off x="1336521" y="2419"/>
        <a:ext cx="4409907" cy="1157753"/>
      </dsp:txXfrm>
    </dsp:sp>
    <dsp:sp modelId="{C5219353-E162-440A-B997-5AE0E2C8A17F}">
      <dsp:nvSpPr>
        <dsp:cNvPr id="0" name=""/>
        <dsp:cNvSpPr/>
      </dsp:nvSpPr>
      <dsp:spPr>
        <a:xfrm>
          <a:off x="0" y="1403910"/>
          <a:ext cx="5888038" cy="115662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F6D7CC9-0151-4D49-BE24-C80BF62DE525}">
      <dsp:nvSpPr>
        <dsp:cNvPr id="0" name=""/>
        <dsp:cNvSpPr/>
      </dsp:nvSpPr>
      <dsp:spPr>
        <a:xfrm>
          <a:off x="349878" y="1664150"/>
          <a:ext cx="636764" cy="63614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89051D4-7E2A-4427-AD73-2E8C9F39A035}">
      <dsp:nvSpPr>
        <dsp:cNvPr id="0" name=""/>
        <dsp:cNvSpPr/>
      </dsp:nvSpPr>
      <dsp:spPr>
        <a:xfrm>
          <a:off x="1336521" y="1403910"/>
          <a:ext cx="4409907" cy="11577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529" tIns="122529" rIns="122529" bIns="122529" numCol="1" spcCol="1270" anchor="ctr" anchorCtr="0">
          <a:noAutofit/>
        </a:bodyPr>
        <a:lstStyle/>
        <a:p>
          <a:pPr marL="0" lvl="0" indent="0" algn="l" defTabSz="622300">
            <a:lnSpc>
              <a:spcPct val="90000"/>
            </a:lnSpc>
            <a:spcBef>
              <a:spcPct val="0"/>
            </a:spcBef>
            <a:spcAft>
              <a:spcPct val="35000"/>
            </a:spcAft>
            <a:buNone/>
          </a:pPr>
          <a:r>
            <a:rPr lang="en-US" sz="1400" kern="1200" dirty="0"/>
            <a:t>With historical data and current stock market trends, advanced technologies such as machine learning, and deep learning can predict the future stock prices</a:t>
          </a:r>
        </a:p>
      </dsp:txBody>
      <dsp:txXfrm>
        <a:off x="1336521" y="1403910"/>
        <a:ext cx="4409907" cy="1157753"/>
      </dsp:txXfrm>
    </dsp:sp>
    <dsp:sp modelId="{B21E5848-A678-42B1-8233-970AD5041AD2}">
      <dsp:nvSpPr>
        <dsp:cNvPr id="0" name=""/>
        <dsp:cNvSpPr/>
      </dsp:nvSpPr>
      <dsp:spPr>
        <a:xfrm>
          <a:off x="0" y="2805401"/>
          <a:ext cx="5888038" cy="115662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1C37803-4BB8-4A7E-8334-007C7DFDC977}">
      <dsp:nvSpPr>
        <dsp:cNvPr id="0" name=""/>
        <dsp:cNvSpPr/>
      </dsp:nvSpPr>
      <dsp:spPr>
        <a:xfrm>
          <a:off x="350220" y="3065641"/>
          <a:ext cx="636764" cy="63614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6A2E7F4-F714-4A41-93E2-2FD5EFD92E52}">
      <dsp:nvSpPr>
        <dsp:cNvPr id="0" name=""/>
        <dsp:cNvSpPr/>
      </dsp:nvSpPr>
      <dsp:spPr>
        <a:xfrm>
          <a:off x="1337205" y="2805401"/>
          <a:ext cx="4409907" cy="11577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529" tIns="122529" rIns="122529" bIns="122529" numCol="1" spcCol="1270" anchor="ctr" anchorCtr="0">
          <a:noAutofit/>
        </a:bodyPr>
        <a:lstStyle/>
        <a:p>
          <a:pPr marL="0" lvl="0" indent="0" algn="l" defTabSz="622300">
            <a:lnSpc>
              <a:spcPct val="90000"/>
            </a:lnSpc>
            <a:spcBef>
              <a:spcPct val="0"/>
            </a:spcBef>
            <a:spcAft>
              <a:spcPct val="35000"/>
            </a:spcAft>
            <a:buNone/>
          </a:pPr>
          <a:r>
            <a:rPr lang="en-US" sz="1400" kern="1200"/>
            <a:t>The main objective is -</a:t>
          </a:r>
          <a:br>
            <a:rPr lang="en-US" sz="1400" kern="1200"/>
          </a:br>
          <a:r>
            <a:rPr lang="en-US" sz="1400" kern="1200"/>
            <a:t>1) To analyse the stock data(Nvidia, Micron Technology, Microsoft, Google, Meta and Apple)</a:t>
          </a:r>
          <a:br>
            <a:rPr lang="en-US" sz="1400" kern="1200"/>
          </a:br>
          <a:r>
            <a:rPr lang="en-US" sz="1400" kern="1200"/>
            <a:t>2)To compare the performance of LSTM, CNN, and RNN models and determine which is most effective model for each stock(Nvidia and Micron Technology).</a:t>
          </a:r>
        </a:p>
      </dsp:txBody>
      <dsp:txXfrm>
        <a:off x="1337205" y="2805401"/>
        <a:ext cx="4409907" cy="1157753"/>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C128FA71-3A18-48C0-980F-4B68F7F63042}" type="datetime1">
              <a:rPr lang="en-US" smtClean="0"/>
              <a:t>8/20/2024</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14910307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04EDB3-C0E8-45F8-9E1D-1B6C8D1880C0}" type="datetime1">
              <a:rPr lang="en-US" smtClean="0"/>
              <a:t>8/20/2024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7840171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F0EC4B-54ED-4041-B552-9BA760FA3DBA}" type="datetime1">
              <a:rPr lang="en-US" smtClean="0"/>
              <a:t>8/20/2024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3321454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1C1210E-201E-4473-82AC-2466F5386C38}" type="datetime1">
              <a:rPr lang="en-US" smtClean="0"/>
              <a:t>8/20/2024</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6338708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B01EA198-6CAB-4B8F-B93F-1F9C8C4B6CE7}" type="datetime1">
              <a:rPr lang="en-US" smtClean="0"/>
              <a:t>8/20/2024</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955034780"/>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CA06041F-4525-44D5-AA4F-332294BF1F56}" type="datetime1">
              <a:rPr lang="en-US" smtClean="0"/>
              <a:t>8/20/2024</a:t>
            </a:fld>
            <a:endParaRPr lang="en-US"/>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9928092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67F45AC6-C491-4585-A584-9CE2AF7D5500}" type="datetime1">
              <a:rPr lang="en-US" smtClean="0"/>
              <a:t>8/20/2024</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C057153-B650-4DEB-B370-79DDCFDCE934}"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801783528"/>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D6B226B-77A6-410C-9796-083F278E0125}" type="datetime1">
              <a:rPr lang="en-US" smtClean="0"/>
              <a:t>8/20/2024</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6490150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3A578B-D289-4C40-8593-3D356C49DA58}" type="datetime1">
              <a:rPr lang="en-US" smtClean="0"/>
              <a:t>8/20/2024</a:t>
            </a:fld>
            <a:endParaRPr lang="en-US"/>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6375901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713DFAE3-14DB-48A7-A80F-80DDB072CE3D}" type="datetime1">
              <a:rPr lang="en-US" smtClean="0"/>
              <a:t>8/20/2024</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6973659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92C5EAEF-6478-4102-8F5D-A5FE9FC97ACB}" type="datetime1">
              <a:rPr lang="en-US" smtClean="0"/>
              <a:t>8/20/2024</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7865738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67F45AC6-C491-4585-A584-9CE2AF7D5500}" type="datetime1">
              <a:rPr lang="en-US" smtClean="0"/>
              <a:t>8/20/2024</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CC057153-B650-4DEB-B370-79DDCFDCE934}" type="slidenum">
              <a:rPr lang="en-US" smtClean="0"/>
              <a:t>‹#›</a:t>
            </a:fld>
            <a:endParaRPr lang="en-US"/>
          </a:p>
        </p:txBody>
      </p:sp>
    </p:spTree>
    <p:extLst>
      <p:ext uri="{BB962C8B-B14F-4D97-AF65-F5344CB8AC3E}">
        <p14:creationId xmlns:p14="http://schemas.microsoft.com/office/powerpoint/2010/main" val="2552004533"/>
      </p:ext>
    </p:extLst>
  </p:cSld>
  <p:clrMap bg1="lt1" tx1="dk1" bg2="lt2" tx2="dk2" accent1="accent1" accent2="accent2" accent3="accent3" accent4="accent4" accent5="accent5" accent6="accent6" hlink="hlink" folHlink="folHlink"/>
  <p:sldLayoutIdLst>
    <p:sldLayoutId id="2147483831" r:id="rId1"/>
    <p:sldLayoutId id="2147483832"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Graph on document with pen">
            <a:extLst>
              <a:ext uri="{FF2B5EF4-FFF2-40B4-BE49-F238E27FC236}">
                <a16:creationId xmlns:a16="http://schemas.microsoft.com/office/drawing/2014/main" id="{69BEEF0D-97D6-77F3-806C-7D81BE3B9C87}"/>
              </a:ext>
            </a:extLst>
          </p:cNvPr>
          <p:cNvPicPr>
            <a:picLocks noChangeAspect="1"/>
          </p:cNvPicPr>
          <p:nvPr/>
        </p:nvPicPr>
        <p:blipFill>
          <a:blip r:embed="rId2"/>
          <a:srcRect l="9091" t="20513" b="2879"/>
          <a:stretch/>
        </p:blipFill>
        <p:spPr>
          <a:xfrm>
            <a:off x="20" y="-1"/>
            <a:ext cx="12191980" cy="6858001"/>
          </a:xfrm>
          <a:prstGeom prst="rect">
            <a:avLst/>
          </a:prstGeom>
        </p:spPr>
      </p:pic>
      <p:sp>
        <p:nvSpPr>
          <p:cNvPr id="2" name="Title 1">
            <a:extLst>
              <a:ext uri="{FF2B5EF4-FFF2-40B4-BE49-F238E27FC236}">
                <a16:creationId xmlns:a16="http://schemas.microsoft.com/office/drawing/2014/main" id="{D2C6C657-8F38-B962-A0EC-C7BE368B81CE}"/>
              </a:ext>
            </a:extLst>
          </p:cNvPr>
          <p:cNvSpPr>
            <a:spLocks noGrp="1"/>
          </p:cNvSpPr>
          <p:nvPr>
            <p:ph type="ctrTitle"/>
          </p:nvPr>
        </p:nvSpPr>
        <p:spPr>
          <a:xfrm>
            <a:off x="624506" y="1862380"/>
            <a:ext cx="8837546" cy="1870483"/>
          </a:xfrm>
        </p:spPr>
        <p:txBody>
          <a:bodyPr>
            <a:normAutofit fontScale="90000"/>
          </a:bodyPr>
          <a:lstStyle/>
          <a:p>
            <a:pPr algn="l"/>
            <a:r>
              <a:rPr lang="en-US" sz="3300" b="1" dirty="0">
                <a:solidFill>
                  <a:schemeClr val="bg1"/>
                </a:solidFill>
              </a:rPr>
              <a:t>Deep Learning for Financial Market: Evaluating LSTM, CNN, and RNN Models in Stock Price Analysis and Prediction</a:t>
            </a:r>
            <a:endParaRPr lang="en-SG" sz="3300" b="1" dirty="0">
              <a:solidFill>
                <a:schemeClr val="bg1"/>
              </a:solidFill>
            </a:endParaRPr>
          </a:p>
        </p:txBody>
      </p:sp>
      <p:sp>
        <p:nvSpPr>
          <p:cNvPr id="3" name="Subtitle 2">
            <a:extLst>
              <a:ext uri="{FF2B5EF4-FFF2-40B4-BE49-F238E27FC236}">
                <a16:creationId xmlns:a16="http://schemas.microsoft.com/office/drawing/2014/main" id="{25E195D0-415B-B2B9-1E06-6361AFBAA62B}"/>
              </a:ext>
            </a:extLst>
          </p:cNvPr>
          <p:cNvSpPr>
            <a:spLocks noGrp="1"/>
          </p:cNvSpPr>
          <p:nvPr>
            <p:ph type="subTitle" idx="1"/>
          </p:nvPr>
        </p:nvSpPr>
        <p:spPr>
          <a:xfrm>
            <a:off x="669329" y="3914867"/>
            <a:ext cx="8837546" cy="1380564"/>
          </a:xfrm>
        </p:spPr>
        <p:txBody>
          <a:bodyPr>
            <a:noAutofit/>
          </a:bodyPr>
          <a:lstStyle/>
          <a:p>
            <a:pPr algn="r"/>
            <a:r>
              <a:rPr lang="en-US" sz="1400" dirty="0">
                <a:solidFill>
                  <a:srgbClr val="FFFFFF"/>
                </a:solidFill>
              </a:rPr>
              <a:t>Wutyi Kyi Toe</a:t>
            </a:r>
            <a:r>
              <a:rPr lang="en-SG" sz="1400" dirty="0">
                <a:solidFill>
                  <a:srgbClr val="FFFFFF"/>
                </a:solidFill>
              </a:rPr>
              <a:t> (23194286)</a:t>
            </a:r>
          </a:p>
          <a:p>
            <a:pPr algn="r"/>
            <a:r>
              <a:rPr lang="en-SG" sz="1400" dirty="0">
                <a:solidFill>
                  <a:srgbClr val="FFFFFF"/>
                </a:solidFill>
              </a:rPr>
              <a:t>MSc in Artificial Intelligence</a:t>
            </a:r>
          </a:p>
          <a:p>
            <a:pPr algn="r"/>
            <a:r>
              <a:rPr lang="en-SG" sz="1400" dirty="0">
                <a:solidFill>
                  <a:srgbClr val="FFFFFF"/>
                </a:solidFill>
              </a:rPr>
              <a:t>National College of Ireland</a:t>
            </a:r>
            <a:endParaRPr lang="en-US" sz="1400" dirty="0">
              <a:solidFill>
                <a:srgbClr val="FFFFFF"/>
              </a:solidFill>
            </a:endParaRPr>
          </a:p>
        </p:txBody>
      </p:sp>
    </p:spTree>
    <p:extLst>
      <p:ext uri="{BB962C8B-B14F-4D97-AF65-F5344CB8AC3E}">
        <p14:creationId xmlns:p14="http://schemas.microsoft.com/office/powerpoint/2010/main" val="2800625180"/>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542A8-0BEF-F0F8-C79C-CA29A69140A5}"/>
              </a:ext>
            </a:extLst>
          </p:cNvPr>
          <p:cNvSpPr>
            <a:spLocks noGrp="1"/>
          </p:cNvSpPr>
          <p:nvPr>
            <p:ph type="title"/>
          </p:nvPr>
        </p:nvSpPr>
        <p:spPr/>
        <p:txBody>
          <a:bodyPr/>
          <a:lstStyle/>
          <a:p>
            <a:r>
              <a:rPr lang="en-US" dirty="0"/>
              <a:t>Model architecture - CNN</a:t>
            </a:r>
            <a:endParaRPr lang="en-SG" dirty="0"/>
          </a:p>
        </p:txBody>
      </p:sp>
      <p:sp>
        <p:nvSpPr>
          <p:cNvPr id="3" name="Content Placeholder 2">
            <a:extLst>
              <a:ext uri="{FF2B5EF4-FFF2-40B4-BE49-F238E27FC236}">
                <a16:creationId xmlns:a16="http://schemas.microsoft.com/office/drawing/2014/main" id="{7ED3F563-8F5F-FD49-40F1-22CD0A8526EE}"/>
              </a:ext>
            </a:extLst>
          </p:cNvPr>
          <p:cNvSpPr>
            <a:spLocks noGrp="1"/>
          </p:cNvSpPr>
          <p:nvPr>
            <p:ph idx="1"/>
          </p:nvPr>
        </p:nvSpPr>
        <p:spPr/>
        <p:txBody>
          <a:bodyPr/>
          <a:lstStyle/>
          <a:p>
            <a:r>
              <a:rPr lang="en-US" dirty="0"/>
              <a:t>CNN - Two convolutional layers followed by max-pooling and dense layers to detect the pattern in data.</a:t>
            </a:r>
          </a:p>
          <a:p>
            <a:endParaRPr lang="en-US" dirty="0"/>
          </a:p>
        </p:txBody>
      </p:sp>
      <p:pic>
        <p:nvPicPr>
          <p:cNvPr id="5" name="Picture 4">
            <a:extLst>
              <a:ext uri="{FF2B5EF4-FFF2-40B4-BE49-F238E27FC236}">
                <a16:creationId xmlns:a16="http://schemas.microsoft.com/office/drawing/2014/main" id="{D4776566-516D-6161-66A5-F06F04528C9D}"/>
              </a:ext>
            </a:extLst>
          </p:cNvPr>
          <p:cNvPicPr>
            <a:picLocks noChangeAspect="1"/>
          </p:cNvPicPr>
          <p:nvPr/>
        </p:nvPicPr>
        <p:blipFill>
          <a:blip r:embed="rId2"/>
          <a:stretch>
            <a:fillRect/>
          </a:stretch>
        </p:blipFill>
        <p:spPr>
          <a:xfrm>
            <a:off x="2442998" y="3390449"/>
            <a:ext cx="7530755" cy="1683477"/>
          </a:xfrm>
          <a:prstGeom prst="rect">
            <a:avLst/>
          </a:prstGeom>
        </p:spPr>
      </p:pic>
    </p:spTree>
    <p:extLst>
      <p:ext uri="{BB962C8B-B14F-4D97-AF65-F5344CB8AC3E}">
        <p14:creationId xmlns:p14="http://schemas.microsoft.com/office/powerpoint/2010/main" val="12598333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542A8-0BEF-F0F8-C79C-CA29A69140A5}"/>
              </a:ext>
            </a:extLst>
          </p:cNvPr>
          <p:cNvSpPr>
            <a:spLocks noGrp="1"/>
          </p:cNvSpPr>
          <p:nvPr>
            <p:ph type="title"/>
          </p:nvPr>
        </p:nvSpPr>
        <p:spPr/>
        <p:txBody>
          <a:bodyPr/>
          <a:lstStyle/>
          <a:p>
            <a:r>
              <a:rPr lang="en-US" dirty="0"/>
              <a:t>Model architecture - RNN</a:t>
            </a:r>
            <a:endParaRPr lang="en-SG" dirty="0"/>
          </a:p>
        </p:txBody>
      </p:sp>
      <p:sp>
        <p:nvSpPr>
          <p:cNvPr id="3" name="Content Placeholder 2">
            <a:extLst>
              <a:ext uri="{FF2B5EF4-FFF2-40B4-BE49-F238E27FC236}">
                <a16:creationId xmlns:a16="http://schemas.microsoft.com/office/drawing/2014/main" id="{7ED3F563-8F5F-FD49-40F1-22CD0A8526EE}"/>
              </a:ext>
            </a:extLst>
          </p:cNvPr>
          <p:cNvSpPr>
            <a:spLocks noGrp="1"/>
          </p:cNvSpPr>
          <p:nvPr>
            <p:ph idx="1"/>
          </p:nvPr>
        </p:nvSpPr>
        <p:spPr/>
        <p:txBody>
          <a:bodyPr/>
          <a:lstStyle/>
          <a:p>
            <a:r>
              <a:rPr lang="en-US" dirty="0"/>
              <a:t>RNN - Two Simple RNN layers, followed by a dropout layer and a dense output layer to test the ability of model to capture sequential data</a:t>
            </a:r>
          </a:p>
          <a:p>
            <a:endParaRPr lang="en-US" dirty="0"/>
          </a:p>
        </p:txBody>
      </p:sp>
      <p:pic>
        <p:nvPicPr>
          <p:cNvPr id="6" name="Picture 5">
            <a:extLst>
              <a:ext uri="{FF2B5EF4-FFF2-40B4-BE49-F238E27FC236}">
                <a16:creationId xmlns:a16="http://schemas.microsoft.com/office/drawing/2014/main" id="{70F02673-9AC0-60B4-43C6-643735C38FAB}"/>
              </a:ext>
            </a:extLst>
          </p:cNvPr>
          <p:cNvPicPr>
            <a:picLocks noChangeAspect="1"/>
          </p:cNvPicPr>
          <p:nvPr/>
        </p:nvPicPr>
        <p:blipFill>
          <a:blip r:embed="rId2"/>
          <a:stretch>
            <a:fillRect/>
          </a:stretch>
        </p:blipFill>
        <p:spPr>
          <a:xfrm>
            <a:off x="2364094" y="3469860"/>
            <a:ext cx="7836104" cy="1638853"/>
          </a:xfrm>
          <a:prstGeom prst="rect">
            <a:avLst/>
          </a:prstGeom>
        </p:spPr>
      </p:pic>
    </p:spTree>
    <p:extLst>
      <p:ext uri="{BB962C8B-B14F-4D97-AF65-F5344CB8AC3E}">
        <p14:creationId xmlns:p14="http://schemas.microsoft.com/office/powerpoint/2010/main" val="31772593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FEA9D-EBE9-C023-31B0-8C9F977EAA6A}"/>
              </a:ext>
            </a:extLst>
          </p:cNvPr>
          <p:cNvSpPr>
            <a:spLocks noGrp="1"/>
          </p:cNvSpPr>
          <p:nvPr>
            <p:ph type="title"/>
          </p:nvPr>
        </p:nvSpPr>
        <p:spPr/>
        <p:txBody>
          <a:bodyPr/>
          <a:lstStyle/>
          <a:p>
            <a:r>
              <a:rPr lang="en-US" dirty="0"/>
              <a:t>training configuration and Evaluation metrics</a:t>
            </a:r>
            <a:endParaRPr lang="en-SG" dirty="0"/>
          </a:p>
        </p:txBody>
      </p:sp>
      <p:sp>
        <p:nvSpPr>
          <p:cNvPr id="3" name="Content Placeholder 2">
            <a:extLst>
              <a:ext uri="{FF2B5EF4-FFF2-40B4-BE49-F238E27FC236}">
                <a16:creationId xmlns:a16="http://schemas.microsoft.com/office/drawing/2014/main" id="{619C3F8D-7FC8-3CD3-7285-C138A1349BEB}"/>
              </a:ext>
            </a:extLst>
          </p:cNvPr>
          <p:cNvSpPr>
            <a:spLocks noGrp="1"/>
          </p:cNvSpPr>
          <p:nvPr>
            <p:ph idx="1"/>
          </p:nvPr>
        </p:nvSpPr>
        <p:spPr/>
        <p:txBody>
          <a:bodyPr/>
          <a:lstStyle/>
          <a:p>
            <a:r>
              <a:rPr lang="en-US" dirty="0"/>
              <a:t>Epochs – 150, Batch size 10, Optimizer – Adam, Loss function – Mean Squared Error(MSE)</a:t>
            </a:r>
          </a:p>
          <a:p>
            <a:r>
              <a:rPr lang="en-US" dirty="0"/>
              <a:t>Mean Absolute Error (MAE) and Root Mean Squared Error (RMSE) - Commonly used in regression tasks and provide insight into the model’s prediction accuracy</a:t>
            </a:r>
          </a:p>
          <a:p>
            <a:endParaRPr lang="en-US" dirty="0"/>
          </a:p>
          <a:p>
            <a:endParaRPr lang="en-SG" dirty="0"/>
          </a:p>
        </p:txBody>
      </p:sp>
    </p:spTree>
    <p:extLst>
      <p:ext uri="{BB962C8B-B14F-4D97-AF65-F5344CB8AC3E}">
        <p14:creationId xmlns:p14="http://schemas.microsoft.com/office/powerpoint/2010/main" val="8461317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6151" name="Rectangle 6150">
            <a:extLst>
              <a:ext uri="{FF2B5EF4-FFF2-40B4-BE49-F238E27FC236}">
                <a16:creationId xmlns:a16="http://schemas.microsoft.com/office/drawing/2014/main" id="{7AD7C5BE-418C-4A44-91BF-28E411F75B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120" y="1559052"/>
            <a:ext cx="10271760" cy="4347972"/>
          </a:xfrm>
          <a:prstGeom prst="rect">
            <a:avLst/>
          </a:prstGeom>
          <a:solidFill>
            <a:srgbClr val="FFFFFF"/>
          </a:solidFill>
          <a:ln w="31750">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35147EC-C4E0-B80F-5163-2404AB444948}"/>
              </a:ext>
            </a:extLst>
          </p:cNvPr>
          <p:cNvSpPr>
            <a:spLocks noGrp="1"/>
          </p:cNvSpPr>
          <p:nvPr>
            <p:ph type="title"/>
          </p:nvPr>
        </p:nvSpPr>
        <p:spPr>
          <a:xfrm>
            <a:off x="2231136" y="964692"/>
            <a:ext cx="7729728" cy="1188720"/>
          </a:xfrm>
          <a:ln>
            <a:solidFill>
              <a:srgbClr val="404040"/>
            </a:solidFill>
          </a:ln>
        </p:spPr>
        <p:txBody>
          <a:bodyPr vert="horz" lIns="182880" tIns="182880" rIns="182880" bIns="182880" rtlCol="0" anchor="ctr">
            <a:normAutofit/>
          </a:bodyPr>
          <a:lstStyle/>
          <a:p>
            <a:r>
              <a:rPr lang="en-US" dirty="0"/>
              <a:t>RNN for NVIDIA</a:t>
            </a:r>
          </a:p>
        </p:txBody>
      </p:sp>
      <p:pic>
        <p:nvPicPr>
          <p:cNvPr id="6146" name="Picture 2">
            <a:extLst>
              <a:ext uri="{FF2B5EF4-FFF2-40B4-BE49-F238E27FC236}">
                <a16:creationId xmlns:a16="http://schemas.microsoft.com/office/drawing/2014/main" id="{EF633C8C-A04B-682E-127F-CCAF73240FC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305649" y="2281030"/>
            <a:ext cx="7580702" cy="341131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0B2EFAD9-4CF3-14F4-CC39-170C07ABFE73}"/>
              </a:ext>
            </a:extLst>
          </p:cNvPr>
          <p:cNvSpPr/>
          <p:nvPr/>
        </p:nvSpPr>
        <p:spPr>
          <a:xfrm rot="1624324">
            <a:off x="9130136" y="4059162"/>
            <a:ext cx="1793996" cy="763955"/>
          </a:xfrm>
          <a:prstGeom prst="rect">
            <a:avLst/>
          </a:prstGeom>
          <a:solidFill>
            <a:schemeClr val="accent2">
              <a:lumMod val="75000"/>
            </a:schemeClr>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SG" dirty="0"/>
              <a:t>MAE - 1.624</a:t>
            </a:r>
          </a:p>
          <a:p>
            <a:pPr algn="ctr"/>
            <a:r>
              <a:rPr lang="en-SG" dirty="0"/>
              <a:t>RMSE - 2.761</a:t>
            </a:r>
          </a:p>
        </p:txBody>
      </p:sp>
    </p:spTree>
    <p:extLst>
      <p:ext uri="{BB962C8B-B14F-4D97-AF65-F5344CB8AC3E}">
        <p14:creationId xmlns:p14="http://schemas.microsoft.com/office/powerpoint/2010/main" val="2890714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7175" name="Rectangle 7174">
            <a:extLst>
              <a:ext uri="{FF2B5EF4-FFF2-40B4-BE49-F238E27FC236}">
                <a16:creationId xmlns:a16="http://schemas.microsoft.com/office/drawing/2014/main" id="{7AD7C5BE-418C-4A44-91BF-28E411F75B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120" y="1559052"/>
            <a:ext cx="10271760" cy="4347972"/>
          </a:xfrm>
          <a:prstGeom prst="rect">
            <a:avLst/>
          </a:prstGeom>
          <a:solidFill>
            <a:srgbClr val="FFFFFF"/>
          </a:solidFill>
          <a:ln w="31750">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22AF5E-F68D-A0E5-1EC6-63FF5A5072F4}"/>
              </a:ext>
            </a:extLst>
          </p:cNvPr>
          <p:cNvSpPr>
            <a:spLocks noGrp="1"/>
          </p:cNvSpPr>
          <p:nvPr>
            <p:ph type="title"/>
          </p:nvPr>
        </p:nvSpPr>
        <p:spPr>
          <a:xfrm>
            <a:off x="2231136" y="964692"/>
            <a:ext cx="7729728" cy="1188720"/>
          </a:xfrm>
          <a:ln>
            <a:solidFill>
              <a:srgbClr val="404040"/>
            </a:solidFill>
          </a:ln>
        </p:spPr>
        <p:txBody>
          <a:bodyPr vert="horz" lIns="182880" tIns="182880" rIns="182880" bIns="182880" rtlCol="0" anchor="ctr">
            <a:normAutofit/>
          </a:bodyPr>
          <a:lstStyle/>
          <a:p>
            <a:r>
              <a:rPr lang="en-US" dirty="0"/>
              <a:t>CNN for micron technology</a:t>
            </a:r>
            <a:endParaRPr lang="en-US"/>
          </a:p>
        </p:txBody>
      </p:sp>
      <p:pic>
        <p:nvPicPr>
          <p:cNvPr id="7170" name="Picture 2">
            <a:extLst>
              <a:ext uri="{FF2B5EF4-FFF2-40B4-BE49-F238E27FC236}">
                <a16:creationId xmlns:a16="http://schemas.microsoft.com/office/drawing/2014/main" id="{D5C532F6-1521-2E73-01C9-0D3E2A85C7F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231136" y="2272291"/>
            <a:ext cx="7653329" cy="344399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1907CC4E-05A8-2291-2E2B-5FF81E2E34DD}"/>
              </a:ext>
            </a:extLst>
          </p:cNvPr>
          <p:cNvSpPr/>
          <p:nvPr/>
        </p:nvSpPr>
        <p:spPr>
          <a:xfrm rot="1624324">
            <a:off x="9362322" y="4502915"/>
            <a:ext cx="1793996" cy="763955"/>
          </a:xfrm>
          <a:prstGeom prst="rect">
            <a:avLst/>
          </a:prstGeom>
          <a:solidFill>
            <a:schemeClr val="accent2">
              <a:lumMod val="75000"/>
            </a:schemeClr>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SG" dirty="0"/>
              <a:t>MAE - 1.909</a:t>
            </a:r>
          </a:p>
          <a:p>
            <a:pPr algn="ctr"/>
            <a:r>
              <a:rPr lang="en-SG" dirty="0"/>
              <a:t>RMSE - 2.601</a:t>
            </a:r>
          </a:p>
        </p:txBody>
      </p:sp>
    </p:spTree>
    <p:extLst>
      <p:ext uri="{BB962C8B-B14F-4D97-AF65-F5344CB8AC3E}">
        <p14:creationId xmlns:p14="http://schemas.microsoft.com/office/powerpoint/2010/main" val="238468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AD7C5BE-418C-4A44-91BF-28E411F75B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120" y="1559052"/>
            <a:ext cx="10271760" cy="4347972"/>
          </a:xfrm>
          <a:prstGeom prst="rect">
            <a:avLst/>
          </a:prstGeom>
          <a:solidFill>
            <a:srgbClr val="FFFFFF"/>
          </a:solidFill>
          <a:ln w="31750">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0FAE54-5E6E-D2DD-596E-9246EA8ABED9}"/>
              </a:ext>
            </a:extLst>
          </p:cNvPr>
          <p:cNvSpPr>
            <a:spLocks noGrp="1"/>
          </p:cNvSpPr>
          <p:nvPr>
            <p:ph type="title"/>
          </p:nvPr>
        </p:nvSpPr>
        <p:spPr>
          <a:xfrm>
            <a:off x="2231136" y="964692"/>
            <a:ext cx="7729728" cy="1188720"/>
          </a:xfrm>
          <a:ln>
            <a:solidFill>
              <a:srgbClr val="404040"/>
            </a:solidFill>
          </a:ln>
        </p:spPr>
        <p:txBody>
          <a:bodyPr vert="horz" lIns="182880" tIns="182880" rIns="182880" bIns="182880" rtlCol="0" anchor="ctr">
            <a:normAutofit/>
          </a:bodyPr>
          <a:lstStyle/>
          <a:p>
            <a:r>
              <a:rPr lang="en-US" dirty="0"/>
              <a:t>Results and comparisons</a:t>
            </a:r>
            <a:endParaRPr lang="en-US"/>
          </a:p>
        </p:txBody>
      </p:sp>
      <p:pic>
        <p:nvPicPr>
          <p:cNvPr id="5" name="Content Placeholder 4">
            <a:extLst>
              <a:ext uri="{FF2B5EF4-FFF2-40B4-BE49-F238E27FC236}">
                <a16:creationId xmlns:a16="http://schemas.microsoft.com/office/drawing/2014/main" id="{DA704E14-D14A-D078-9ABB-E96B51D7E1D7}"/>
              </a:ext>
            </a:extLst>
          </p:cNvPr>
          <p:cNvPicPr>
            <a:picLocks noGrp="1" noChangeAspect="1"/>
          </p:cNvPicPr>
          <p:nvPr>
            <p:ph idx="1"/>
          </p:nvPr>
        </p:nvPicPr>
        <p:blipFill>
          <a:blip r:embed="rId2"/>
          <a:stretch>
            <a:fillRect/>
          </a:stretch>
        </p:blipFill>
        <p:spPr>
          <a:xfrm>
            <a:off x="2368526" y="2482596"/>
            <a:ext cx="7466621" cy="2930652"/>
          </a:xfrm>
          <a:prstGeom prst="rect">
            <a:avLst/>
          </a:prstGeom>
        </p:spPr>
      </p:pic>
    </p:spTree>
    <p:extLst>
      <p:ext uri="{BB962C8B-B14F-4D97-AF65-F5344CB8AC3E}">
        <p14:creationId xmlns:p14="http://schemas.microsoft.com/office/powerpoint/2010/main" val="5945428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F6486-312A-379E-BA46-B7EE996E61C0}"/>
              </a:ext>
            </a:extLst>
          </p:cNvPr>
          <p:cNvSpPr>
            <a:spLocks noGrp="1"/>
          </p:cNvSpPr>
          <p:nvPr>
            <p:ph type="title"/>
          </p:nvPr>
        </p:nvSpPr>
        <p:spPr/>
        <p:txBody>
          <a:bodyPr/>
          <a:lstStyle/>
          <a:p>
            <a:r>
              <a:rPr lang="en-US" dirty="0"/>
              <a:t>Conclusion</a:t>
            </a:r>
            <a:endParaRPr lang="en-SG" dirty="0"/>
          </a:p>
        </p:txBody>
      </p:sp>
      <p:sp>
        <p:nvSpPr>
          <p:cNvPr id="3" name="Content Placeholder 2">
            <a:extLst>
              <a:ext uri="{FF2B5EF4-FFF2-40B4-BE49-F238E27FC236}">
                <a16:creationId xmlns:a16="http://schemas.microsoft.com/office/drawing/2014/main" id="{234401AF-DE19-C5DB-66F4-BDA1D5DD922B}"/>
              </a:ext>
            </a:extLst>
          </p:cNvPr>
          <p:cNvSpPr>
            <a:spLocks noGrp="1"/>
          </p:cNvSpPr>
          <p:nvPr>
            <p:ph idx="1"/>
          </p:nvPr>
        </p:nvSpPr>
        <p:spPr/>
        <p:txBody>
          <a:bodyPr>
            <a:normAutofit fontScale="92500"/>
          </a:bodyPr>
          <a:lstStyle/>
          <a:p>
            <a:r>
              <a:rPr lang="en-US" dirty="0"/>
              <a:t>CNN model showed strong performance for Micron Technology, while the RNN model excelled with NVIDIA’s stock. The LSTM model, although it is ideal for time-series data, did not perform well in this context</a:t>
            </a:r>
          </a:p>
          <a:p>
            <a:r>
              <a:rPr lang="en-US" dirty="0"/>
              <a:t>Characteristic of data is also important for models. </a:t>
            </a:r>
          </a:p>
          <a:p>
            <a:r>
              <a:rPr lang="en-US" dirty="0"/>
              <a:t>This study emphasizes the importance of model selection in financial forecasting and suggests that a tailored approach, rather than relying on one model.</a:t>
            </a:r>
          </a:p>
          <a:p>
            <a:r>
              <a:rPr lang="en-US" dirty="0"/>
              <a:t>Future work could be fine-tuning and finding the correlation with other commodities. Subsequently, the stock data and related commodities trends will also be trained and evaluated as well as create an application for traders and investors.</a:t>
            </a:r>
            <a:endParaRPr lang="en-SG" dirty="0"/>
          </a:p>
        </p:txBody>
      </p:sp>
    </p:spTree>
    <p:extLst>
      <p:ext uri="{BB962C8B-B14F-4D97-AF65-F5344CB8AC3E}">
        <p14:creationId xmlns:p14="http://schemas.microsoft.com/office/powerpoint/2010/main" val="9125665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Graph on document with pen">
            <a:extLst>
              <a:ext uri="{FF2B5EF4-FFF2-40B4-BE49-F238E27FC236}">
                <a16:creationId xmlns:a16="http://schemas.microsoft.com/office/drawing/2014/main" id="{69BEEF0D-97D6-77F3-806C-7D81BE3B9C87}"/>
              </a:ext>
            </a:extLst>
          </p:cNvPr>
          <p:cNvPicPr>
            <a:picLocks noChangeAspect="1"/>
          </p:cNvPicPr>
          <p:nvPr/>
        </p:nvPicPr>
        <p:blipFill>
          <a:blip r:embed="rId2"/>
          <a:srcRect l="9091" t="20513" b="2879"/>
          <a:stretch/>
        </p:blipFill>
        <p:spPr>
          <a:xfrm>
            <a:off x="20" y="-1"/>
            <a:ext cx="12191980" cy="6858001"/>
          </a:xfrm>
          <a:prstGeom prst="rect">
            <a:avLst/>
          </a:prstGeom>
        </p:spPr>
      </p:pic>
      <p:sp>
        <p:nvSpPr>
          <p:cNvPr id="2" name="Title 1">
            <a:extLst>
              <a:ext uri="{FF2B5EF4-FFF2-40B4-BE49-F238E27FC236}">
                <a16:creationId xmlns:a16="http://schemas.microsoft.com/office/drawing/2014/main" id="{D2C6C657-8F38-B962-A0EC-C7BE368B81CE}"/>
              </a:ext>
            </a:extLst>
          </p:cNvPr>
          <p:cNvSpPr>
            <a:spLocks noGrp="1"/>
          </p:cNvSpPr>
          <p:nvPr>
            <p:ph type="ctrTitle"/>
          </p:nvPr>
        </p:nvSpPr>
        <p:spPr>
          <a:xfrm>
            <a:off x="1879564" y="2597488"/>
            <a:ext cx="8837546" cy="1870483"/>
          </a:xfrm>
        </p:spPr>
        <p:txBody>
          <a:bodyPr>
            <a:normAutofit/>
          </a:bodyPr>
          <a:lstStyle/>
          <a:p>
            <a:pPr algn="l"/>
            <a:r>
              <a:rPr lang="en-US" sz="3300" b="1" dirty="0">
                <a:solidFill>
                  <a:schemeClr val="bg1"/>
                </a:solidFill>
              </a:rPr>
              <a:t>Thank you!</a:t>
            </a:r>
            <a:endParaRPr lang="en-SG" sz="3300" b="1" dirty="0">
              <a:solidFill>
                <a:schemeClr val="bg1"/>
              </a:solidFill>
            </a:endParaRPr>
          </a:p>
        </p:txBody>
      </p:sp>
    </p:spTree>
    <p:extLst>
      <p:ext uri="{BB962C8B-B14F-4D97-AF65-F5344CB8AC3E}">
        <p14:creationId xmlns:p14="http://schemas.microsoft.com/office/powerpoint/2010/main" val="724415418"/>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656E013-C5D1-40E8-A11B-562F6A03EC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13763CD-59C5-111D-35F9-C84C5678E9C9}"/>
              </a:ext>
            </a:extLst>
          </p:cNvPr>
          <p:cNvSpPr>
            <a:spLocks noGrp="1"/>
          </p:cNvSpPr>
          <p:nvPr>
            <p:ph type="title"/>
          </p:nvPr>
        </p:nvSpPr>
        <p:spPr>
          <a:xfrm>
            <a:off x="715471" y="2681105"/>
            <a:ext cx="3063240" cy="1495794"/>
          </a:xfrm>
          <a:solidFill>
            <a:schemeClr val="bg1"/>
          </a:solidFill>
          <a:ln>
            <a:solidFill>
              <a:schemeClr val="tx1"/>
            </a:solidFill>
          </a:ln>
        </p:spPr>
        <p:txBody>
          <a:bodyPr>
            <a:normAutofit/>
          </a:bodyPr>
          <a:lstStyle/>
          <a:p>
            <a:r>
              <a:rPr lang="en-US" sz="2400">
                <a:solidFill>
                  <a:schemeClr val="tx1"/>
                </a:solidFill>
              </a:rPr>
              <a:t> Introduction</a:t>
            </a:r>
            <a:endParaRPr lang="en-SG" sz="2400">
              <a:solidFill>
                <a:schemeClr val="tx1"/>
              </a:solidFill>
            </a:endParaRPr>
          </a:p>
        </p:txBody>
      </p:sp>
      <p:sp>
        <p:nvSpPr>
          <p:cNvPr id="11" name="Rectangle 10">
            <a:extLst>
              <a:ext uri="{FF2B5EF4-FFF2-40B4-BE49-F238E27FC236}">
                <a16:creationId xmlns:a16="http://schemas.microsoft.com/office/drawing/2014/main" id="{402D63F4-B0E1-4039-90FD-768B7B23BC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4182" y="960721"/>
            <a:ext cx="6885432"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3" name="Rectangle 12">
            <a:extLst>
              <a:ext uri="{FF2B5EF4-FFF2-40B4-BE49-F238E27FC236}">
                <a16:creationId xmlns:a16="http://schemas.microsoft.com/office/drawing/2014/main" id="{4F6B2ECC-5166-473E-8533-737B9B8194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802" y="1124712"/>
            <a:ext cx="6558192" cy="46085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F4A6200B-33AC-6ECD-C626-8035A8D0CE6A}"/>
              </a:ext>
            </a:extLst>
          </p:cNvPr>
          <p:cNvGraphicFramePr>
            <a:graphicFrameLocks noGrp="1"/>
          </p:cNvGraphicFramePr>
          <p:nvPr>
            <p:ph idx="1"/>
            <p:extLst>
              <p:ext uri="{D42A27DB-BD31-4B8C-83A1-F6EECF244321}">
                <p14:modId xmlns:p14="http://schemas.microsoft.com/office/powerpoint/2010/main" val="2758226648"/>
              </p:ext>
            </p:extLst>
          </p:nvPr>
        </p:nvGraphicFramePr>
        <p:xfrm>
          <a:off x="5006975" y="1447800"/>
          <a:ext cx="5888038" cy="39655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623764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04369-8FC1-4B25-936D-CB58F6608586}"/>
              </a:ext>
            </a:extLst>
          </p:cNvPr>
          <p:cNvSpPr>
            <a:spLocks noGrp="1"/>
          </p:cNvSpPr>
          <p:nvPr>
            <p:ph type="title"/>
          </p:nvPr>
        </p:nvSpPr>
        <p:spPr/>
        <p:txBody>
          <a:bodyPr/>
          <a:lstStyle/>
          <a:p>
            <a:r>
              <a:rPr lang="en-US" dirty="0"/>
              <a:t>Dataset overview</a:t>
            </a:r>
            <a:endParaRPr lang="en-SG" dirty="0"/>
          </a:p>
        </p:txBody>
      </p:sp>
      <p:sp>
        <p:nvSpPr>
          <p:cNvPr id="3" name="Content Placeholder 2">
            <a:extLst>
              <a:ext uri="{FF2B5EF4-FFF2-40B4-BE49-F238E27FC236}">
                <a16:creationId xmlns:a16="http://schemas.microsoft.com/office/drawing/2014/main" id="{7E940516-752E-448E-EEEC-0577A7DCDED5}"/>
              </a:ext>
            </a:extLst>
          </p:cNvPr>
          <p:cNvSpPr>
            <a:spLocks noGrp="1"/>
          </p:cNvSpPr>
          <p:nvPr>
            <p:ph idx="1"/>
          </p:nvPr>
        </p:nvSpPr>
        <p:spPr/>
        <p:txBody>
          <a:bodyPr/>
          <a:lstStyle/>
          <a:p>
            <a:r>
              <a:rPr lang="en-US" dirty="0"/>
              <a:t>Historical stock data from Yahoo Finance using </a:t>
            </a:r>
            <a:r>
              <a:rPr lang="en-US" dirty="0" err="1"/>
              <a:t>yfinance</a:t>
            </a:r>
            <a:r>
              <a:rPr lang="en-US" dirty="0"/>
              <a:t> </a:t>
            </a:r>
          </a:p>
          <a:p>
            <a:r>
              <a:rPr lang="en-US" dirty="0"/>
              <a:t>Includes daily prices over a significant period, with key attributes such as Open, High, Low, Close, Adjusted Close, Volume, and Company Name.</a:t>
            </a:r>
          </a:p>
          <a:p>
            <a:r>
              <a:rPr lang="en-US" dirty="0"/>
              <a:t>Data Range is 1</a:t>
            </a:r>
            <a:r>
              <a:rPr lang="en-US" baseline="30000" dirty="0"/>
              <a:t>st</a:t>
            </a:r>
            <a:r>
              <a:rPr lang="en-US" dirty="0"/>
              <a:t> August 2012 to 1</a:t>
            </a:r>
            <a:r>
              <a:rPr lang="en-US" baseline="30000" dirty="0"/>
              <a:t>st</a:t>
            </a:r>
            <a:r>
              <a:rPr lang="en-US" dirty="0"/>
              <a:t> August 2024 for both </a:t>
            </a:r>
            <a:r>
              <a:rPr lang="en-US" dirty="0" err="1"/>
              <a:t>analysing</a:t>
            </a:r>
            <a:r>
              <a:rPr lang="en-US" dirty="0"/>
              <a:t>, and models training &amp; testing</a:t>
            </a:r>
          </a:p>
          <a:p>
            <a:r>
              <a:rPr lang="en-SG" dirty="0"/>
              <a:t>Preprocessing steps </a:t>
            </a:r>
            <a:br>
              <a:rPr lang="en-SG" dirty="0"/>
            </a:br>
            <a:r>
              <a:rPr lang="en-SG" dirty="0"/>
              <a:t>- Only business days (</a:t>
            </a:r>
            <a:r>
              <a:rPr lang="en-SG" dirty="0" err="1"/>
              <a:t>freq</a:t>
            </a:r>
            <a:r>
              <a:rPr lang="en-SG" dirty="0"/>
              <a:t>=‘B’)</a:t>
            </a:r>
            <a:br>
              <a:rPr lang="en-SG" dirty="0"/>
            </a:br>
            <a:r>
              <a:rPr lang="en-SG" dirty="0"/>
              <a:t>- Filling forward, backward for public holidays during weekdays (</a:t>
            </a:r>
            <a:r>
              <a:rPr lang="en-SG" dirty="0" err="1"/>
              <a:t>ffill</a:t>
            </a:r>
            <a:r>
              <a:rPr lang="en-SG" dirty="0"/>
              <a:t>, </a:t>
            </a:r>
            <a:r>
              <a:rPr lang="en-SG" dirty="0" err="1"/>
              <a:t>bfill</a:t>
            </a:r>
            <a:r>
              <a:rPr lang="en-SG" dirty="0"/>
              <a:t>)</a:t>
            </a:r>
            <a:br>
              <a:rPr lang="en-SG" dirty="0"/>
            </a:br>
            <a:r>
              <a:rPr lang="en-SG" dirty="0"/>
              <a:t>- Scaling the data (</a:t>
            </a:r>
            <a:r>
              <a:rPr lang="en-SG" dirty="0" err="1"/>
              <a:t>fit_transform</a:t>
            </a:r>
            <a:r>
              <a:rPr lang="en-SG" dirty="0"/>
              <a:t>)</a:t>
            </a:r>
          </a:p>
        </p:txBody>
      </p:sp>
    </p:spTree>
    <p:extLst>
      <p:ext uri="{BB962C8B-B14F-4D97-AF65-F5344CB8AC3E}">
        <p14:creationId xmlns:p14="http://schemas.microsoft.com/office/powerpoint/2010/main" val="5236802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C4E07-1F68-B6D0-AC53-26DD03C12885}"/>
              </a:ext>
            </a:extLst>
          </p:cNvPr>
          <p:cNvSpPr>
            <a:spLocks noGrp="1"/>
          </p:cNvSpPr>
          <p:nvPr>
            <p:ph type="title"/>
          </p:nvPr>
        </p:nvSpPr>
        <p:spPr>
          <a:xfrm>
            <a:off x="9092352" y="2850676"/>
            <a:ext cx="2441180" cy="830997"/>
          </a:xfrm>
          <a:prstGeom prst="roundRect">
            <a:avLst>
              <a:gd name="adj" fmla="val 14141"/>
            </a:avLst>
          </a:prstGeom>
        </p:spPr>
        <p:txBody>
          <a:bodyPr vert="horz" lIns="182880" tIns="182880" rIns="182880" bIns="182880" rtlCol="0" anchor="ctr">
            <a:normAutofit fontScale="90000"/>
          </a:bodyPr>
          <a:lstStyle/>
          <a:p>
            <a:r>
              <a:rPr lang="en-US" sz="1600" dirty="0" err="1"/>
              <a:t>Analysing</a:t>
            </a:r>
            <a:r>
              <a:rPr lang="en-US" sz="1600" dirty="0"/>
              <a:t> data – Sales volume</a:t>
            </a:r>
          </a:p>
        </p:txBody>
      </p:sp>
      <p:sp>
        <p:nvSpPr>
          <p:cNvPr id="1052" name="Rectangle 1051">
            <a:extLst>
              <a:ext uri="{FF2B5EF4-FFF2-40B4-BE49-F238E27FC236}">
                <a16:creationId xmlns:a16="http://schemas.microsoft.com/office/drawing/2014/main" id="{F8307A29-FEF0-4293-B035-77F93A675F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6668" y="640080"/>
            <a:ext cx="7982712" cy="5263134"/>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4" name="Rectangle 1053">
            <a:extLst>
              <a:ext uri="{FF2B5EF4-FFF2-40B4-BE49-F238E27FC236}">
                <a16:creationId xmlns:a16="http://schemas.microsoft.com/office/drawing/2014/main" id="{E45B9A22-D3E0-4A7A-8188-5F07F6BDC0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1520" y="802767"/>
            <a:ext cx="7653008" cy="493776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7C345870-39E6-31E6-D5D4-ECB050E0964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283527" y="1122807"/>
            <a:ext cx="6688994" cy="42976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8672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C4E07-1F68-B6D0-AC53-26DD03C12885}"/>
              </a:ext>
            </a:extLst>
          </p:cNvPr>
          <p:cNvSpPr>
            <a:spLocks noGrp="1"/>
          </p:cNvSpPr>
          <p:nvPr>
            <p:ph type="title"/>
          </p:nvPr>
        </p:nvSpPr>
        <p:spPr>
          <a:xfrm>
            <a:off x="9092352" y="2850676"/>
            <a:ext cx="2441180" cy="830997"/>
          </a:xfrm>
          <a:prstGeom prst="roundRect">
            <a:avLst>
              <a:gd name="adj" fmla="val 14141"/>
            </a:avLst>
          </a:prstGeom>
        </p:spPr>
        <p:txBody>
          <a:bodyPr vert="horz" lIns="182880" tIns="182880" rIns="182880" bIns="182880" rtlCol="0" anchor="ctr">
            <a:normAutofit fontScale="90000"/>
          </a:bodyPr>
          <a:lstStyle/>
          <a:p>
            <a:r>
              <a:rPr lang="en-US" sz="1600" dirty="0" err="1"/>
              <a:t>Analysing</a:t>
            </a:r>
            <a:r>
              <a:rPr lang="en-US" sz="1600" dirty="0"/>
              <a:t> data –</a:t>
            </a:r>
            <a:br>
              <a:rPr lang="en-US" sz="1600" dirty="0"/>
            </a:br>
            <a:r>
              <a:rPr lang="en-US" sz="1600" dirty="0"/>
              <a:t>Risk vs return</a:t>
            </a:r>
          </a:p>
        </p:txBody>
      </p:sp>
      <p:sp>
        <p:nvSpPr>
          <p:cNvPr id="3095" name="Rectangle 3094">
            <a:extLst>
              <a:ext uri="{FF2B5EF4-FFF2-40B4-BE49-F238E27FC236}">
                <a16:creationId xmlns:a16="http://schemas.microsoft.com/office/drawing/2014/main" id="{F8307A29-FEF0-4293-B035-77F93A675F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6668" y="640080"/>
            <a:ext cx="7982712" cy="5263134"/>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97" name="Rectangle 3096">
            <a:extLst>
              <a:ext uri="{FF2B5EF4-FFF2-40B4-BE49-F238E27FC236}">
                <a16:creationId xmlns:a16="http://schemas.microsoft.com/office/drawing/2014/main" id="{E45B9A22-D3E0-4A7A-8188-5F07F6BDC0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1520" y="802767"/>
            <a:ext cx="7653008" cy="493776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6" name="Picture 4">
            <a:extLst>
              <a:ext uri="{FF2B5EF4-FFF2-40B4-BE49-F238E27FC236}">
                <a16:creationId xmlns:a16="http://schemas.microsoft.com/office/drawing/2014/main" id="{EBD4892D-AC7A-526E-7F1A-3F58A914D84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846355" y="1122807"/>
            <a:ext cx="5563338" cy="42976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46972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C4E07-1F68-B6D0-AC53-26DD03C12885}"/>
              </a:ext>
            </a:extLst>
          </p:cNvPr>
          <p:cNvSpPr>
            <a:spLocks noGrp="1"/>
          </p:cNvSpPr>
          <p:nvPr>
            <p:ph type="title"/>
          </p:nvPr>
        </p:nvSpPr>
        <p:spPr>
          <a:xfrm>
            <a:off x="9092352" y="2850676"/>
            <a:ext cx="2441180" cy="830997"/>
          </a:xfrm>
          <a:prstGeom prst="roundRect">
            <a:avLst>
              <a:gd name="adj" fmla="val 14141"/>
            </a:avLst>
          </a:prstGeom>
        </p:spPr>
        <p:txBody>
          <a:bodyPr vert="horz" lIns="182880" tIns="182880" rIns="182880" bIns="182880" rtlCol="0" anchor="ctr">
            <a:normAutofit fontScale="90000"/>
          </a:bodyPr>
          <a:lstStyle/>
          <a:p>
            <a:r>
              <a:rPr lang="en-US" sz="1600" dirty="0" err="1"/>
              <a:t>Analysing</a:t>
            </a:r>
            <a:r>
              <a:rPr lang="en-US" sz="1600" dirty="0"/>
              <a:t> data –</a:t>
            </a:r>
            <a:br>
              <a:rPr lang="en-US" sz="1600" dirty="0"/>
            </a:br>
            <a:r>
              <a:rPr lang="en-US" sz="1600" dirty="0"/>
              <a:t>Correlation</a:t>
            </a:r>
          </a:p>
        </p:txBody>
      </p:sp>
      <p:sp>
        <p:nvSpPr>
          <p:cNvPr id="4112" name="Rectangle 4111">
            <a:extLst>
              <a:ext uri="{FF2B5EF4-FFF2-40B4-BE49-F238E27FC236}">
                <a16:creationId xmlns:a16="http://schemas.microsoft.com/office/drawing/2014/main" id="{F8307A29-FEF0-4293-B035-77F93A675F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6668" y="640080"/>
            <a:ext cx="7982712" cy="5263134"/>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14" name="Rectangle 4113">
            <a:extLst>
              <a:ext uri="{FF2B5EF4-FFF2-40B4-BE49-F238E27FC236}">
                <a16:creationId xmlns:a16="http://schemas.microsoft.com/office/drawing/2014/main" id="{E45B9A22-D3E0-4A7A-8188-5F07F6BDC0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1520" y="802767"/>
            <a:ext cx="7653008" cy="493776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a:extLst>
              <a:ext uri="{FF2B5EF4-FFF2-40B4-BE49-F238E27FC236}">
                <a16:creationId xmlns:a16="http://schemas.microsoft.com/office/drawing/2014/main" id="{D117338B-A0F1-A923-C4B8-88F8DDB9FDE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244025" y="1122807"/>
            <a:ext cx="6767998" cy="42976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93901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C4E07-1F68-B6D0-AC53-26DD03C12885}"/>
              </a:ext>
            </a:extLst>
          </p:cNvPr>
          <p:cNvSpPr>
            <a:spLocks noGrp="1"/>
          </p:cNvSpPr>
          <p:nvPr>
            <p:ph type="title"/>
          </p:nvPr>
        </p:nvSpPr>
        <p:spPr>
          <a:xfrm>
            <a:off x="9092352" y="2850676"/>
            <a:ext cx="2441180" cy="830997"/>
          </a:xfrm>
          <a:prstGeom prst="roundRect">
            <a:avLst>
              <a:gd name="adj" fmla="val 14141"/>
            </a:avLst>
          </a:prstGeom>
        </p:spPr>
        <p:txBody>
          <a:bodyPr vert="horz" lIns="182880" tIns="182880" rIns="182880" bIns="182880" rtlCol="0" anchor="ctr">
            <a:normAutofit fontScale="90000"/>
          </a:bodyPr>
          <a:lstStyle/>
          <a:p>
            <a:r>
              <a:rPr lang="en-US" sz="1600" dirty="0" err="1"/>
              <a:t>Analysing</a:t>
            </a:r>
            <a:r>
              <a:rPr lang="en-US" sz="1600" dirty="0"/>
              <a:t> data –</a:t>
            </a:r>
            <a:br>
              <a:rPr lang="en-US" sz="1600" dirty="0"/>
            </a:br>
            <a:r>
              <a:rPr lang="en-US" sz="1600" dirty="0"/>
              <a:t>Correlation</a:t>
            </a:r>
          </a:p>
        </p:txBody>
      </p:sp>
      <p:sp>
        <p:nvSpPr>
          <p:cNvPr id="5138" name="Rectangle 5137">
            <a:extLst>
              <a:ext uri="{FF2B5EF4-FFF2-40B4-BE49-F238E27FC236}">
                <a16:creationId xmlns:a16="http://schemas.microsoft.com/office/drawing/2014/main" id="{F8307A29-FEF0-4293-B035-77F93A675F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6668" y="640080"/>
            <a:ext cx="7982712" cy="5263134"/>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40" name="Rectangle 5139">
            <a:extLst>
              <a:ext uri="{FF2B5EF4-FFF2-40B4-BE49-F238E27FC236}">
                <a16:creationId xmlns:a16="http://schemas.microsoft.com/office/drawing/2014/main" id="{E45B9A22-D3E0-4A7A-8188-5F07F6BDC0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1520" y="802767"/>
            <a:ext cx="7653008" cy="493776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4" name="Picture 4">
            <a:extLst>
              <a:ext uri="{FF2B5EF4-FFF2-40B4-BE49-F238E27FC236}">
                <a16:creationId xmlns:a16="http://schemas.microsoft.com/office/drawing/2014/main" id="{30AA510C-18FE-2305-535F-2E209130099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023370" y="1122807"/>
            <a:ext cx="5209308" cy="42976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62551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04369-8FC1-4B25-936D-CB58F6608586}"/>
              </a:ext>
            </a:extLst>
          </p:cNvPr>
          <p:cNvSpPr>
            <a:spLocks noGrp="1"/>
          </p:cNvSpPr>
          <p:nvPr>
            <p:ph type="title"/>
          </p:nvPr>
        </p:nvSpPr>
        <p:spPr/>
        <p:txBody>
          <a:bodyPr/>
          <a:lstStyle/>
          <a:p>
            <a:r>
              <a:rPr lang="en-US" dirty="0"/>
              <a:t>Model selection</a:t>
            </a:r>
            <a:endParaRPr lang="en-SG" dirty="0"/>
          </a:p>
        </p:txBody>
      </p:sp>
      <p:sp>
        <p:nvSpPr>
          <p:cNvPr id="3" name="Content Placeholder 2">
            <a:extLst>
              <a:ext uri="{FF2B5EF4-FFF2-40B4-BE49-F238E27FC236}">
                <a16:creationId xmlns:a16="http://schemas.microsoft.com/office/drawing/2014/main" id="{7E940516-752E-448E-EEEC-0577A7DCDED5}"/>
              </a:ext>
            </a:extLst>
          </p:cNvPr>
          <p:cNvSpPr>
            <a:spLocks noGrp="1"/>
          </p:cNvSpPr>
          <p:nvPr>
            <p:ph idx="1"/>
          </p:nvPr>
        </p:nvSpPr>
        <p:spPr/>
        <p:txBody>
          <a:bodyPr>
            <a:normAutofit/>
          </a:bodyPr>
          <a:lstStyle/>
          <a:p>
            <a:r>
              <a:rPr lang="en-US" dirty="0"/>
              <a:t>LSTM, CNN and RNN are chosen due to their individual strengths and purpose for comparing</a:t>
            </a:r>
          </a:p>
          <a:p>
            <a:r>
              <a:rPr lang="en-US" dirty="0"/>
              <a:t>LSTM model - Ability to capture long-term dependencies, making it popular for time-series forecasting.</a:t>
            </a:r>
          </a:p>
          <a:p>
            <a:r>
              <a:rPr lang="en-US" dirty="0"/>
              <a:t>CNN model - Originally designed for image data, has been adapted here to recognize local patterns in stock price movements.</a:t>
            </a:r>
          </a:p>
          <a:p>
            <a:r>
              <a:rPr lang="en-US" dirty="0"/>
              <a:t>RNN model – More traditional but still powerful for capturing sequential dependencies.</a:t>
            </a:r>
          </a:p>
        </p:txBody>
      </p:sp>
    </p:spTree>
    <p:extLst>
      <p:ext uri="{BB962C8B-B14F-4D97-AF65-F5344CB8AC3E}">
        <p14:creationId xmlns:p14="http://schemas.microsoft.com/office/powerpoint/2010/main" val="27850920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542A8-0BEF-F0F8-C79C-CA29A69140A5}"/>
              </a:ext>
            </a:extLst>
          </p:cNvPr>
          <p:cNvSpPr>
            <a:spLocks noGrp="1"/>
          </p:cNvSpPr>
          <p:nvPr>
            <p:ph type="title"/>
          </p:nvPr>
        </p:nvSpPr>
        <p:spPr/>
        <p:txBody>
          <a:bodyPr/>
          <a:lstStyle/>
          <a:p>
            <a:r>
              <a:rPr lang="en-US" dirty="0"/>
              <a:t>Model architecture - LSTM</a:t>
            </a:r>
            <a:endParaRPr lang="en-SG" dirty="0"/>
          </a:p>
        </p:txBody>
      </p:sp>
      <p:sp>
        <p:nvSpPr>
          <p:cNvPr id="3" name="Content Placeholder 2">
            <a:extLst>
              <a:ext uri="{FF2B5EF4-FFF2-40B4-BE49-F238E27FC236}">
                <a16:creationId xmlns:a16="http://schemas.microsoft.com/office/drawing/2014/main" id="{7ED3F563-8F5F-FD49-40F1-22CD0A8526EE}"/>
              </a:ext>
            </a:extLst>
          </p:cNvPr>
          <p:cNvSpPr>
            <a:spLocks noGrp="1"/>
          </p:cNvSpPr>
          <p:nvPr>
            <p:ph idx="1"/>
          </p:nvPr>
        </p:nvSpPr>
        <p:spPr/>
        <p:txBody>
          <a:bodyPr/>
          <a:lstStyle/>
          <a:p>
            <a:r>
              <a:rPr lang="en-US" dirty="0"/>
              <a:t>LSTM - Three LSTM layers, each followed by dropout layers (to prevent overfitting), and a dense layer to output the final prediction</a:t>
            </a:r>
          </a:p>
          <a:p>
            <a:endParaRPr lang="en-US" dirty="0"/>
          </a:p>
        </p:txBody>
      </p:sp>
      <p:pic>
        <p:nvPicPr>
          <p:cNvPr id="6" name="Picture 5">
            <a:extLst>
              <a:ext uri="{FF2B5EF4-FFF2-40B4-BE49-F238E27FC236}">
                <a16:creationId xmlns:a16="http://schemas.microsoft.com/office/drawing/2014/main" id="{B299AA8B-8114-C4AB-D917-264112E51BE1}"/>
              </a:ext>
            </a:extLst>
          </p:cNvPr>
          <p:cNvPicPr>
            <a:picLocks noChangeAspect="1"/>
          </p:cNvPicPr>
          <p:nvPr/>
        </p:nvPicPr>
        <p:blipFill>
          <a:blip r:embed="rId2"/>
          <a:stretch>
            <a:fillRect/>
          </a:stretch>
        </p:blipFill>
        <p:spPr>
          <a:xfrm>
            <a:off x="2288888" y="3428999"/>
            <a:ext cx="8075550" cy="1615109"/>
          </a:xfrm>
          <a:prstGeom prst="rect">
            <a:avLst/>
          </a:prstGeom>
        </p:spPr>
      </p:pic>
    </p:spTree>
    <p:extLst>
      <p:ext uri="{BB962C8B-B14F-4D97-AF65-F5344CB8AC3E}">
        <p14:creationId xmlns:p14="http://schemas.microsoft.com/office/powerpoint/2010/main" val="2971572078"/>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TM10001115[[fn=Parcel]]</Template>
  <TotalTime>462</TotalTime>
  <Words>600</Words>
  <Application>Microsoft Office PowerPoint</Application>
  <PresentationFormat>Widescreen</PresentationFormat>
  <Paragraphs>44</Paragraphs>
  <Slides>17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Gill Sans MT</vt:lpstr>
      <vt:lpstr>Parcel</vt:lpstr>
      <vt:lpstr>Deep Learning for Financial Market: Evaluating LSTM, CNN, and RNN Models in Stock Price Analysis and Prediction</vt:lpstr>
      <vt:lpstr> Introduction</vt:lpstr>
      <vt:lpstr>Dataset overview</vt:lpstr>
      <vt:lpstr>Analysing data – Sales volume</vt:lpstr>
      <vt:lpstr>Analysing data – Risk vs return</vt:lpstr>
      <vt:lpstr>Analysing data – Correlation</vt:lpstr>
      <vt:lpstr>Analysing data – Correlation</vt:lpstr>
      <vt:lpstr>Model selection</vt:lpstr>
      <vt:lpstr>Model architecture - LSTM</vt:lpstr>
      <vt:lpstr>Model architecture - CNN</vt:lpstr>
      <vt:lpstr>Model architecture - RNN</vt:lpstr>
      <vt:lpstr>training configuration and Evaluation metrics</vt:lpstr>
      <vt:lpstr>RNN for NVIDIA</vt:lpstr>
      <vt:lpstr>CNN for micron technology</vt:lpstr>
      <vt:lpstr>Results and comparisons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Wutyi Kyi Toe</dc:creator>
  <cp:lastModifiedBy>Wutyi Kyi Toe</cp:lastModifiedBy>
  <cp:revision>3</cp:revision>
  <dcterms:created xsi:type="dcterms:W3CDTF">2024-08-19T20:22:49Z</dcterms:created>
  <dcterms:modified xsi:type="dcterms:W3CDTF">2024-08-20T21:15:29Z</dcterms:modified>
</cp:coreProperties>
</file>