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1"/>
  </p:notesMasterIdLst>
  <p:sldIdLst>
    <p:sldId id="256" r:id="rId3"/>
    <p:sldId id="315" r:id="rId4"/>
    <p:sldId id="316" r:id="rId5"/>
    <p:sldId id="303" r:id="rId6"/>
    <p:sldId id="304" r:id="rId7"/>
    <p:sldId id="305" r:id="rId8"/>
    <p:sldId id="317" r:id="rId9"/>
    <p:sldId id="318" r:id="rId10"/>
    <p:sldId id="331" r:id="rId11"/>
    <p:sldId id="332" r:id="rId12"/>
    <p:sldId id="333" r:id="rId13"/>
    <p:sldId id="334" r:id="rId14"/>
    <p:sldId id="319" r:id="rId15"/>
    <p:sldId id="320" r:id="rId16"/>
    <p:sldId id="321" r:id="rId17"/>
    <p:sldId id="322" r:id="rId18"/>
    <p:sldId id="323" r:id="rId19"/>
    <p:sldId id="325" r:id="rId20"/>
    <p:sldId id="326" r:id="rId21"/>
    <p:sldId id="327" r:id="rId22"/>
    <p:sldId id="328" r:id="rId23"/>
    <p:sldId id="336" r:id="rId24"/>
    <p:sldId id="337" r:id="rId25"/>
    <p:sldId id="335" r:id="rId26"/>
    <p:sldId id="340" r:id="rId27"/>
    <p:sldId id="338" r:id="rId28"/>
    <p:sldId id="339" r:id="rId29"/>
    <p:sldId id="2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F5"/>
    <a:srgbClr val="C03AD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5" autoAdjust="0"/>
    <p:restoredTop sz="94660"/>
  </p:normalViewPr>
  <p:slideViewPr>
    <p:cSldViewPr snapToGrid="0">
      <p:cViewPr>
        <p:scale>
          <a:sx n="80" d="100"/>
          <a:sy n="80" d="100"/>
        </p:scale>
        <p:origin x="-360" y="31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19EEBE-E800-472A-AF61-1FEB2DEDD1B6}" type="datetimeFigureOut">
              <a:rPr lang="en-US" smtClean="0"/>
              <a:pPr/>
              <a:t>3/17/2024</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8EBD41-9386-4444-AEB5-B89B5271540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E8EBD41-9386-4444-AEB5-B89B5271540B}" type="slidenum">
              <a:rPr lang="en-US" smtClean="0"/>
              <a:pPr/>
              <a:t>14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E8EBD41-9386-4444-AEB5-B89B5271540B}" type="slidenum">
              <a:rPr lang="en-US" smtClean="0"/>
              <a:pPr/>
              <a:t>23</a:t>
            </a:fld>
            <a:endParaRPr lang="en-US"/>
          </a:p>
        </p:txBody>
      </p:sp>
    </p:spTree>
    <p:extLst>
      <p:ext uri="{BB962C8B-B14F-4D97-AF65-F5344CB8AC3E}">
        <p14:creationId xmlns="" xmlns:p14="http://schemas.microsoft.com/office/powerpoint/2010/main" val="1649434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E8EBD41-9386-4444-AEB5-B89B5271540B}" type="slidenum">
              <a:rPr lang="en-US" smtClean="0"/>
              <a:pPr/>
              <a:t>25</a:t>
            </a:fld>
            <a:endParaRPr lang="en-US"/>
          </a:p>
        </p:txBody>
      </p:sp>
    </p:spTree>
    <p:extLst>
      <p:ext uri="{BB962C8B-B14F-4D97-AF65-F5344CB8AC3E}">
        <p14:creationId xmlns="" xmlns:p14="http://schemas.microsoft.com/office/powerpoint/2010/main" val="1649434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E8EBD41-9386-4444-AEB5-B89B5271540B}" type="slidenum">
              <a:rPr lang="en-US" smtClean="0"/>
              <a:pPr/>
              <a:t>26</a:t>
            </a:fld>
            <a:endParaRPr lang="en-US"/>
          </a:p>
        </p:txBody>
      </p:sp>
    </p:spTree>
    <p:extLst>
      <p:ext uri="{BB962C8B-B14F-4D97-AF65-F5344CB8AC3E}">
        <p14:creationId xmlns="" xmlns:p14="http://schemas.microsoft.com/office/powerpoint/2010/main" val="1649434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E8EBD41-9386-4444-AEB5-B89B5271540B}" type="slidenum">
              <a:rPr lang="en-US" smtClean="0"/>
              <a:pPr/>
              <a:t>27</a:t>
            </a:fld>
            <a:endParaRPr lang="en-US"/>
          </a:p>
        </p:txBody>
      </p:sp>
    </p:spTree>
    <p:extLst>
      <p:ext uri="{BB962C8B-B14F-4D97-AF65-F5344CB8AC3E}">
        <p14:creationId xmlns="" xmlns:p14="http://schemas.microsoft.com/office/powerpoint/2010/main" val="1649434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E8EBD41-9386-4444-AEB5-B89B5271540B}" type="slidenum">
              <a:rPr lang="en-US" smtClean="0"/>
              <a:pPr/>
              <a:t>15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E8EBD41-9386-4444-AEB5-B89B5271540B}" type="slidenum">
              <a:rPr lang="en-US" smtClean="0"/>
              <a:pPr/>
              <a:t>16</a:t>
            </a:fld>
            <a:endParaRPr lang="en-US"/>
          </a:p>
        </p:txBody>
      </p:sp>
    </p:spTree>
    <p:extLst>
      <p:ext uri="{BB962C8B-B14F-4D97-AF65-F5344CB8AC3E}">
        <p14:creationId xmlns="" xmlns:p14="http://schemas.microsoft.com/office/powerpoint/2010/main" val="1351693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E8EBD41-9386-4444-AEB5-B89B5271540B}" type="slidenum">
              <a:rPr lang="en-US" smtClean="0"/>
              <a:pPr/>
              <a:t>17</a:t>
            </a:fld>
            <a:endParaRPr lang="en-US"/>
          </a:p>
        </p:txBody>
      </p:sp>
    </p:spTree>
    <p:extLst>
      <p:ext uri="{BB962C8B-B14F-4D97-AF65-F5344CB8AC3E}">
        <p14:creationId xmlns="" xmlns:p14="http://schemas.microsoft.com/office/powerpoint/2010/main" val="1151827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E8EBD41-9386-4444-AEB5-B89B5271540B}" type="slidenum">
              <a:rPr lang="en-US" smtClean="0"/>
              <a:pPr/>
              <a:t>18</a:t>
            </a:fld>
            <a:endParaRPr lang="en-US"/>
          </a:p>
        </p:txBody>
      </p:sp>
    </p:spTree>
    <p:extLst>
      <p:ext uri="{BB962C8B-B14F-4D97-AF65-F5344CB8AC3E}">
        <p14:creationId xmlns="" xmlns:p14="http://schemas.microsoft.com/office/powerpoint/2010/main" val="2663412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E8EBD41-9386-4444-AEB5-B89B5271540B}" type="slidenum">
              <a:rPr lang="en-US" smtClean="0"/>
              <a:pPr/>
              <a:t>19</a:t>
            </a:fld>
            <a:endParaRPr lang="en-US"/>
          </a:p>
        </p:txBody>
      </p:sp>
    </p:spTree>
    <p:extLst>
      <p:ext uri="{BB962C8B-B14F-4D97-AF65-F5344CB8AC3E}">
        <p14:creationId xmlns="" xmlns:p14="http://schemas.microsoft.com/office/powerpoint/2010/main" val="181697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E8EBD41-9386-4444-AEB5-B89B5271540B}" type="slidenum">
              <a:rPr lang="en-US" smtClean="0"/>
              <a:pPr/>
              <a:t>20</a:t>
            </a:fld>
            <a:endParaRPr lang="en-US"/>
          </a:p>
        </p:txBody>
      </p:sp>
    </p:spTree>
    <p:extLst>
      <p:ext uri="{BB962C8B-B14F-4D97-AF65-F5344CB8AC3E}">
        <p14:creationId xmlns="" xmlns:p14="http://schemas.microsoft.com/office/powerpoint/2010/main" val="3748888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E8EBD41-9386-4444-AEB5-B89B5271540B}" type="slidenum">
              <a:rPr lang="en-US" smtClean="0"/>
              <a:pPr/>
              <a:t>21</a:t>
            </a:fld>
            <a:endParaRPr lang="en-US"/>
          </a:p>
        </p:txBody>
      </p:sp>
    </p:spTree>
    <p:extLst>
      <p:ext uri="{BB962C8B-B14F-4D97-AF65-F5344CB8AC3E}">
        <p14:creationId xmlns="" xmlns:p14="http://schemas.microsoft.com/office/powerpoint/2010/main" val="3954379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E8EBD41-9386-4444-AEB5-B89B5271540B}" type="slidenum">
              <a:rPr lang="en-US" smtClean="0"/>
              <a:pPr/>
              <a:t>22</a:t>
            </a:fld>
            <a:endParaRPr lang="en-US"/>
          </a:p>
        </p:txBody>
      </p:sp>
    </p:spTree>
    <p:extLst>
      <p:ext uri="{BB962C8B-B14F-4D97-AF65-F5344CB8AC3E}">
        <p14:creationId xmlns="" xmlns:p14="http://schemas.microsoft.com/office/powerpoint/2010/main" val="1649434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FC5FF927-33F7-426C-94B0-D23BBB6EFED1}" type="datetimeFigureOut">
              <a:rPr lang="en-US" smtClean="0"/>
              <a:pPr/>
              <a:t>3/17/2024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FC5FF927-33F7-426C-94B0-D23BBB6EFED1}" type="datetimeFigureOut">
              <a:rPr lang="en-US" smtClean="0"/>
              <a:pPr/>
              <a:t>3/17/2024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FC5FF927-33F7-426C-94B0-D23BBB6EFED1}" type="datetimeFigureOut">
              <a:rPr lang="en-US" smtClean="0"/>
              <a:pPr/>
              <a:t>3/17/2024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FC5FF927-33F7-426C-94B0-D23BBB6EFED1}" type="datetimeFigureOut">
              <a:rPr lang="en-US" smtClean="0"/>
              <a:pPr/>
              <a:t>3/17/2024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FC5FF927-33F7-426C-94B0-D23BBB6EFED1}" type="datetimeFigureOut">
              <a:rPr lang="en-US" smtClean="0"/>
              <a:pPr/>
              <a:t>3/17/2024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C5FF927-33F7-426C-94B0-D23BBB6EFED1}" type="datetimeFigureOut">
              <a:rPr lang="en-US" smtClean="0"/>
              <a:pPr/>
              <a:t>3/17/2024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FC5FF927-33F7-426C-94B0-D23BBB6EFED1}" type="datetimeFigureOut">
              <a:rPr lang="en-US" smtClean="0"/>
              <a:pPr/>
              <a:t>3/17/2024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FC5FF927-33F7-426C-94B0-D23BBB6EFED1}" type="datetimeFigureOut">
              <a:rPr lang="en-US" smtClean="0"/>
              <a:pPr/>
              <a:t>3/17/2024</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FC5FF927-33F7-426C-94B0-D23BBB6EFED1}" type="datetimeFigureOut">
              <a:rPr lang="en-US" smtClean="0"/>
              <a:pPr/>
              <a:t>3/17/2024</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5FF927-33F7-426C-94B0-D23BBB6EFED1}" type="datetimeFigureOut">
              <a:rPr lang="en-US" smtClean="0"/>
              <a:pPr/>
              <a:t>3/17/2024</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C5FF927-33F7-426C-94B0-D23BBB6EFED1}" type="datetimeFigureOut">
              <a:rPr lang="en-US" smtClean="0"/>
              <a:pPr/>
              <a:t>3/17/2024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FC5FF927-33F7-426C-94B0-D23BBB6EFED1}" type="datetimeFigureOut">
              <a:rPr lang="en-US" smtClean="0"/>
              <a:pPr/>
              <a:t>3/17/2024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C5FF927-33F7-426C-94B0-D23BBB6EFED1}" type="datetimeFigureOut">
              <a:rPr lang="en-US" smtClean="0"/>
              <a:pPr/>
              <a:t>3/17/2024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FC5FF927-33F7-426C-94B0-D23BBB6EFED1}" type="datetimeFigureOut">
              <a:rPr lang="en-US" smtClean="0"/>
              <a:pPr/>
              <a:t>3/17/2024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FC5FF927-33F7-426C-94B0-D23BBB6EFED1}" type="datetimeFigureOut">
              <a:rPr lang="en-US" smtClean="0"/>
              <a:pPr/>
              <a:t>3/17/2024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C5FF927-33F7-426C-94B0-D23BBB6EFED1}" type="datetimeFigureOut">
              <a:rPr lang="en-US" smtClean="0"/>
              <a:pPr/>
              <a:t>3/17/2024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FC5FF927-33F7-426C-94B0-D23BBB6EFED1}" type="datetimeFigureOut">
              <a:rPr lang="en-US" smtClean="0"/>
              <a:pPr/>
              <a:t>3/17/2024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FC5FF927-33F7-426C-94B0-D23BBB6EFED1}" type="datetimeFigureOut">
              <a:rPr lang="en-US" smtClean="0"/>
              <a:pPr/>
              <a:t>3/17/2024</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FC5FF927-33F7-426C-94B0-D23BBB6EFED1}" type="datetimeFigureOut">
              <a:rPr lang="en-US" smtClean="0"/>
              <a:pPr/>
              <a:t>3/17/2024</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5FF927-33F7-426C-94B0-D23BBB6EFED1}" type="datetimeFigureOut">
              <a:rPr lang="en-US" smtClean="0"/>
              <a:pPr/>
              <a:t>3/17/2024</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C5FF927-33F7-426C-94B0-D23BBB6EFED1}" type="datetimeFigureOut">
              <a:rPr lang="en-US" smtClean="0"/>
              <a:pPr/>
              <a:t>3/17/2024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C5FF927-33F7-426C-94B0-D23BBB6EFED1}" type="datetimeFigureOut">
              <a:rPr lang="en-US" smtClean="0"/>
              <a:pPr/>
              <a:t>3/17/2024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5FF927-33F7-426C-94B0-D23BBB6EFED1}" type="datetimeFigureOut">
              <a:rPr lang="en-US" smtClean="0"/>
              <a:pPr/>
              <a:t>3/17/2024</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D989C-A778-44A6-BA07-85578A27242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5FF927-33F7-426C-94B0-D23BBB6EFED1}" type="datetimeFigureOut">
              <a:rPr lang="en-US" smtClean="0"/>
              <a:pPr/>
              <a:t>3/17/2024</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D989C-A778-44A6-BA07-85578A27242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8"/>
          <p:cNvPicPr/>
          <p:nvPr/>
        </p:nvPicPr>
        <p:blipFill>
          <a:blip r:embed="rId2" cstate="print"/>
          <a:stretch>
            <a:fillRect/>
          </a:stretch>
        </p:blipFill>
        <p:spPr>
          <a:xfrm>
            <a:off x="9651579" y="5476650"/>
            <a:ext cx="2172121" cy="854300"/>
          </a:xfrm>
          <a:prstGeom prst="rect">
            <a:avLst/>
          </a:prstGeom>
        </p:spPr>
      </p:pic>
      <p:sp>
        <p:nvSpPr>
          <p:cNvPr id="5" name="矩形 4"/>
          <p:cNvSpPr/>
          <p:nvPr/>
        </p:nvSpPr>
        <p:spPr>
          <a:xfrm>
            <a:off x="0" y="991729"/>
            <a:ext cx="12192000" cy="273685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p:cNvSpPr txBox="1"/>
          <p:nvPr/>
        </p:nvSpPr>
        <p:spPr>
          <a:xfrm>
            <a:off x="3965473" y="4201366"/>
            <a:ext cx="8226527" cy="707886"/>
          </a:xfrm>
          <a:prstGeom prst="rect">
            <a:avLst/>
          </a:prstGeom>
          <a:noFill/>
        </p:spPr>
        <p:txBody>
          <a:bodyPr wrap="square" rtlCol="0">
            <a:spAutoFit/>
          </a:bodyPr>
          <a:lstStyle/>
          <a:p>
            <a:pPr algn="r"/>
            <a:r>
              <a:rPr lang="en-US" sz="2000" b="1" dirty="0"/>
              <a:t>Group </a:t>
            </a:r>
            <a:r>
              <a:rPr lang="en-US" sz="2000" b="1" dirty="0" smtClean="0"/>
              <a:t>2:  Wengwei, Cao Danyang, Ma Tianqi, Luo Hao, Liu Qinglin</a:t>
            </a:r>
            <a:endParaRPr lang="en-US" sz="2000" b="1" dirty="0"/>
          </a:p>
          <a:p>
            <a:pPr algn="r"/>
            <a:r>
              <a:rPr lang="en-US" sz="2000" b="1" dirty="0"/>
              <a:t>                    </a:t>
            </a:r>
          </a:p>
        </p:txBody>
      </p:sp>
      <p:sp>
        <p:nvSpPr>
          <p:cNvPr id="7" name="文本框 6"/>
          <p:cNvSpPr txBox="1"/>
          <p:nvPr/>
        </p:nvSpPr>
        <p:spPr>
          <a:xfrm>
            <a:off x="7253605" y="3260725"/>
            <a:ext cx="4708525" cy="337185"/>
          </a:xfrm>
          <a:prstGeom prst="rect">
            <a:avLst/>
          </a:prstGeom>
          <a:noFill/>
        </p:spPr>
        <p:txBody>
          <a:bodyPr wrap="square" rtlCol="0">
            <a:spAutoFit/>
          </a:bodyPr>
          <a:lstStyle/>
          <a:p>
            <a:r>
              <a:rPr lang="en-US" sz="1600" dirty="0" smtClean="0">
                <a:solidFill>
                  <a:schemeClr val="bg1"/>
                </a:solidFill>
                <a:latin typeface="Arial" panose="020B0604020202020204" pitchFamily="34" charset="0"/>
                <a:cs typeface="Arial" panose="020B0604020202020204" pitchFamily="34" charset="0"/>
              </a:rPr>
              <a:t>FNCE60</a:t>
            </a:r>
            <a:r>
              <a:rPr lang="en-US" altLang="zh-CN" sz="1600" dirty="0" smtClean="0">
                <a:solidFill>
                  <a:schemeClr val="bg1"/>
                </a:solidFill>
                <a:latin typeface="Arial" panose="020B0604020202020204" pitchFamily="34" charset="0"/>
                <a:cs typeface="Arial" panose="020B0604020202020204" pitchFamily="34" charset="0"/>
              </a:rPr>
              <a:t>06</a:t>
            </a:r>
            <a:r>
              <a:rPr lang="en-US" sz="1600" dirty="0" smtClean="0">
                <a:solidFill>
                  <a:schemeClr val="bg1"/>
                </a:solidFill>
                <a:latin typeface="Arial" panose="020B0604020202020204" pitchFamily="34" charset="0"/>
                <a:cs typeface="Arial" panose="020B0604020202020204" pitchFamily="34" charset="0"/>
              </a:rPr>
              <a:t>-G1-Financial Econometrics</a:t>
            </a:r>
            <a:endParaRPr lang="en-US" sz="1600" dirty="0">
              <a:solidFill>
                <a:schemeClr val="bg1"/>
              </a:solidFill>
              <a:latin typeface="Arial" panose="020B0604020202020204" pitchFamily="34" charset="0"/>
              <a:cs typeface="Arial" panose="020B0604020202020204" pitchFamily="34" charset="0"/>
            </a:endParaRPr>
          </a:p>
        </p:txBody>
      </p:sp>
      <p:sp>
        <p:nvSpPr>
          <p:cNvPr id="8" name="文本框 7"/>
          <p:cNvSpPr txBox="1"/>
          <p:nvPr/>
        </p:nvSpPr>
        <p:spPr>
          <a:xfrm>
            <a:off x="425450" y="1811655"/>
            <a:ext cx="11766550" cy="922020"/>
          </a:xfrm>
          <a:prstGeom prst="rect">
            <a:avLst/>
          </a:prstGeom>
          <a:noFill/>
        </p:spPr>
        <p:txBody>
          <a:bodyPr wrap="square" rtlCol="0">
            <a:spAutoFit/>
          </a:bodyPr>
          <a:lstStyle/>
          <a:p>
            <a:pPr indent="0">
              <a:buFont typeface="Arial" panose="020B0604020202020204" pitchFamily="34" charset="0"/>
              <a:buNone/>
            </a:pPr>
            <a:r>
              <a:rPr lang="en-US" altLang="zh-CN" sz="5400" b="1" dirty="0" smtClean="0">
                <a:solidFill>
                  <a:schemeClr val="bg1"/>
                </a:solidFill>
                <a:sym typeface="+mn-ea"/>
              </a:rPr>
              <a:t>Everything you need to know about SGX</a:t>
            </a:r>
            <a:endParaRPr lang="zh-CN" altLang="en-US" sz="5400" b="1" dirty="0">
              <a:solidFill>
                <a:schemeClr val="bg1"/>
              </a:solidFill>
              <a:latin typeface="Arial Black" panose="020B0A04020102020204" pitchFamily="34" charset="0"/>
              <a:cs typeface="Arial" panose="020B0604020202020204" pitchFamily="3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572135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b="1" dirty="0" smtClean="0"/>
              <a:t>Dividends</a:t>
            </a:r>
            <a:endParaRPr lang="en-US" sz="2800" dirty="0"/>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11" name="TextBox 10"/>
          <p:cNvSpPr txBox="1"/>
          <p:nvPr/>
        </p:nvSpPr>
        <p:spPr>
          <a:xfrm>
            <a:off x="0" y="1507989"/>
            <a:ext cx="5830784" cy="5293757"/>
          </a:xfrm>
          <a:prstGeom prst="rect">
            <a:avLst/>
          </a:prstGeom>
          <a:noFill/>
        </p:spPr>
        <p:txBody>
          <a:bodyPr wrap="square" rtlCol="0">
            <a:spAutoFit/>
          </a:bodyPr>
          <a:lstStyle/>
          <a:p>
            <a:r>
              <a:rPr lang="en-US" altLang="zh-CN" sz="2000" dirty="0" smtClean="0"/>
              <a:t>This chart appears to show the dividend yield percentages over time for three banks: </a:t>
            </a:r>
            <a:r>
              <a:rPr lang="en-US" altLang="zh-CN" sz="2000" b="1" dirty="0" smtClean="0"/>
              <a:t>OCBC, DBS, and UOB</a:t>
            </a:r>
            <a:r>
              <a:rPr lang="en-US" altLang="zh-CN" sz="2000" dirty="0" smtClean="0"/>
              <a:t>. From the trends, it seems that the dividend yields have fluctuated but show a general increase in more recent years. </a:t>
            </a:r>
            <a:br>
              <a:rPr lang="en-US" altLang="zh-CN" sz="2000" dirty="0" smtClean="0"/>
            </a:br>
            <a:r>
              <a:rPr lang="en-US" altLang="zh-CN" sz="2000" dirty="0" smtClean="0"/>
              <a:t>Each of these three banks has been distributing dividends to its shareholders annually, and calculations show that the average dividend yield over the past 20 years has reached 3.51%. This figure is approximately 1% higher than the interest rate of the </a:t>
            </a:r>
            <a:r>
              <a:rPr lang="en-US" altLang="zh-CN" sz="2000" b="1" dirty="0" smtClean="0"/>
              <a:t>Central Provident Fund's (CPF) </a:t>
            </a:r>
            <a:r>
              <a:rPr lang="en-US" altLang="zh-CN" sz="2000" dirty="0" smtClean="0"/>
              <a:t>ordinary account, which has remained at 2.5% over the same period. We can consider the CPF interest rate as the risk-free rate. The consistency of this yield suggests a dependable return for investors in comparison to the CPF's stable interest rate.</a:t>
            </a:r>
            <a:endParaRPr lang="zh-CN" altLang="zh-CN" sz="2000" dirty="0" smtClean="0"/>
          </a:p>
          <a:p>
            <a:endParaRPr lang="zh-CN" altLang="en-US" dirty="0"/>
          </a:p>
        </p:txBody>
      </p:sp>
      <p:pic>
        <p:nvPicPr>
          <p:cNvPr id="12" name="图片 11" descr="图表, 折线图&#10;&#10;描述已自动生成"/>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tretch>
            <a:fillRect/>
          </a:stretch>
        </p:blipFill>
        <p:spPr>
          <a:xfrm>
            <a:off x="6482939" y="1543792"/>
            <a:ext cx="5143004" cy="401023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572135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b="1" dirty="0" smtClean="0"/>
              <a:t>Comparison to Banks in China and US</a:t>
            </a:r>
            <a:endParaRPr lang="en-US" sz="2800" dirty="0"/>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11" name="TextBox 10"/>
          <p:cNvSpPr txBox="1"/>
          <p:nvPr/>
        </p:nvSpPr>
        <p:spPr>
          <a:xfrm>
            <a:off x="0" y="1507989"/>
            <a:ext cx="5830784" cy="4370427"/>
          </a:xfrm>
          <a:prstGeom prst="rect">
            <a:avLst/>
          </a:prstGeom>
          <a:noFill/>
        </p:spPr>
        <p:txBody>
          <a:bodyPr wrap="square" rtlCol="0">
            <a:spAutoFit/>
          </a:bodyPr>
          <a:lstStyle/>
          <a:p>
            <a:r>
              <a:rPr lang="en-US" altLang="zh-CN" sz="2000" dirty="0" smtClean="0"/>
              <a:t>In comparing the dividend yields of banks from Singapore, China, and the USA, selecting three top market-cap banks from each and averaging their dividend yields over the past two decades, we observe a trend starting from 2010. Chinese banks rank first in dividend yield, followed by Singaporean and then American banks. Singaporean banks show a trend of catching up with Chinese banks in recent years. The average dividend yields over the last 20 years for Chinese, Singaporean, and American banks are approximately 4.49%, 3.51%, and 2.55%, respectively. In a global comparison, Singaporean banks' dividend yields are at a moderate level.</a:t>
            </a:r>
            <a:endParaRPr lang="zh-CN" altLang="zh-CN" sz="2000" dirty="0" smtClean="0"/>
          </a:p>
          <a:p>
            <a:endParaRPr lang="zh-CN" altLang="en-US" dirty="0"/>
          </a:p>
        </p:txBody>
      </p:sp>
      <p:pic>
        <p:nvPicPr>
          <p:cNvPr id="16" name="图片 15" descr="图表, 折线图&#10;&#10;描述已自动生成"/>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tretch>
            <a:fillRect/>
          </a:stretch>
        </p:blipFill>
        <p:spPr>
          <a:xfrm>
            <a:off x="6340433" y="1541483"/>
            <a:ext cx="4857997" cy="386178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572135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b="1" dirty="0" smtClean="0"/>
              <a:t>Volatility Analysis</a:t>
            </a:r>
            <a:endParaRPr lang="en-US" sz="2800" dirty="0"/>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11" name="TextBox 10"/>
          <p:cNvSpPr txBox="1"/>
          <p:nvPr/>
        </p:nvSpPr>
        <p:spPr>
          <a:xfrm>
            <a:off x="0" y="1507989"/>
            <a:ext cx="5830784" cy="2862322"/>
          </a:xfrm>
          <a:prstGeom prst="rect">
            <a:avLst/>
          </a:prstGeom>
          <a:noFill/>
        </p:spPr>
        <p:txBody>
          <a:bodyPr wrap="square" rtlCol="0">
            <a:spAutoFit/>
          </a:bodyPr>
          <a:lstStyle/>
          <a:p>
            <a:r>
              <a:rPr lang="en-US" altLang="zh-CN" sz="2000" dirty="0" smtClean="0"/>
              <a:t>Analyzing the standard deviations of these three banks, with DBS at 7.97, UOB at 6.58, and OCBC at 3.05, indicates that DBS has the highest volatility, followed by UOB, and OCBC has the lowest. This is also reflected in their stock price movements. Therefore, if you are a risk-averse investor, it's recommended to invest in OCBC. However, if you are willing to take on more risk for the potential of higher returns, DBS could be the better choice for investment.</a:t>
            </a:r>
            <a:endParaRPr lang="zh-CN" altLang="en-US" dirty="0"/>
          </a:p>
        </p:txBody>
      </p:sp>
      <p:pic>
        <p:nvPicPr>
          <p:cNvPr id="12" name="图片 11" descr="图形用户界面, 图表, 直方图&#10;&#10;描述已自动生成"/>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tretch>
            <a:fillRect/>
          </a:stretch>
        </p:blipFill>
        <p:spPr>
          <a:xfrm>
            <a:off x="5854536" y="1568623"/>
            <a:ext cx="5811825" cy="400090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35" y="2138680"/>
            <a:ext cx="12191365" cy="196405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p:cNvSpPr txBox="1"/>
          <p:nvPr/>
        </p:nvSpPr>
        <p:spPr>
          <a:xfrm>
            <a:off x="191069" y="2754660"/>
            <a:ext cx="12000931" cy="923330"/>
          </a:xfrm>
          <a:prstGeom prst="rect">
            <a:avLst/>
          </a:prstGeom>
          <a:noFill/>
        </p:spPr>
        <p:txBody>
          <a:bodyPr wrap="square" rtlCol="0">
            <a:spAutoFit/>
          </a:bodyPr>
          <a:lstStyle/>
          <a:p>
            <a:r>
              <a:rPr lang="en-US" sz="5400" dirty="0" smtClean="0">
                <a:solidFill>
                  <a:schemeClr val="bg1"/>
                </a:solidFill>
                <a:latin typeface="Arial Black" panose="020B0A04020102020204" pitchFamily="34" charset="0"/>
                <a:cs typeface="Arial" panose="020B0604020202020204" pitchFamily="34" charset="0"/>
              </a:rPr>
              <a:t>          Analysis on REITs</a:t>
            </a:r>
            <a:endParaRPr lang="en-US" sz="5400" dirty="0">
              <a:solidFill>
                <a:schemeClr val="bg1"/>
              </a:solidFill>
              <a:latin typeface="Arial Black" panose="020B0A040201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402336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solidFill>
                  <a:schemeClr val="bg1"/>
                </a:solidFill>
                <a:effectLst/>
              </a:rPr>
              <a:t>          What </a:t>
            </a:r>
            <a:r>
              <a:rPr lang="en-US" altLang="zh-CN" sz="2800" b="1" dirty="0">
                <a:solidFill>
                  <a:schemeClr val="bg1"/>
                </a:solidFill>
                <a:effectLst/>
              </a:rPr>
              <a:t>is REITs</a:t>
            </a:r>
            <a:endParaRPr lang="en-US" altLang="zh-CN" sz="2800" b="0" dirty="0">
              <a:solidFill>
                <a:schemeClr val="bg1"/>
              </a:solidFill>
              <a:effectLst/>
            </a:endParaRPr>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11" name="TextBox 10"/>
          <p:cNvSpPr txBox="1"/>
          <p:nvPr/>
        </p:nvSpPr>
        <p:spPr>
          <a:xfrm>
            <a:off x="547140" y="1466548"/>
            <a:ext cx="10727294" cy="4093428"/>
          </a:xfrm>
          <a:prstGeom prst="rect">
            <a:avLst/>
          </a:prstGeom>
          <a:noFill/>
        </p:spPr>
        <p:txBody>
          <a:bodyPr wrap="square" rtlCol="0">
            <a:spAutoFit/>
          </a:bodyPr>
          <a:lstStyle/>
          <a:p>
            <a:r>
              <a:rPr lang="en-US" altLang="zh-CN" sz="2000" b="0" dirty="0">
                <a:effectLst/>
              </a:rPr>
              <a:t>A real estate investment trust (REIT) is a company that owns, operates, or finances income-generating real estate. They package properties they owned as mutual trusts and put into equity market.</a:t>
            </a:r>
          </a:p>
          <a:p>
            <a:r>
              <a:rPr lang="en-US" altLang="zh-CN" sz="2000" b="0" dirty="0">
                <a:effectLst/>
              </a:rPr>
              <a:t/>
            </a:r>
            <a:br>
              <a:rPr lang="en-US" altLang="zh-CN" sz="2000" b="0" dirty="0">
                <a:effectLst/>
              </a:rPr>
            </a:br>
            <a:r>
              <a:rPr lang="en-US" altLang="zh-CN" sz="2000" b="0" dirty="0">
                <a:effectLst/>
              </a:rPr>
              <a:t>The function of REITs is similar to stock. They pool the capital of numerous investors. This makes it possible for individual investors to earn dividends from real estate investments without having to buy, manage, or finance any properties themselves. Compared with physical real estate investments, REITs is more accessible and liquid.</a:t>
            </a:r>
          </a:p>
          <a:p>
            <a:r>
              <a:rPr lang="en-US" altLang="zh-CN" sz="2000" b="0" dirty="0">
                <a:effectLst/>
              </a:rPr>
              <a:t/>
            </a:r>
            <a:br>
              <a:rPr lang="en-US" altLang="zh-CN" sz="2000" b="0" dirty="0">
                <a:effectLst/>
              </a:rPr>
            </a:br>
            <a:r>
              <a:rPr lang="en-US" altLang="zh-CN" sz="2000" b="0" dirty="0">
                <a:effectLst/>
              </a:rPr>
              <a:t>Moreover, REITs invest in most real estate property types, including apartment buildings, data centers, hotels, medical facilities, offices, retail centers, and warehouses etc. In other words, REITs is flexible in invest in commercial, public and residential property at same period. In contrast, the physical real estate investments may not achieve this diversification.</a:t>
            </a:r>
          </a:p>
          <a:p>
            <a:endParaRPr lang="zh-CN" altLang="zh-CN" sz="2000" dirty="0"/>
          </a:p>
        </p:txBody>
      </p:sp>
      <p:sp>
        <p:nvSpPr>
          <p:cNvPr id="3" name="TextBox 2">
            <a:extLst>
              <a:ext uri="{FF2B5EF4-FFF2-40B4-BE49-F238E27FC236}">
                <a16:creationId xmlns="" xmlns:a16="http://schemas.microsoft.com/office/drawing/2014/main" id="{AAB48E33-BC6B-19A3-00FA-F623F9C82735}"/>
              </a:ext>
            </a:extLst>
          </p:cNvPr>
          <p:cNvSpPr txBox="1"/>
          <p:nvPr/>
        </p:nvSpPr>
        <p:spPr>
          <a:xfrm>
            <a:off x="547750" y="5210554"/>
            <a:ext cx="10233251" cy="1323439"/>
          </a:xfrm>
          <a:prstGeom prst="rect">
            <a:avLst/>
          </a:prstGeom>
          <a:noFill/>
        </p:spPr>
        <p:txBody>
          <a:bodyPr wrap="none" rtlCol="0">
            <a:spAutoFit/>
          </a:bodyPr>
          <a:lstStyle/>
          <a:p>
            <a:r>
              <a:rPr lang="en-US" altLang="zh-CN" sz="2000" dirty="0" smtClean="0"/>
              <a:t>Singapore </a:t>
            </a:r>
            <a:r>
              <a:rPr lang="en-US" altLang="zh-CN" sz="2000" dirty="0"/>
              <a:t>REITs are an important component of Singapore’s stock market</a:t>
            </a:r>
          </a:p>
          <a:p>
            <a:endParaRPr lang="en-US" altLang="zh-CN" sz="2000" dirty="0"/>
          </a:p>
          <a:p>
            <a:r>
              <a:rPr lang="en-US" altLang="zh-CN" sz="2000" dirty="0"/>
              <a:t>Largest REIT market in Asia ex-Japan. Specially, one-fifth the stock market of SG is taken by REITs.</a:t>
            </a:r>
          </a:p>
          <a:p>
            <a:r>
              <a:rPr lang="en-US" altLang="zh-CN" sz="2000" dirty="0"/>
              <a:t>Source: &lt;https://www.reitas.sg/singapore-reits/overview-of-the-s-reit-industry/&gt;</a:t>
            </a:r>
            <a:endParaRPr lang="zh-CN" alt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402336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Market Cap</a:t>
            </a:r>
            <a:endParaRPr lang="en-US" sz="2800" b="1" dirty="0"/>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16" name="TextBox 15"/>
          <p:cNvSpPr txBox="1"/>
          <p:nvPr/>
        </p:nvSpPr>
        <p:spPr>
          <a:xfrm>
            <a:off x="1091821" y="2019869"/>
            <a:ext cx="9990161" cy="830997"/>
          </a:xfrm>
          <a:prstGeom prst="rect">
            <a:avLst/>
          </a:prstGeom>
          <a:noFill/>
        </p:spPr>
        <p:txBody>
          <a:bodyPr wrap="square" rtlCol="0">
            <a:spAutoFit/>
          </a:bodyPr>
          <a:lstStyle/>
          <a:p>
            <a:pPr lvl="0"/>
            <a:endParaRPr lang="en-US" altLang="zh-CN" sz="2400" dirty="0"/>
          </a:p>
          <a:p>
            <a:endParaRPr lang="en-US" altLang="zh-CN" sz="2400" dirty="0"/>
          </a:p>
        </p:txBody>
      </p:sp>
      <p:pic>
        <p:nvPicPr>
          <p:cNvPr id="3" name="Picture 2">
            <a:extLst>
              <a:ext uri="{FF2B5EF4-FFF2-40B4-BE49-F238E27FC236}">
                <a16:creationId xmlns="" xmlns:a16="http://schemas.microsoft.com/office/drawing/2014/main" id="{5924889E-88AA-C6FE-48B5-7908EE486F78}"/>
              </a:ext>
            </a:extLst>
          </p:cNvPr>
          <p:cNvPicPr>
            <a:picLocks noChangeAspect="1"/>
          </p:cNvPicPr>
          <p:nvPr/>
        </p:nvPicPr>
        <p:blipFill>
          <a:blip r:embed="rId3" cstate="print"/>
          <a:stretch>
            <a:fillRect/>
          </a:stretch>
        </p:blipFill>
        <p:spPr>
          <a:xfrm>
            <a:off x="0" y="1557336"/>
            <a:ext cx="5524500" cy="4333875"/>
          </a:xfrm>
          <a:prstGeom prst="rect">
            <a:avLst/>
          </a:prstGeom>
        </p:spPr>
      </p:pic>
      <p:sp>
        <p:nvSpPr>
          <p:cNvPr id="5" name="TextBox 4">
            <a:extLst>
              <a:ext uri="{FF2B5EF4-FFF2-40B4-BE49-F238E27FC236}">
                <a16:creationId xmlns="" xmlns:a16="http://schemas.microsoft.com/office/drawing/2014/main" id="{AD0C3A17-51CD-CD74-CAE5-C6CC6EEFE669}"/>
              </a:ext>
            </a:extLst>
          </p:cNvPr>
          <p:cNvSpPr txBox="1"/>
          <p:nvPr/>
        </p:nvSpPr>
        <p:spPr>
          <a:xfrm>
            <a:off x="0" y="5902493"/>
            <a:ext cx="11902044" cy="646331"/>
          </a:xfrm>
          <a:prstGeom prst="rect">
            <a:avLst/>
          </a:prstGeom>
          <a:noFill/>
        </p:spPr>
        <p:txBody>
          <a:bodyPr wrap="square" rtlCol="0">
            <a:spAutoFit/>
          </a:bodyPr>
          <a:lstStyle/>
          <a:p>
            <a:r>
              <a:rPr lang="en-US" altLang="zh-CN" dirty="0"/>
              <a:t>The market cap of S-REITs is comparable to Australia and UK. In percentage of the entire stock market, S-REITs shows a large impacts.</a:t>
            </a:r>
            <a:endParaRPr lang="zh-CN" altLang="en-US" dirty="0"/>
          </a:p>
        </p:txBody>
      </p:sp>
      <p:pic>
        <p:nvPicPr>
          <p:cNvPr id="10" name="Picture 9">
            <a:extLst>
              <a:ext uri="{FF2B5EF4-FFF2-40B4-BE49-F238E27FC236}">
                <a16:creationId xmlns="" xmlns:a16="http://schemas.microsoft.com/office/drawing/2014/main" id="{62D85E07-4144-AF8C-6EE6-263B056BFA4F}"/>
              </a:ext>
            </a:extLst>
          </p:cNvPr>
          <p:cNvPicPr>
            <a:picLocks noChangeAspect="1"/>
          </p:cNvPicPr>
          <p:nvPr/>
        </p:nvPicPr>
        <p:blipFill>
          <a:blip r:embed="rId4" cstate="print"/>
          <a:stretch>
            <a:fillRect/>
          </a:stretch>
        </p:blipFill>
        <p:spPr>
          <a:xfrm>
            <a:off x="5764544" y="2069489"/>
            <a:ext cx="6427456" cy="316706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402336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solidFill>
                  <a:schemeClr val="bg1"/>
                </a:solidFill>
              </a:rPr>
              <a:t>     Characters of </a:t>
            </a:r>
            <a:r>
              <a:rPr lang="en-US" altLang="zh-CN" sz="2800" b="1" dirty="0" smtClean="0">
                <a:solidFill>
                  <a:schemeClr val="bg1"/>
                </a:solidFill>
                <a:effectLst/>
              </a:rPr>
              <a:t>REITs</a:t>
            </a:r>
            <a:endParaRPr lang="en-US" altLang="zh-CN" sz="2800" b="0" dirty="0">
              <a:solidFill>
                <a:schemeClr val="bg1"/>
              </a:solidFill>
              <a:effectLst/>
            </a:endParaRPr>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5" name="TextBox 4">
            <a:extLst>
              <a:ext uri="{FF2B5EF4-FFF2-40B4-BE49-F238E27FC236}">
                <a16:creationId xmlns="" xmlns:a16="http://schemas.microsoft.com/office/drawing/2014/main" id="{6C29294B-8CCA-6E0E-ED68-F9A59893ABE9}"/>
              </a:ext>
            </a:extLst>
          </p:cNvPr>
          <p:cNvSpPr txBox="1"/>
          <p:nvPr/>
        </p:nvSpPr>
        <p:spPr>
          <a:xfrm>
            <a:off x="320634" y="2541320"/>
            <a:ext cx="10485912" cy="3447098"/>
          </a:xfrm>
          <a:prstGeom prst="rect">
            <a:avLst/>
          </a:prstGeom>
          <a:noFill/>
        </p:spPr>
        <p:txBody>
          <a:bodyPr wrap="square" rtlCol="0">
            <a:spAutoFit/>
          </a:bodyPr>
          <a:lstStyle/>
          <a:p>
            <a:endParaRPr lang="en-US" altLang="zh-CN" dirty="0"/>
          </a:p>
          <a:p>
            <a:r>
              <a:rPr lang="en-US" altLang="zh-CN" sz="2000" dirty="0" smtClean="0"/>
              <a:t>By </a:t>
            </a:r>
            <a:r>
              <a:rPr lang="en-US" altLang="zh-CN" sz="2000" dirty="0"/>
              <a:t>law and IRS regulation, REITs must pay out 90% or more of their taxable profits to shareholders in the form of dividends</a:t>
            </a:r>
            <a:r>
              <a:rPr lang="en-US" altLang="zh-CN" sz="2000" dirty="0" smtClean="0"/>
              <a:t>.</a:t>
            </a:r>
          </a:p>
          <a:p>
            <a:endParaRPr lang="en-US" altLang="zh-CN" sz="2000" dirty="0" smtClean="0"/>
          </a:p>
          <a:p>
            <a:r>
              <a:rPr lang="en-US" altLang="zh-CN" sz="2000" dirty="0" smtClean="0"/>
              <a:t>As </a:t>
            </a:r>
            <a:r>
              <a:rPr lang="en-US" altLang="zh-CN" sz="2000" dirty="0"/>
              <a:t>a result, REIT companies are often exempt from most corporate income tax. Hence, REITs provide a high dividend for investors.</a:t>
            </a:r>
          </a:p>
          <a:p>
            <a:endParaRPr lang="en-US" altLang="zh-CN" sz="2000" dirty="0"/>
          </a:p>
          <a:p>
            <a:r>
              <a:rPr lang="en-US" altLang="zh-CN" sz="2000" dirty="0"/>
              <a:t>*Forward dividend &amp; yield*</a:t>
            </a:r>
          </a:p>
          <a:p>
            <a:r>
              <a:rPr lang="en-US" altLang="zh-CN" sz="2000" dirty="0"/>
              <a:t>The percentage of a company's current stock price that it expects to pay out as dividends over 12 months</a:t>
            </a:r>
            <a:r>
              <a:rPr lang="en-US" altLang="zh-CN" sz="2000" dirty="0" smtClean="0"/>
              <a:t>.</a:t>
            </a:r>
          </a:p>
          <a:p>
            <a:r>
              <a:rPr lang="en-US" altLang="zh-CN" sz="2000" dirty="0" smtClean="0"/>
              <a:t> </a:t>
            </a:r>
            <a:r>
              <a:rPr lang="en-US" altLang="zh-CN" sz="2000" dirty="0"/>
              <a:t>(Based on 15th March close price calculation)</a:t>
            </a:r>
            <a:endParaRPr lang="zh-CN" altLang="en-US" sz="2000" dirty="0"/>
          </a:p>
        </p:txBody>
      </p:sp>
      <p:sp>
        <p:nvSpPr>
          <p:cNvPr id="11" name="文本框 2"/>
          <p:cNvSpPr txBox="1"/>
          <p:nvPr/>
        </p:nvSpPr>
        <p:spPr>
          <a:xfrm>
            <a:off x="284406" y="1676210"/>
            <a:ext cx="7087235" cy="800219"/>
          </a:xfrm>
          <a:prstGeom prst="rect">
            <a:avLst/>
          </a:prstGeom>
          <a:noFill/>
        </p:spPr>
        <p:txBody>
          <a:bodyPr wrap="square" rtlCol="0">
            <a:spAutoFit/>
          </a:bodyPr>
          <a:lstStyle/>
          <a:p>
            <a:pPr indent="0">
              <a:buFont typeface="Arial" panose="020B0604020202020204" pitchFamily="34" charset="0"/>
              <a:buNone/>
            </a:pPr>
            <a:r>
              <a:rPr lang="en-US" altLang="zh-CN" sz="2800" b="1" dirty="0" smtClean="0">
                <a:solidFill>
                  <a:schemeClr val="accent1">
                    <a:lumMod val="50000"/>
                  </a:schemeClr>
                </a:solidFill>
              </a:rPr>
              <a:t>High dividends but low value</a:t>
            </a:r>
          </a:p>
          <a:p>
            <a:pPr marL="342900" indent="-342900">
              <a:buFont typeface="+mj-lt"/>
              <a:buAutoNum type="arabicPeriod"/>
            </a:pPr>
            <a:endParaRPr lang="zh-CN" altLang="en-US" dirty="0" smtClean="0"/>
          </a:p>
        </p:txBody>
      </p:sp>
    </p:spTree>
    <p:extLst>
      <p:ext uri="{BB962C8B-B14F-4D97-AF65-F5344CB8AC3E}">
        <p14:creationId xmlns="" xmlns:p14="http://schemas.microsoft.com/office/powerpoint/2010/main" val="29654149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402336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solidFill>
                  <a:schemeClr val="bg1"/>
                </a:solidFill>
              </a:rPr>
              <a:t>     Research Subjects</a:t>
            </a:r>
            <a:endParaRPr lang="en-US" altLang="zh-CN" sz="2800" b="0" dirty="0">
              <a:solidFill>
                <a:schemeClr val="bg1"/>
              </a:solidFill>
              <a:effectLst/>
            </a:endParaRPr>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5" name="TextBox 4">
            <a:extLst>
              <a:ext uri="{FF2B5EF4-FFF2-40B4-BE49-F238E27FC236}">
                <a16:creationId xmlns="" xmlns:a16="http://schemas.microsoft.com/office/drawing/2014/main" id="{FDE5D3D6-0854-830D-4F7C-C8AD1A6A2CE4}"/>
              </a:ext>
            </a:extLst>
          </p:cNvPr>
          <p:cNvSpPr txBox="1"/>
          <p:nvPr/>
        </p:nvSpPr>
        <p:spPr>
          <a:xfrm>
            <a:off x="0" y="1463177"/>
            <a:ext cx="14225420" cy="5078313"/>
          </a:xfrm>
          <a:prstGeom prst="rect">
            <a:avLst/>
          </a:prstGeom>
          <a:noFill/>
        </p:spPr>
        <p:txBody>
          <a:bodyPr wrap="square" rtlCol="0">
            <a:spAutoFit/>
          </a:bodyPr>
          <a:lstStyle/>
          <a:p>
            <a:r>
              <a:rPr lang="en-US" altLang="zh-CN" b="1" dirty="0"/>
              <a:t>REITs:</a:t>
            </a:r>
          </a:p>
          <a:p>
            <a:r>
              <a:rPr lang="en-US" altLang="zh-CN" dirty="0" smtClean="0"/>
              <a:t>Sabana </a:t>
            </a:r>
            <a:r>
              <a:rPr lang="en-US" altLang="zh-CN" dirty="0"/>
              <a:t>REIT (SGX: M1GU</a:t>
            </a:r>
            <a:r>
              <a:rPr lang="en-US" altLang="zh-CN" dirty="0" smtClean="0"/>
              <a:t>) (Singapore)</a:t>
            </a:r>
            <a:endParaRPr lang="en-US" altLang="zh-CN" dirty="0"/>
          </a:p>
          <a:p>
            <a:r>
              <a:rPr lang="en-US" altLang="zh-CN" dirty="0" smtClean="0"/>
              <a:t>Keppel Pacific Oak US REIT (SGX: CMOU) (US)</a:t>
            </a:r>
          </a:p>
          <a:p>
            <a:r>
              <a:rPr lang="en-US" altLang="zh-CN" dirty="0" smtClean="0"/>
              <a:t> Frasers </a:t>
            </a:r>
            <a:r>
              <a:rPr lang="en-US" altLang="zh-CN" dirty="0"/>
              <a:t>Logistics &amp; Commercial Trust (SGX: BUOU</a:t>
            </a:r>
            <a:r>
              <a:rPr lang="en-US" altLang="zh-CN" dirty="0" smtClean="0"/>
              <a:t>) (Singapore and Europe)</a:t>
            </a:r>
            <a:endParaRPr lang="en-US" altLang="zh-CN" dirty="0"/>
          </a:p>
          <a:p>
            <a:r>
              <a:rPr lang="en-US" altLang="zh-CN" dirty="0"/>
              <a:t> </a:t>
            </a:r>
            <a:r>
              <a:rPr lang="en-US" altLang="zh-CN" dirty="0" smtClean="0"/>
              <a:t>Mapletree </a:t>
            </a:r>
            <a:r>
              <a:rPr lang="en-US" altLang="zh-CN" dirty="0"/>
              <a:t>Logistics Trust (SGX: M44U</a:t>
            </a:r>
            <a:r>
              <a:rPr lang="en-US" altLang="zh-CN" dirty="0" smtClean="0"/>
              <a:t>) (International)</a:t>
            </a:r>
          </a:p>
          <a:p>
            <a:endParaRPr lang="en-US" altLang="zh-CN" dirty="0"/>
          </a:p>
          <a:p>
            <a:r>
              <a:rPr lang="en-US" altLang="zh-CN" b="1" dirty="0" smtClean="0"/>
              <a:t>Stocks </a:t>
            </a:r>
            <a:r>
              <a:rPr lang="en-US" altLang="zh-CN" b="1" dirty="0"/>
              <a:t>in other sectors (Non-REITs): </a:t>
            </a:r>
          </a:p>
          <a:p>
            <a:r>
              <a:rPr lang="en-US" altLang="zh-CN" dirty="0"/>
              <a:t>SGX-Singapore Exchange Limited,</a:t>
            </a:r>
          </a:p>
          <a:p>
            <a:r>
              <a:rPr lang="en-US" altLang="zh-CN" dirty="0" smtClean="0"/>
              <a:t>Singapore </a:t>
            </a:r>
            <a:r>
              <a:rPr lang="en-US" altLang="zh-CN" dirty="0"/>
              <a:t>Telecommunications Limited,</a:t>
            </a:r>
          </a:p>
          <a:p>
            <a:r>
              <a:rPr lang="en-US" altLang="zh-CN" dirty="0" smtClean="0"/>
              <a:t>Yangzijiang </a:t>
            </a:r>
            <a:r>
              <a:rPr lang="en-US" altLang="zh-CN" dirty="0"/>
              <a:t>Shipbuilding (Holdings) Ltd.</a:t>
            </a:r>
          </a:p>
          <a:p>
            <a:r>
              <a:rPr lang="en-US" altLang="zh-CN" dirty="0" smtClean="0"/>
              <a:t>Wilmar </a:t>
            </a:r>
            <a:r>
              <a:rPr lang="en-US" altLang="zh-CN" dirty="0"/>
              <a:t>International Limited (5%) Agriculture Golden Agri-Resources Ltd</a:t>
            </a:r>
          </a:p>
          <a:p>
            <a:r>
              <a:rPr lang="en-US" altLang="zh-CN" dirty="0" smtClean="0"/>
              <a:t>Singapore </a:t>
            </a:r>
            <a:r>
              <a:rPr lang="en-US" altLang="zh-CN" dirty="0"/>
              <a:t>Airlines </a:t>
            </a:r>
            <a:r>
              <a:rPr lang="en-US" altLang="zh-CN" dirty="0" smtClean="0"/>
              <a:t>Limited; Utilities-Sembcorp </a:t>
            </a:r>
            <a:r>
              <a:rPr lang="en-US" altLang="zh-CN" dirty="0"/>
              <a:t>Industries Ltd</a:t>
            </a:r>
          </a:p>
          <a:p>
            <a:r>
              <a:rPr lang="en-US" altLang="zh-CN" dirty="0"/>
              <a:t>Services-United Overseas Insurance </a:t>
            </a:r>
            <a:r>
              <a:rPr lang="en-US" altLang="zh-CN" dirty="0" smtClean="0"/>
              <a:t>Limited</a:t>
            </a:r>
          </a:p>
          <a:p>
            <a:endParaRPr lang="en-US" altLang="zh-CN" dirty="0"/>
          </a:p>
          <a:p>
            <a:r>
              <a:rPr lang="en-US" altLang="zh-CN" b="1" dirty="0" smtClean="0"/>
              <a:t>Real-estate </a:t>
            </a:r>
            <a:r>
              <a:rPr lang="en-US" altLang="zh-CN" b="1" dirty="0"/>
              <a:t>Stocks:</a:t>
            </a:r>
          </a:p>
          <a:p>
            <a:r>
              <a:rPr lang="en-US" altLang="zh-CN" dirty="0"/>
              <a:t>Keppel Ltd.</a:t>
            </a:r>
          </a:p>
          <a:p>
            <a:r>
              <a:rPr lang="en-US" altLang="zh-CN" dirty="0"/>
              <a:t>CapitaLand Investment Limited </a:t>
            </a:r>
          </a:p>
          <a:p>
            <a:r>
              <a:rPr lang="en-US" altLang="zh-CN" dirty="0"/>
              <a:t>City Developments Limited</a:t>
            </a:r>
            <a:endParaRPr lang="zh-CN" altLang="en-US" dirty="0"/>
          </a:p>
        </p:txBody>
      </p:sp>
      <p:pic>
        <p:nvPicPr>
          <p:cNvPr id="11" name="Picture 8">
            <a:extLst>
              <a:ext uri="{FF2B5EF4-FFF2-40B4-BE49-F238E27FC236}">
                <a16:creationId xmlns="" xmlns:a16="http://schemas.microsoft.com/office/drawing/2014/main" id="{2DAF0647-AC24-FF37-B566-3B26386864B8}"/>
              </a:ext>
            </a:extLst>
          </p:cNvPr>
          <p:cNvPicPr>
            <a:picLocks noChangeAspect="1"/>
          </p:cNvPicPr>
          <p:nvPr/>
        </p:nvPicPr>
        <p:blipFill>
          <a:blip r:embed="rId3" cstate="print"/>
          <a:stretch>
            <a:fillRect/>
          </a:stretch>
        </p:blipFill>
        <p:spPr>
          <a:xfrm>
            <a:off x="6982692" y="1701386"/>
            <a:ext cx="5218938" cy="3927517"/>
          </a:xfrm>
          <a:prstGeom prst="rect">
            <a:avLst/>
          </a:prstGeom>
        </p:spPr>
      </p:pic>
    </p:spTree>
    <p:extLst>
      <p:ext uri="{BB962C8B-B14F-4D97-AF65-F5344CB8AC3E}">
        <p14:creationId xmlns="" xmlns:p14="http://schemas.microsoft.com/office/powerpoint/2010/main" val="6551528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402336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800" b="1" dirty="0" smtClean="0">
                <a:solidFill>
                  <a:schemeClr val="bg1"/>
                </a:solidFill>
                <a:latin typeface="Consolas" panose="020B0609020204030204" pitchFamily="49" charset="0"/>
              </a:rPr>
              <a:t>     Stability</a:t>
            </a:r>
            <a:endParaRPr lang="en-US" altLang="zh-CN" sz="2800" b="0" dirty="0">
              <a:solidFill>
                <a:schemeClr val="bg1"/>
              </a:solidFill>
              <a:effectLst/>
              <a:latin typeface="Consolas" panose="020B0609020204030204" pitchFamily="49" charset="0"/>
            </a:endParaRPr>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3" name="TextBox 2">
            <a:extLst>
              <a:ext uri="{FF2B5EF4-FFF2-40B4-BE49-F238E27FC236}">
                <a16:creationId xmlns="" xmlns:a16="http://schemas.microsoft.com/office/drawing/2014/main" id="{9EF6CDB3-3EEF-540A-3F8C-A6095FD0EEB4}"/>
              </a:ext>
            </a:extLst>
          </p:cNvPr>
          <p:cNvSpPr txBox="1"/>
          <p:nvPr/>
        </p:nvSpPr>
        <p:spPr>
          <a:xfrm>
            <a:off x="374875" y="1484553"/>
            <a:ext cx="11275523" cy="2585323"/>
          </a:xfrm>
          <a:prstGeom prst="rect">
            <a:avLst/>
          </a:prstGeom>
          <a:noFill/>
        </p:spPr>
        <p:txBody>
          <a:bodyPr wrap="square" rtlCol="0">
            <a:spAutoFit/>
          </a:bodyPr>
          <a:lstStyle/>
          <a:p>
            <a:r>
              <a:rPr lang="en-US" altLang="zh-CN" dirty="0"/>
              <a:t>The forward dividends &amp; yields of REITs is relative high. However, the price of REITs less than other stocks.</a:t>
            </a:r>
          </a:p>
          <a:p>
            <a:endParaRPr lang="en-US" altLang="zh-CN" dirty="0"/>
          </a:p>
          <a:p>
            <a:r>
              <a:rPr lang="en-US" altLang="zh-CN" dirty="0"/>
              <a:t>Why ? </a:t>
            </a:r>
          </a:p>
          <a:p>
            <a:r>
              <a:rPr lang="en-US" altLang="zh-CN" dirty="0"/>
              <a:t>The contractual nature of commercial real estate leases and the predictability of rental income and </a:t>
            </a:r>
            <a:r>
              <a:rPr lang="en-US" altLang="zh-CN" dirty="0" smtClean="0"/>
              <a:t>expenses,</a:t>
            </a:r>
          </a:p>
          <a:p>
            <a:r>
              <a:rPr lang="en-US" altLang="zh-CN" dirty="0" smtClean="0"/>
              <a:t>give </a:t>
            </a:r>
            <a:r>
              <a:rPr lang="en-US" altLang="zh-CN" dirty="0"/>
              <a:t>REITs a defensive quality - the price is relative stable at certain level.</a:t>
            </a:r>
          </a:p>
          <a:p>
            <a:endParaRPr lang="en-US" altLang="zh-CN" dirty="0"/>
          </a:p>
          <a:p>
            <a:endParaRPr lang="en-US" altLang="zh-CN" dirty="0"/>
          </a:p>
          <a:p>
            <a:endParaRPr lang="en-US" altLang="zh-CN" dirty="0"/>
          </a:p>
          <a:p>
            <a:r>
              <a:rPr lang="en-US" altLang="zh-CN" dirty="0"/>
              <a:t>The character of REITs allowing analysts to more accurately forecast earnings, which helps reduce share price volatility.</a:t>
            </a:r>
            <a:endParaRPr lang="zh-CN" altLang="en-US" dirty="0"/>
          </a:p>
        </p:txBody>
      </p:sp>
      <p:pic>
        <p:nvPicPr>
          <p:cNvPr id="10" name="Picture 9">
            <a:extLst>
              <a:ext uri="{FF2B5EF4-FFF2-40B4-BE49-F238E27FC236}">
                <a16:creationId xmlns="" xmlns:a16="http://schemas.microsoft.com/office/drawing/2014/main" id="{535B458B-9D4C-7905-AE14-A283AED8BF37}"/>
              </a:ext>
            </a:extLst>
          </p:cNvPr>
          <p:cNvPicPr>
            <a:picLocks noChangeAspect="1"/>
          </p:cNvPicPr>
          <p:nvPr/>
        </p:nvPicPr>
        <p:blipFill>
          <a:blip r:embed="rId3" cstate="print"/>
          <a:stretch>
            <a:fillRect/>
          </a:stretch>
        </p:blipFill>
        <p:spPr>
          <a:xfrm>
            <a:off x="0" y="3116686"/>
            <a:ext cx="12192000" cy="2875001"/>
          </a:xfrm>
          <a:prstGeom prst="rect">
            <a:avLst/>
          </a:prstGeom>
        </p:spPr>
      </p:pic>
    </p:spTree>
    <p:extLst>
      <p:ext uri="{BB962C8B-B14F-4D97-AF65-F5344CB8AC3E}">
        <p14:creationId xmlns="" xmlns:p14="http://schemas.microsoft.com/office/powerpoint/2010/main" val="36485484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6460178"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solidFill>
                  <a:schemeClr val="bg1"/>
                </a:solidFill>
                <a:latin typeface="Consolas" panose="020B0609020204030204" pitchFamily="49" charset="0"/>
              </a:rPr>
              <a:t>Exposure to global real estate</a:t>
            </a:r>
            <a:endParaRPr lang="en-US" altLang="zh-CN" sz="2800" b="0" dirty="0">
              <a:solidFill>
                <a:schemeClr val="bg1"/>
              </a:solidFill>
              <a:effectLst/>
              <a:latin typeface="Consolas" panose="020B0609020204030204" pitchFamily="49" charset="0"/>
            </a:endParaRPr>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11" name="TextBox 10">
            <a:extLst>
              <a:ext uri="{FF2B5EF4-FFF2-40B4-BE49-F238E27FC236}">
                <a16:creationId xmlns="" xmlns:a16="http://schemas.microsoft.com/office/drawing/2014/main" id="{6CA0D920-CA48-073D-55B3-78D0D1099BA8}"/>
              </a:ext>
            </a:extLst>
          </p:cNvPr>
          <p:cNvSpPr txBox="1"/>
          <p:nvPr/>
        </p:nvSpPr>
        <p:spPr>
          <a:xfrm>
            <a:off x="403947" y="1698308"/>
            <a:ext cx="6159210" cy="4154984"/>
          </a:xfrm>
          <a:prstGeom prst="rect">
            <a:avLst/>
          </a:prstGeom>
          <a:noFill/>
        </p:spPr>
        <p:txBody>
          <a:bodyPr wrap="square">
            <a:spAutoFit/>
          </a:bodyPr>
          <a:lstStyle/>
          <a:p>
            <a:endParaRPr lang="en-US" altLang="zh-CN" sz="2400" dirty="0"/>
          </a:p>
          <a:p>
            <a:r>
              <a:rPr lang="en-US" altLang="zh-CN" sz="2400" dirty="0"/>
              <a:t>Over 90% of S-REITS own properties outside Singapore. Digging deeper in the systematic risk these REITs face.</a:t>
            </a:r>
          </a:p>
          <a:p>
            <a:endParaRPr lang="en-US" altLang="zh-CN" sz="2400" dirty="0"/>
          </a:p>
          <a:p>
            <a:r>
              <a:rPr lang="en-US" altLang="zh-CN" sz="2400" dirty="0"/>
              <a:t>For analysis, in this section, we use CSOP </a:t>
            </a:r>
            <a:r>
              <a:rPr lang="en-US" altLang="zh-CN" sz="2400" dirty="0" err="1"/>
              <a:t>iEdge</a:t>
            </a:r>
            <a:r>
              <a:rPr lang="en-US" altLang="zh-CN" sz="2400" dirty="0"/>
              <a:t> S-REIT Leaders Index ETF (SRU.SI) as a proxy for SREITs and SG real estate market.</a:t>
            </a:r>
          </a:p>
          <a:p>
            <a:endParaRPr lang="en-US" altLang="zh-CN" sz="2400" dirty="0"/>
          </a:p>
          <a:p>
            <a:r>
              <a:rPr lang="en-US" altLang="zh-CN" sz="2400" dirty="0"/>
              <a:t>Top 7 Holdings of CSOP </a:t>
            </a:r>
            <a:r>
              <a:rPr lang="en-US" altLang="zh-CN" sz="2400" dirty="0" err="1"/>
              <a:t>iEdge</a:t>
            </a:r>
            <a:r>
              <a:rPr lang="en-US" altLang="zh-CN" sz="2400" dirty="0"/>
              <a:t> S-REIT Leaders Index ETF (55.04% of Total Assets)</a:t>
            </a:r>
            <a:endParaRPr lang="zh-CN" altLang="en-US" sz="2400" dirty="0"/>
          </a:p>
        </p:txBody>
      </p:sp>
      <p:pic>
        <p:nvPicPr>
          <p:cNvPr id="16" name="Picture 15">
            <a:extLst>
              <a:ext uri="{FF2B5EF4-FFF2-40B4-BE49-F238E27FC236}">
                <a16:creationId xmlns="" xmlns:a16="http://schemas.microsoft.com/office/drawing/2014/main" id="{C7945C7D-08BA-BDB6-2E1D-3A9E819E659E}"/>
              </a:ext>
            </a:extLst>
          </p:cNvPr>
          <p:cNvPicPr>
            <a:picLocks noChangeAspect="1"/>
          </p:cNvPicPr>
          <p:nvPr/>
        </p:nvPicPr>
        <p:blipFill>
          <a:blip r:embed="rId3" cstate="print"/>
          <a:stretch>
            <a:fillRect/>
          </a:stretch>
        </p:blipFill>
        <p:spPr>
          <a:xfrm>
            <a:off x="7000298" y="2091398"/>
            <a:ext cx="4787755" cy="3916311"/>
          </a:xfrm>
          <a:prstGeom prst="rect">
            <a:avLst/>
          </a:prstGeom>
        </p:spPr>
      </p:pic>
    </p:spTree>
    <p:extLst>
      <p:ext uri="{BB962C8B-B14F-4D97-AF65-F5344CB8AC3E}">
        <p14:creationId xmlns="" xmlns:p14="http://schemas.microsoft.com/office/powerpoint/2010/main" val="2411843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35" y="2138680"/>
            <a:ext cx="12191365" cy="196405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p:cNvSpPr txBox="1"/>
          <p:nvPr/>
        </p:nvSpPr>
        <p:spPr>
          <a:xfrm>
            <a:off x="1632585" y="2659126"/>
            <a:ext cx="9747250" cy="922020"/>
          </a:xfrm>
          <a:prstGeom prst="rect">
            <a:avLst/>
          </a:prstGeom>
          <a:noFill/>
        </p:spPr>
        <p:txBody>
          <a:bodyPr wrap="square" rtlCol="0">
            <a:spAutoFit/>
          </a:bodyPr>
          <a:lstStyle/>
          <a:p>
            <a:r>
              <a:rPr lang="en-US" sz="5400" dirty="0" smtClean="0">
                <a:solidFill>
                  <a:schemeClr val="bg1"/>
                </a:solidFill>
                <a:latin typeface="Arial Black" panose="020B0A04020102020204" pitchFamily="34" charset="0"/>
                <a:cs typeface="Arial" panose="020B0604020202020204" pitchFamily="34" charset="0"/>
              </a:rPr>
              <a:t>    By Sector Analysis </a:t>
            </a:r>
            <a:endParaRPr lang="en-US" sz="5400" dirty="0">
              <a:solidFill>
                <a:schemeClr val="bg1"/>
              </a:solidFill>
              <a:latin typeface="Arial Black" panose="020B0A040201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402336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solidFill>
                  <a:schemeClr val="bg1"/>
                </a:solidFill>
                <a:latin typeface="Consolas" panose="020B0609020204030204" pitchFamily="49" charset="0"/>
              </a:rPr>
              <a:t>    Regression</a:t>
            </a:r>
            <a:endParaRPr lang="en-US" altLang="zh-CN" sz="2800" b="0" dirty="0">
              <a:solidFill>
                <a:schemeClr val="bg1"/>
              </a:solidFill>
              <a:effectLst/>
              <a:latin typeface="Consolas" panose="020B0609020204030204" pitchFamily="49" charset="0"/>
            </a:endParaRPr>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pic>
        <p:nvPicPr>
          <p:cNvPr id="9" name="Picture 8">
            <a:extLst>
              <a:ext uri="{FF2B5EF4-FFF2-40B4-BE49-F238E27FC236}">
                <a16:creationId xmlns="" xmlns:a16="http://schemas.microsoft.com/office/drawing/2014/main" id="{D3AAF184-D6A7-00F2-A217-44CD6FE272CA}"/>
              </a:ext>
            </a:extLst>
          </p:cNvPr>
          <p:cNvPicPr>
            <a:picLocks noChangeAspect="1"/>
          </p:cNvPicPr>
          <p:nvPr/>
        </p:nvPicPr>
        <p:blipFill>
          <a:blip r:embed="rId3" cstate="print"/>
          <a:stretch>
            <a:fillRect/>
          </a:stretch>
        </p:blipFill>
        <p:spPr>
          <a:xfrm>
            <a:off x="3631471" y="0"/>
            <a:ext cx="8560529" cy="6858000"/>
          </a:xfrm>
          <a:prstGeom prst="rect">
            <a:avLst/>
          </a:prstGeom>
        </p:spPr>
      </p:pic>
    </p:spTree>
    <p:extLst>
      <p:ext uri="{BB962C8B-B14F-4D97-AF65-F5344CB8AC3E}">
        <p14:creationId xmlns="" xmlns:p14="http://schemas.microsoft.com/office/powerpoint/2010/main" val="2379076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5747658"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solidFill>
                  <a:srgbClr val="569CD6"/>
                </a:solidFill>
                <a:latin typeface="Consolas" panose="020B0609020204030204" pitchFamily="49" charset="0"/>
              </a:rPr>
              <a:t>   </a:t>
            </a:r>
            <a:r>
              <a:rPr lang="en-US" altLang="zh-CN" sz="2800" b="1" dirty="0" smtClean="0">
                <a:solidFill>
                  <a:schemeClr val="bg1"/>
                </a:solidFill>
              </a:rPr>
              <a:t>Correlation Analysis</a:t>
            </a:r>
            <a:endParaRPr lang="en-US" altLang="zh-CN" sz="2800" b="0" dirty="0">
              <a:solidFill>
                <a:schemeClr val="bg1"/>
              </a:solidFill>
              <a:effectLst/>
            </a:endParaRPr>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pic>
        <p:nvPicPr>
          <p:cNvPr id="5" name="Picture 4">
            <a:extLst>
              <a:ext uri="{FF2B5EF4-FFF2-40B4-BE49-F238E27FC236}">
                <a16:creationId xmlns="" xmlns:a16="http://schemas.microsoft.com/office/drawing/2014/main" id="{61D9A411-3F04-FA69-B37C-FB8DAFCE341E}"/>
              </a:ext>
            </a:extLst>
          </p:cNvPr>
          <p:cNvPicPr>
            <a:picLocks noChangeAspect="1"/>
          </p:cNvPicPr>
          <p:nvPr/>
        </p:nvPicPr>
        <p:blipFill>
          <a:blip r:embed="rId3" cstate="print"/>
          <a:stretch>
            <a:fillRect/>
          </a:stretch>
        </p:blipFill>
        <p:spPr>
          <a:xfrm>
            <a:off x="1" y="1450483"/>
            <a:ext cx="4505022" cy="3655907"/>
          </a:xfrm>
          <a:prstGeom prst="rect">
            <a:avLst/>
          </a:prstGeom>
        </p:spPr>
      </p:pic>
      <p:pic>
        <p:nvPicPr>
          <p:cNvPr id="12" name="Picture 10">
            <a:extLst>
              <a:ext uri="{FF2B5EF4-FFF2-40B4-BE49-F238E27FC236}">
                <a16:creationId xmlns="" xmlns:a16="http://schemas.microsoft.com/office/drawing/2014/main" id="{439ECD57-57E8-E7EF-D073-A3896174E4D9}"/>
              </a:ext>
            </a:extLst>
          </p:cNvPr>
          <p:cNvPicPr>
            <a:picLocks noChangeAspect="1"/>
          </p:cNvPicPr>
          <p:nvPr/>
        </p:nvPicPr>
        <p:blipFill>
          <a:blip r:embed="rId4" cstate="print"/>
          <a:stretch>
            <a:fillRect/>
          </a:stretch>
        </p:blipFill>
        <p:spPr>
          <a:xfrm>
            <a:off x="4441372" y="1396834"/>
            <a:ext cx="7374575" cy="3925206"/>
          </a:xfrm>
          <a:prstGeom prst="rect">
            <a:avLst/>
          </a:prstGeom>
        </p:spPr>
      </p:pic>
    </p:spTree>
    <p:extLst>
      <p:ext uri="{BB962C8B-B14F-4D97-AF65-F5344CB8AC3E}">
        <p14:creationId xmlns="" xmlns:p14="http://schemas.microsoft.com/office/powerpoint/2010/main" val="26287405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402336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solidFill>
                  <a:srgbClr val="569CD6"/>
                </a:solidFill>
                <a:latin typeface="Consolas" panose="020B0609020204030204" pitchFamily="49" charset="0"/>
              </a:rPr>
              <a:t>    </a:t>
            </a:r>
            <a:r>
              <a:rPr lang="en-US" altLang="zh-CN" sz="2800" b="1" dirty="0" smtClean="0">
                <a:solidFill>
                  <a:schemeClr val="bg1"/>
                </a:solidFill>
              </a:rPr>
              <a:t>Diversification</a:t>
            </a:r>
            <a:endParaRPr lang="en-US" altLang="zh-CN" sz="2800" b="0" dirty="0">
              <a:solidFill>
                <a:schemeClr val="bg1"/>
              </a:solidFill>
              <a:effectLst/>
            </a:endParaRPr>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3" name="TextBox 2">
            <a:extLst>
              <a:ext uri="{FF2B5EF4-FFF2-40B4-BE49-F238E27FC236}">
                <a16:creationId xmlns="" xmlns:a16="http://schemas.microsoft.com/office/drawing/2014/main" id="{38890516-8B12-F030-3D06-1727819B2C3C}"/>
              </a:ext>
            </a:extLst>
          </p:cNvPr>
          <p:cNvSpPr txBox="1"/>
          <p:nvPr/>
        </p:nvSpPr>
        <p:spPr>
          <a:xfrm>
            <a:off x="181099" y="1874818"/>
            <a:ext cx="6296275" cy="4062651"/>
          </a:xfrm>
          <a:prstGeom prst="rect">
            <a:avLst/>
          </a:prstGeom>
          <a:noFill/>
        </p:spPr>
        <p:txBody>
          <a:bodyPr wrap="none" rtlCol="0">
            <a:spAutoFit/>
          </a:bodyPr>
          <a:lstStyle/>
          <a:p>
            <a:r>
              <a:rPr lang="en-US" altLang="zh-CN" sz="2000" dirty="0" smtClean="0"/>
              <a:t>REITs </a:t>
            </a:r>
            <a:r>
              <a:rPr lang="en-US" altLang="zh-CN" sz="2000" dirty="0"/>
              <a:t>provide diversification benefits.</a:t>
            </a:r>
          </a:p>
          <a:p>
            <a:endParaRPr lang="en-US" altLang="zh-CN" sz="2000" dirty="0"/>
          </a:p>
          <a:p>
            <a:r>
              <a:rPr lang="en-US" altLang="zh-CN" sz="2000" dirty="0"/>
              <a:t>1. Generate following portfolios:</a:t>
            </a:r>
          </a:p>
          <a:p>
            <a:r>
              <a:rPr lang="en-US" altLang="zh-CN" sz="2000" dirty="0"/>
              <a:t>(1) 55% Market index funds + 35% Bonds + 10% REITs </a:t>
            </a:r>
          </a:p>
          <a:p>
            <a:r>
              <a:rPr lang="en-US" altLang="zh-CN" sz="2000" dirty="0"/>
              <a:t>(2) 40% Market index funds + 40% Bonds + 20% REITs</a:t>
            </a:r>
          </a:p>
          <a:p>
            <a:r>
              <a:rPr lang="en-US" altLang="zh-CN" sz="2000" dirty="0"/>
              <a:t>(3) 33.3% Market index funds + 33.3% Bonds + 33.3% REITs</a:t>
            </a:r>
          </a:p>
          <a:p>
            <a:r>
              <a:rPr lang="en-US" altLang="zh-CN" sz="2000" dirty="0"/>
              <a:t>(4) 60% Market index funds + 40% Bonds</a:t>
            </a:r>
          </a:p>
          <a:p>
            <a:r>
              <a:rPr lang="en-US" altLang="zh-CN" sz="2000" dirty="0"/>
              <a:t>(5) 80% Market index funds + 20% Bonds</a:t>
            </a:r>
          </a:p>
          <a:p>
            <a:endParaRPr lang="en-US" altLang="zh-CN" sz="2000" dirty="0"/>
          </a:p>
          <a:p>
            <a:r>
              <a:rPr lang="en-US" altLang="zh-CN" sz="2000" dirty="0"/>
              <a:t>Market index: S&amp;P 500 (^GSPC)</a:t>
            </a:r>
          </a:p>
          <a:p>
            <a:r>
              <a:rPr lang="en-US" altLang="zh-CN" sz="2000" dirty="0"/>
              <a:t>Bonds: iShares 0-5 Year TIPS Bond ETF (STIP)</a:t>
            </a:r>
          </a:p>
          <a:p>
            <a:r>
              <a:rPr lang="en-US" altLang="zh-CN" sz="2000" dirty="0"/>
              <a:t>REITs: CSOP </a:t>
            </a:r>
            <a:r>
              <a:rPr lang="en-US" altLang="zh-CN" sz="2000" dirty="0" err="1"/>
              <a:t>iEdge</a:t>
            </a:r>
            <a:r>
              <a:rPr lang="en-US" altLang="zh-CN" sz="2000" dirty="0"/>
              <a:t> S-REIT Leaders Index ETF (SRU.SI)</a:t>
            </a:r>
          </a:p>
          <a:p>
            <a:endParaRPr lang="zh-CN" altLang="en-US" dirty="0"/>
          </a:p>
        </p:txBody>
      </p:sp>
      <p:pic>
        <p:nvPicPr>
          <p:cNvPr id="11" name="图片 10" descr="微信图片_20240317183614.png"/>
          <p:cNvPicPr>
            <a:picLocks noChangeAspect="1"/>
          </p:cNvPicPr>
          <p:nvPr/>
        </p:nvPicPr>
        <p:blipFill>
          <a:blip r:embed="rId3" cstate="print"/>
          <a:stretch>
            <a:fillRect/>
          </a:stretch>
        </p:blipFill>
        <p:spPr>
          <a:xfrm>
            <a:off x="6318494" y="2149434"/>
            <a:ext cx="5873506" cy="3503912"/>
          </a:xfrm>
          <a:prstGeom prst="rect">
            <a:avLst/>
          </a:prstGeom>
        </p:spPr>
      </p:pic>
    </p:spTree>
    <p:extLst>
      <p:ext uri="{BB962C8B-B14F-4D97-AF65-F5344CB8AC3E}">
        <p14:creationId xmlns="" xmlns:p14="http://schemas.microsoft.com/office/powerpoint/2010/main" val="27354531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402336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solidFill>
                  <a:srgbClr val="569CD6"/>
                </a:solidFill>
                <a:latin typeface="Consolas" panose="020B0609020204030204" pitchFamily="49" charset="0"/>
              </a:rPr>
              <a:t>    </a:t>
            </a:r>
            <a:r>
              <a:rPr lang="en-US" altLang="zh-CN" sz="2800" b="1" dirty="0" smtClean="0">
                <a:solidFill>
                  <a:schemeClr val="bg1"/>
                </a:solidFill>
              </a:rPr>
              <a:t>Portfolio Test</a:t>
            </a:r>
            <a:endParaRPr lang="en-US" altLang="zh-CN" sz="2800" b="0" dirty="0">
              <a:solidFill>
                <a:schemeClr val="bg1"/>
              </a:solidFill>
              <a:effectLst/>
            </a:endParaRPr>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pic>
        <p:nvPicPr>
          <p:cNvPr id="11" name="图片 10" descr="微信图片_20240317183614.png"/>
          <p:cNvPicPr>
            <a:picLocks noChangeAspect="1"/>
          </p:cNvPicPr>
          <p:nvPr/>
        </p:nvPicPr>
        <p:blipFill>
          <a:blip r:embed="rId3" cstate="print"/>
          <a:stretch>
            <a:fillRect/>
          </a:stretch>
        </p:blipFill>
        <p:spPr>
          <a:xfrm>
            <a:off x="0" y="1615045"/>
            <a:ext cx="5873506" cy="3503912"/>
          </a:xfrm>
          <a:prstGeom prst="rect">
            <a:avLst/>
          </a:prstGeom>
        </p:spPr>
      </p:pic>
      <p:pic>
        <p:nvPicPr>
          <p:cNvPr id="12" name="图片 11" descr="微信图_20240317183811.png"/>
          <p:cNvPicPr>
            <a:picLocks noChangeAspect="1"/>
          </p:cNvPicPr>
          <p:nvPr/>
        </p:nvPicPr>
        <p:blipFill>
          <a:blip r:embed="rId4" cstate="print"/>
          <a:stretch>
            <a:fillRect/>
          </a:stretch>
        </p:blipFill>
        <p:spPr>
          <a:xfrm>
            <a:off x="5837821" y="4322618"/>
            <a:ext cx="6354179" cy="1995055"/>
          </a:xfrm>
          <a:prstGeom prst="rect">
            <a:avLst/>
          </a:prstGeom>
        </p:spPr>
      </p:pic>
    </p:spTree>
    <p:extLst>
      <p:ext uri="{BB962C8B-B14F-4D97-AF65-F5344CB8AC3E}">
        <p14:creationId xmlns="" xmlns:p14="http://schemas.microsoft.com/office/powerpoint/2010/main" val="27354531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35" y="2138680"/>
            <a:ext cx="12191365" cy="196405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p:cNvSpPr txBox="1"/>
          <p:nvPr/>
        </p:nvSpPr>
        <p:spPr>
          <a:xfrm>
            <a:off x="191069" y="2754660"/>
            <a:ext cx="12000931" cy="923330"/>
          </a:xfrm>
          <a:prstGeom prst="rect">
            <a:avLst/>
          </a:prstGeom>
          <a:noFill/>
        </p:spPr>
        <p:txBody>
          <a:bodyPr wrap="square" rtlCol="0">
            <a:spAutoFit/>
          </a:bodyPr>
          <a:lstStyle/>
          <a:p>
            <a:r>
              <a:rPr lang="en-US" sz="5400" dirty="0" smtClean="0">
                <a:solidFill>
                  <a:schemeClr val="bg1"/>
                </a:solidFill>
                <a:latin typeface="Arial Black" panose="020B0A04020102020204" pitchFamily="34" charset="0"/>
                <a:cs typeface="Arial" panose="020B0604020202020204" pitchFamily="34" charset="0"/>
              </a:rPr>
              <a:t>          Risk and Liquidity</a:t>
            </a:r>
            <a:endParaRPr lang="en-US" sz="5400" dirty="0">
              <a:solidFill>
                <a:schemeClr val="bg1"/>
              </a:solidFill>
              <a:latin typeface="Arial Black" panose="020B0A040201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402336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solidFill>
                  <a:srgbClr val="569CD6"/>
                </a:solidFill>
                <a:latin typeface="Consolas" panose="020B0609020204030204" pitchFamily="49" charset="0"/>
              </a:rPr>
              <a:t>    </a:t>
            </a:r>
            <a:r>
              <a:rPr lang="en-US" altLang="zh-CN" sz="2800" b="1" dirty="0" smtClean="0">
                <a:solidFill>
                  <a:schemeClr val="bg1"/>
                </a:solidFill>
              </a:rPr>
              <a:t>Research Method</a:t>
            </a:r>
            <a:endParaRPr lang="en-US" altLang="zh-CN" sz="2800" b="0" dirty="0">
              <a:solidFill>
                <a:schemeClr val="bg1"/>
              </a:solidFill>
              <a:effectLst/>
            </a:endParaRPr>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12" name="TextBox 11"/>
          <p:cNvSpPr txBox="1"/>
          <p:nvPr/>
        </p:nvSpPr>
        <p:spPr>
          <a:xfrm>
            <a:off x="1092530" y="1555668"/>
            <a:ext cx="7956468" cy="5355312"/>
          </a:xfrm>
          <a:prstGeom prst="rect">
            <a:avLst/>
          </a:prstGeom>
          <a:noFill/>
        </p:spPr>
        <p:txBody>
          <a:bodyPr wrap="square" rtlCol="0">
            <a:spAutoFit/>
          </a:bodyPr>
          <a:lstStyle/>
          <a:p>
            <a:r>
              <a:rPr lang="en-US" altLang="zh-CN" dirty="0" smtClean="0"/>
              <a:t>The liquidity of stocks can be determined by various indicators. Considering the acquisition of data, we mainly use trading volume to represent the liquidity of stocks. Trading volume shows the number of buying and selling of stocks within a specific period of time, and is a key indicator that directly reflects liquidity. The average trading volume provides the average trading volume over a longer time frame, which helps evaluate the general liquidity level of stocks.</a:t>
            </a:r>
          </a:p>
          <a:p>
            <a:endParaRPr lang="en-US" altLang="zh-CN" dirty="0" smtClean="0"/>
          </a:p>
          <a:p>
            <a:endParaRPr lang="zh-CN" altLang="zh-CN" dirty="0" smtClean="0"/>
          </a:p>
          <a:p>
            <a:r>
              <a:rPr lang="en-US" altLang="zh-CN" dirty="0" smtClean="0"/>
              <a:t>We mainly use volatility to measure the risk of stocks. Volatility is an indicator that measures the magnitude of stock price changes. The greater the volatility, the more intense the stock price changes, and the higher the risk. Meanwhile, we also consider that beta coefficient measures the volatility of stocks relative to the entire market. A beta coefficient greater than 1 means that the price fluctuation of a stock is greater than the market average, and the risk is higher; Less than 1 means less volatility than the market and relatively lower risk. Stocks with a beta coefficient close to 1 are usually considered to have price fluctuations consistent with the market, and lower or higher beta coefficients may indicate that stocks have more specificity.</a:t>
            </a:r>
            <a:endParaRPr lang="zh-CN" altLang="zh-CN" dirty="0" smtClean="0"/>
          </a:p>
          <a:p>
            <a:endParaRPr lang="zh-CN" altLang="en-US" dirty="0"/>
          </a:p>
        </p:txBody>
      </p:sp>
    </p:spTree>
    <p:extLst>
      <p:ext uri="{BB962C8B-B14F-4D97-AF65-F5344CB8AC3E}">
        <p14:creationId xmlns="" xmlns:p14="http://schemas.microsoft.com/office/powerpoint/2010/main" val="27354531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402336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solidFill>
                  <a:srgbClr val="569CD6"/>
                </a:solidFill>
                <a:latin typeface="Consolas" panose="020B0609020204030204" pitchFamily="49" charset="0"/>
              </a:rPr>
              <a:t>       </a:t>
            </a:r>
            <a:r>
              <a:rPr lang="en-US" altLang="zh-CN" sz="2800" b="1" dirty="0" smtClean="0">
                <a:solidFill>
                  <a:schemeClr val="bg1"/>
                </a:solidFill>
              </a:rPr>
              <a:t>Liquidity</a:t>
            </a:r>
            <a:endParaRPr lang="en-US" altLang="zh-CN" sz="2800" b="0" dirty="0">
              <a:solidFill>
                <a:schemeClr val="bg1"/>
              </a:solidFill>
              <a:effectLst/>
            </a:endParaRPr>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3" name="TextBox 2">
            <a:extLst>
              <a:ext uri="{FF2B5EF4-FFF2-40B4-BE49-F238E27FC236}">
                <a16:creationId xmlns="" xmlns:a16="http://schemas.microsoft.com/office/drawing/2014/main" id="{38890516-8B12-F030-3D06-1727819B2C3C}"/>
              </a:ext>
            </a:extLst>
          </p:cNvPr>
          <p:cNvSpPr txBox="1"/>
          <p:nvPr/>
        </p:nvSpPr>
        <p:spPr>
          <a:xfrm>
            <a:off x="181100" y="1591294"/>
            <a:ext cx="5495306" cy="4524315"/>
          </a:xfrm>
          <a:prstGeom prst="rect">
            <a:avLst/>
          </a:prstGeom>
          <a:noFill/>
        </p:spPr>
        <p:txBody>
          <a:bodyPr wrap="square" rtlCol="0">
            <a:spAutoFit/>
          </a:bodyPr>
          <a:lstStyle/>
          <a:p>
            <a:r>
              <a:rPr lang="en-US" altLang="zh-CN" dirty="0" smtClean="0"/>
              <a:t>In order to analyze the liquidity and risk of the Singapore market, we compared it with the Hong Kong market, both of which are important financial markets in Asia. On Yahoo Finance, we screen companies in each market based on Beta-1 year (LTM) data (as the website does not provide specific data for this item, it can only be controlled within a rough range) between 0.9-1 and 1-1.1 to reduce the specificity of stocks, and ensure that they are all related to the same industry. We have chosen the following four real estate related stocks:</a:t>
            </a:r>
          </a:p>
          <a:p>
            <a:endParaRPr lang="en-US" altLang="zh-CN" dirty="0" smtClean="0"/>
          </a:p>
          <a:p>
            <a:r>
              <a:rPr lang="en-US" altLang="zh-CN" b="1" dirty="0" smtClean="0"/>
              <a:t>Keppel Ltd </a:t>
            </a:r>
            <a:r>
              <a:rPr lang="en-US" altLang="zh-CN" dirty="0" smtClean="0"/>
              <a:t>(BN4.SI)</a:t>
            </a:r>
            <a:r>
              <a:rPr lang="zh-CN" altLang="zh-CN" dirty="0" smtClean="0"/>
              <a:t>，</a:t>
            </a:r>
            <a:endParaRPr lang="en-US" altLang="zh-CN" dirty="0" smtClean="0"/>
          </a:p>
          <a:p>
            <a:r>
              <a:rPr lang="en-US" altLang="zh-CN" b="1" dirty="0" smtClean="0"/>
              <a:t>China Resources Land Limited</a:t>
            </a:r>
            <a:r>
              <a:rPr lang="zh-CN" altLang="zh-CN" dirty="0" smtClean="0"/>
              <a:t>（</a:t>
            </a:r>
            <a:r>
              <a:rPr lang="en-US" altLang="zh-CN" dirty="0" smtClean="0"/>
              <a:t>1109.HK</a:t>
            </a:r>
            <a:r>
              <a:rPr lang="zh-CN" altLang="en-US" dirty="0" smtClean="0"/>
              <a:t>）</a:t>
            </a:r>
            <a:endParaRPr lang="en-US" altLang="zh-CN" dirty="0" smtClean="0"/>
          </a:p>
          <a:p>
            <a:r>
              <a:rPr lang="en-US" altLang="zh-CN" b="1" dirty="0" smtClean="0"/>
              <a:t>CapitaLand Investment Limited </a:t>
            </a:r>
            <a:r>
              <a:rPr lang="en-US" altLang="zh-CN" dirty="0" smtClean="0"/>
              <a:t>(9CI.SI)</a:t>
            </a:r>
          </a:p>
          <a:p>
            <a:r>
              <a:rPr lang="en-US" altLang="zh-CN" b="1" dirty="0" smtClean="0"/>
              <a:t>China Overseas Land &amp; Investment Limited </a:t>
            </a:r>
            <a:r>
              <a:rPr lang="en-US" altLang="zh-CN" dirty="0" smtClean="0"/>
              <a:t>(0688.HK)</a:t>
            </a:r>
            <a:endParaRPr lang="zh-CN" altLang="zh-CN" dirty="0" smtClean="0"/>
          </a:p>
          <a:p>
            <a:endParaRPr lang="zh-CN" altLang="en-US" dirty="0"/>
          </a:p>
        </p:txBody>
      </p:sp>
      <p:pic>
        <p:nvPicPr>
          <p:cNvPr id="12" name="图片 11" descr="5.jpg"/>
          <p:cNvPicPr>
            <a:picLocks noChangeAspect="1"/>
          </p:cNvPicPr>
          <p:nvPr/>
        </p:nvPicPr>
        <p:blipFill>
          <a:blip r:embed="rId3" cstate="print"/>
          <a:stretch>
            <a:fillRect/>
          </a:stretch>
        </p:blipFill>
        <p:spPr>
          <a:xfrm>
            <a:off x="6904512" y="4343585"/>
            <a:ext cx="4724400" cy="1685925"/>
          </a:xfrm>
          <a:prstGeom prst="rect">
            <a:avLst/>
          </a:prstGeom>
        </p:spPr>
      </p:pic>
      <p:sp>
        <p:nvSpPr>
          <p:cNvPr id="16" name="TextBox 15"/>
          <p:cNvSpPr txBox="1"/>
          <p:nvPr/>
        </p:nvSpPr>
        <p:spPr>
          <a:xfrm>
            <a:off x="6602681" y="1710047"/>
            <a:ext cx="4524498" cy="2862322"/>
          </a:xfrm>
          <a:prstGeom prst="rect">
            <a:avLst/>
          </a:prstGeom>
          <a:noFill/>
        </p:spPr>
        <p:txBody>
          <a:bodyPr wrap="square" rtlCol="0">
            <a:spAutoFit/>
          </a:bodyPr>
          <a:lstStyle/>
          <a:p>
            <a:r>
              <a:rPr lang="en-US" altLang="zh-CN" dirty="0" smtClean="0"/>
              <a:t>Calculate the annual volatility and average trading volume of each company for the previous year to obtain the following data: (Beta 1 year (LTM) is an additional addition)</a:t>
            </a:r>
            <a:endParaRPr lang="zh-CN" altLang="zh-CN" dirty="0" smtClean="0"/>
          </a:p>
          <a:p>
            <a:endParaRPr lang="en-US" altLang="zh-CN" dirty="0" smtClean="0"/>
          </a:p>
          <a:p>
            <a:r>
              <a:rPr lang="en-US" altLang="zh-CN" dirty="0" smtClean="0"/>
              <a:t>Based on the calculation results, we can believe that compared to the Hong Kong market, the liquidity of the Singapore market is lower, and the risk will also be relatively low.</a:t>
            </a:r>
            <a:endParaRPr lang="zh-CN" altLang="zh-CN" dirty="0" smtClean="0"/>
          </a:p>
          <a:p>
            <a:endParaRPr lang="zh-CN" altLang="en-US" dirty="0"/>
          </a:p>
        </p:txBody>
      </p:sp>
    </p:spTree>
    <p:extLst>
      <p:ext uri="{BB962C8B-B14F-4D97-AF65-F5344CB8AC3E}">
        <p14:creationId xmlns="" xmlns:p14="http://schemas.microsoft.com/office/powerpoint/2010/main" val="27354531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402336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solidFill>
                  <a:srgbClr val="569CD6"/>
                </a:solidFill>
                <a:latin typeface="Consolas" panose="020B0609020204030204" pitchFamily="49" charset="0"/>
              </a:rPr>
              <a:t>       </a:t>
            </a:r>
            <a:r>
              <a:rPr lang="en-US" altLang="zh-CN" sz="2800" b="1" dirty="0" smtClean="0">
                <a:solidFill>
                  <a:schemeClr val="bg1"/>
                </a:solidFill>
              </a:rPr>
              <a:t>Volatility</a:t>
            </a:r>
            <a:endParaRPr lang="en-US" altLang="zh-CN" sz="2800" b="0" dirty="0">
              <a:solidFill>
                <a:schemeClr val="bg1"/>
              </a:solidFill>
              <a:effectLst/>
            </a:endParaRPr>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16" name="TextBox 15"/>
          <p:cNvSpPr txBox="1"/>
          <p:nvPr/>
        </p:nvSpPr>
        <p:spPr>
          <a:xfrm>
            <a:off x="0" y="1377537"/>
            <a:ext cx="5961413" cy="5078313"/>
          </a:xfrm>
          <a:prstGeom prst="rect">
            <a:avLst/>
          </a:prstGeom>
          <a:noFill/>
        </p:spPr>
        <p:txBody>
          <a:bodyPr wrap="square" rtlCol="0">
            <a:spAutoFit/>
          </a:bodyPr>
          <a:lstStyle/>
          <a:p>
            <a:pPr latinLnBrk="1"/>
            <a:r>
              <a:rPr lang="en-US" altLang="zh-CN" dirty="0" smtClean="0"/>
              <a:t>Analyzing recent market fluctuations, especially from January 1, 2018 to January 1, 2024, we have found that the COVID-19 pandemic has had a profound impact on global stock markets. In this analysis, we specifically focused on three major stock market indices: the Singapore Stock Exchange Composite Index (STI), the S&amp;P 500 Index (SPX), and the Hong Kong Hang Seng Index (HIS). By calculating the weekly return rate during this period and identifying the largest decline points in each market, we can gain a deeper understanding of the specific impact of the epidemic on these indices.</a:t>
            </a:r>
          </a:p>
          <a:p>
            <a:pPr latinLnBrk="1"/>
            <a:endParaRPr lang="zh-CN" altLang="zh-CN" dirty="0" smtClean="0"/>
          </a:p>
          <a:p>
            <a:pPr latinLnBrk="1"/>
            <a:r>
              <a:rPr lang="en-US" altLang="zh-CN" dirty="0" smtClean="0"/>
              <a:t>Based on our analysis results, it is clear that during the early stages of the COVID-19 pandemic, global stock markets experienced a significant decline. However, compared to the United States, the S&amp;P 500 index (SPX) had a larger volatility, while the Singapore Stock Exchange Composite Index (STI) and Hong Kong Hang Seng Index (HIS) had relatively smaller volatility.</a:t>
            </a:r>
            <a:endParaRPr lang="zh-CN" altLang="zh-CN" dirty="0" smtClean="0"/>
          </a:p>
          <a:p>
            <a:endParaRPr lang="zh-CN" altLang="en-US" dirty="0"/>
          </a:p>
        </p:txBody>
      </p:sp>
      <p:pic>
        <p:nvPicPr>
          <p:cNvPr id="17" name="图片 16"/>
          <p:cNvPicPr/>
          <p:nvPr/>
        </p:nvPicPr>
        <p:blipFill>
          <a:blip r:embed="rId3"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6020790" y="1778700"/>
            <a:ext cx="5952424" cy="3992708"/>
          </a:xfrm>
          <a:prstGeom prst="rect">
            <a:avLst/>
          </a:prstGeom>
          <a:noFill/>
          <a:ln>
            <a:noFill/>
          </a:ln>
        </p:spPr>
      </p:pic>
    </p:spTree>
    <p:extLst>
      <p:ext uri="{BB962C8B-B14F-4D97-AF65-F5344CB8AC3E}">
        <p14:creationId xmlns="" xmlns:p14="http://schemas.microsoft.com/office/powerpoint/2010/main" val="27354531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8"/>
          <p:cNvPicPr/>
          <p:nvPr/>
        </p:nvPicPr>
        <p:blipFill>
          <a:blip r:embed="rId2" cstate="print"/>
          <a:stretch>
            <a:fillRect/>
          </a:stretch>
        </p:blipFill>
        <p:spPr>
          <a:xfrm>
            <a:off x="9651579" y="5476650"/>
            <a:ext cx="2172121" cy="854300"/>
          </a:xfrm>
          <a:prstGeom prst="rect">
            <a:avLst/>
          </a:prstGeom>
        </p:spPr>
      </p:pic>
      <p:sp>
        <p:nvSpPr>
          <p:cNvPr id="5" name="矩形 4"/>
          <p:cNvSpPr/>
          <p:nvPr/>
        </p:nvSpPr>
        <p:spPr>
          <a:xfrm>
            <a:off x="0" y="991729"/>
            <a:ext cx="12192000" cy="273685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p:cNvSpPr txBox="1"/>
          <p:nvPr/>
        </p:nvSpPr>
        <p:spPr>
          <a:xfrm>
            <a:off x="1222375" y="1702181"/>
            <a:ext cx="9747250" cy="923330"/>
          </a:xfrm>
          <a:prstGeom prst="rect">
            <a:avLst/>
          </a:prstGeom>
          <a:noFill/>
        </p:spPr>
        <p:txBody>
          <a:bodyPr wrap="square" rtlCol="0">
            <a:spAutoFit/>
          </a:bodyPr>
          <a:lstStyle/>
          <a:p>
            <a:r>
              <a:rPr lang="en-US" sz="5400" dirty="0">
                <a:solidFill>
                  <a:schemeClr val="bg1"/>
                </a:solidFill>
                <a:latin typeface="Arial Black" panose="020B0A04020102020204" pitchFamily="34" charset="0"/>
                <a:cs typeface="Arial" panose="020B0604020202020204" pitchFamily="34" charset="0"/>
              </a:rPr>
              <a:t>THANKS FOR LISTENING</a:t>
            </a:r>
          </a:p>
        </p:txBody>
      </p:sp>
      <p:sp>
        <p:nvSpPr>
          <p:cNvPr id="3" name="文本框 2"/>
          <p:cNvSpPr txBox="1"/>
          <p:nvPr/>
        </p:nvSpPr>
        <p:spPr>
          <a:xfrm>
            <a:off x="7253605" y="3260725"/>
            <a:ext cx="4708525" cy="337185"/>
          </a:xfrm>
          <a:prstGeom prst="rect">
            <a:avLst/>
          </a:prstGeom>
          <a:noFill/>
        </p:spPr>
        <p:txBody>
          <a:bodyPr wrap="square" rtlCol="0">
            <a:spAutoFit/>
          </a:bodyPr>
          <a:lstStyle/>
          <a:p>
            <a:r>
              <a:rPr lang="en-US" altLang="zh-CN" sz="1600" dirty="0" smtClean="0">
                <a:solidFill>
                  <a:schemeClr val="bg1"/>
                </a:solidFill>
                <a:latin typeface="Arial" panose="020B0604020202020204" pitchFamily="34" charset="0"/>
                <a:cs typeface="Arial" panose="020B0604020202020204" pitchFamily="34" charset="0"/>
              </a:rPr>
              <a:t>FNCE6006-G1-Financial Econometrics</a:t>
            </a:r>
            <a:endParaRPr lang="en-US" altLang="zh-CN" sz="1600" dirty="0">
              <a:solidFill>
                <a:schemeClr val="bg1"/>
              </a:solidFill>
              <a:latin typeface="Arial" panose="020B0604020202020204" pitchFamily="34" charset="0"/>
              <a:cs typeface="Arial" panose="020B0604020202020204" pitchFamily="34" charset="0"/>
            </a:endParaRPr>
          </a:p>
        </p:txBody>
      </p:sp>
      <p:sp>
        <p:nvSpPr>
          <p:cNvPr id="7" name="文本框 5"/>
          <p:cNvSpPr txBox="1"/>
          <p:nvPr/>
        </p:nvSpPr>
        <p:spPr>
          <a:xfrm>
            <a:off x="3965473" y="4201366"/>
            <a:ext cx="8226527" cy="707886"/>
          </a:xfrm>
          <a:prstGeom prst="rect">
            <a:avLst/>
          </a:prstGeom>
          <a:noFill/>
        </p:spPr>
        <p:txBody>
          <a:bodyPr wrap="square" rtlCol="0">
            <a:spAutoFit/>
          </a:bodyPr>
          <a:lstStyle/>
          <a:p>
            <a:pPr algn="r"/>
            <a:r>
              <a:rPr lang="en-US" sz="2000" b="1" dirty="0"/>
              <a:t>Group </a:t>
            </a:r>
            <a:r>
              <a:rPr lang="en-US" sz="2000" b="1" dirty="0" smtClean="0"/>
              <a:t>2:  Wengwei, Cao Danyang, Ma Tianqi, Luo Hao, Liu Qinglin</a:t>
            </a:r>
            <a:endParaRPr lang="en-US" sz="2000" b="1" dirty="0"/>
          </a:p>
          <a:p>
            <a:pPr algn="r"/>
            <a:r>
              <a:rPr lang="en-US" sz="2000" b="1" dirty="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80695"/>
            <a:ext cx="5786652" cy="89725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SG" sz="2800" b="1" dirty="0" smtClean="0"/>
              <a:t>Finance Sector</a:t>
            </a:r>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3" name="文本框 2"/>
          <p:cNvSpPr txBox="1"/>
          <p:nvPr/>
        </p:nvSpPr>
        <p:spPr>
          <a:xfrm>
            <a:off x="438785" y="1664335"/>
            <a:ext cx="7087235" cy="800219"/>
          </a:xfrm>
          <a:prstGeom prst="rect">
            <a:avLst/>
          </a:prstGeom>
          <a:noFill/>
        </p:spPr>
        <p:txBody>
          <a:bodyPr wrap="square" rtlCol="0">
            <a:spAutoFit/>
          </a:bodyPr>
          <a:lstStyle/>
          <a:p>
            <a:pPr indent="0">
              <a:buFont typeface="Arial" panose="020B0604020202020204" pitchFamily="34" charset="0"/>
              <a:buNone/>
            </a:pPr>
            <a:r>
              <a:rPr lang="en-US" altLang="zh-CN" sz="2800" b="1" dirty="0" smtClean="0">
                <a:solidFill>
                  <a:schemeClr val="accent1">
                    <a:lumMod val="50000"/>
                  </a:schemeClr>
                </a:solidFill>
              </a:rPr>
              <a:t>Analysis based on P/E ratio and market cap</a:t>
            </a:r>
          </a:p>
          <a:p>
            <a:pPr marL="342900" indent="-342900">
              <a:buFont typeface="+mj-lt"/>
              <a:buAutoNum type="arabicPeriod"/>
            </a:pPr>
            <a:endParaRPr lang="zh-CN" altLang="en-US" dirty="0" smtClean="0"/>
          </a:p>
        </p:txBody>
      </p:sp>
      <p:pic>
        <p:nvPicPr>
          <p:cNvPr id="12" name="图片 11" descr="1.jpg"/>
          <p:cNvPicPr>
            <a:picLocks noChangeAspect="1"/>
          </p:cNvPicPr>
          <p:nvPr/>
        </p:nvPicPr>
        <p:blipFill>
          <a:blip r:embed="rId2" cstate="print"/>
          <a:stretch>
            <a:fillRect/>
          </a:stretch>
        </p:blipFill>
        <p:spPr>
          <a:xfrm>
            <a:off x="192489" y="2254011"/>
            <a:ext cx="4324920" cy="4406095"/>
          </a:xfrm>
          <a:prstGeom prst="rect">
            <a:avLst/>
          </a:prstGeom>
        </p:spPr>
      </p:pic>
      <p:sp>
        <p:nvSpPr>
          <p:cNvPr id="17" name="TextBox 16"/>
          <p:cNvSpPr txBox="1"/>
          <p:nvPr/>
        </p:nvSpPr>
        <p:spPr>
          <a:xfrm>
            <a:off x="4094329" y="2770496"/>
            <a:ext cx="7738280" cy="3416320"/>
          </a:xfrm>
          <a:prstGeom prst="rect">
            <a:avLst/>
          </a:prstGeom>
          <a:noFill/>
        </p:spPr>
        <p:txBody>
          <a:bodyPr wrap="square" rtlCol="0">
            <a:spAutoFit/>
          </a:bodyPr>
          <a:lstStyle/>
          <a:p>
            <a:pPr marL="342900" indent="-342900">
              <a:buAutoNum type="arabicPeriod"/>
            </a:pPr>
            <a:r>
              <a:rPr lang="en-US" altLang="zh-CN" b="1" dirty="0" smtClean="0"/>
              <a:t>Prudential plc</a:t>
            </a:r>
            <a:r>
              <a:rPr lang="en-US" altLang="zh-CN" dirty="0" smtClean="0"/>
              <a:t> - Lowest P/E ratio among the listed, indicating potential undervaluation, combined with a significant market cap.</a:t>
            </a:r>
          </a:p>
          <a:p>
            <a:pPr marL="342900" indent="-342900">
              <a:buAutoNum type="arabicPeriod"/>
            </a:pPr>
            <a:r>
              <a:rPr lang="en-US" altLang="zh-CN" b="1" dirty="0" smtClean="0"/>
              <a:t>DBS Group Holdings Ltd</a:t>
            </a:r>
            <a:r>
              <a:rPr lang="en-US" altLang="zh-CN" dirty="0" smtClean="0"/>
              <a:t> - Although its P/E ratio is slightly higher than Prudential's, its market cap is the largest, indicating strong market presence.</a:t>
            </a:r>
          </a:p>
          <a:p>
            <a:pPr marL="342900" indent="-342900">
              <a:buAutoNum type="arabicPeriod"/>
            </a:pPr>
            <a:r>
              <a:rPr lang="en-US" altLang="zh-CN" b="1" dirty="0" smtClean="0"/>
              <a:t>UOB</a:t>
            </a:r>
            <a:r>
              <a:rPr lang="en-US" altLang="zh-CN" dirty="0" smtClean="0"/>
              <a:t> - Moderate P/E ratio and substantial market cap, indicating good stability and fair valuation.</a:t>
            </a:r>
          </a:p>
          <a:p>
            <a:pPr marL="342900" indent="-342900">
              <a:buAutoNum type="arabicPeriod"/>
            </a:pPr>
            <a:r>
              <a:rPr lang="en-US" altLang="zh-CN" b="1" dirty="0" smtClean="0"/>
              <a:t>Great Eastern Holdings</a:t>
            </a:r>
            <a:r>
              <a:rPr lang="en-US" altLang="zh-CN" dirty="0" smtClean="0"/>
              <a:t> - Higher P/E ratio compared to others, but still under 9, with a decent market cap.</a:t>
            </a:r>
          </a:p>
          <a:p>
            <a:pPr marL="342900" indent="-342900">
              <a:buAutoNum type="arabicPeriod"/>
            </a:pPr>
            <a:r>
              <a:rPr lang="en-US" altLang="zh-CN" b="1" dirty="0" smtClean="0"/>
              <a:t>HongKong Land Holdings Limited</a:t>
            </a:r>
            <a:r>
              <a:rPr lang="en-US" altLang="zh-CN" dirty="0" smtClean="0"/>
              <a:t> - Data on P/E ratio is not applicable due to negative EPS, indicating potential financial distress or other factors affecting earnings negatively, combined with the smallest market cap among those listed.</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572135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b="1" dirty="0" smtClean="0"/>
              <a:t>Real Estate Sector</a:t>
            </a:r>
            <a:endParaRPr lang="en-US" sz="2800" dirty="0"/>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16" name="文本框 2"/>
          <p:cNvSpPr txBox="1"/>
          <p:nvPr/>
        </p:nvSpPr>
        <p:spPr>
          <a:xfrm>
            <a:off x="438785" y="1664335"/>
            <a:ext cx="7087235" cy="800219"/>
          </a:xfrm>
          <a:prstGeom prst="rect">
            <a:avLst/>
          </a:prstGeom>
          <a:noFill/>
        </p:spPr>
        <p:txBody>
          <a:bodyPr wrap="square" rtlCol="0">
            <a:spAutoFit/>
          </a:bodyPr>
          <a:lstStyle/>
          <a:p>
            <a:pPr indent="0">
              <a:buFont typeface="Arial" panose="020B0604020202020204" pitchFamily="34" charset="0"/>
              <a:buNone/>
            </a:pPr>
            <a:r>
              <a:rPr lang="en-US" altLang="zh-CN" sz="2800" b="1" dirty="0" smtClean="0">
                <a:solidFill>
                  <a:schemeClr val="accent1">
                    <a:lumMod val="50000"/>
                  </a:schemeClr>
                </a:solidFill>
              </a:rPr>
              <a:t>Analysis based on P/E ratio and market cap</a:t>
            </a:r>
          </a:p>
          <a:p>
            <a:pPr marL="342900" indent="-342900">
              <a:buFont typeface="+mj-lt"/>
              <a:buAutoNum type="arabicPeriod"/>
            </a:pPr>
            <a:endParaRPr lang="zh-CN" altLang="en-US" dirty="0" smtClean="0"/>
          </a:p>
        </p:txBody>
      </p:sp>
      <p:pic>
        <p:nvPicPr>
          <p:cNvPr id="17" name="图片 16" descr="3.jpg"/>
          <p:cNvPicPr>
            <a:picLocks noChangeAspect="1"/>
          </p:cNvPicPr>
          <p:nvPr/>
        </p:nvPicPr>
        <p:blipFill>
          <a:blip r:embed="rId2" cstate="print"/>
          <a:stretch>
            <a:fillRect/>
          </a:stretch>
        </p:blipFill>
        <p:spPr>
          <a:xfrm>
            <a:off x="0" y="2520499"/>
            <a:ext cx="3860724" cy="3279800"/>
          </a:xfrm>
          <a:prstGeom prst="rect">
            <a:avLst/>
          </a:prstGeom>
        </p:spPr>
      </p:pic>
      <p:sp>
        <p:nvSpPr>
          <p:cNvPr id="18" name="TextBox 17"/>
          <p:cNvSpPr txBox="1"/>
          <p:nvPr/>
        </p:nvSpPr>
        <p:spPr>
          <a:xfrm>
            <a:off x="4653887" y="2620371"/>
            <a:ext cx="6441743" cy="3693319"/>
          </a:xfrm>
          <a:prstGeom prst="rect">
            <a:avLst/>
          </a:prstGeom>
          <a:noFill/>
        </p:spPr>
        <p:txBody>
          <a:bodyPr wrap="square" rtlCol="0">
            <a:spAutoFit/>
          </a:bodyPr>
          <a:lstStyle/>
          <a:p>
            <a:pPr marL="342900" indent="-342900">
              <a:buAutoNum type="arabicPeriod"/>
            </a:pPr>
            <a:r>
              <a:rPr lang="en-US" altLang="zh-CN" b="1" dirty="0" smtClean="0"/>
              <a:t>Mapletree Logistics Trust (MLT)</a:t>
            </a:r>
            <a:r>
              <a:rPr lang="en-US" altLang="zh-CN" dirty="0" smtClean="0"/>
              <a:t> - Offers the lowest P/E ratio among the listed, indicating potentially better value per earnings, combined with a substantial market cap.</a:t>
            </a:r>
          </a:p>
          <a:p>
            <a:pPr marL="342900" indent="-342900">
              <a:buAutoNum type="arabicPeriod"/>
            </a:pPr>
            <a:r>
              <a:rPr lang="en-US" altLang="zh-CN" b="1" dirty="0" smtClean="0"/>
              <a:t>Mapletree Pan Asia Commercial Trust (MPACT)</a:t>
            </a:r>
            <a:r>
              <a:rPr lang="en-US" altLang="zh-CN" dirty="0" smtClean="0"/>
              <a:t> - Second-lowest P/E ratio, suggesting reasonable valuation, though it has the smallest market cap among the group, indicating a slightly riskier investment.</a:t>
            </a:r>
          </a:p>
          <a:p>
            <a:pPr marL="342900" indent="-342900">
              <a:buAutoNum type="arabicPeriod"/>
            </a:pPr>
            <a:r>
              <a:rPr lang="en-US" altLang="zh-CN" b="1" dirty="0" smtClean="0"/>
              <a:t>CapitaLand Integrated Commercial Trust (CICT)</a:t>
            </a:r>
            <a:r>
              <a:rPr lang="en-US" altLang="zh-CN" dirty="0" smtClean="0"/>
              <a:t> - Similar to MPACT in terms of P/E ratio but possesses the highest market cap, indicating a larger and possibly more stable company.</a:t>
            </a:r>
          </a:p>
          <a:p>
            <a:pPr marL="342900" indent="-342900">
              <a:buAutoNum type="arabicPeriod"/>
            </a:pPr>
            <a:r>
              <a:rPr lang="en-US" altLang="zh-CN" b="1" dirty="0" smtClean="0"/>
              <a:t>CapitaLand Ascendas REIT</a:t>
            </a:r>
            <a:r>
              <a:rPr lang="en-US" altLang="zh-CN" dirty="0" smtClean="0"/>
              <a:t> - Highest P/E ratio among the group, suggesting it might be overvalued compared to the others, despite having a significant market cap.</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572135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b="1" dirty="0" smtClean="0"/>
              <a:t>Oil &amp; Gas Sector</a:t>
            </a:r>
            <a:endParaRPr lang="en-US" sz="2800" dirty="0"/>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12" name="文本框 2"/>
          <p:cNvSpPr txBox="1"/>
          <p:nvPr/>
        </p:nvSpPr>
        <p:spPr>
          <a:xfrm>
            <a:off x="438785" y="1664335"/>
            <a:ext cx="7087235" cy="800219"/>
          </a:xfrm>
          <a:prstGeom prst="rect">
            <a:avLst/>
          </a:prstGeom>
          <a:noFill/>
        </p:spPr>
        <p:txBody>
          <a:bodyPr wrap="square" rtlCol="0">
            <a:spAutoFit/>
          </a:bodyPr>
          <a:lstStyle/>
          <a:p>
            <a:pPr indent="0">
              <a:buFont typeface="Arial" panose="020B0604020202020204" pitchFamily="34" charset="0"/>
              <a:buNone/>
            </a:pPr>
            <a:r>
              <a:rPr lang="en-US" altLang="zh-CN" sz="2800" b="1" dirty="0" smtClean="0">
                <a:solidFill>
                  <a:schemeClr val="accent1">
                    <a:lumMod val="50000"/>
                  </a:schemeClr>
                </a:solidFill>
              </a:rPr>
              <a:t>Analysis based on P/E ratio and market cap</a:t>
            </a:r>
          </a:p>
          <a:p>
            <a:pPr marL="342900" indent="-342900">
              <a:buFont typeface="+mj-lt"/>
              <a:buAutoNum type="arabicPeriod"/>
            </a:pPr>
            <a:endParaRPr lang="zh-CN" altLang="en-US" dirty="0" smtClean="0"/>
          </a:p>
        </p:txBody>
      </p:sp>
      <p:pic>
        <p:nvPicPr>
          <p:cNvPr id="16" name="图片 15" descr="4.jpg"/>
          <p:cNvPicPr>
            <a:picLocks noChangeAspect="1"/>
          </p:cNvPicPr>
          <p:nvPr/>
        </p:nvPicPr>
        <p:blipFill>
          <a:blip r:embed="rId2" cstate="print"/>
          <a:stretch>
            <a:fillRect/>
          </a:stretch>
        </p:blipFill>
        <p:spPr>
          <a:xfrm>
            <a:off x="0" y="2827929"/>
            <a:ext cx="4077546" cy="2440106"/>
          </a:xfrm>
          <a:prstGeom prst="rect">
            <a:avLst/>
          </a:prstGeom>
        </p:spPr>
      </p:pic>
      <p:sp>
        <p:nvSpPr>
          <p:cNvPr id="17" name="TextBox 16"/>
          <p:cNvSpPr txBox="1"/>
          <p:nvPr/>
        </p:nvSpPr>
        <p:spPr>
          <a:xfrm>
            <a:off x="4667534" y="2756848"/>
            <a:ext cx="6496334" cy="3046988"/>
          </a:xfrm>
          <a:prstGeom prst="rect">
            <a:avLst/>
          </a:prstGeom>
          <a:noFill/>
        </p:spPr>
        <p:txBody>
          <a:bodyPr wrap="square" rtlCol="0">
            <a:spAutoFit/>
          </a:bodyPr>
          <a:lstStyle/>
          <a:p>
            <a:r>
              <a:rPr lang="en-US" altLang="zh-CN" sz="2400" dirty="0" smtClean="0"/>
              <a:t>These two companies offer distinct investment profiles based on their P/E ratios and market capitalizations. </a:t>
            </a:r>
            <a:r>
              <a:rPr lang="en-US" altLang="zh-CN" sz="2400" b="1" dirty="0" smtClean="0"/>
              <a:t>Sembcorp Industries</a:t>
            </a:r>
            <a:r>
              <a:rPr lang="en-US" altLang="zh-CN" sz="2400" dirty="0" smtClean="0"/>
              <a:t>, with its lower P/E ratio, suggests a potentially more attractive valuation compared to </a:t>
            </a:r>
            <a:r>
              <a:rPr lang="en-US" altLang="zh-CN" sz="2400" b="1" dirty="0" smtClean="0"/>
              <a:t>Keppel Ltd</a:t>
            </a:r>
            <a:r>
              <a:rPr lang="en-US" altLang="zh-CN" sz="2400" dirty="0" smtClean="0"/>
              <a:t>., which has a higher P/E ratio but also a larger market cap, indicating it may be considered a larger and possibly more stable company. </a:t>
            </a:r>
            <a:endParaRPr lang="zh-CN" alt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572135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b="1" dirty="0" smtClean="0"/>
              <a:t>Singapore Airline</a:t>
            </a:r>
            <a:endParaRPr lang="en-US" sz="2800" dirty="0"/>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16" name="TextBox 15"/>
          <p:cNvSpPr txBox="1"/>
          <p:nvPr/>
        </p:nvSpPr>
        <p:spPr>
          <a:xfrm>
            <a:off x="1119116" y="1678675"/>
            <a:ext cx="9785445" cy="4524315"/>
          </a:xfrm>
          <a:prstGeom prst="rect">
            <a:avLst/>
          </a:prstGeom>
          <a:noFill/>
        </p:spPr>
        <p:txBody>
          <a:bodyPr wrap="square" rtlCol="0">
            <a:spAutoFit/>
          </a:bodyPr>
          <a:lstStyle/>
          <a:p>
            <a:pPr marL="342900" indent="-342900">
              <a:buAutoNum type="arabicPeriod"/>
            </a:pPr>
            <a:r>
              <a:rPr lang="en-US" altLang="zh-CN" b="1" dirty="0" smtClean="0"/>
              <a:t>P/E Ratio (TTM): </a:t>
            </a:r>
            <a:r>
              <a:rPr lang="en-US" altLang="zh-CN" dirty="0" smtClean="0"/>
              <a:t>11.12 - This figure is relatively moderate, indicating that the stock might be reasonably valued compared to its earnings. A P/E ratio in this range suggests that the company's stock price is in line with what it earns, which could be seen as a positive sign for investors looking for potentially stable investments.</a:t>
            </a:r>
          </a:p>
          <a:p>
            <a:pPr marL="342900" indent="-342900">
              <a:buAutoNum type="arabicPeriod"/>
            </a:pPr>
            <a:r>
              <a:rPr lang="en-US" altLang="zh-CN" b="1" dirty="0" smtClean="0"/>
              <a:t>Market Cap: </a:t>
            </a:r>
            <a:r>
              <a:rPr lang="en-US" altLang="zh-CN" dirty="0" smtClean="0"/>
              <a:t>$18.857B - The substantial market capitalization of Singapore Airlines signifies its large size and the considerable value placed on it by the market. Large-cap companies like Singapore Airlines are generally considered to be more stable and less volatile than smaller companies, which can make them appealing to investors seeking lower-risk investments. </a:t>
            </a:r>
          </a:p>
          <a:p>
            <a:pPr marL="342900" indent="-342900">
              <a:buAutoNum type="arabicPeriod"/>
            </a:pPr>
            <a:r>
              <a:rPr lang="en-US" altLang="zh-CN" b="1" dirty="0" smtClean="0"/>
              <a:t>Dividend Yield: </a:t>
            </a:r>
            <a:r>
              <a:rPr lang="en-US" altLang="zh-CN" dirty="0" smtClean="0"/>
              <a:t>5.96% - A high dividend yield can be attractive to investors looking for regular income from their investments. Singapore Airlines' dividend yield suggests it returns a significant amount of value to its shareholders in the form of dividends, which can be a positive factor for income-focused investors. </a:t>
            </a:r>
          </a:p>
          <a:p>
            <a:pPr marL="342900" indent="-342900">
              <a:buAutoNum type="arabicPeriod"/>
            </a:pPr>
            <a:r>
              <a:rPr lang="en-US" altLang="zh-CN" b="1" dirty="0" smtClean="0"/>
              <a:t>Financial Health and Growth Prospects: </a:t>
            </a:r>
            <a:r>
              <a:rPr lang="en-US" altLang="zh-CN" dirty="0" smtClean="0"/>
              <a:t>The Company has a balance of cash and debt that indicates a solid financial position, with total cash of $14.217 billion and total debt of $14.662 billion. The positive earnings growth and revenue growth indicate potential for future expansion and profitability.</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572135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b="1" dirty="0" smtClean="0"/>
              <a:t>Reflections</a:t>
            </a:r>
            <a:endParaRPr lang="en-US" sz="2800" dirty="0"/>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11" name="TextBox 10"/>
          <p:cNvSpPr txBox="1"/>
          <p:nvPr/>
        </p:nvSpPr>
        <p:spPr>
          <a:xfrm>
            <a:off x="1337481" y="2101755"/>
            <a:ext cx="9266829" cy="3693319"/>
          </a:xfrm>
          <a:prstGeom prst="rect">
            <a:avLst/>
          </a:prstGeom>
          <a:noFill/>
        </p:spPr>
        <p:txBody>
          <a:bodyPr wrap="square" rtlCol="0">
            <a:spAutoFit/>
          </a:bodyPr>
          <a:lstStyle/>
          <a:p>
            <a:r>
              <a:rPr lang="en-US" altLang="zh-CN" sz="2400" dirty="0" smtClean="0"/>
              <a:t>After analyzing the key sectors of the Singapore stock market from the perspectives of P/E Ratio and Market Capitalization, we conclude that beyond the conventional realms of Finance and Real Estate investments, the Petrochemical sector and Singapore Airlines equally merit investment consideration.</a:t>
            </a:r>
          </a:p>
          <a:p>
            <a:endParaRPr lang="en-US" altLang="zh-CN" sz="2400" dirty="0" smtClean="0"/>
          </a:p>
          <a:p>
            <a:r>
              <a:rPr lang="en-US" altLang="zh-CN" sz="2400" dirty="0" smtClean="0"/>
              <a:t>This leads us to our subsequent research focus, which entails an in-depth analysis of dividend distributions pertaining to the three major local banking stocks: </a:t>
            </a:r>
            <a:r>
              <a:rPr lang="en-US" altLang="zh-CN" sz="2400" b="1" dirty="0" smtClean="0"/>
              <a:t>DBS, OCBC and UOB</a:t>
            </a:r>
            <a:r>
              <a:rPr lang="en-US" altLang="zh-CN" sz="2400" dirty="0" smtClean="0"/>
              <a:t>.</a:t>
            </a:r>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35" y="2138680"/>
            <a:ext cx="12191365" cy="196405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p:cNvSpPr txBox="1"/>
          <p:nvPr/>
        </p:nvSpPr>
        <p:spPr>
          <a:xfrm>
            <a:off x="191069" y="2754660"/>
            <a:ext cx="12000931" cy="923330"/>
          </a:xfrm>
          <a:prstGeom prst="rect">
            <a:avLst/>
          </a:prstGeom>
          <a:noFill/>
        </p:spPr>
        <p:txBody>
          <a:bodyPr wrap="square" rtlCol="0">
            <a:spAutoFit/>
          </a:bodyPr>
          <a:lstStyle/>
          <a:p>
            <a:r>
              <a:rPr lang="en-US" sz="5400" dirty="0" smtClean="0">
                <a:solidFill>
                  <a:schemeClr val="bg1"/>
                </a:solidFill>
                <a:latin typeface="Arial Black" panose="020B0A04020102020204" pitchFamily="34" charset="0"/>
                <a:cs typeface="Arial" panose="020B0604020202020204" pitchFamily="34" charset="0"/>
              </a:rPr>
              <a:t>Further Insight on Bank Stocks</a:t>
            </a:r>
            <a:endParaRPr lang="en-US" sz="5400" dirty="0">
              <a:solidFill>
                <a:schemeClr val="bg1"/>
              </a:solidFill>
              <a:latin typeface="Arial Black" panose="020B0A040201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572135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b="1" dirty="0" smtClean="0"/>
              <a:t>Research Subjects</a:t>
            </a:r>
            <a:endParaRPr lang="en-US" sz="2800" dirty="0"/>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12" name="TextBox 11"/>
          <p:cNvSpPr txBox="1"/>
          <p:nvPr/>
        </p:nvSpPr>
        <p:spPr>
          <a:xfrm>
            <a:off x="522515" y="1543792"/>
            <a:ext cx="5427023" cy="5078313"/>
          </a:xfrm>
          <a:prstGeom prst="rect">
            <a:avLst/>
          </a:prstGeom>
          <a:noFill/>
        </p:spPr>
        <p:txBody>
          <a:bodyPr wrap="square" rtlCol="0">
            <a:spAutoFit/>
          </a:bodyPr>
          <a:lstStyle/>
          <a:p>
            <a:r>
              <a:rPr lang="en-US" altLang="zh-CN" dirty="0" smtClean="0"/>
              <a:t>To understand the dividend situation in the Singapore market, we must first grasp the overall context. The Straits Times Index (STI) is a crucial stock market index in Singapore that captures the performance of the top 30 companies listed on the Singapore Exchange (SGX). These entities are among the most substantial and liquid, and they span across various industries, providing a diversified exposure to sectors such as banking, telecommunications, aviation, and more. Which have Stable cash flow and mature business model that can provide sustainable dividends every year. Key players within the STI include </a:t>
            </a:r>
            <a:r>
              <a:rPr lang="en-US" altLang="zh-CN" b="1" dirty="0" smtClean="0"/>
              <a:t>DBS Group Holdings</a:t>
            </a:r>
            <a:r>
              <a:rPr lang="en-US" altLang="zh-CN" dirty="0" smtClean="0"/>
              <a:t>, </a:t>
            </a:r>
            <a:r>
              <a:rPr lang="en-US" altLang="zh-CN" b="1" dirty="0" smtClean="0"/>
              <a:t>Oversea-Chinese Banking Corp</a:t>
            </a:r>
            <a:r>
              <a:rPr lang="en-US" altLang="zh-CN" dirty="0" smtClean="0"/>
              <a:t>, and </a:t>
            </a:r>
            <a:r>
              <a:rPr lang="en-US" altLang="zh-CN" b="1" dirty="0" smtClean="0"/>
              <a:t>United Overseas Bank</a:t>
            </a:r>
            <a:r>
              <a:rPr lang="en-US" altLang="zh-CN" dirty="0" smtClean="0"/>
              <a:t>, which collectively account for approximately 44% of the index's weight. By analyzing the dividend payouts of these three banks, we can gain insights into the broader dividend landscape of the Singapore market.</a:t>
            </a:r>
            <a:endParaRPr lang="zh-CN" altLang="zh-CN" dirty="0" smtClean="0"/>
          </a:p>
          <a:p>
            <a:endParaRPr lang="zh-CN" altLang="en-US" dirty="0"/>
          </a:p>
        </p:txBody>
      </p:sp>
      <p:pic>
        <p:nvPicPr>
          <p:cNvPr id="18" name="图片 17" descr="7.jpg"/>
          <p:cNvPicPr>
            <a:picLocks noChangeAspect="1"/>
          </p:cNvPicPr>
          <p:nvPr/>
        </p:nvPicPr>
        <p:blipFill>
          <a:blip r:embed="rId2" cstate="print"/>
          <a:stretch>
            <a:fillRect/>
          </a:stretch>
        </p:blipFill>
        <p:spPr>
          <a:xfrm>
            <a:off x="6829053" y="2108241"/>
            <a:ext cx="4305300" cy="382905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AEACE"/>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CAEACE"/>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AEACE"/>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2345</Words>
  <Application>Microsoft Office PowerPoint</Application>
  <PresentationFormat>自定义</PresentationFormat>
  <Paragraphs>149</Paragraphs>
  <Slides>28</Slides>
  <Notes>13</Notes>
  <HiddenSlides>0</HiddenSlides>
  <MMClips>0</MMClips>
  <ScaleCrop>false</ScaleCrop>
  <HeadingPairs>
    <vt:vector size="4" baseType="variant">
      <vt:variant>
        <vt:lpstr>主题</vt:lpstr>
      </vt:variant>
      <vt:variant>
        <vt:i4>2</vt:i4>
      </vt:variant>
      <vt:variant>
        <vt:lpstr>幻灯片标题</vt:lpstr>
      </vt:variant>
      <vt:variant>
        <vt:i4>28</vt:i4>
      </vt:variant>
    </vt:vector>
  </HeadingPairs>
  <TitlesOfParts>
    <vt:vector size="30" baseType="lpstr">
      <vt:lpstr>Office 主题​​</vt:lpstr>
      <vt:lpstr>1_Office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HP</cp:lastModifiedBy>
  <cp:revision>63</cp:revision>
  <dcterms:created xsi:type="dcterms:W3CDTF">2024-02-15T11:36:00Z</dcterms:created>
  <dcterms:modified xsi:type="dcterms:W3CDTF">2024-03-17T12:27:30Z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33A52499B17E75410CCECD659B34BA8A_43</vt:lpwstr>
  </property>
  <property fmtid="{D5CDD505-2E9C-101B-9397-08002B2CF9AE}" pid="3" name="KSOProductBuildVer">
    <vt:lpwstr>2052-5.2.1.7798</vt:lpwstr>
  </property>
</Properties>
</file>