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19" r:id="rId2"/>
    <p:sldId id="312" r:id="rId3"/>
    <p:sldId id="313" r:id="rId4"/>
    <p:sldId id="321" r:id="rId5"/>
    <p:sldId id="320" r:id="rId6"/>
    <p:sldId id="322" r:id="rId7"/>
    <p:sldId id="323" r:id="rId8"/>
    <p:sldId id="324" r:id="rId9"/>
    <p:sldId id="325" r:id="rId10"/>
    <p:sldId id="327" r:id="rId11"/>
    <p:sldId id="3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C03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2" d="100"/>
          <a:sy n="92" d="100"/>
        </p:scale>
        <p:origin x="99" y="44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9EEBE-E800-472A-AF61-1FEB2DEDD1B6}" type="datetimeFigureOut">
              <a:rPr lang="en-US" smtClean="0"/>
              <a:pPr/>
              <a:t>3/17/2024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EBD41-9386-4444-AEB5-B89B527154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11</a:t>
            </a:fld>
            <a:endParaRPr lang="en-US"/>
          </a:p>
        </p:txBody>
      </p:sp>
    </p:spTree>
    <p:extLst>
      <p:ext uri="{BB962C8B-B14F-4D97-AF65-F5344CB8AC3E}">
        <p14:creationId xmlns:p14="http://schemas.microsoft.com/office/powerpoint/2010/main" val="164943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4</a:t>
            </a:fld>
            <a:endParaRPr lang="en-US"/>
          </a:p>
        </p:txBody>
      </p:sp>
    </p:spTree>
    <p:extLst>
      <p:ext uri="{BB962C8B-B14F-4D97-AF65-F5344CB8AC3E}">
        <p14:creationId xmlns:p14="http://schemas.microsoft.com/office/powerpoint/2010/main" val="1351693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5</a:t>
            </a:fld>
            <a:endParaRPr lang="en-US"/>
          </a:p>
        </p:txBody>
      </p:sp>
    </p:spTree>
    <p:extLst>
      <p:ext uri="{BB962C8B-B14F-4D97-AF65-F5344CB8AC3E}">
        <p14:creationId xmlns:p14="http://schemas.microsoft.com/office/powerpoint/2010/main" val="1151827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6</a:t>
            </a:fld>
            <a:endParaRPr lang="en-US"/>
          </a:p>
        </p:txBody>
      </p:sp>
    </p:spTree>
    <p:extLst>
      <p:ext uri="{BB962C8B-B14F-4D97-AF65-F5344CB8AC3E}">
        <p14:creationId xmlns:p14="http://schemas.microsoft.com/office/powerpoint/2010/main" val="2980430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7</a:t>
            </a:fld>
            <a:endParaRPr lang="en-US"/>
          </a:p>
        </p:txBody>
      </p:sp>
    </p:spTree>
    <p:extLst>
      <p:ext uri="{BB962C8B-B14F-4D97-AF65-F5344CB8AC3E}">
        <p14:creationId xmlns:p14="http://schemas.microsoft.com/office/powerpoint/2010/main" val="2663412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8</a:t>
            </a:fld>
            <a:endParaRPr lang="en-US"/>
          </a:p>
        </p:txBody>
      </p:sp>
    </p:spTree>
    <p:extLst>
      <p:ext uri="{BB962C8B-B14F-4D97-AF65-F5344CB8AC3E}">
        <p14:creationId xmlns:p14="http://schemas.microsoft.com/office/powerpoint/2010/main" val="181697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9</a:t>
            </a:fld>
            <a:endParaRPr lang="en-US"/>
          </a:p>
        </p:txBody>
      </p:sp>
    </p:spTree>
    <p:extLst>
      <p:ext uri="{BB962C8B-B14F-4D97-AF65-F5344CB8AC3E}">
        <p14:creationId xmlns:p14="http://schemas.microsoft.com/office/powerpoint/2010/main" val="3748888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E8EBD41-9386-4444-AEB5-B89B5271540B}" type="slidenum">
              <a:rPr lang="en-US" smtClean="0"/>
              <a:pPr/>
              <a:t>10</a:t>
            </a:fld>
            <a:endParaRPr lang="en-US"/>
          </a:p>
        </p:txBody>
      </p:sp>
    </p:spTree>
    <p:extLst>
      <p:ext uri="{BB962C8B-B14F-4D97-AF65-F5344CB8AC3E}">
        <p14:creationId xmlns:p14="http://schemas.microsoft.com/office/powerpoint/2010/main" val="395437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5FF927-33F7-426C-94B0-D23BBB6EFED1}" type="datetimeFigureOut">
              <a:rPr lang="en-US" smtClean="0"/>
              <a:pPr/>
              <a:t>3/17/2024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FC5FF927-33F7-426C-94B0-D23BBB6EFED1}" type="datetimeFigureOut">
              <a:rPr lang="en-US" smtClean="0"/>
              <a:pPr/>
              <a:t>3/17/2024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FC5FF927-33F7-426C-94B0-D23BBB6EFED1}" type="datetimeFigureOut">
              <a:rPr lang="en-US" smtClean="0"/>
              <a:pPr/>
              <a:t>3/17/2024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5FF927-33F7-426C-94B0-D23BBB6EFED1}" type="datetimeFigureOut">
              <a:rPr lang="en-US" smtClean="0"/>
              <a:pPr/>
              <a:t>3/17/2024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5FF927-33F7-426C-94B0-D23BBB6EFED1}" type="datetimeFigureOut">
              <a:rPr lang="en-US" smtClean="0"/>
              <a:pPr/>
              <a:t>3/17/2024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6FD989C-A778-44A6-BA07-85578A2724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FF927-33F7-426C-94B0-D23BBB6EFED1}" type="datetimeFigureOut">
              <a:rPr lang="en-US" smtClean="0"/>
              <a:pPr/>
              <a:t>3/17/2024</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D989C-A778-44A6-BA07-85578A2724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2138680"/>
            <a:ext cx="12191365" cy="19640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91069" y="2754660"/>
            <a:ext cx="12000931" cy="923330"/>
          </a:xfrm>
          <a:prstGeom prst="rect">
            <a:avLst/>
          </a:prstGeom>
          <a:noFill/>
        </p:spPr>
        <p:txBody>
          <a:bodyPr wrap="square" rtlCol="0">
            <a:spAutoFit/>
          </a:bodyPr>
          <a:lstStyle/>
          <a:p>
            <a:r>
              <a:rPr lang="en-US" sz="5400" dirty="0">
                <a:solidFill>
                  <a:schemeClr val="bg1"/>
                </a:solidFill>
                <a:latin typeface="Arial Black" panose="020B0A04020102020204" pitchFamily="34" charset="0"/>
                <a:cs typeface="Arial" panose="020B0604020202020204" pitchFamily="34" charset="0"/>
              </a:rPr>
              <a:t>          Analysis on REITs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569CD6"/>
                </a:solidFill>
                <a:effectLst/>
                <a:latin typeface="Consolas" panose="020B0609020204030204" pitchFamily="49" charset="0"/>
              </a:rPr>
              <a:t>What is REITs</a:t>
            </a:r>
            <a:endParaRPr lang="en-US" altLang="zh-CN" sz="2800" b="0" dirty="0">
              <a:solidFill>
                <a:srgbClr val="CCCCCC"/>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pic>
        <p:nvPicPr>
          <p:cNvPr id="5" name="Picture 4">
            <a:extLst>
              <a:ext uri="{FF2B5EF4-FFF2-40B4-BE49-F238E27FC236}">
                <a16:creationId xmlns:a16="http://schemas.microsoft.com/office/drawing/2014/main" id="{61D9A411-3F04-FA69-B37C-FB8DAFCE341E}"/>
              </a:ext>
            </a:extLst>
          </p:cNvPr>
          <p:cNvPicPr>
            <a:picLocks noChangeAspect="1"/>
          </p:cNvPicPr>
          <p:nvPr/>
        </p:nvPicPr>
        <p:blipFill>
          <a:blip r:embed="rId3"/>
          <a:stretch>
            <a:fillRect/>
          </a:stretch>
        </p:blipFill>
        <p:spPr>
          <a:xfrm>
            <a:off x="925015" y="1716776"/>
            <a:ext cx="5771927" cy="4684024"/>
          </a:xfrm>
          <a:prstGeom prst="rect">
            <a:avLst/>
          </a:prstGeom>
        </p:spPr>
      </p:pic>
      <p:pic>
        <p:nvPicPr>
          <p:cNvPr id="11" name="Picture 10">
            <a:extLst>
              <a:ext uri="{FF2B5EF4-FFF2-40B4-BE49-F238E27FC236}">
                <a16:creationId xmlns:a16="http://schemas.microsoft.com/office/drawing/2014/main" id="{439ECD57-57E8-E7EF-D073-A3896174E4D9}"/>
              </a:ext>
            </a:extLst>
          </p:cNvPr>
          <p:cNvPicPr>
            <a:picLocks noChangeAspect="1"/>
          </p:cNvPicPr>
          <p:nvPr/>
        </p:nvPicPr>
        <p:blipFill>
          <a:blip r:embed="rId4"/>
          <a:stretch>
            <a:fillRect/>
          </a:stretch>
        </p:blipFill>
        <p:spPr>
          <a:xfrm>
            <a:off x="4815635" y="2774372"/>
            <a:ext cx="7376364" cy="3771401"/>
          </a:xfrm>
          <a:prstGeom prst="rect">
            <a:avLst/>
          </a:prstGeom>
        </p:spPr>
      </p:pic>
    </p:spTree>
    <p:extLst>
      <p:ext uri="{BB962C8B-B14F-4D97-AF65-F5344CB8AC3E}">
        <p14:creationId xmlns:p14="http://schemas.microsoft.com/office/powerpoint/2010/main" val="262874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569CD6"/>
                </a:solidFill>
                <a:effectLst/>
                <a:latin typeface="Consolas" panose="020B0609020204030204" pitchFamily="49" charset="0"/>
              </a:rPr>
              <a:t>What is REITs</a:t>
            </a:r>
            <a:endParaRPr lang="en-US" altLang="zh-CN" sz="2800" b="0" dirty="0">
              <a:solidFill>
                <a:srgbClr val="CCCCCC"/>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3" name="TextBox 2">
            <a:extLst>
              <a:ext uri="{FF2B5EF4-FFF2-40B4-BE49-F238E27FC236}">
                <a16:creationId xmlns:a16="http://schemas.microsoft.com/office/drawing/2014/main" id="{38890516-8B12-F030-3D06-1727819B2C3C}"/>
              </a:ext>
            </a:extLst>
          </p:cNvPr>
          <p:cNvSpPr txBox="1"/>
          <p:nvPr/>
        </p:nvSpPr>
        <p:spPr>
          <a:xfrm>
            <a:off x="810491" y="2421082"/>
            <a:ext cx="5693675" cy="3970318"/>
          </a:xfrm>
          <a:prstGeom prst="rect">
            <a:avLst/>
          </a:prstGeom>
          <a:noFill/>
        </p:spPr>
        <p:txBody>
          <a:bodyPr wrap="none" rtlCol="0">
            <a:spAutoFit/>
          </a:bodyPr>
          <a:lstStyle/>
          <a:p>
            <a:r>
              <a:rPr lang="en-US" altLang="zh-CN" dirty="0"/>
              <a:t>### diversification</a:t>
            </a:r>
          </a:p>
          <a:p>
            <a:r>
              <a:rPr lang="en-US" altLang="zh-CN" dirty="0"/>
              <a:t>REITs provide diversification benefits.</a:t>
            </a:r>
          </a:p>
          <a:p>
            <a:endParaRPr lang="en-US" altLang="zh-CN" dirty="0"/>
          </a:p>
          <a:p>
            <a:r>
              <a:rPr lang="en-US" altLang="zh-CN" dirty="0"/>
              <a:t>1. Generate following portfolios:</a:t>
            </a:r>
          </a:p>
          <a:p>
            <a:r>
              <a:rPr lang="en-US" altLang="zh-CN" dirty="0"/>
              <a:t>(1) 55% Market index funds + 35% Bonds + 10% REITs </a:t>
            </a:r>
          </a:p>
          <a:p>
            <a:r>
              <a:rPr lang="en-US" altLang="zh-CN" dirty="0"/>
              <a:t>(2) 40% Market index funds + 40% Bonds + 20% REITs</a:t>
            </a:r>
          </a:p>
          <a:p>
            <a:r>
              <a:rPr lang="en-US" altLang="zh-CN" dirty="0"/>
              <a:t>(3) 33.3% Market index funds + 33.3% Bonds + 33.3% REITs</a:t>
            </a:r>
          </a:p>
          <a:p>
            <a:r>
              <a:rPr lang="en-US" altLang="zh-CN" dirty="0"/>
              <a:t>(4) 60% Market index funds + 40% Bonds</a:t>
            </a:r>
          </a:p>
          <a:p>
            <a:r>
              <a:rPr lang="en-US" altLang="zh-CN" dirty="0"/>
              <a:t>(5) 80% Market index funds + 20% Bonds</a:t>
            </a:r>
          </a:p>
          <a:p>
            <a:endParaRPr lang="en-US" altLang="zh-CN" dirty="0"/>
          </a:p>
          <a:p>
            <a:r>
              <a:rPr lang="en-US" altLang="zh-CN" dirty="0"/>
              <a:t>Market index: S&amp;P 500 (^GSPC)</a:t>
            </a:r>
          </a:p>
          <a:p>
            <a:r>
              <a:rPr lang="en-US" altLang="zh-CN" dirty="0"/>
              <a:t>Bonds: iShares 0-5 Year TIPS Bond ETF (STIP)</a:t>
            </a:r>
          </a:p>
          <a:p>
            <a:r>
              <a:rPr lang="en-US" altLang="zh-CN" dirty="0"/>
              <a:t>REITs: CSOP </a:t>
            </a:r>
            <a:r>
              <a:rPr lang="en-US" altLang="zh-CN" dirty="0" err="1"/>
              <a:t>iEdge</a:t>
            </a:r>
            <a:r>
              <a:rPr lang="en-US" altLang="zh-CN" dirty="0"/>
              <a:t> S-REIT Leaders Index ETF (SRU.SI)</a:t>
            </a:r>
          </a:p>
          <a:p>
            <a:endParaRPr lang="zh-CN" altLang="en-US" dirty="0"/>
          </a:p>
        </p:txBody>
      </p:sp>
    </p:spTree>
    <p:extLst>
      <p:ext uri="{BB962C8B-B14F-4D97-AF65-F5344CB8AC3E}">
        <p14:creationId xmlns:p14="http://schemas.microsoft.com/office/powerpoint/2010/main" val="273545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569CD6"/>
                </a:solidFill>
                <a:effectLst/>
                <a:latin typeface="Consolas" panose="020B0609020204030204" pitchFamily="49" charset="0"/>
              </a:rPr>
              <a:t>What is REITs</a:t>
            </a:r>
            <a:endParaRPr lang="en-US" altLang="zh-CN" sz="2800" b="0" dirty="0">
              <a:solidFill>
                <a:srgbClr val="CCCCCC"/>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p:cNvSpPr txBox="1"/>
          <p:nvPr/>
        </p:nvSpPr>
        <p:spPr>
          <a:xfrm>
            <a:off x="559015" y="1846559"/>
            <a:ext cx="10727294" cy="2985433"/>
          </a:xfrm>
          <a:prstGeom prst="rect">
            <a:avLst/>
          </a:prstGeom>
          <a:noFill/>
        </p:spPr>
        <p:txBody>
          <a:bodyPr wrap="square" rtlCol="0">
            <a:spAutoFit/>
          </a:bodyPr>
          <a:lstStyle/>
          <a:p>
            <a:r>
              <a:rPr lang="en-US" altLang="zh-CN" sz="1400" b="0" dirty="0">
                <a:effectLst/>
                <a:latin typeface="Consolas" panose="020B0609020204030204" pitchFamily="49" charset="0"/>
              </a:rPr>
              <a:t>A real estate investment trust (REIT) is a company that owns, operates, or finances income-generating real estate. They package properties they owned as mutual trusts and put into equity market.</a:t>
            </a:r>
          </a:p>
          <a:p>
            <a:br>
              <a:rPr lang="en-US" altLang="zh-CN" sz="1400" b="0" dirty="0">
                <a:effectLst/>
                <a:latin typeface="Consolas" panose="020B0609020204030204" pitchFamily="49" charset="0"/>
              </a:rPr>
            </a:br>
            <a:r>
              <a:rPr lang="en-US" altLang="zh-CN" sz="1400" b="0" dirty="0">
                <a:effectLst/>
                <a:latin typeface="Consolas" panose="020B0609020204030204" pitchFamily="49" charset="0"/>
              </a:rPr>
              <a:t>The function of REITs is similar to stock. They pool the capital of numerous investors. This makes it possible for individual investors to earn dividends from real estate investments without having to buy, manage, or finance any properties themselves. Compared with physical real estate investments, REITs is more accessible and liquid.</a:t>
            </a:r>
          </a:p>
          <a:p>
            <a:br>
              <a:rPr lang="en-US" altLang="zh-CN" sz="1400" b="0" dirty="0">
                <a:effectLst/>
                <a:latin typeface="Consolas" panose="020B0609020204030204" pitchFamily="49" charset="0"/>
              </a:rPr>
            </a:br>
            <a:r>
              <a:rPr lang="en-US" altLang="zh-CN" sz="1400" b="0" dirty="0">
                <a:effectLst/>
                <a:latin typeface="Consolas" panose="020B0609020204030204" pitchFamily="49" charset="0"/>
              </a:rPr>
              <a:t>Moreover, REITs invest in most real estate property types, including apartment buildings, data centers, hotels, medical facilities, offices, retail centers, and warehouses etc. In other words, REITs is flexible in invest in commercial, public and residential property at same period. In contrast, the physical real estate investments may not achieve this diversification.</a:t>
            </a:r>
          </a:p>
          <a:p>
            <a:endParaRPr lang="zh-CN" altLang="zh-CN" sz="2000" dirty="0"/>
          </a:p>
        </p:txBody>
      </p:sp>
      <p:sp>
        <p:nvSpPr>
          <p:cNvPr id="3" name="TextBox 2">
            <a:extLst>
              <a:ext uri="{FF2B5EF4-FFF2-40B4-BE49-F238E27FC236}">
                <a16:creationId xmlns:a16="http://schemas.microsoft.com/office/drawing/2014/main" id="{AAB48E33-BC6B-19A3-00FA-F623F9C82735}"/>
              </a:ext>
            </a:extLst>
          </p:cNvPr>
          <p:cNvSpPr txBox="1"/>
          <p:nvPr/>
        </p:nvSpPr>
        <p:spPr>
          <a:xfrm>
            <a:off x="488373" y="4592782"/>
            <a:ext cx="9220986" cy="1754326"/>
          </a:xfrm>
          <a:prstGeom prst="rect">
            <a:avLst/>
          </a:prstGeom>
          <a:noFill/>
        </p:spPr>
        <p:txBody>
          <a:bodyPr wrap="none" rtlCol="0">
            <a:spAutoFit/>
          </a:bodyPr>
          <a:lstStyle/>
          <a:p>
            <a:r>
              <a:rPr lang="en-US" altLang="zh-CN" dirty="0"/>
              <a:t>## S-REITs </a:t>
            </a:r>
          </a:p>
          <a:p>
            <a:endParaRPr lang="en-US" altLang="zh-CN" dirty="0"/>
          </a:p>
          <a:p>
            <a:r>
              <a:rPr lang="en-US" altLang="zh-CN" dirty="0"/>
              <a:t>Singapore REITs are an important component of Singapore’s stock market</a:t>
            </a:r>
          </a:p>
          <a:p>
            <a:endParaRPr lang="en-US" altLang="zh-CN" dirty="0"/>
          </a:p>
          <a:p>
            <a:r>
              <a:rPr lang="en-US" altLang="zh-CN" dirty="0"/>
              <a:t>Largest REIT market in Asia ex-Japan. Specially, one-fifth the stock market of SG is taken by REITs.</a:t>
            </a:r>
          </a:p>
          <a:p>
            <a:r>
              <a:rPr lang="en-US" altLang="zh-CN" dirty="0"/>
              <a:t>Source: &lt;https://www.reitas.sg/singapore-reits/overview-of-the-s-reit-industry/&gt;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6" name="TextBox 15"/>
          <p:cNvSpPr txBox="1"/>
          <p:nvPr/>
        </p:nvSpPr>
        <p:spPr>
          <a:xfrm>
            <a:off x="1091821" y="2019869"/>
            <a:ext cx="9990161" cy="830997"/>
          </a:xfrm>
          <a:prstGeom prst="rect">
            <a:avLst/>
          </a:prstGeom>
          <a:noFill/>
        </p:spPr>
        <p:txBody>
          <a:bodyPr wrap="square" rtlCol="0">
            <a:spAutoFit/>
          </a:bodyPr>
          <a:lstStyle/>
          <a:p>
            <a:pPr lvl="0"/>
            <a:endParaRPr lang="en-US" altLang="zh-CN" sz="2400" dirty="0"/>
          </a:p>
          <a:p>
            <a:endParaRPr lang="en-US" altLang="zh-CN" sz="2400" dirty="0"/>
          </a:p>
        </p:txBody>
      </p:sp>
      <p:pic>
        <p:nvPicPr>
          <p:cNvPr id="3" name="Picture 2">
            <a:extLst>
              <a:ext uri="{FF2B5EF4-FFF2-40B4-BE49-F238E27FC236}">
                <a16:creationId xmlns:a16="http://schemas.microsoft.com/office/drawing/2014/main" id="{5924889E-88AA-C6FE-48B5-7908EE486F78}"/>
              </a:ext>
            </a:extLst>
          </p:cNvPr>
          <p:cNvPicPr>
            <a:picLocks noChangeAspect="1"/>
          </p:cNvPicPr>
          <p:nvPr/>
        </p:nvPicPr>
        <p:blipFill>
          <a:blip r:embed="rId3"/>
          <a:stretch>
            <a:fillRect/>
          </a:stretch>
        </p:blipFill>
        <p:spPr>
          <a:xfrm>
            <a:off x="403514" y="1711715"/>
            <a:ext cx="5524500" cy="4333875"/>
          </a:xfrm>
          <a:prstGeom prst="rect">
            <a:avLst/>
          </a:prstGeom>
        </p:spPr>
      </p:pic>
      <p:sp>
        <p:nvSpPr>
          <p:cNvPr id="5" name="TextBox 4">
            <a:extLst>
              <a:ext uri="{FF2B5EF4-FFF2-40B4-BE49-F238E27FC236}">
                <a16:creationId xmlns:a16="http://schemas.microsoft.com/office/drawing/2014/main" id="{AD0C3A17-51CD-CD74-CAE5-C6CC6EEFE669}"/>
              </a:ext>
            </a:extLst>
          </p:cNvPr>
          <p:cNvSpPr txBox="1"/>
          <p:nvPr/>
        </p:nvSpPr>
        <p:spPr>
          <a:xfrm>
            <a:off x="103909" y="6080623"/>
            <a:ext cx="12599539" cy="369332"/>
          </a:xfrm>
          <a:prstGeom prst="rect">
            <a:avLst/>
          </a:prstGeom>
          <a:noFill/>
        </p:spPr>
        <p:txBody>
          <a:bodyPr wrap="none" rtlCol="0">
            <a:spAutoFit/>
          </a:bodyPr>
          <a:lstStyle/>
          <a:p>
            <a:r>
              <a:rPr lang="en-US" altLang="zh-CN" dirty="0"/>
              <a:t>The market cap of S-REITs is comparable to Australia and UK. In percentage of the entire stock market, S-REITs shows a large impacts.</a:t>
            </a:r>
            <a:endParaRPr lang="zh-CN" altLang="en-US" dirty="0"/>
          </a:p>
        </p:txBody>
      </p:sp>
      <p:pic>
        <p:nvPicPr>
          <p:cNvPr id="10" name="Picture 9">
            <a:extLst>
              <a:ext uri="{FF2B5EF4-FFF2-40B4-BE49-F238E27FC236}">
                <a16:creationId xmlns:a16="http://schemas.microsoft.com/office/drawing/2014/main" id="{62D85E07-4144-AF8C-6EE6-263B056BFA4F}"/>
              </a:ext>
            </a:extLst>
          </p:cNvPr>
          <p:cNvPicPr>
            <a:picLocks noChangeAspect="1"/>
          </p:cNvPicPr>
          <p:nvPr/>
        </p:nvPicPr>
        <p:blipFill>
          <a:blip r:embed="rId4"/>
          <a:stretch>
            <a:fillRect/>
          </a:stretch>
        </p:blipFill>
        <p:spPr>
          <a:xfrm>
            <a:off x="5928014" y="2295121"/>
            <a:ext cx="6427456" cy="31670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569CD6"/>
                </a:solidFill>
                <a:effectLst/>
                <a:latin typeface="Consolas" panose="020B0609020204030204" pitchFamily="49" charset="0"/>
              </a:rPr>
              <a:t>What is REITs</a:t>
            </a:r>
            <a:endParaRPr lang="en-US" altLang="zh-CN" sz="2800" b="0" dirty="0">
              <a:solidFill>
                <a:srgbClr val="CCCCCC"/>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5" name="TextBox 4">
            <a:extLst>
              <a:ext uri="{FF2B5EF4-FFF2-40B4-BE49-F238E27FC236}">
                <a16:creationId xmlns:a16="http://schemas.microsoft.com/office/drawing/2014/main" id="{6C29294B-8CCA-6E0E-ED68-F9A59893ABE9}"/>
              </a:ext>
            </a:extLst>
          </p:cNvPr>
          <p:cNvSpPr txBox="1"/>
          <p:nvPr/>
        </p:nvSpPr>
        <p:spPr>
          <a:xfrm>
            <a:off x="426027" y="1911928"/>
            <a:ext cx="23869676" cy="2308324"/>
          </a:xfrm>
          <a:prstGeom prst="rect">
            <a:avLst/>
          </a:prstGeom>
          <a:noFill/>
        </p:spPr>
        <p:txBody>
          <a:bodyPr wrap="none" rtlCol="0">
            <a:spAutoFit/>
          </a:bodyPr>
          <a:lstStyle/>
          <a:p>
            <a:r>
              <a:rPr lang="en-US" altLang="zh-CN" dirty="0"/>
              <a:t>## characterizes of REITs</a:t>
            </a:r>
          </a:p>
          <a:p>
            <a:endParaRPr lang="en-US" altLang="zh-CN" dirty="0"/>
          </a:p>
          <a:p>
            <a:r>
              <a:rPr lang="en-US" altLang="zh-CN" dirty="0"/>
              <a:t>### High dividends but low value</a:t>
            </a:r>
          </a:p>
          <a:p>
            <a:endParaRPr lang="en-US" altLang="zh-CN" dirty="0"/>
          </a:p>
          <a:p>
            <a:r>
              <a:rPr lang="en-US" altLang="zh-CN" dirty="0"/>
              <a:t>By law and IRS regulation, REITs must pay out 90% or more of their taxable profits to shareholders in the form of dividends. As a result, REIT companies are often exempt from most corporate income tax. Hence, REITs provide a high dividend for investors.</a:t>
            </a:r>
          </a:p>
          <a:p>
            <a:endParaRPr lang="en-US" altLang="zh-CN" dirty="0"/>
          </a:p>
          <a:p>
            <a:r>
              <a:rPr lang="en-US" altLang="zh-CN" dirty="0"/>
              <a:t>*Forward dividend &amp; yield*</a:t>
            </a:r>
          </a:p>
          <a:p>
            <a:r>
              <a:rPr lang="en-US" altLang="zh-CN" dirty="0"/>
              <a:t>The percentage of a company's current stock price that it expects to pay out as dividends over 12 months. (Based on 15th March close price calculation)</a:t>
            </a:r>
            <a:endParaRPr lang="zh-CN" altLang="en-US" dirty="0"/>
          </a:p>
        </p:txBody>
      </p:sp>
    </p:spTree>
    <p:extLst>
      <p:ext uri="{BB962C8B-B14F-4D97-AF65-F5344CB8AC3E}">
        <p14:creationId xmlns:p14="http://schemas.microsoft.com/office/powerpoint/2010/main" val="296541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569CD6"/>
                </a:solidFill>
                <a:effectLst/>
                <a:latin typeface="Consolas" panose="020B0609020204030204" pitchFamily="49" charset="0"/>
              </a:rPr>
              <a:t>What is REITs</a:t>
            </a:r>
            <a:endParaRPr lang="en-US" altLang="zh-CN" sz="2800" b="0" dirty="0">
              <a:solidFill>
                <a:srgbClr val="CCCCCC"/>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5" name="TextBox 4">
            <a:extLst>
              <a:ext uri="{FF2B5EF4-FFF2-40B4-BE49-F238E27FC236}">
                <a16:creationId xmlns:a16="http://schemas.microsoft.com/office/drawing/2014/main" id="{FDE5D3D6-0854-830D-4F7C-C8AD1A6A2CE4}"/>
              </a:ext>
            </a:extLst>
          </p:cNvPr>
          <p:cNvSpPr txBox="1"/>
          <p:nvPr/>
        </p:nvSpPr>
        <p:spPr>
          <a:xfrm>
            <a:off x="365760" y="1463177"/>
            <a:ext cx="13859660" cy="7848302"/>
          </a:xfrm>
          <a:prstGeom prst="rect">
            <a:avLst/>
          </a:prstGeom>
          <a:noFill/>
        </p:spPr>
        <p:txBody>
          <a:bodyPr wrap="square" rtlCol="0">
            <a:spAutoFit/>
          </a:bodyPr>
          <a:lstStyle/>
          <a:p>
            <a:r>
              <a:rPr lang="en-US" altLang="zh-CN" dirty="0"/>
              <a:t>REITs:</a:t>
            </a:r>
          </a:p>
          <a:p>
            <a:endParaRPr lang="en-US" altLang="zh-CN" dirty="0"/>
          </a:p>
          <a:p>
            <a:r>
              <a:rPr lang="en-US" altLang="zh-CN" dirty="0" err="1"/>
              <a:t>Sabana</a:t>
            </a:r>
            <a:r>
              <a:rPr lang="en-US" altLang="zh-CN" dirty="0"/>
              <a:t> REIT (SGX: M1GU)</a:t>
            </a:r>
          </a:p>
          <a:p>
            <a:r>
              <a:rPr lang="en-US" altLang="zh-CN" dirty="0"/>
              <a:t> An industrial REIT with a portfolio of 18 properties in Singapore covering high-tech industrial, warehouse and logistics, and general industrial sectors.</a:t>
            </a:r>
          </a:p>
          <a:p>
            <a:endParaRPr lang="en-US" altLang="zh-CN" dirty="0"/>
          </a:p>
          <a:p>
            <a:r>
              <a:rPr lang="en-US" altLang="zh-CN" dirty="0"/>
              <a:t>Keppel Pacific Oak US REIT (SGX: CMOU)</a:t>
            </a:r>
          </a:p>
          <a:p>
            <a:r>
              <a:rPr lang="en-US" altLang="zh-CN" dirty="0"/>
              <a:t> An office REIT with 13 freehold office buildings and business campuses across eight markets in the US.</a:t>
            </a:r>
          </a:p>
          <a:p>
            <a:endParaRPr lang="en-US" altLang="zh-CN" dirty="0"/>
          </a:p>
          <a:p>
            <a:r>
              <a:rPr lang="en-US" altLang="zh-CN" dirty="0"/>
              <a:t>Frasers Logistics &amp; Commercial Trust (SGX: BUOU)</a:t>
            </a:r>
          </a:p>
          <a:p>
            <a:r>
              <a:rPr lang="en-US" altLang="zh-CN" dirty="0"/>
              <a:t>  A diversified portfolio of 108 properties across Singapore, the UK, Australia, the </a:t>
            </a:r>
            <a:r>
              <a:rPr lang="en-US" altLang="zh-CN" dirty="0" err="1"/>
              <a:t>netherlands</a:t>
            </a:r>
            <a:r>
              <a:rPr lang="en-US" altLang="zh-CN" dirty="0"/>
              <a:t> and Germany.</a:t>
            </a:r>
          </a:p>
          <a:p>
            <a:r>
              <a:rPr lang="en-US" altLang="zh-CN" dirty="0"/>
              <a:t>  </a:t>
            </a:r>
          </a:p>
          <a:p>
            <a:r>
              <a:rPr lang="en-US" altLang="zh-CN" dirty="0" err="1"/>
              <a:t>Mapletree</a:t>
            </a:r>
            <a:r>
              <a:rPr lang="en-US" altLang="zh-CN" dirty="0"/>
              <a:t> Logistics Trust (SGX: M44U)</a:t>
            </a:r>
          </a:p>
          <a:p>
            <a:r>
              <a:rPr lang="en-US" altLang="zh-CN" dirty="0"/>
              <a:t>  An industrial REIT with a portfolio of 187 properties spread across eight countries. The price of these REITs in over one years.</a:t>
            </a:r>
          </a:p>
          <a:p>
            <a:endParaRPr lang="en-US" altLang="zh-CN" dirty="0"/>
          </a:p>
          <a:p>
            <a:r>
              <a:rPr lang="en-US" altLang="zh-CN" dirty="0"/>
              <a:t>Stocks in other sectors (Non-REITs): </a:t>
            </a:r>
          </a:p>
          <a:p>
            <a:r>
              <a:rPr lang="en-US" altLang="zh-CN" dirty="0"/>
              <a:t>SGX-Singapore Exchange Limited,</a:t>
            </a:r>
          </a:p>
          <a:p>
            <a:r>
              <a:rPr lang="en-US" altLang="zh-CN" dirty="0"/>
              <a:t>Telecommunications - Singapore Telecommunications Limited,</a:t>
            </a:r>
          </a:p>
          <a:p>
            <a:r>
              <a:rPr lang="en-US" altLang="zh-CN" dirty="0"/>
              <a:t>Industrial Goods and shipbuilding - </a:t>
            </a:r>
            <a:r>
              <a:rPr lang="en-US" altLang="zh-CN" dirty="0" err="1"/>
              <a:t>Yangzijiang</a:t>
            </a:r>
            <a:r>
              <a:rPr lang="en-US" altLang="zh-CN" dirty="0"/>
              <a:t> Shipbuilding (Holdings) Ltd.</a:t>
            </a:r>
          </a:p>
          <a:p>
            <a:r>
              <a:rPr lang="en-US" altLang="zh-CN" dirty="0"/>
              <a:t>Food &amp; Beverage- Wilmar International Limited (5%) Agriculture Golden Agri-Resources Ltd</a:t>
            </a:r>
          </a:p>
          <a:p>
            <a:r>
              <a:rPr lang="en-US" altLang="zh-CN" dirty="0"/>
              <a:t>Transportation-Singapore Airlines Limited</a:t>
            </a:r>
          </a:p>
          <a:p>
            <a:r>
              <a:rPr lang="en-US" altLang="zh-CN" dirty="0"/>
              <a:t>Utilities-Sembcorp Industries Ltd</a:t>
            </a:r>
          </a:p>
          <a:p>
            <a:r>
              <a:rPr lang="en-US" altLang="zh-CN" dirty="0"/>
              <a:t>Services-United Overseas Insurance Limited</a:t>
            </a:r>
          </a:p>
          <a:p>
            <a:endParaRPr lang="en-US" altLang="zh-CN" dirty="0"/>
          </a:p>
          <a:p>
            <a:r>
              <a:rPr lang="en-US" altLang="zh-CN" dirty="0"/>
              <a:t>Real-estate Stocks:</a:t>
            </a:r>
          </a:p>
          <a:p>
            <a:r>
              <a:rPr lang="en-US" altLang="zh-CN" dirty="0"/>
              <a:t>Keppel Ltd.</a:t>
            </a:r>
          </a:p>
          <a:p>
            <a:r>
              <a:rPr lang="en-US" altLang="zh-CN" dirty="0"/>
              <a:t>CapitaLand Investment Limited </a:t>
            </a:r>
          </a:p>
          <a:p>
            <a:r>
              <a:rPr lang="en-US" altLang="zh-CN" dirty="0"/>
              <a:t>City Developments Limited</a:t>
            </a:r>
            <a:endParaRPr lang="zh-CN" altLang="en-US" dirty="0"/>
          </a:p>
        </p:txBody>
      </p:sp>
    </p:spTree>
    <p:extLst>
      <p:ext uri="{BB962C8B-B14F-4D97-AF65-F5344CB8AC3E}">
        <p14:creationId xmlns:p14="http://schemas.microsoft.com/office/powerpoint/2010/main" val="65515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569CD6"/>
                </a:solidFill>
                <a:effectLst/>
                <a:latin typeface="Consolas" panose="020B0609020204030204" pitchFamily="49" charset="0"/>
              </a:rPr>
              <a:t>What is REITs</a:t>
            </a:r>
            <a:endParaRPr lang="en-US" altLang="zh-CN" sz="2800" b="0" dirty="0">
              <a:solidFill>
                <a:srgbClr val="CCCCCC"/>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pic>
        <p:nvPicPr>
          <p:cNvPr id="9" name="Picture 8">
            <a:extLst>
              <a:ext uri="{FF2B5EF4-FFF2-40B4-BE49-F238E27FC236}">
                <a16:creationId xmlns:a16="http://schemas.microsoft.com/office/drawing/2014/main" id="{2DAF0647-AC24-FF37-B566-3B26386864B8}"/>
              </a:ext>
            </a:extLst>
          </p:cNvPr>
          <p:cNvPicPr>
            <a:picLocks noChangeAspect="1"/>
          </p:cNvPicPr>
          <p:nvPr/>
        </p:nvPicPr>
        <p:blipFill>
          <a:blip r:embed="rId3"/>
          <a:stretch>
            <a:fillRect/>
          </a:stretch>
        </p:blipFill>
        <p:spPr>
          <a:xfrm>
            <a:off x="2362200" y="619125"/>
            <a:ext cx="7467600" cy="5619750"/>
          </a:xfrm>
          <a:prstGeom prst="rect">
            <a:avLst/>
          </a:prstGeom>
        </p:spPr>
      </p:pic>
    </p:spTree>
    <p:extLst>
      <p:ext uri="{BB962C8B-B14F-4D97-AF65-F5344CB8AC3E}">
        <p14:creationId xmlns:p14="http://schemas.microsoft.com/office/powerpoint/2010/main" val="196912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569CD6"/>
                </a:solidFill>
                <a:effectLst/>
                <a:latin typeface="Consolas" panose="020B0609020204030204" pitchFamily="49" charset="0"/>
              </a:rPr>
              <a:t>What is REITs</a:t>
            </a:r>
            <a:endParaRPr lang="en-US" altLang="zh-CN" sz="2800" b="0" dirty="0">
              <a:solidFill>
                <a:srgbClr val="CCCCCC"/>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3" name="TextBox 2">
            <a:extLst>
              <a:ext uri="{FF2B5EF4-FFF2-40B4-BE49-F238E27FC236}">
                <a16:creationId xmlns:a16="http://schemas.microsoft.com/office/drawing/2014/main" id="{9EF6CDB3-3EEF-540A-3F8C-A6095FD0EEB4}"/>
              </a:ext>
            </a:extLst>
          </p:cNvPr>
          <p:cNvSpPr txBox="1"/>
          <p:nvPr/>
        </p:nvSpPr>
        <p:spPr>
          <a:xfrm>
            <a:off x="458002" y="1698308"/>
            <a:ext cx="17196246" cy="2308324"/>
          </a:xfrm>
          <a:prstGeom prst="rect">
            <a:avLst/>
          </a:prstGeom>
          <a:noFill/>
        </p:spPr>
        <p:txBody>
          <a:bodyPr wrap="none" rtlCol="0">
            <a:spAutoFit/>
          </a:bodyPr>
          <a:lstStyle/>
          <a:p>
            <a:r>
              <a:rPr lang="en-US" altLang="zh-CN" dirty="0"/>
              <a:t>The forward dividends &amp; yields of REITs is relative high. However, the price of REITs less than other stocks.</a:t>
            </a:r>
          </a:p>
          <a:p>
            <a:endParaRPr lang="en-US" altLang="zh-CN" dirty="0"/>
          </a:p>
          <a:p>
            <a:r>
              <a:rPr lang="en-US" altLang="zh-CN" dirty="0"/>
              <a:t>Why ? </a:t>
            </a:r>
          </a:p>
          <a:p>
            <a:r>
              <a:rPr lang="en-US" altLang="zh-CN" dirty="0"/>
              <a:t>The contractual nature of commercial real estate leases and the predictability of rental income and expenses give REITs a defensive quality - the price is relative stable at certain level.</a:t>
            </a:r>
          </a:p>
          <a:p>
            <a:endParaRPr lang="en-US" altLang="zh-CN" dirty="0"/>
          </a:p>
          <a:p>
            <a:r>
              <a:rPr lang="en-US" altLang="zh-CN" dirty="0"/>
              <a:t>### stability</a:t>
            </a:r>
          </a:p>
          <a:p>
            <a:endParaRPr lang="en-US" altLang="zh-CN" dirty="0"/>
          </a:p>
          <a:p>
            <a:r>
              <a:rPr lang="en-US" altLang="zh-CN" dirty="0"/>
              <a:t>The character of REITs allowing analysts to more accurately forecast earnings, which helps reduce share price volatility.</a:t>
            </a:r>
            <a:endParaRPr lang="zh-CN" altLang="en-US" dirty="0"/>
          </a:p>
        </p:txBody>
      </p:sp>
      <p:pic>
        <p:nvPicPr>
          <p:cNvPr id="10" name="Picture 9">
            <a:extLst>
              <a:ext uri="{FF2B5EF4-FFF2-40B4-BE49-F238E27FC236}">
                <a16:creationId xmlns:a16="http://schemas.microsoft.com/office/drawing/2014/main" id="{535B458B-9D4C-7905-AE14-A283AED8BF37}"/>
              </a:ext>
            </a:extLst>
          </p:cNvPr>
          <p:cNvPicPr>
            <a:picLocks noChangeAspect="1"/>
          </p:cNvPicPr>
          <p:nvPr/>
        </p:nvPicPr>
        <p:blipFill>
          <a:blip r:embed="rId3"/>
          <a:stretch>
            <a:fillRect/>
          </a:stretch>
        </p:blipFill>
        <p:spPr>
          <a:xfrm>
            <a:off x="161060" y="3342317"/>
            <a:ext cx="12192000" cy="2875001"/>
          </a:xfrm>
          <a:prstGeom prst="rect">
            <a:avLst/>
          </a:prstGeom>
        </p:spPr>
      </p:pic>
    </p:spTree>
    <p:extLst>
      <p:ext uri="{BB962C8B-B14F-4D97-AF65-F5344CB8AC3E}">
        <p14:creationId xmlns:p14="http://schemas.microsoft.com/office/powerpoint/2010/main" val="364854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569CD6"/>
                </a:solidFill>
                <a:effectLst/>
                <a:latin typeface="Consolas" panose="020B0609020204030204" pitchFamily="49" charset="0"/>
              </a:rPr>
              <a:t>What is REITs</a:t>
            </a:r>
            <a:endParaRPr lang="en-US" altLang="zh-CN" sz="2800" b="0" dirty="0">
              <a:solidFill>
                <a:srgbClr val="CCCCCC"/>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6CA0D920-CA48-073D-55B3-78D0D1099BA8}"/>
              </a:ext>
            </a:extLst>
          </p:cNvPr>
          <p:cNvSpPr txBox="1"/>
          <p:nvPr/>
        </p:nvSpPr>
        <p:spPr>
          <a:xfrm>
            <a:off x="403947" y="1698308"/>
            <a:ext cx="6159210" cy="3139321"/>
          </a:xfrm>
          <a:prstGeom prst="rect">
            <a:avLst/>
          </a:prstGeom>
          <a:noFill/>
        </p:spPr>
        <p:txBody>
          <a:bodyPr wrap="square">
            <a:spAutoFit/>
          </a:bodyPr>
          <a:lstStyle/>
          <a:p>
            <a:r>
              <a:rPr lang="en-US" altLang="zh-CN" dirty="0"/>
              <a:t>### Exposure to global real estate</a:t>
            </a:r>
          </a:p>
          <a:p>
            <a:endParaRPr lang="en-US" altLang="zh-CN" dirty="0"/>
          </a:p>
          <a:p>
            <a:r>
              <a:rPr lang="en-US" altLang="zh-CN" dirty="0"/>
              <a:t>Over 90% of S-REITS own properties outside Singapore. Digging deeper in the systematic risk these REITs face.</a:t>
            </a:r>
          </a:p>
          <a:p>
            <a:endParaRPr lang="en-US" altLang="zh-CN" dirty="0"/>
          </a:p>
          <a:p>
            <a:r>
              <a:rPr lang="en-US" altLang="zh-CN" dirty="0"/>
              <a:t>For analysis, in this section, we use CSOP </a:t>
            </a:r>
            <a:r>
              <a:rPr lang="en-US" altLang="zh-CN" dirty="0" err="1"/>
              <a:t>iEdge</a:t>
            </a:r>
            <a:r>
              <a:rPr lang="en-US" altLang="zh-CN" dirty="0"/>
              <a:t> S-REIT Leaders Index ETF (SRU.SI) as a proxy for SREITs and SG real estate market.</a:t>
            </a:r>
          </a:p>
          <a:p>
            <a:endParaRPr lang="en-US" altLang="zh-CN" dirty="0"/>
          </a:p>
          <a:p>
            <a:r>
              <a:rPr lang="en-US" altLang="zh-CN" dirty="0"/>
              <a:t>Top 7 Holdings of CSOP </a:t>
            </a:r>
            <a:r>
              <a:rPr lang="en-US" altLang="zh-CN" dirty="0" err="1"/>
              <a:t>iEdge</a:t>
            </a:r>
            <a:r>
              <a:rPr lang="en-US" altLang="zh-CN" dirty="0"/>
              <a:t> S-REIT Leaders Index ETF (55.04% of Total Assets)</a:t>
            </a:r>
            <a:endParaRPr lang="zh-CN" altLang="en-US" dirty="0"/>
          </a:p>
        </p:txBody>
      </p:sp>
      <p:pic>
        <p:nvPicPr>
          <p:cNvPr id="16" name="Picture 15">
            <a:extLst>
              <a:ext uri="{FF2B5EF4-FFF2-40B4-BE49-F238E27FC236}">
                <a16:creationId xmlns:a16="http://schemas.microsoft.com/office/drawing/2014/main" id="{C7945C7D-08BA-BDB6-2E1D-3A9E819E659E}"/>
              </a:ext>
            </a:extLst>
          </p:cNvPr>
          <p:cNvPicPr>
            <a:picLocks noChangeAspect="1"/>
          </p:cNvPicPr>
          <p:nvPr/>
        </p:nvPicPr>
        <p:blipFill>
          <a:blip r:embed="rId3"/>
          <a:stretch>
            <a:fillRect/>
          </a:stretch>
        </p:blipFill>
        <p:spPr>
          <a:xfrm>
            <a:off x="7000298" y="2091398"/>
            <a:ext cx="4787755" cy="3916311"/>
          </a:xfrm>
          <a:prstGeom prst="rect">
            <a:avLst/>
          </a:prstGeom>
        </p:spPr>
      </p:pic>
    </p:spTree>
    <p:extLst>
      <p:ext uri="{BB962C8B-B14F-4D97-AF65-F5344CB8AC3E}">
        <p14:creationId xmlns:p14="http://schemas.microsoft.com/office/powerpoint/2010/main" val="241184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V 形 5"/>
          <p:cNvSpPr/>
          <p:nvPr/>
        </p:nvSpPr>
        <p:spPr>
          <a:xfrm>
            <a:off x="365760" y="777377"/>
            <a:ext cx="10234749"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矩形 3"/>
          <p:cNvSpPr/>
          <p:nvPr/>
        </p:nvSpPr>
        <p:spPr>
          <a:xfrm>
            <a:off x="-1" y="457200"/>
            <a:ext cx="4023361" cy="9209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569CD6"/>
                </a:solidFill>
                <a:effectLst/>
                <a:latin typeface="Consolas" panose="020B0609020204030204" pitchFamily="49" charset="0"/>
              </a:rPr>
              <a:t>What is REITs</a:t>
            </a:r>
            <a:endParaRPr lang="en-US" altLang="zh-CN" sz="2800" b="0" dirty="0">
              <a:solidFill>
                <a:srgbClr val="CCCCCC"/>
              </a:solidFill>
              <a:effectLst/>
              <a:latin typeface="Consolas" panose="020B0609020204030204" pitchFamily="49" charset="0"/>
            </a:endParaRPr>
          </a:p>
        </p:txBody>
      </p:sp>
      <p:sp>
        <p:nvSpPr>
          <p:cNvPr id="7" name="箭头: V 形 6"/>
          <p:cNvSpPr/>
          <p:nvPr/>
        </p:nvSpPr>
        <p:spPr>
          <a:xfrm>
            <a:off x="10552612" y="777377"/>
            <a:ext cx="827314"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箭头: V 形 7"/>
          <p:cNvSpPr/>
          <p:nvPr/>
        </p:nvSpPr>
        <p:spPr>
          <a:xfrm>
            <a:off x="11286309" y="777376"/>
            <a:ext cx="698862" cy="685801"/>
          </a:xfrm>
          <a:prstGeom prst="chevron">
            <a:avLst>
              <a:gd name="adj" fmla="val 2831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 name="object 7"/>
          <p:cNvGrpSpPr/>
          <p:nvPr/>
        </p:nvGrpSpPr>
        <p:grpSpPr>
          <a:xfrm>
            <a:off x="-1" y="6635931"/>
            <a:ext cx="12192000" cy="222069"/>
            <a:chOff x="0" y="3346615"/>
            <a:chExt cx="4608195" cy="109855"/>
          </a:xfrm>
        </p:grpSpPr>
        <p:sp>
          <p:nvSpPr>
            <p:cNvPr id="13" name="object 8"/>
            <p:cNvSpPr/>
            <p:nvPr/>
          </p:nvSpPr>
          <p:spPr>
            <a:xfrm>
              <a:off x="0" y="3346615"/>
              <a:ext cx="1536065" cy="109855"/>
            </a:xfrm>
            <a:custGeom>
              <a:avLst/>
              <a:gdLst/>
              <a:ahLst/>
              <a:cxnLst/>
              <a:rect l="l" t="t" r="r" b="b"/>
              <a:pathLst>
                <a:path w="1536065" h="109854">
                  <a:moveTo>
                    <a:pt x="1535976" y="0"/>
                  </a:moveTo>
                  <a:lnTo>
                    <a:pt x="0" y="0"/>
                  </a:lnTo>
                  <a:lnTo>
                    <a:pt x="0" y="109385"/>
                  </a:lnTo>
                  <a:lnTo>
                    <a:pt x="1535976" y="109385"/>
                  </a:lnTo>
                  <a:lnTo>
                    <a:pt x="1535976" y="0"/>
                  </a:lnTo>
                  <a:close/>
                </a:path>
              </a:pathLst>
            </a:custGeom>
            <a:solidFill>
              <a:schemeClr val="accent1">
                <a:lumMod val="50000"/>
              </a:schemeClr>
            </a:solidFill>
          </p:spPr>
          <p:txBody>
            <a:bodyPr wrap="square" lIns="0" tIns="0" rIns="0" bIns="0" rtlCol="0"/>
            <a:lstStyle/>
            <a:p>
              <a:endParaRPr/>
            </a:p>
          </p:txBody>
        </p:sp>
        <p:sp>
          <p:nvSpPr>
            <p:cNvPr id="14" name="object 9"/>
            <p:cNvSpPr/>
            <p:nvPr/>
          </p:nvSpPr>
          <p:spPr>
            <a:xfrm>
              <a:off x="1535976"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accent1">
                <a:lumMod val="75000"/>
              </a:schemeClr>
            </a:solidFill>
          </p:spPr>
          <p:txBody>
            <a:bodyPr wrap="square" lIns="0" tIns="0" rIns="0" bIns="0" rtlCol="0"/>
            <a:lstStyle/>
            <a:p>
              <a:endParaRPr/>
            </a:p>
          </p:txBody>
        </p:sp>
        <p:sp>
          <p:nvSpPr>
            <p:cNvPr id="15" name="object 10"/>
            <p:cNvSpPr/>
            <p:nvPr/>
          </p:nvSpPr>
          <p:spPr>
            <a:xfrm>
              <a:off x="3071952" y="3346615"/>
              <a:ext cx="1536065" cy="109855"/>
            </a:xfrm>
            <a:custGeom>
              <a:avLst/>
              <a:gdLst/>
              <a:ahLst/>
              <a:cxnLst/>
              <a:rect l="l" t="t" r="r" b="b"/>
              <a:pathLst>
                <a:path w="1536064" h="109854">
                  <a:moveTo>
                    <a:pt x="1535976" y="0"/>
                  </a:moveTo>
                  <a:lnTo>
                    <a:pt x="0" y="0"/>
                  </a:lnTo>
                  <a:lnTo>
                    <a:pt x="0" y="109385"/>
                  </a:lnTo>
                  <a:lnTo>
                    <a:pt x="1535976" y="109385"/>
                  </a:lnTo>
                  <a:lnTo>
                    <a:pt x="1535976" y="0"/>
                  </a:lnTo>
                  <a:close/>
                </a:path>
              </a:pathLst>
            </a:custGeom>
            <a:solidFill>
              <a:schemeClr val="bg1">
                <a:lumMod val="75000"/>
              </a:schemeClr>
            </a:solidFill>
          </p:spPr>
          <p:txBody>
            <a:bodyPr wrap="square" lIns="0" tIns="0" rIns="0" bIns="0" rtlCol="0"/>
            <a:lstStyle/>
            <a:p>
              <a:endParaRPr/>
            </a:p>
          </p:txBody>
        </p:sp>
      </p:grpSp>
      <p:pic>
        <p:nvPicPr>
          <p:cNvPr id="9" name="Picture 8">
            <a:extLst>
              <a:ext uri="{FF2B5EF4-FFF2-40B4-BE49-F238E27FC236}">
                <a16:creationId xmlns:a16="http://schemas.microsoft.com/office/drawing/2014/main" id="{D3AAF184-D6A7-00F2-A217-44CD6FE272CA}"/>
              </a:ext>
            </a:extLst>
          </p:cNvPr>
          <p:cNvPicPr>
            <a:picLocks noChangeAspect="1"/>
          </p:cNvPicPr>
          <p:nvPr/>
        </p:nvPicPr>
        <p:blipFill>
          <a:blip r:embed="rId3"/>
          <a:stretch>
            <a:fillRect/>
          </a:stretch>
        </p:blipFill>
        <p:spPr>
          <a:xfrm>
            <a:off x="1815735" y="0"/>
            <a:ext cx="8560529" cy="6858000"/>
          </a:xfrm>
          <a:prstGeom prst="rect">
            <a:avLst/>
          </a:prstGeom>
        </p:spPr>
      </p:pic>
    </p:spTree>
    <p:extLst>
      <p:ext uri="{BB962C8B-B14F-4D97-AF65-F5344CB8AC3E}">
        <p14:creationId xmlns:p14="http://schemas.microsoft.com/office/powerpoint/2010/main" val="23790763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832</Words>
  <Application>Microsoft Office PowerPoint</Application>
  <PresentationFormat>Widescreen</PresentationFormat>
  <Paragraphs>93</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Calibri Light</vt:lpstr>
      <vt:lpstr>Consolas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CAO Danyang</cp:lastModifiedBy>
  <cp:revision>61</cp:revision>
  <dcterms:created xsi:type="dcterms:W3CDTF">2024-02-15T11:36:00Z</dcterms:created>
  <dcterms:modified xsi:type="dcterms:W3CDTF">2024-03-17T09:46:29Z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33A52499B17E75410CCECD659B34BA8A_43</vt:lpwstr>
  </property>
  <property fmtid="{D5CDD505-2E9C-101B-9397-08002B2CF9AE}" pid="3" name="KSOProductBuildVer">
    <vt:lpwstr>2052-5.2.1.7798</vt:lpwstr>
  </property>
</Properties>
</file>