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8"/>
  </p:notesMasterIdLst>
  <p:sldIdLst>
    <p:sldId id="256" r:id="rId3"/>
    <p:sldId id="315" r:id="rId4"/>
    <p:sldId id="316" r:id="rId5"/>
    <p:sldId id="303" r:id="rId6"/>
    <p:sldId id="304" r:id="rId7"/>
    <p:sldId id="305" r:id="rId8"/>
    <p:sldId id="317" r:id="rId9"/>
    <p:sldId id="318" r:id="rId10"/>
    <p:sldId id="306" r:id="rId11"/>
    <p:sldId id="307" r:id="rId12"/>
    <p:sldId id="308" r:id="rId13"/>
    <p:sldId id="309" r:id="rId14"/>
    <p:sldId id="310" r:id="rId15"/>
    <p:sldId id="311" r:id="rId16"/>
    <p:sldId id="319" r:id="rId17"/>
    <p:sldId id="312" r:id="rId18"/>
    <p:sldId id="313" r:id="rId19"/>
    <p:sldId id="296" r:id="rId20"/>
    <p:sldId id="280" r:id="rId21"/>
    <p:sldId id="299" r:id="rId22"/>
    <p:sldId id="298" r:id="rId23"/>
    <p:sldId id="297" r:id="rId24"/>
    <p:sldId id="300" r:id="rId25"/>
    <p:sldId id="301"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C03AD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0" d="100"/>
          <a:sy n="70" d="100"/>
        </p:scale>
        <p:origin x="-72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9EEBE-E800-472A-AF61-1FEB2DEDD1B6}" type="datetimeFigureOut">
              <a:rPr lang="en-US" smtClean="0"/>
              <a:pPr/>
              <a:t>3/17/2024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EBD41-9386-4444-AEB5-B89B527154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FC5FF927-33F7-426C-94B0-D23BBB6EFED1}" type="datetimeFigureOut">
              <a:rPr lang="en-US" smtClean="0"/>
              <a:pPr/>
              <a:t>3/17/2024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FC5FF927-33F7-426C-94B0-D23BBB6EFED1}" type="datetimeFigureOut">
              <a:rPr lang="en-US" smtClean="0"/>
              <a:pPr/>
              <a:t>3/17/2024</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FC5FF927-33F7-426C-94B0-D23BBB6EFED1}" type="datetimeFigureOut">
              <a:rPr lang="en-US" smtClean="0"/>
              <a:pPr/>
              <a:t>3/17/2024</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5FF927-33F7-426C-94B0-D23BBB6EFED1}" type="datetimeFigureOut">
              <a:rPr lang="en-US" smtClean="0"/>
              <a:pPr/>
              <a:t>3/17/2024</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5FF927-33F7-426C-94B0-D23BBB6EFED1}" type="datetimeFigureOut">
              <a:rPr lang="en-US" smtClean="0"/>
              <a:pPr/>
              <a:t>3/17/2024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5FF927-33F7-426C-94B0-D23BBB6EFED1}" type="datetimeFigureOut">
              <a:rPr lang="en-US" smtClean="0"/>
              <a:pPr/>
              <a:t>3/17/2024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FC5FF927-33F7-426C-94B0-D23BBB6EFED1}" type="datetimeFigureOut">
              <a:rPr lang="en-US" smtClean="0"/>
              <a:pPr/>
              <a:t>3/17/2024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FC5FF927-33F7-426C-94B0-D23BBB6EFED1}" type="datetimeFigureOut">
              <a:rPr lang="en-US" smtClean="0"/>
              <a:pPr/>
              <a:t>3/17/2024</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FC5FF927-33F7-426C-94B0-D23BBB6EFED1}" type="datetimeFigureOut">
              <a:rPr lang="en-US" smtClean="0"/>
              <a:pPr/>
              <a:t>3/17/2024</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5FF927-33F7-426C-94B0-D23BBB6EFED1}" type="datetimeFigureOut">
              <a:rPr lang="en-US" smtClean="0"/>
              <a:pPr/>
              <a:t>3/17/2024</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5FF927-33F7-426C-94B0-D23BBB6EFED1}" type="datetimeFigureOut">
              <a:rPr lang="en-US" smtClean="0"/>
              <a:pPr/>
              <a:t>3/17/2024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5FF927-33F7-426C-94B0-D23BBB6EFED1}" type="datetimeFigureOut">
              <a:rPr lang="en-US" smtClean="0"/>
              <a:pPr/>
              <a:t>3/17/2024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FF927-33F7-426C-94B0-D23BBB6EFED1}" type="datetimeFigureOut">
              <a:rPr lang="en-US" smtClean="0"/>
              <a:pPr/>
              <a:t>3/17/2024</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D989C-A778-44A6-BA07-85578A2724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FF927-33F7-426C-94B0-D23BBB6EFED1}" type="datetimeFigureOut">
              <a:rPr lang="en-US" smtClean="0"/>
              <a:pPr/>
              <a:t>3/17/2024</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D989C-A778-44A6-BA07-85578A2724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ags" Target="../tags/tag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8"/>
          <p:cNvPicPr/>
          <p:nvPr/>
        </p:nvPicPr>
        <p:blipFill>
          <a:blip r:embed="rId2" cstate="print"/>
          <a:stretch>
            <a:fillRect/>
          </a:stretch>
        </p:blipFill>
        <p:spPr>
          <a:xfrm>
            <a:off x="9651579" y="5476650"/>
            <a:ext cx="2172121" cy="854300"/>
          </a:xfrm>
          <a:prstGeom prst="rect">
            <a:avLst/>
          </a:prstGeom>
        </p:spPr>
      </p:pic>
      <p:sp>
        <p:nvSpPr>
          <p:cNvPr id="5" name="矩形 4"/>
          <p:cNvSpPr/>
          <p:nvPr/>
        </p:nvSpPr>
        <p:spPr>
          <a:xfrm>
            <a:off x="0" y="991729"/>
            <a:ext cx="12192000" cy="273685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p:cNvSpPr txBox="1"/>
          <p:nvPr/>
        </p:nvSpPr>
        <p:spPr>
          <a:xfrm>
            <a:off x="3965473" y="4201366"/>
            <a:ext cx="8226527" cy="707886"/>
          </a:xfrm>
          <a:prstGeom prst="rect">
            <a:avLst/>
          </a:prstGeom>
          <a:noFill/>
        </p:spPr>
        <p:txBody>
          <a:bodyPr wrap="square" rtlCol="0">
            <a:spAutoFit/>
          </a:bodyPr>
          <a:lstStyle/>
          <a:p>
            <a:pPr algn="r"/>
            <a:r>
              <a:rPr lang="en-US" sz="2000" b="1" dirty="0"/>
              <a:t>Group 10:  </a:t>
            </a:r>
            <a:r>
              <a:rPr lang="en-US" sz="2000" b="1" dirty="0" smtClean="0"/>
              <a:t>Wengwei, Cao Danyang, Ma Tianqi, Luo Hao, Liu Qinglin</a:t>
            </a:r>
            <a:endParaRPr lang="en-US" sz="2000" b="1" dirty="0"/>
          </a:p>
          <a:p>
            <a:pPr algn="r"/>
            <a:r>
              <a:rPr lang="en-US" sz="2000" b="1" dirty="0"/>
              <a:t>                    </a:t>
            </a:r>
          </a:p>
        </p:txBody>
      </p:sp>
      <p:sp>
        <p:nvSpPr>
          <p:cNvPr id="7" name="文本框 6"/>
          <p:cNvSpPr txBox="1"/>
          <p:nvPr/>
        </p:nvSpPr>
        <p:spPr>
          <a:xfrm>
            <a:off x="7253605" y="3260725"/>
            <a:ext cx="4708525" cy="337185"/>
          </a:xfrm>
          <a:prstGeom prst="rect">
            <a:avLst/>
          </a:prstGeom>
          <a:noFill/>
        </p:spPr>
        <p:txBody>
          <a:bodyPr wrap="square" rtlCol="0">
            <a:spAutoFit/>
          </a:bodyPr>
          <a:lstStyle/>
          <a:p>
            <a:r>
              <a:rPr lang="en-US" sz="1600" dirty="0" smtClean="0">
                <a:solidFill>
                  <a:schemeClr val="bg1"/>
                </a:solidFill>
                <a:latin typeface="Arial" panose="020B0604020202020204" pitchFamily="34" charset="0"/>
                <a:cs typeface="Arial" panose="020B0604020202020204" pitchFamily="34" charset="0"/>
              </a:rPr>
              <a:t>FNCE60</a:t>
            </a:r>
            <a:r>
              <a:rPr lang="en-US" altLang="zh-CN" sz="1600" dirty="0" smtClean="0">
                <a:solidFill>
                  <a:schemeClr val="bg1"/>
                </a:solidFill>
                <a:latin typeface="Arial" panose="020B0604020202020204" pitchFamily="34" charset="0"/>
                <a:cs typeface="Arial" panose="020B0604020202020204" pitchFamily="34" charset="0"/>
              </a:rPr>
              <a:t>06</a:t>
            </a:r>
            <a:r>
              <a:rPr lang="en-US" sz="1600" dirty="0" smtClean="0">
                <a:solidFill>
                  <a:schemeClr val="bg1"/>
                </a:solidFill>
                <a:latin typeface="Arial" panose="020B0604020202020204" pitchFamily="34" charset="0"/>
                <a:cs typeface="Arial" panose="020B0604020202020204" pitchFamily="34" charset="0"/>
              </a:rPr>
              <a:t>-G1-Financial Econometrics</a:t>
            </a:r>
            <a:endParaRPr lang="en-US" sz="1600" dirty="0">
              <a:solidFill>
                <a:schemeClr val="bg1"/>
              </a:solidFill>
              <a:latin typeface="Arial" panose="020B0604020202020204" pitchFamily="34" charset="0"/>
              <a:cs typeface="Arial" panose="020B0604020202020204" pitchFamily="34" charset="0"/>
            </a:endParaRPr>
          </a:p>
        </p:txBody>
      </p:sp>
      <p:sp>
        <p:nvSpPr>
          <p:cNvPr id="8" name="文本框 7"/>
          <p:cNvSpPr txBox="1"/>
          <p:nvPr/>
        </p:nvSpPr>
        <p:spPr>
          <a:xfrm>
            <a:off x="425450" y="1811655"/>
            <a:ext cx="11766550" cy="922020"/>
          </a:xfrm>
          <a:prstGeom prst="rect">
            <a:avLst/>
          </a:prstGeom>
          <a:noFill/>
        </p:spPr>
        <p:txBody>
          <a:bodyPr wrap="square" rtlCol="0">
            <a:spAutoFit/>
          </a:bodyPr>
          <a:lstStyle/>
          <a:p>
            <a:pPr indent="0">
              <a:buFont typeface="Arial" panose="020B0604020202020204" pitchFamily="34" charset="0"/>
              <a:buNone/>
            </a:pPr>
            <a:r>
              <a:rPr lang="en-US" altLang="zh-CN" sz="5400" b="1" dirty="0" smtClean="0">
                <a:solidFill>
                  <a:schemeClr val="bg1"/>
                </a:solidFill>
                <a:sym typeface="+mn-ea"/>
              </a:rPr>
              <a:t>Everything you need to </a:t>
            </a:r>
            <a:r>
              <a:rPr lang="en-US" altLang="zh-CN" sz="5400" b="1" smtClean="0">
                <a:solidFill>
                  <a:schemeClr val="bg1"/>
                </a:solidFill>
                <a:sym typeface="+mn-ea"/>
              </a:rPr>
              <a:t>know about SGX</a:t>
            </a:r>
            <a:endParaRPr lang="zh-CN" altLang="en-US" sz="5400" b="1" dirty="0">
              <a:solidFill>
                <a:schemeClr val="bg1"/>
              </a:solidFill>
              <a:latin typeface="Arial Black" panose="020B0A04020102020204" pitchFamily="34" charset="0"/>
              <a:cs typeface="Arial" panose="020B0604020202020204" pitchFamily="3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0"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zh-CN" sz="2800" b="1" dirty="0" smtClean="0"/>
              <a:t>Cross Hedge</a:t>
            </a:r>
            <a:endParaRPr lang="en-US" altLang="zh-CN" sz="2800" dirty="0" smtClean="0"/>
          </a:p>
          <a:p>
            <a:pPr algn="ctr"/>
            <a:endParaRPr lang="en-US"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1" name="TextBox 10"/>
          <p:cNvSpPr txBox="1"/>
          <p:nvPr/>
        </p:nvSpPr>
        <p:spPr>
          <a:xfrm>
            <a:off x="235974" y="2166580"/>
            <a:ext cx="11956026" cy="3476625"/>
          </a:xfrm>
          <a:prstGeom prst="rect">
            <a:avLst/>
          </a:prstGeom>
          <a:noFill/>
        </p:spPr>
        <p:txBody>
          <a:bodyPr wrap="square" rtlCol="0">
            <a:spAutoFit/>
          </a:bodyPr>
          <a:lstStyle/>
          <a:p>
            <a:r>
              <a:rPr lang="en-US" altLang="zh-CN" sz="2000" b="1" dirty="0" smtClean="0"/>
              <a:t>Increased hedging opportunities</a:t>
            </a:r>
            <a:r>
              <a:rPr lang="en-US" altLang="zh-CN" sz="2000" dirty="0" smtClean="0"/>
              <a:t>: Cross hedging allows investors to hedge against risks even when direct hedging instruments for the specific asset are not available or are limited. This broadens the range of assets that can be effectively hedged.</a:t>
            </a:r>
          </a:p>
          <a:p>
            <a:endParaRPr lang="en-US" altLang="zh-CN" sz="2000" dirty="0" smtClean="0"/>
          </a:p>
          <a:p>
            <a:r>
              <a:rPr lang="en-US" altLang="zh-CN" sz="2000" b="1" dirty="0" smtClean="0"/>
              <a:t>Cost-effectiveness</a:t>
            </a:r>
            <a:r>
              <a:rPr lang="en-US" altLang="zh-CN" sz="2000" dirty="0" smtClean="0"/>
              <a:t>: In situations where direct hedging instruments are either unavailable or too expensive, cross hedging can offer a more cost-effective alternative. By using related assets with similar risk exposures, investors can achieve a similar level of risk reduction at a lower cost.</a:t>
            </a:r>
          </a:p>
          <a:p>
            <a:endParaRPr lang="en-US" altLang="zh-CN" sz="2000" dirty="0" smtClean="0"/>
          </a:p>
          <a:p>
            <a:r>
              <a:rPr lang="en-US" altLang="zh-CN" sz="2000" b="1" dirty="0" smtClean="0"/>
              <a:t>Diversification:</a:t>
            </a:r>
            <a:r>
              <a:rPr lang="en-US" altLang="zh-CN" sz="2000" dirty="0" smtClean="0"/>
              <a:t> Cross hedging can contribute to portfolio diversification by introducing assets from different markets or sectors. This can help spread risk across a broader range of investments and reduce the overall volatility of the portfolio.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0"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zh-CN" sz="2800" b="1" dirty="0" smtClean="0"/>
              <a:t>Cross Hedge</a:t>
            </a:r>
            <a:endParaRPr lang="en-US" altLang="zh-CN" sz="2800" dirty="0" smtClean="0"/>
          </a:p>
          <a:p>
            <a:pPr algn="ctr"/>
            <a:endParaRPr lang="en-US"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1" name="TextBox 10"/>
          <p:cNvSpPr txBox="1"/>
          <p:nvPr/>
        </p:nvSpPr>
        <p:spPr>
          <a:xfrm>
            <a:off x="235974" y="2480905"/>
            <a:ext cx="11956026" cy="2245360"/>
          </a:xfrm>
          <a:prstGeom prst="rect">
            <a:avLst/>
          </a:prstGeom>
          <a:noFill/>
        </p:spPr>
        <p:txBody>
          <a:bodyPr wrap="square" rtlCol="0">
            <a:spAutoFit/>
          </a:bodyPr>
          <a:lstStyle/>
          <a:p>
            <a:r>
              <a:rPr lang="en-US" altLang="zh-CN" sz="2000" b="1" dirty="0" smtClean="0"/>
              <a:t>Increased liquidity</a:t>
            </a:r>
            <a:r>
              <a:rPr lang="en-US" altLang="zh-CN" sz="2000" dirty="0" smtClean="0"/>
              <a:t>: In some cases, the hedging instruments used for cross hedging may be more liquid and actively traded than the direct hedging instruments for the target asset. This can provide greater liquidity and ease of trading, reducing transaction costs and improving market access.</a:t>
            </a:r>
          </a:p>
          <a:p>
            <a:endParaRPr lang="en-US" altLang="zh-CN" sz="2000" dirty="0" smtClean="0"/>
          </a:p>
          <a:p>
            <a:r>
              <a:rPr lang="en-US" altLang="zh-CN" sz="2000" b="1" dirty="0" smtClean="0"/>
              <a:t>Flexibility</a:t>
            </a:r>
            <a:r>
              <a:rPr lang="en-US" altLang="zh-CN" sz="2000" dirty="0" smtClean="0"/>
              <a:t>: Cross hedging allows investors to tailor their hedging strategies to their specific risk exposures and investment objectives. By selecting alternative assets with similar risk characteristics, investors can customize their hedging positions to better match their portfolio needs.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Solution</a:t>
            </a:r>
            <a:endParaRPr lang="en-US" sz="2800" b="1"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pic>
        <p:nvPicPr>
          <p:cNvPr id="11" name="图片 10" descr="Hedge Ratio.jpg"/>
          <p:cNvPicPr>
            <a:picLocks noChangeAspect="1"/>
          </p:cNvPicPr>
          <p:nvPr/>
        </p:nvPicPr>
        <p:blipFill>
          <a:blip r:embed="rId3" cstate="print"/>
          <a:stretch>
            <a:fillRect/>
          </a:stretch>
        </p:blipFill>
        <p:spPr>
          <a:xfrm>
            <a:off x="2071370" y="1500595"/>
            <a:ext cx="6823881" cy="2033516"/>
          </a:xfrm>
          <a:prstGeom prst="rect">
            <a:avLst/>
          </a:prstGeom>
        </p:spPr>
      </p:pic>
      <p:sp>
        <p:nvSpPr>
          <p:cNvPr id="16" name="TextBox 15"/>
          <p:cNvSpPr txBox="1"/>
          <p:nvPr/>
        </p:nvSpPr>
        <p:spPr>
          <a:xfrm>
            <a:off x="266065" y="3572113"/>
            <a:ext cx="11436824" cy="2861310"/>
          </a:xfrm>
          <a:prstGeom prst="rect">
            <a:avLst/>
          </a:prstGeom>
          <a:noFill/>
        </p:spPr>
        <p:txBody>
          <a:bodyPr wrap="square" rtlCol="0">
            <a:spAutoFit/>
          </a:bodyPr>
          <a:lstStyle/>
          <a:p>
            <a:r>
              <a:rPr lang="en-SG" altLang="zh-CN" sz="2000" dirty="0" smtClean="0"/>
              <a:t>To begin with, we applied 3-year historical data to obtain the hedge ratio of Nasdaq and S&amp;P 500 against Google Stock.</a:t>
            </a:r>
          </a:p>
          <a:p>
            <a:endParaRPr lang="zh-CN" altLang="zh-CN" sz="2000" dirty="0" smtClean="0"/>
          </a:p>
          <a:p>
            <a:r>
              <a:rPr lang="en-SG" altLang="zh-CN" sz="2000" dirty="0" smtClean="0"/>
              <a:t>Hedge Ratio for NASDAQ (Beta coefficient): 1.0211979981541686</a:t>
            </a:r>
            <a:endParaRPr lang="zh-CN" altLang="zh-CN" sz="2000" dirty="0" smtClean="0"/>
          </a:p>
          <a:p>
            <a:r>
              <a:rPr lang="en-SG" altLang="zh-CN" sz="2000" dirty="0" smtClean="0"/>
              <a:t>Hedge Ratio for S&amp;P 500 (Beta coefficient): 1.1249127166286135</a:t>
            </a:r>
          </a:p>
          <a:p>
            <a:endParaRPr lang="zh-CN" altLang="zh-CN" sz="2000" dirty="0" smtClean="0"/>
          </a:p>
          <a:p>
            <a:r>
              <a:rPr lang="en-SG" altLang="zh-CN" sz="2000" dirty="0" smtClean="0"/>
              <a:t>Base on the beta coefficient, our strategy is to buy 690 Google stocks, short 6 Nasdaq and 16 S&amp;P 500 respectively. </a:t>
            </a:r>
            <a:endParaRPr lang="zh-CN" altLang="zh-CN" sz="2000" dirty="0" smtClean="0"/>
          </a:p>
          <a:p>
            <a:endParaRPr lang="zh-CN" altLang="zh-CN"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Results</a:t>
            </a:r>
            <a:endParaRPr lang="en-US" sz="2800" b="1"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graphicFrame>
        <p:nvGraphicFramePr>
          <p:cNvPr id="11" name="表格 10"/>
          <p:cNvGraphicFramePr>
            <a:graphicFrameLocks noGrp="1"/>
          </p:cNvGraphicFramePr>
          <p:nvPr/>
        </p:nvGraphicFramePr>
        <p:xfrm>
          <a:off x="382140" y="2006222"/>
          <a:ext cx="10945501" cy="1473956"/>
        </p:xfrm>
        <a:graphic>
          <a:graphicData uri="http://schemas.openxmlformats.org/drawingml/2006/table">
            <a:tbl>
              <a:tblPr/>
              <a:tblGrid>
                <a:gridCol w="917920"/>
                <a:gridCol w="2545142"/>
                <a:gridCol w="917920"/>
                <a:gridCol w="917920"/>
                <a:gridCol w="917920"/>
                <a:gridCol w="917920"/>
                <a:gridCol w="917920"/>
                <a:gridCol w="917920"/>
                <a:gridCol w="917920"/>
                <a:gridCol w="1056999"/>
              </a:tblGrid>
              <a:tr h="484999">
                <a:tc>
                  <a:txBody>
                    <a:bodyPr/>
                    <a:lstStyle/>
                    <a:p>
                      <a:pPr algn="l" fontAlgn="b"/>
                      <a:r>
                        <a:rPr lang="it-IT" sz="1200" b="0" i="0" u="none" strike="noStrike" dirty="0">
                          <a:solidFill>
                            <a:srgbClr val="000000"/>
                          </a:solidFill>
                          <a:latin typeface="Arial" panose="020B0604020202020204"/>
                        </a:rPr>
                        <a:t>Symbol</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Description</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Quantity</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Currency</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LastPrice</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PricePaid</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DayChange</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ProfitLoss</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MarketValue</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ProfitLossPercentage</a:t>
                      </a:r>
                    </a:p>
                  </a:txBody>
                  <a:tcPr marL="7746" marR="7746" marT="7746" marB="0" anchor="b">
                    <a:lnL>
                      <a:noFill/>
                    </a:lnL>
                    <a:lnR>
                      <a:noFill/>
                    </a:lnR>
                    <a:lnT>
                      <a:noFill/>
                    </a:lnT>
                    <a:lnB>
                      <a:noFill/>
                    </a:lnB>
                  </a:tcPr>
                </a:tc>
              </a:tr>
              <a:tr h="484999">
                <a:tc>
                  <a:txBody>
                    <a:bodyPr/>
                    <a:lstStyle/>
                    <a:p>
                      <a:pPr algn="l" fontAlgn="b"/>
                      <a:r>
                        <a:rPr lang="it-IT" sz="1200" b="0" i="0" u="none" strike="noStrike">
                          <a:solidFill>
                            <a:srgbClr val="000000"/>
                          </a:solidFill>
                          <a:latin typeface="Arial" panose="020B0604020202020204"/>
                        </a:rPr>
                        <a:t>GOOG</a:t>
                      </a:r>
                    </a:p>
                  </a:txBody>
                  <a:tcPr marL="7746" marR="7746" marT="7746" marB="0" anchor="b">
                    <a:lnL>
                      <a:noFill/>
                    </a:lnL>
                    <a:lnR>
                      <a:noFill/>
                    </a:lnR>
                    <a:lnT>
                      <a:noFill/>
                    </a:lnT>
                    <a:lnB>
                      <a:noFill/>
                    </a:lnB>
                  </a:tcPr>
                </a:tc>
                <a:tc>
                  <a:txBody>
                    <a:bodyPr/>
                    <a:lstStyle/>
                    <a:p>
                      <a:pPr algn="l" fontAlgn="b"/>
                      <a:r>
                        <a:rPr lang="en-US" sz="1200" b="0" i="0" u="none" strike="noStrike" dirty="0">
                          <a:solidFill>
                            <a:srgbClr val="000000"/>
                          </a:solidFill>
                          <a:latin typeface="Arial" panose="020B0604020202020204"/>
                        </a:rPr>
                        <a:t>Alphabet Inc - Ordinary Shares - Class C</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690</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USD</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147.14</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146.2</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0.77</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874.24</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136846.5604</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0.64</a:t>
                      </a:r>
                    </a:p>
                  </a:txBody>
                  <a:tcPr marL="7746" marR="7746" marT="7746" marB="0" anchor="b">
                    <a:lnL>
                      <a:noFill/>
                    </a:lnL>
                    <a:lnR>
                      <a:noFill/>
                    </a:lnR>
                    <a:lnT>
                      <a:noFill/>
                    </a:lnT>
                    <a:lnB>
                      <a:noFill/>
                    </a:lnB>
                  </a:tcPr>
                </a:tc>
              </a:tr>
              <a:tr h="251979">
                <a:tc>
                  <a:txBody>
                    <a:bodyPr/>
                    <a:lstStyle/>
                    <a:p>
                      <a:pPr algn="l" fontAlgn="b"/>
                      <a:r>
                        <a:rPr lang="it-IT" sz="1200" b="0" i="0" u="none" strike="noStrike">
                          <a:solidFill>
                            <a:srgbClr val="000000"/>
                          </a:solidFill>
                          <a:latin typeface="Arial" panose="020B0604020202020204"/>
                        </a:rPr>
                        <a:t>ES/H4</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SP-MIN MAR 14</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-16</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USD</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5027</a:t>
                      </a:r>
                    </a:p>
                  </a:txBody>
                  <a:tcPr marL="7746" marR="7746" marT="7746" marB="0" anchor="b">
                    <a:lnL>
                      <a:noFill/>
                    </a:lnL>
                    <a:lnR>
                      <a:noFill/>
                    </a:lnR>
                    <a:lnT>
                      <a:noFill/>
                    </a:lnT>
                    <a:lnB>
                      <a:noFill/>
                    </a:lnB>
                  </a:tcPr>
                </a:tc>
                <a:tc>
                  <a:txBody>
                    <a:bodyPr/>
                    <a:lstStyle/>
                    <a:p>
                      <a:pPr algn="r" fontAlgn="b"/>
                      <a:r>
                        <a:rPr lang="en-US" altLang="zh-CN" sz="1200" b="0" i="0" u="none" strike="noStrike" dirty="0">
                          <a:solidFill>
                            <a:srgbClr val="000000"/>
                          </a:solidFill>
                          <a:latin typeface="Arial" panose="020B0604020202020204"/>
                        </a:rPr>
                        <a:t>4991.96875</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9.5</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-37,774.58</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5420669.335</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-0.7</a:t>
                      </a:r>
                    </a:p>
                  </a:txBody>
                  <a:tcPr marL="7746" marR="7746" marT="7746" marB="0" anchor="b">
                    <a:lnL>
                      <a:noFill/>
                    </a:lnL>
                    <a:lnR>
                      <a:noFill/>
                    </a:lnR>
                    <a:lnT>
                      <a:noFill/>
                    </a:lnT>
                    <a:lnB>
                      <a:noFill/>
                    </a:lnB>
                  </a:tcPr>
                </a:tc>
              </a:tr>
              <a:tr h="251979">
                <a:tc>
                  <a:txBody>
                    <a:bodyPr/>
                    <a:lstStyle/>
                    <a:p>
                      <a:pPr algn="l" fontAlgn="b"/>
                      <a:r>
                        <a:rPr lang="it-IT" sz="1200" b="0" i="0" u="none" strike="noStrike">
                          <a:solidFill>
                            <a:srgbClr val="000000"/>
                          </a:solidFill>
                          <a:latin typeface="Arial" panose="020B0604020202020204"/>
                        </a:rPr>
                        <a:t>NQ/H4</a:t>
                      </a:r>
                    </a:p>
                  </a:txBody>
                  <a:tcPr marL="7746" marR="7746" marT="7746" marB="0" anchor="b">
                    <a:lnL>
                      <a:noFill/>
                    </a:lnL>
                    <a:lnR>
                      <a:noFill/>
                    </a:lnR>
                    <a:lnT>
                      <a:noFill/>
                    </a:lnT>
                    <a:lnB>
                      <a:noFill/>
                    </a:lnB>
                  </a:tcPr>
                </a:tc>
                <a:tc>
                  <a:txBody>
                    <a:bodyPr/>
                    <a:lstStyle/>
                    <a:p>
                      <a:pPr algn="l" fontAlgn="b"/>
                      <a:r>
                        <a:rPr lang="pt-BR" sz="1200" b="0" i="0" u="none" strike="noStrike">
                          <a:solidFill>
                            <a:srgbClr val="000000"/>
                          </a:solidFill>
                          <a:latin typeface="Arial" panose="020B0604020202020204"/>
                        </a:rPr>
                        <a:t>E-mini Nasdaq-100 Futures MAR 24</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-6</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USD</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17920</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17739</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46.5</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-29,276.14</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2898499.935</a:t>
                      </a:r>
                    </a:p>
                  </a:txBody>
                  <a:tcPr marL="7746" marR="7746" marT="7746" marB="0" anchor="b">
                    <a:lnL>
                      <a:noFill/>
                    </a:lnL>
                    <a:lnR>
                      <a:noFill/>
                    </a:lnR>
                    <a:lnT>
                      <a:noFill/>
                    </a:lnT>
                    <a:lnB>
                      <a:noFill/>
                    </a:lnB>
                  </a:tcPr>
                </a:tc>
                <a:tc>
                  <a:txBody>
                    <a:bodyPr/>
                    <a:lstStyle/>
                    <a:p>
                      <a:pPr algn="r" fontAlgn="b"/>
                      <a:r>
                        <a:rPr lang="en-US" altLang="zh-CN" sz="1200" b="0" i="0" u="none" strike="noStrike" dirty="0">
                          <a:solidFill>
                            <a:srgbClr val="000000"/>
                          </a:solidFill>
                          <a:latin typeface="Arial" panose="020B0604020202020204"/>
                        </a:rPr>
                        <a:t>-1.02</a:t>
                      </a:r>
                    </a:p>
                  </a:txBody>
                  <a:tcPr marL="7746" marR="7746" marT="7746" marB="0" anchor="b">
                    <a:lnL>
                      <a:noFill/>
                    </a:lnL>
                    <a:lnR>
                      <a:noFill/>
                    </a:lnR>
                    <a:lnT>
                      <a:noFill/>
                    </a:lnT>
                    <a:lnB>
                      <a:noFill/>
                    </a:lnB>
                  </a:tcPr>
                </a:tc>
              </a:tr>
            </a:tbl>
          </a:graphicData>
        </a:graphic>
      </p:graphicFrame>
      <p:pic>
        <p:nvPicPr>
          <p:cNvPr id="12" name="图片 11" descr="Google data.jpg"/>
          <p:cNvPicPr>
            <a:picLocks noChangeAspect="1"/>
          </p:cNvPicPr>
          <p:nvPr/>
        </p:nvPicPr>
        <p:blipFill>
          <a:blip r:embed="rId3" cstate="print"/>
          <a:stretch>
            <a:fillRect/>
          </a:stretch>
        </p:blipFill>
        <p:spPr>
          <a:xfrm>
            <a:off x="1607450" y="3766781"/>
            <a:ext cx="7249947" cy="271719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Hedging Effectiveness</a:t>
            </a:r>
            <a:endParaRPr lang="en-US" sz="2800"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1" name="TextBox 10"/>
          <p:cNvSpPr txBox="1"/>
          <p:nvPr/>
        </p:nvSpPr>
        <p:spPr>
          <a:xfrm>
            <a:off x="282368" y="1479370"/>
            <a:ext cx="11191164" cy="2861310"/>
          </a:xfrm>
          <a:prstGeom prst="rect">
            <a:avLst/>
          </a:prstGeom>
          <a:noFill/>
        </p:spPr>
        <p:txBody>
          <a:bodyPr wrap="square" rtlCol="0">
            <a:spAutoFit/>
          </a:bodyPr>
          <a:lstStyle/>
          <a:p>
            <a:pPr lvl="0"/>
            <a:r>
              <a:rPr lang="en-US" altLang="zh-CN" sz="2000" b="1" dirty="0" smtClean="0"/>
              <a:t>NASDAQ's Hedge Ratio</a:t>
            </a:r>
            <a:r>
              <a:rPr lang="en-US" altLang="zh-CN" sz="2000" dirty="0" smtClean="0"/>
              <a:t> is closer to 1, suggesting that it may provide a slightly more precise hedge against the Google position, as it indicates a closer movement with Google stocks on a relative basis.</a:t>
            </a:r>
          </a:p>
          <a:p>
            <a:pPr lvl="0"/>
            <a:endParaRPr lang="zh-CN" altLang="zh-CN" sz="2000" dirty="0" smtClean="0"/>
          </a:p>
          <a:p>
            <a:pPr lvl="0"/>
            <a:r>
              <a:rPr lang="en-US" altLang="zh-CN" sz="2000" b="1" dirty="0" smtClean="0"/>
              <a:t>S&amp;P 500's Hedge Ratio</a:t>
            </a:r>
            <a:r>
              <a:rPr lang="en-US" altLang="zh-CN" sz="2000" dirty="0" smtClean="0"/>
              <a:t> is higher, indicating a need for more futures to hedge the same position, which may imply a slightly less efficient hedge in terms of volatility matching but could be beneficial if the S&amp;P 500 futures exhibit less volatility or the portfolio manager expects the S&amp;P 500 to align better with Google's future price movements.</a:t>
            </a:r>
            <a:endParaRPr lang="zh-CN" altLang="zh-CN" sz="2000" dirty="0" smtClean="0"/>
          </a:p>
          <a:p>
            <a:endParaRPr lang="zh-CN" altLang="zh-CN" sz="2000" dirty="0" smtClean="0"/>
          </a:p>
        </p:txBody>
      </p:sp>
      <p:pic>
        <p:nvPicPr>
          <p:cNvPr id="12" name="图片 11" descr="2024-02-15 190703.jpg"/>
          <p:cNvPicPr>
            <a:picLocks noChangeAspect="1"/>
          </p:cNvPicPr>
          <p:nvPr/>
        </p:nvPicPr>
        <p:blipFill>
          <a:blip r:embed="rId3" cstate="print"/>
          <a:stretch>
            <a:fillRect/>
          </a:stretch>
        </p:blipFill>
        <p:spPr>
          <a:xfrm>
            <a:off x="3618469" y="4266652"/>
            <a:ext cx="3995451" cy="236909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5" y="2138680"/>
            <a:ext cx="12191365" cy="196405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91069" y="2754660"/>
            <a:ext cx="12000931" cy="923330"/>
          </a:xfrm>
          <a:prstGeom prst="rect">
            <a:avLst/>
          </a:prstGeom>
          <a:noFill/>
        </p:spPr>
        <p:txBody>
          <a:bodyPr wrap="square" rtlCol="0">
            <a:spAutoFit/>
          </a:bodyPr>
          <a:lstStyle/>
          <a:p>
            <a:r>
              <a:rPr lang="en-US" sz="5400" dirty="0" smtClean="0">
                <a:solidFill>
                  <a:schemeClr val="bg1"/>
                </a:solidFill>
                <a:latin typeface="Arial Black" panose="020B0A04020102020204" pitchFamily="34" charset="0"/>
                <a:cs typeface="Arial" panose="020B0604020202020204" pitchFamily="34" charset="0"/>
              </a:rPr>
              <a:t>          Analysis on REITs</a:t>
            </a:r>
            <a:endParaRPr lang="en-US" sz="5400" dirty="0">
              <a:solidFill>
                <a:schemeClr val="bg1"/>
              </a:solidFill>
              <a:latin typeface="Arial Black" panose="020B0A040201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Cost Efficiency</a:t>
            </a:r>
            <a:endParaRPr lang="zh-CN" altLang="zh-CN" sz="2800" dirty="0" smtClean="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1" name="TextBox 10"/>
          <p:cNvSpPr txBox="1"/>
          <p:nvPr/>
        </p:nvSpPr>
        <p:spPr>
          <a:xfrm>
            <a:off x="709683" y="3971499"/>
            <a:ext cx="10481481" cy="2245360"/>
          </a:xfrm>
          <a:prstGeom prst="rect">
            <a:avLst/>
          </a:prstGeom>
          <a:noFill/>
        </p:spPr>
        <p:txBody>
          <a:bodyPr wrap="square" rtlCol="0">
            <a:spAutoFit/>
          </a:bodyPr>
          <a:lstStyle/>
          <a:p>
            <a:pPr lvl="0"/>
            <a:r>
              <a:rPr lang="en-US" altLang="zh-CN" sz="2000" b="1" dirty="0" smtClean="0"/>
              <a:t>S&amp;P 500 Futures</a:t>
            </a:r>
            <a:r>
              <a:rPr lang="en-US" altLang="zh-CN" sz="2000" dirty="0" smtClean="0"/>
              <a:t>: Given their high market value and the negative profit/loss, this position seems to have been less cost-efficient recently, possibly due to the large size of each contract and the broad diversity of the S&amp;P 500 index.</a:t>
            </a:r>
            <a:endParaRPr lang="zh-CN" altLang="zh-CN" sz="2000" dirty="0" smtClean="0"/>
          </a:p>
          <a:p>
            <a:pPr lvl="0"/>
            <a:r>
              <a:rPr lang="en-US" altLang="zh-CN" sz="2000" b="1" dirty="0" smtClean="0"/>
              <a:t>NASDAQ Futures</a:t>
            </a:r>
            <a:r>
              <a:rPr lang="en-US" altLang="zh-CN" sz="2000" dirty="0" smtClean="0"/>
              <a:t>: With a smaller absolute market value and profit/loss, these would be more cost-efficient for hedging a tech-heavy portfolio, given their lower cost and closer correlation to Google.</a:t>
            </a:r>
            <a:endParaRPr lang="zh-CN" altLang="zh-CN" sz="2000" dirty="0" smtClean="0"/>
          </a:p>
          <a:p>
            <a:endParaRPr lang="zh-CN" altLang="zh-CN" sz="2000" dirty="0" smtClean="0"/>
          </a:p>
        </p:txBody>
      </p:sp>
      <p:graphicFrame>
        <p:nvGraphicFramePr>
          <p:cNvPr id="12" name="表格 11"/>
          <p:cNvGraphicFramePr>
            <a:graphicFrameLocks noGrp="1"/>
          </p:cNvGraphicFramePr>
          <p:nvPr/>
        </p:nvGraphicFramePr>
        <p:xfrm>
          <a:off x="545913" y="2074461"/>
          <a:ext cx="10945501" cy="1473956"/>
        </p:xfrm>
        <a:graphic>
          <a:graphicData uri="http://schemas.openxmlformats.org/drawingml/2006/table">
            <a:tbl>
              <a:tblPr/>
              <a:tblGrid>
                <a:gridCol w="917920"/>
                <a:gridCol w="2545142"/>
                <a:gridCol w="917920"/>
                <a:gridCol w="917920"/>
                <a:gridCol w="917920"/>
                <a:gridCol w="917920"/>
                <a:gridCol w="917920"/>
                <a:gridCol w="917920"/>
                <a:gridCol w="917920"/>
                <a:gridCol w="1056999"/>
              </a:tblGrid>
              <a:tr h="484999">
                <a:tc>
                  <a:txBody>
                    <a:bodyPr/>
                    <a:lstStyle/>
                    <a:p>
                      <a:pPr algn="l" fontAlgn="b"/>
                      <a:r>
                        <a:rPr lang="it-IT" sz="1200" b="0" i="0" u="none" strike="noStrike" dirty="0">
                          <a:solidFill>
                            <a:srgbClr val="000000"/>
                          </a:solidFill>
                          <a:latin typeface="Arial" panose="020B0604020202020204"/>
                        </a:rPr>
                        <a:t>Symbol</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Description</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Quantity</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Currency</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LastPrice</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PricePaid</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DayChange</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ProfitLoss</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MarketValue</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ProfitLossPercentage</a:t>
                      </a:r>
                    </a:p>
                  </a:txBody>
                  <a:tcPr marL="7746" marR="7746" marT="7746" marB="0" anchor="b">
                    <a:lnL>
                      <a:noFill/>
                    </a:lnL>
                    <a:lnR>
                      <a:noFill/>
                    </a:lnR>
                    <a:lnT>
                      <a:noFill/>
                    </a:lnT>
                    <a:lnB>
                      <a:noFill/>
                    </a:lnB>
                  </a:tcPr>
                </a:tc>
              </a:tr>
              <a:tr h="484999">
                <a:tc>
                  <a:txBody>
                    <a:bodyPr/>
                    <a:lstStyle/>
                    <a:p>
                      <a:pPr algn="l" fontAlgn="b"/>
                      <a:r>
                        <a:rPr lang="it-IT" sz="1200" b="0" i="0" u="none" strike="noStrike" dirty="0">
                          <a:solidFill>
                            <a:srgbClr val="000000"/>
                          </a:solidFill>
                          <a:latin typeface="Arial" panose="020B0604020202020204"/>
                        </a:rPr>
                        <a:t>GOOG</a:t>
                      </a:r>
                    </a:p>
                  </a:txBody>
                  <a:tcPr marL="7746" marR="7746" marT="7746" marB="0" anchor="b">
                    <a:lnL>
                      <a:noFill/>
                    </a:lnL>
                    <a:lnR>
                      <a:noFill/>
                    </a:lnR>
                    <a:lnT>
                      <a:noFill/>
                    </a:lnT>
                    <a:lnB>
                      <a:noFill/>
                    </a:lnB>
                  </a:tcPr>
                </a:tc>
                <a:tc>
                  <a:txBody>
                    <a:bodyPr/>
                    <a:lstStyle/>
                    <a:p>
                      <a:pPr algn="l" fontAlgn="b"/>
                      <a:r>
                        <a:rPr lang="en-US" sz="1200" b="0" i="0" u="none" strike="noStrike" dirty="0">
                          <a:solidFill>
                            <a:srgbClr val="000000"/>
                          </a:solidFill>
                          <a:latin typeface="Arial" panose="020B0604020202020204"/>
                        </a:rPr>
                        <a:t>Alphabet Inc - Ordinary Shares - Class C</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690</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USD</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147.14</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146.2</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0.77</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874.24</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136846.5604</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0.64</a:t>
                      </a:r>
                    </a:p>
                  </a:txBody>
                  <a:tcPr marL="7746" marR="7746" marT="7746" marB="0" anchor="b">
                    <a:lnL>
                      <a:noFill/>
                    </a:lnL>
                    <a:lnR>
                      <a:noFill/>
                    </a:lnR>
                    <a:lnT>
                      <a:noFill/>
                    </a:lnT>
                    <a:lnB>
                      <a:noFill/>
                    </a:lnB>
                  </a:tcPr>
                </a:tc>
              </a:tr>
              <a:tr h="251979">
                <a:tc>
                  <a:txBody>
                    <a:bodyPr/>
                    <a:lstStyle/>
                    <a:p>
                      <a:pPr algn="l" fontAlgn="b"/>
                      <a:r>
                        <a:rPr lang="it-IT" sz="1200" b="0" i="0" u="none" strike="noStrike">
                          <a:solidFill>
                            <a:srgbClr val="000000"/>
                          </a:solidFill>
                          <a:latin typeface="Arial" panose="020B0604020202020204"/>
                        </a:rPr>
                        <a:t>ES/H4</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SP-MIN MAR 14</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-16</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USD</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5027</a:t>
                      </a:r>
                    </a:p>
                  </a:txBody>
                  <a:tcPr marL="7746" marR="7746" marT="7746" marB="0" anchor="b">
                    <a:lnL>
                      <a:noFill/>
                    </a:lnL>
                    <a:lnR>
                      <a:noFill/>
                    </a:lnR>
                    <a:lnT>
                      <a:noFill/>
                    </a:lnT>
                    <a:lnB>
                      <a:noFill/>
                    </a:lnB>
                  </a:tcPr>
                </a:tc>
                <a:tc>
                  <a:txBody>
                    <a:bodyPr/>
                    <a:lstStyle/>
                    <a:p>
                      <a:pPr algn="r" fontAlgn="b"/>
                      <a:r>
                        <a:rPr lang="en-US" altLang="zh-CN" sz="1200" b="0" i="0" u="none" strike="noStrike" dirty="0">
                          <a:solidFill>
                            <a:srgbClr val="000000"/>
                          </a:solidFill>
                          <a:latin typeface="Arial" panose="020B0604020202020204"/>
                        </a:rPr>
                        <a:t>4991.96875</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9.5</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-37,774.58</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5420669.335</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-0.7</a:t>
                      </a:r>
                    </a:p>
                  </a:txBody>
                  <a:tcPr marL="7746" marR="7746" marT="7746" marB="0" anchor="b">
                    <a:lnL>
                      <a:noFill/>
                    </a:lnL>
                    <a:lnR>
                      <a:noFill/>
                    </a:lnR>
                    <a:lnT>
                      <a:noFill/>
                    </a:lnT>
                    <a:lnB>
                      <a:noFill/>
                    </a:lnB>
                  </a:tcPr>
                </a:tc>
              </a:tr>
              <a:tr h="251979">
                <a:tc>
                  <a:txBody>
                    <a:bodyPr/>
                    <a:lstStyle/>
                    <a:p>
                      <a:pPr algn="l" fontAlgn="b"/>
                      <a:r>
                        <a:rPr lang="it-IT" sz="1200" b="0" i="0" u="none" strike="noStrike">
                          <a:solidFill>
                            <a:srgbClr val="000000"/>
                          </a:solidFill>
                          <a:latin typeface="Arial" panose="020B0604020202020204"/>
                        </a:rPr>
                        <a:t>NQ/H4</a:t>
                      </a:r>
                    </a:p>
                  </a:txBody>
                  <a:tcPr marL="7746" marR="7746" marT="7746" marB="0" anchor="b">
                    <a:lnL>
                      <a:noFill/>
                    </a:lnL>
                    <a:lnR>
                      <a:noFill/>
                    </a:lnR>
                    <a:lnT>
                      <a:noFill/>
                    </a:lnT>
                    <a:lnB>
                      <a:noFill/>
                    </a:lnB>
                  </a:tcPr>
                </a:tc>
                <a:tc>
                  <a:txBody>
                    <a:bodyPr/>
                    <a:lstStyle/>
                    <a:p>
                      <a:pPr algn="l" fontAlgn="b"/>
                      <a:r>
                        <a:rPr lang="pt-BR" sz="1200" b="0" i="0" u="none" strike="noStrike">
                          <a:solidFill>
                            <a:srgbClr val="000000"/>
                          </a:solidFill>
                          <a:latin typeface="Arial" panose="020B0604020202020204"/>
                        </a:rPr>
                        <a:t>E-mini Nasdaq-100 Futures MAR 24</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-6</a:t>
                      </a:r>
                    </a:p>
                  </a:txBody>
                  <a:tcPr marL="7746" marR="7746" marT="7746" marB="0" anchor="b">
                    <a:lnL>
                      <a:noFill/>
                    </a:lnL>
                    <a:lnR>
                      <a:noFill/>
                    </a:lnR>
                    <a:lnT>
                      <a:noFill/>
                    </a:lnT>
                    <a:lnB>
                      <a:noFill/>
                    </a:lnB>
                  </a:tcPr>
                </a:tc>
                <a:tc>
                  <a:txBody>
                    <a:bodyPr/>
                    <a:lstStyle/>
                    <a:p>
                      <a:pPr algn="l" fontAlgn="b"/>
                      <a:r>
                        <a:rPr lang="it-IT" sz="1200" b="0" i="0" u="none" strike="noStrike">
                          <a:solidFill>
                            <a:srgbClr val="000000"/>
                          </a:solidFill>
                          <a:latin typeface="Arial" panose="020B0604020202020204"/>
                        </a:rPr>
                        <a:t>USD</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17920</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17739</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46.5</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-29,276.14</a:t>
                      </a:r>
                    </a:p>
                  </a:txBody>
                  <a:tcPr marL="7746" marR="7746" marT="7746" marB="0" anchor="b">
                    <a:lnL>
                      <a:noFill/>
                    </a:lnL>
                    <a:lnR>
                      <a:noFill/>
                    </a:lnR>
                    <a:lnT>
                      <a:noFill/>
                    </a:lnT>
                    <a:lnB>
                      <a:noFill/>
                    </a:lnB>
                  </a:tcPr>
                </a:tc>
                <a:tc>
                  <a:txBody>
                    <a:bodyPr/>
                    <a:lstStyle/>
                    <a:p>
                      <a:pPr algn="r" fontAlgn="b"/>
                      <a:r>
                        <a:rPr lang="en-US" altLang="zh-CN" sz="1200" b="0" i="0" u="none" strike="noStrike">
                          <a:solidFill>
                            <a:srgbClr val="000000"/>
                          </a:solidFill>
                          <a:latin typeface="Arial" panose="020B0604020202020204"/>
                        </a:rPr>
                        <a:t>2898499.935</a:t>
                      </a:r>
                    </a:p>
                  </a:txBody>
                  <a:tcPr marL="7746" marR="7746" marT="7746" marB="0" anchor="b">
                    <a:lnL>
                      <a:noFill/>
                    </a:lnL>
                    <a:lnR>
                      <a:noFill/>
                    </a:lnR>
                    <a:lnT>
                      <a:noFill/>
                    </a:lnT>
                    <a:lnB>
                      <a:noFill/>
                    </a:lnB>
                  </a:tcPr>
                </a:tc>
                <a:tc>
                  <a:txBody>
                    <a:bodyPr/>
                    <a:lstStyle/>
                    <a:p>
                      <a:pPr algn="r" fontAlgn="b"/>
                      <a:r>
                        <a:rPr lang="en-US" altLang="zh-CN" sz="1200" b="0" i="0" u="none" strike="noStrike" dirty="0">
                          <a:solidFill>
                            <a:srgbClr val="000000"/>
                          </a:solidFill>
                          <a:latin typeface="Arial" panose="020B0604020202020204"/>
                        </a:rPr>
                        <a:t>-1.02</a:t>
                      </a:r>
                    </a:p>
                  </a:txBody>
                  <a:tcPr marL="7746" marR="7746" marT="7746"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Optimal Index Future Selection</a:t>
            </a:r>
            <a:endParaRPr lang="en-US" sz="2800"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6" name="TextBox 15"/>
          <p:cNvSpPr txBox="1"/>
          <p:nvPr/>
        </p:nvSpPr>
        <p:spPr>
          <a:xfrm>
            <a:off x="1091821" y="2019869"/>
            <a:ext cx="9990161" cy="3784600"/>
          </a:xfrm>
          <a:prstGeom prst="rect">
            <a:avLst/>
          </a:prstGeom>
          <a:noFill/>
        </p:spPr>
        <p:txBody>
          <a:bodyPr wrap="square" rtlCol="0">
            <a:spAutoFit/>
          </a:bodyPr>
          <a:lstStyle/>
          <a:p>
            <a:pPr lvl="0"/>
            <a:r>
              <a:rPr lang="en-US" altLang="zh-CN" sz="2400" dirty="0" smtClean="0"/>
              <a:t>If the primary goal is to closely match Google's movements and manage cost, </a:t>
            </a:r>
            <a:r>
              <a:rPr lang="en-US" altLang="zh-CN" sz="2400" b="1" dirty="0" smtClean="0"/>
              <a:t>NASDAQ futures</a:t>
            </a:r>
            <a:r>
              <a:rPr lang="en-US" altLang="zh-CN" sz="2400" dirty="0" smtClean="0"/>
              <a:t> would be the preferable choice due to their closer hedge ratio and potentially lower costs associated with smaller contract sizes. </a:t>
            </a:r>
          </a:p>
          <a:p>
            <a:pPr lvl="0"/>
            <a:endParaRPr lang="en-US" altLang="zh-CN" sz="2400" dirty="0" smtClean="0"/>
          </a:p>
          <a:p>
            <a:pPr lvl="0"/>
            <a:r>
              <a:rPr lang="en-US" altLang="zh-CN" sz="2400" dirty="0" smtClean="0"/>
              <a:t>However, judging from the results, the performance of both options in hedging against Google is hardly satisfactory, which leads to the second part of our project.</a:t>
            </a:r>
          </a:p>
          <a:p>
            <a:pPr lvl="0"/>
            <a:endParaRPr lang="en-US" altLang="zh-CN" sz="2400" dirty="0" smtClean="0"/>
          </a:p>
          <a:p>
            <a:endParaRPr lang="en-US" altLang="zh-CN"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5" y="2138680"/>
            <a:ext cx="12191365" cy="196405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632585" y="2659126"/>
            <a:ext cx="9747250" cy="922020"/>
          </a:xfrm>
          <a:prstGeom prst="rect">
            <a:avLst/>
          </a:prstGeom>
          <a:noFill/>
        </p:spPr>
        <p:txBody>
          <a:bodyPr wrap="square" rtlCol="0">
            <a:spAutoFit/>
          </a:bodyPr>
          <a:lstStyle/>
          <a:p>
            <a:r>
              <a:rPr lang="en-US" sz="5400" dirty="0">
                <a:solidFill>
                  <a:schemeClr val="bg1"/>
                </a:solidFill>
                <a:latin typeface="Arial Black" panose="020B0A04020102020204" pitchFamily="34" charset="0"/>
                <a:cs typeface="Arial" panose="020B0604020202020204" pitchFamily="34" charset="0"/>
              </a:rPr>
              <a:t>Portfolio &amp; </a:t>
            </a:r>
            <a:r>
              <a:rPr lang="en-US" sz="5400" dirty="0">
                <a:solidFill>
                  <a:schemeClr val="bg1"/>
                </a:solidFill>
                <a:latin typeface="Arial Black" panose="020B0A04020102020204" pitchFamily="34" charset="0"/>
                <a:cs typeface="Arial" panose="020B0604020202020204" pitchFamily="34" charset="0"/>
                <a:sym typeface="+mn-ea"/>
              </a:rPr>
              <a:t>Index </a:t>
            </a:r>
            <a:r>
              <a:rPr lang="en-US" sz="5400" dirty="0">
                <a:solidFill>
                  <a:schemeClr val="bg1"/>
                </a:solidFill>
                <a:latin typeface="Arial Black" panose="020B0A04020102020204" pitchFamily="34" charset="0"/>
                <a:cs typeface="Arial" panose="020B0604020202020204" pitchFamily="34" charset="0"/>
              </a:rPr>
              <a:t>Futures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3" name="文本框 2"/>
          <p:cNvSpPr txBox="1"/>
          <p:nvPr/>
        </p:nvSpPr>
        <p:spPr>
          <a:xfrm>
            <a:off x="365760" y="656590"/>
            <a:ext cx="5468620" cy="521970"/>
          </a:xfrm>
          <a:prstGeom prst="rect">
            <a:avLst/>
          </a:prstGeom>
          <a:noFill/>
        </p:spPr>
        <p:txBody>
          <a:bodyPr wrap="square" rtlCol="0">
            <a:spAutoFit/>
          </a:bodyPr>
          <a:lstStyle/>
          <a:p>
            <a:r>
              <a:rPr lang="en-US" sz="2800" dirty="0">
                <a:solidFill>
                  <a:schemeClr val="bg1"/>
                </a:solidFill>
                <a:latin typeface="Arial Black" panose="020B0A04020102020204" pitchFamily="34" charset="0"/>
                <a:cs typeface="Arial" panose="020B0604020202020204" pitchFamily="34" charset="0"/>
              </a:rPr>
              <a:t>Rationale of Strategy</a:t>
            </a:r>
          </a:p>
        </p:txBody>
      </p:sp>
      <p:sp>
        <p:nvSpPr>
          <p:cNvPr id="10" name="文本框 9"/>
          <p:cNvSpPr txBox="1"/>
          <p:nvPr/>
        </p:nvSpPr>
        <p:spPr>
          <a:xfrm>
            <a:off x="561340" y="1691640"/>
            <a:ext cx="7439025" cy="4523105"/>
          </a:xfrm>
          <a:prstGeom prst="rect">
            <a:avLst/>
          </a:prstGeom>
          <a:noFill/>
        </p:spPr>
        <p:txBody>
          <a:bodyPr wrap="square" rtlCol="0">
            <a:spAutoFit/>
          </a:bodyPr>
          <a:lstStyle/>
          <a:p>
            <a:pPr marL="285750" indent="-285750">
              <a:lnSpc>
                <a:spcPct val="180000"/>
              </a:lnSpc>
              <a:buFont typeface="Arial" panose="020B0604020202020204" pitchFamily="34" charset="0"/>
              <a:buChar char="•"/>
            </a:pPr>
            <a:r>
              <a:rPr lang="zh-CN" altLang="en-US" sz="2000" b="1"/>
              <a:t>Diversification</a:t>
            </a:r>
          </a:p>
          <a:p>
            <a:pPr indent="0">
              <a:lnSpc>
                <a:spcPct val="180000"/>
              </a:lnSpc>
              <a:buFont typeface="Arial" panose="020B0604020202020204" pitchFamily="34" charset="0"/>
              <a:buNone/>
            </a:pPr>
            <a:r>
              <a:rPr lang="zh-CN" altLang="en-US" sz="2000"/>
              <a:t>Portfolio spreads risk; single stocks are more volatile.</a:t>
            </a:r>
          </a:p>
          <a:p>
            <a:pPr marL="285750" indent="-285750">
              <a:lnSpc>
                <a:spcPct val="180000"/>
              </a:lnSpc>
              <a:buFont typeface="Arial" panose="020B0604020202020204" pitchFamily="34" charset="0"/>
              <a:buChar char="•"/>
            </a:pPr>
            <a:r>
              <a:rPr lang="zh-CN" altLang="en-US" sz="2000" b="1"/>
              <a:t>Risk Hedging</a:t>
            </a:r>
          </a:p>
          <a:p>
            <a:pPr indent="0">
              <a:lnSpc>
                <a:spcPct val="180000"/>
              </a:lnSpc>
              <a:buFont typeface="Arial" panose="020B0604020202020204" pitchFamily="34" charset="0"/>
              <a:buNone/>
            </a:pPr>
            <a:r>
              <a:rPr lang="zh-CN" altLang="en-US" sz="2000"/>
              <a:t>Index futures mitigate market risk, n</a:t>
            </a:r>
            <a:r>
              <a:rPr lang="en-US" altLang="zh-CN" sz="2000"/>
              <a:t>o</a:t>
            </a:r>
            <a:r>
              <a:rPr lang="zh-CN" altLang="en-US" sz="2000"/>
              <a:t>t specific stock risk.</a:t>
            </a:r>
          </a:p>
          <a:p>
            <a:pPr marL="285750" indent="-285750">
              <a:lnSpc>
                <a:spcPct val="180000"/>
              </a:lnSpc>
              <a:buFont typeface="Arial" panose="020B0604020202020204" pitchFamily="34" charset="0"/>
              <a:buChar char="•"/>
            </a:pPr>
            <a:r>
              <a:rPr lang="zh-CN" altLang="en-US" sz="2000" b="1"/>
              <a:t>Beta</a:t>
            </a:r>
          </a:p>
          <a:p>
            <a:pPr indent="0">
              <a:lnSpc>
                <a:spcPct val="180000"/>
              </a:lnSpc>
              <a:buFont typeface="Arial" panose="020B0604020202020204" pitchFamily="34" charset="0"/>
              <a:buNone/>
            </a:pPr>
            <a:r>
              <a:rPr lang="zh-CN" altLang="en-US" sz="2000"/>
              <a:t>Diversified portfolios' beta closer to 1; single stocks vary greatly.</a:t>
            </a:r>
          </a:p>
          <a:p>
            <a:pPr marL="285750" indent="-285750">
              <a:lnSpc>
                <a:spcPct val="180000"/>
              </a:lnSpc>
              <a:buFont typeface="Arial" panose="020B0604020202020204" pitchFamily="34" charset="0"/>
              <a:buChar char="•"/>
            </a:pPr>
            <a:r>
              <a:rPr lang="zh-CN" altLang="en-US" sz="2000" b="1"/>
              <a:t>Cost Efficiency</a:t>
            </a:r>
          </a:p>
          <a:p>
            <a:pPr indent="0">
              <a:lnSpc>
                <a:spcPct val="180000"/>
              </a:lnSpc>
              <a:buFont typeface="Arial" panose="020B0604020202020204" pitchFamily="34" charset="0"/>
              <a:buNone/>
            </a:pPr>
            <a:r>
              <a:rPr lang="zh-CN" altLang="en-US" sz="2000"/>
              <a:t>Portfolio hedging requires fewer adjustments, reducing costs.</a:t>
            </a:r>
          </a:p>
        </p:txBody>
      </p:sp>
      <p:pic>
        <p:nvPicPr>
          <p:cNvPr id="11" name="图片 10"/>
          <p:cNvPicPr>
            <a:picLocks noChangeAspect="1"/>
          </p:cNvPicPr>
          <p:nvPr/>
        </p:nvPicPr>
        <p:blipFill>
          <a:blip r:embed="rId2" cstate="print"/>
          <a:stretch>
            <a:fillRect/>
          </a:stretch>
        </p:blipFill>
        <p:spPr>
          <a:xfrm>
            <a:off x="8206740" y="1790065"/>
            <a:ext cx="3543935" cy="35439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5" y="2138680"/>
            <a:ext cx="12191365" cy="196405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632585" y="2659126"/>
            <a:ext cx="9747250" cy="922020"/>
          </a:xfrm>
          <a:prstGeom prst="rect">
            <a:avLst/>
          </a:prstGeom>
          <a:noFill/>
        </p:spPr>
        <p:txBody>
          <a:bodyPr wrap="square" rtlCol="0">
            <a:spAutoFit/>
          </a:bodyPr>
          <a:lstStyle/>
          <a:p>
            <a:r>
              <a:rPr lang="en-US" sz="5400" dirty="0" smtClean="0">
                <a:solidFill>
                  <a:schemeClr val="bg1"/>
                </a:solidFill>
                <a:latin typeface="Arial Black" panose="020B0A04020102020204" pitchFamily="34" charset="0"/>
                <a:cs typeface="Arial" panose="020B0604020202020204" pitchFamily="34" charset="0"/>
              </a:rPr>
              <a:t>    By Sector Analysis</a:t>
            </a:r>
            <a:r>
              <a:rPr lang="en-US" sz="5400" dirty="0" smtClean="0">
                <a:solidFill>
                  <a:schemeClr val="bg1"/>
                </a:solidFill>
                <a:latin typeface="Arial Black" panose="020B0A04020102020204" pitchFamily="34" charset="0"/>
                <a:cs typeface="Arial" panose="020B0604020202020204" pitchFamily="34" charset="0"/>
              </a:rPr>
              <a:t> </a:t>
            </a:r>
            <a:endParaRPr lang="en-US" sz="5400" dirty="0">
              <a:solidFill>
                <a:schemeClr val="bg1"/>
              </a:solidFill>
              <a:latin typeface="Arial Black" panose="020B0A040201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3" name="文本框 2"/>
          <p:cNvSpPr txBox="1"/>
          <p:nvPr/>
        </p:nvSpPr>
        <p:spPr>
          <a:xfrm>
            <a:off x="244475" y="656590"/>
            <a:ext cx="5721985" cy="521970"/>
          </a:xfrm>
          <a:prstGeom prst="rect">
            <a:avLst/>
          </a:prstGeom>
          <a:noFill/>
        </p:spPr>
        <p:txBody>
          <a:bodyPr wrap="square" rtlCol="0">
            <a:spAutoFit/>
          </a:bodyPr>
          <a:lstStyle/>
          <a:p>
            <a:r>
              <a:rPr lang="en-US" sz="2800" dirty="0">
                <a:solidFill>
                  <a:schemeClr val="bg1"/>
                </a:solidFill>
                <a:latin typeface="Arial Black" panose="020B0A04020102020204" pitchFamily="34" charset="0"/>
                <a:cs typeface="Arial" panose="020B0604020202020204" pitchFamily="34" charset="0"/>
              </a:rPr>
              <a:t>Rationale of </a:t>
            </a:r>
            <a:r>
              <a:rPr lang="en-US" sz="2800" dirty="0">
                <a:solidFill>
                  <a:schemeClr val="bg1"/>
                </a:solidFill>
                <a:latin typeface="Arial Black" panose="020B0A04020102020204" pitchFamily="34" charset="0"/>
                <a:cs typeface="Arial" panose="020B0604020202020204" pitchFamily="34" charset="0"/>
                <a:sym typeface="+mn-ea"/>
              </a:rPr>
              <a:t>Stocks chosen</a:t>
            </a:r>
            <a:endParaRPr lang="en-US" sz="2800" dirty="0">
              <a:solidFill>
                <a:schemeClr val="bg1"/>
              </a:solidFill>
              <a:latin typeface="Arial Black" panose="020B0A04020102020204" pitchFamily="34" charset="0"/>
              <a:cs typeface="Arial" panose="020B0604020202020204" pitchFamily="34" charset="0"/>
            </a:endParaRPr>
          </a:p>
        </p:txBody>
      </p:sp>
      <p:graphicFrame>
        <p:nvGraphicFramePr>
          <p:cNvPr id="9" name="表格 8"/>
          <p:cNvGraphicFramePr/>
          <p:nvPr>
            <p:custDataLst>
              <p:tags r:id="rId1"/>
            </p:custDataLst>
          </p:nvPr>
        </p:nvGraphicFramePr>
        <p:xfrm>
          <a:off x="365125" y="1584960"/>
          <a:ext cx="11398250" cy="5022215"/>
        </p:xfrm>
        <a:graphic>
          <a:graphicData uri="http://schemas.openxmlformats.org/drawingml/2006/table">
            <a:tbl>
              <a:tblPr firstRow="1" bandRow="1">
                <a:tableStyleId>{5C22544A-7EE6-4342-B048-85BDC9FD1C3A}</a:tableStyleId>
              </a:tblPr>
              <a:tblGrid>
                <a:gridCol w="1619250"/>
                <a:gridCol w="9779000"/>
              </a:tblGrid>
              <a:tr h="455295">
                <a:tc>
                  <a:txBody>
                    <a:bodyPr/>
                    <a:lstStyle/>
                    <a:p>
                      <a:pPr indent="0" algn="ctr">
                        <a:buNone/>
                      </a:pPr>
                      <a:r>
                        <a:rPr lang="en-US" b="1">
                          <a:solidFill>
                            <a:srgbClr val="FFFFFF"/>
                          </a:solidFill>
                          <a:latin typeface="Arial Regular" panose="020B0604020202020204" charset="0"/>
                          <a:cs typeface="Arial Regular" panose="020B0604020202020204" charset="0"/>
                        </a:rPr>
                        <a:t>AAPL</a:t>
                      </a:r>
                      <a:endParaRPr lang="en-US" altLang="en-US" b="1">
                        <a:solidFill>
                          <a:srgbClr val="FFFFFF"/>
                        </a:solidFill>
                        <a:latin typeface="Arial Regular" panose="020B0604020202020204" charset="0"/>
                        <a:cs typeface="Arial Regular" panose="020B0604020202020204" charset="0"/>
                      </a:endParaRPr>
                    </a:p>
                  </a:txBody>
                  <a:tcPr marL="12700" marR="12700" marT="12700" anchor="ctr">
                    <a:solidFill>
                      <a:schemeClr val="accent1">
                        <a:lumMod val="75000"/>
                      </a:schemeClr>
                    </a:solidFill>
                  </a:tcPr>
                </a:tc>
                <a:tc>
                  <a:txBody>
                    <a:bodyPr/>
                    <a:lstStyle/>
                    <a:p>
                      <a:pPr algn="l">
                        <a:buNone/>
                      </a:pPr>
                      <a:r>
                        <a:rPr lang="zh-CN" altLang="en-US" b="0">
                          <a:solidFill>
                            <a:schemeClr val="tx1"/>
                          </a:solidFill>
                          <a:latin typeface="Arial Regular" panose="020B0604020202020204" charset="0"/>
                          <a:cs typeface="Arial Regular" panose="020B0604020202020204" charset="0"/>
                        </a:rPr>
                        <a:t>Strong innovation, financial health, and favorable macro environment</a:t>
                      </a:r>
                    </a:p>
                  </a:txBody>
                  <a:tcPr anchor="ctr">
                    <a:solidFill>
                      <a:srgbClr val="E9EBF5"/>
                    </a:solidFill>
                  </a:tcPr>
                </a:tc>
              </a:tr>
              <a:tr h="490855">
                <a:tc>
                  <a:txBody>
                    <a:bodyPr/>
                    <a:lstStyle/>
                    <a:p>
                      <a:pPr indent="0" algn="ctr">
                        <a:buNone/>
                      </a:pPr>
                      <a:r>
                        <a:rPr lang="en-US" b="1">
                          <a:solidFill>
                            <a:srgbClr val="FFFFFF"/>
                          </a:solidFill>
                          <a:latin typeface="Arial Regular" panose="020B0604020202020204" charset="0"/>
                          <a:cs typeface="Arial Regular" panose="020B0604020202020204" charset="0"/>
                        </a:rPr>
                        <a:t>AMZN</a:t>
                      </a:r>
                      <a:endParaRPr lang="en-US" altLang="en-US" b="1">
                        <a:solidFill>
                          <a:srgbClr val="FFFFFF"/>
                        </a:solidFill>
                        <a:latin typeface="Arial Regular" panose="020B0604020202020204" charset="0"/>
                        <a:cs typeface="Arial Regular" panose="020B0604020202020204" charset="0"/>
                      </a:endParaRPr>
                    </a:p>
                  </a:txBody>
                  <a:tcPr marL="12700" marR="12700" marT="12700" anchor="ctr">
                    <a:solidFill>
                      <a:schemeClr val="accent1">
                        <a:lumMod val="75000"/>
                      </a:schemeClr>
                    </a:solidFill>
                  </a:tcPr>
                </a:tc>
                <a:tc>
                  <a:txBody>
                    <a:bodyPr/>
                    <a:lstStyle/>
                    <a:p>
                      <a:pPr algn="l">
                        <a:buNone/>
                      </a:pPr>
                      <a:r>
                        <a:rPr lang="zh-CN" altLang="en-US">
                          <a:latin typeface="Arial Regular" panose="020B0604020202020204" charset="0"/>
                          <a:cs typeface="Arial Regular" panose="020B0604020202020204" charset="0"/>
                        </a:rPr>
                        <a:t>Strong growth, solid fundamentals, and favorable macro trends</a:t>
                      </a:r>
                    </a:p>
                  </a:txBody>
                  <a:tcPr anchor="ctr"/>
                </a:tc>
              </a:tr>
              <a:tr h="490855">
                <a:tc>
                  <a:txBody>
                    <a:bodyPr/>
                    <a:lstStyle/>
                    <a:p>
                      <a:pPr indent="0" algn="ctr">
                        <a:buNone/>
                      </a:pPr>
                      <a:r>
                        <a:rPr lang="en-US" b="1">
                          <a:solidFill>
                            <a:srgbClr val="FFFFFF"/>
                          </a:solidFill>
                          <a:latin typeface="Arial Regular" panose="020B0604020202020204" charset="0"/>
                          <a:cs typeface="Arial Regular" panose="020B0604020202020204" charset="0"/>
                        </a:rPr>
                        <a:t>GOOGL</a:t>
                      </a:r>
                      <a:endParaRPr lang="en-US" altLang="en-US" b="1">
                        <a:solidFill>
                          <a:srgbClr val="FFFFFF"/>
                        </a:solidFill>
                        <a:latin typeface="Arial Regular" panose="020B0604020202020204" charset="0"/>
                        <a:cs typeface="Arial Regular" panose="020B0604020202020204" charset="0"/>
                      </a:endParaRPr>
                    </a:p>
                  </a:txBody>
                  <a:tcPr marL="12700" marR="12700" marT="12700" anchor="ctr">
                    <a:solidFill>
                      <a:schemeClr val="accent1">
                        <a:lumMod val="75000"/>
                      </a:schemeClr>
                    </a:solidFill>
                  </a:tcPr>
                </a:tc>
                <a:tc>
                  <a:txBody>
                    <a:bodyPr/>
                    <a:lstStyle/>
                    <a:p>
                      <a:pPr algn="l">
                        <a:buNone/>
                      </a:pPr>
                      <a:r>
                        <a:rPr lang="zh-CN" altLang="en-US">
                          <a:latin typeface="Arial Regular" panose="020B0604020202020204" charset="0"/>
                          <a:cs typeface="Arial Regular" panose="020B0604020202020204" charset="0"/>
                        </a:rPr>
                        <a:t>Strong AI focus, robust financials, and positive macro trends</a:t>
                      </a:r>
                    </a:p>
                  </a:txBody>
                  <a:tcPr anchor="ctr">
                    <a:solidFill>
                      <a:srgbClr val="E9EBF5"/>
                    </a:solidFill>
                  </a:tcPr>
                </a:tc>
              </a:tr>
              <a:tr h="490855">
                <a:tc>
                  <a:txBody>
                    <a:bodyPr/>
                    <a:lstStyle/>
                    <a:p>
                      <a:pPr indent="0" algn="ctr">
                        <a:buNone/>
                      </a:pPr>
                      <a:r>
                        <a:rPr lang="en-US" b="1">
                          <a:solidFill>
                            <a:srgbClr val="FFFFFF"/>
                          </a:solidFill>
                          <a:latin typeface="Arial Regular" panose="020B0604020202020204" charset="0"/>
                          <a:cs typeface="Arial Regular" panose="020B0604020202020204" charset="0"/>
                        </a:rPr>
                        <a:t>META</a:t>
                      </a:r>
                      <a:endParaRPr lang="en-US" altLang="en-US" b="1">
                        <a:solidFill>
                          <a:srgbClr val="FFFFFF"/>
                        </a:solidFill>
                        <a:latin typeface="Arial Regular" panose="020B0604020202020204" charset="0"/>
                        <a:cs typeface="Arial Regular" panose="020B0604020202020204" charset="0"/>
                      </a:endParaRPr>
                    </a:p>
                  </a:txBody>
                  <a:tcPr marL="12700" marR="12700" marT="12700" anchor="ctr">
                    <a:solidFill>
                      <a:schemeClr val="accent1">
                        <a:lumMod val="75000"/>
                      </a:schemeClr>
                    </a:solidFill>
                  </a:tcPr>
                </a:tc>
                <a:tc>
                  <a:txBody>
                    <a:bodyPr/>
                    <a:lstStyle/>
                    <a:p>
                      <a:pPr algn="l">
                        <a:buNone/>
                      </a:pPr>
                      <a:r>
                        <a:rPr lang="zh-CN" altLang="en-US">
                          <a:latin typeface="Arial Regular" panose="020B0604020202020204" charset="0"/>
                          <a:cs typeface="Arial Regular" panose="020B0604020202020204" charset="0"/>
                        </a:rPr>
                        <a:t>Strong AI focus and financials </a:t>
                      </a:r>
                    </a:p>
                  </a:txBody>
                  <a:tcPr anchor="ctr"/>
                </a:tc>
              </a:tr>
              <a:tr h="490855">
                <a:tc>
                  <a:txBody>
                    <a:bodyPr/>
                    <a:lstStyle/>
                    <a:p>
                      <a:pPr indent="0" algn="ctr">
                        <a:buNone/>
                      </a:pPr>
                      <a:r>
                        <a:rPr lang="en-US" b="1">
                          <a:solidFill>
                            <a:srgbClr val="FFFFFF"/>
                          </a:solidFill>
                          <a:latin typeface="Arial Regular" panose="020B0604020202020204" charset="0"/>
                          <a:cs typeface="Arial Regular" panose="020B0604020202020204" charset="0"/>
                        </a:rPr>
                        <a:t>MSFT</a:t>
                      </a:r>
                      <a:endParaRPr lang="en-US" altLang="en-US" b="1">
                        <a:solidFill>
                          <a:srgbClr val="FFFFFF"/>
                        </a:solidFill>
                        <a:latin typeface="Arial Regular" panose="020B0604020202020204" charset="0"/>
                        <a:cs typeface="Arial Regular" panose="020B0604020202020204" charset="0"/>
                      </a:endParaRPr>
                    </a:p>
                  </a:txBody>
                  <a:tcPr marL="12700" marR="12700" marT="12700" anchor="ctr">
                    <a:solidFill>
                      <a:schemeClr val="accent1">
                        <a:lumMod val="75000"/>
                      </a:schemeClr>
                    </a:solidFill>
                  </a:tcPr>
                </a:tc>
                <a:tc>
                  <a:txBody>
                    <a:bodyPr/>
                    <a:lstStyle/>
                    <a:p>
                      <a:pPr algn="l">
                        <a:buNone/>
                      </a:pPr>
                      <a:r>
                        <a:rPr lang="zh-CN" altLang="en-US">
                          <a:latin typeface="Arial Regular" panose="020B0604020202020204" charset="0"/>
                          <a:cs typeface="Arial Regular" panose="020B0604020202020204" charset="0"/>
                        </a:rPr>
                        <a:t>Strong AI focus, financial health, and market outperformance</a:t>
                      </a:r>
                    </a:p>
                  </a:txBody>
                  <a:tcPr anchor="ctr"/>
                </a:tc>
              </a:tr>
              <a:tr h="490855">
                <a:tc>
                  <a:txBody>
                    <a:bodyPr/>
                    <a:lstStyle/>
                    <a:p>
                      <a:pPr indent="0" algn="ctr">
                        <a:buNone/>
                      </a:pPr>
                      <a:r>
                        <a:rPr lang="en-US" b="1">
                          <a:solidFill>
                            <a:srgbClr val="FFFFFF"/>
                          </a:solidFill>
                          <a:latin typeface="Arial Regular" panose="020B0604020202020204" charset="0"/>
                          <a:cs typeface="Arial Regular" panose="020B0604020202020204" charset="0"/>
                        </a:rPr>
                        <a:t>BRK-A </a:t>
                      </a:r>
                      <a:endParaRPr lang="en-US" altLang="en-US" b="1">
                        <a:solidFill>
                          <a:srgbClr val="FFFFFF"/>
                        </a:solidFill>
                        <a:latin typeface="Arial Regular" panose="020B0604020202020204" charset="0"/>
                        <a:cs typeface="Arial Regular" panose="020B0604020202020204" charset="0"/>
                      </a:endParaRPr>
                    </a:p>
                  </a:txBody>
                  <a:tcPr marL="12700" marR="12700" marT="12700" anchor="ctr">
                    <a:solidFill>
                      <a:schemeClr val="accent1">
                        <a:lumMod val="75000"/>
                      </a:schemeClr>
                    </a:solidFill>
                  </a:tcPr>
                </a:tc>
                <a:tc>
                  <a:txBody>
                    <a:bodyPr/>
                    <a:lstStyle/>
                    <a:p>
                      <a:pPr algn="l">
                        <a:buNone/>
                      </a:pPr>
                      <a:r>
                        <a:rPr lang="zh-CN" altLang="en-US">
                          <a:latin typeface="Arial Regular" panose="020B0604020202020204" charset="0"/>
                          <a:cs typeface="Arial Regular" panose="020B0604020202020204" charset="0"/>
                        </a:rPr>
                        <a:t>maintains a positive free cash flow</a:t>
                      </a:r>
                      <a:r>
                        <a:rPr lang="en-US" altLang="zh-CN">
                          <a:latin typeface="Arial Regular" panose="020B0604020202020204" charset="0"/>
                          <a:cs typeface="Arial Regular" panose="020B0604020202020204" charset="0"/>
                        </a:rPr>
                        <a:t> in </a:t>
                      </a:r>
                      <a:r>
                        <a:rPr lang="zh-CN" altLang="en-US">
                          <a:latin typeface="Arial Regular" panose="020B0604020202020204" charset="0"/>
                          <a:cs typeface="Arial Regular" panose="020B0604020202020204" charset="0"/>
                        </a:rPr>
                        <a:t>Q2 and Q3 of 2023, indicating operational strength.</a:t>
                      </a:r>
                    </a:p>
                  </a:txBody>
                  <a:tcPr anchor="ctr"/>
                </a:tc>
              </a:tr>
              <a:tr h="490855">
                <a:tc>
                  <a:txBody>
                    <a:bodyPr/>
                    <a:lstStyle/>
                    <a:p>
                      <a:pPr indent="0" algn="ctr">
                        <a:buNone/>
                      </a:pPr>
                      <a:r>
                        <a:rPr lang="en-US" b="1">
                          <a:solidFill>
                            <a:srgbClr val="FFFFFF"/>
                          </a:solidFill>
                          <a:latin typeface="Arial Regular" panose="020B0604020202020204" charset="0"/>
                          <a:cs typeface="Arial Regular" panose="020B0604020202020204" charset="0"/>
                        </a:rPr>
                        <a:t>JNJ </a:t>
                      </a:r>
                      <a:endParaRPr lang="en-US" altLang="en-US" b="1">
                        <a:solidFill>
                          <a:srgbClr val="FFFFFF"/>
                        </a:solidFill>
                        <a:latin typeface="Arial Regular" panose="020B0604020202020204" charset="0"/>
                        <a:cs typeface="Arial Regular" panose="020B0604020202020204" charset="0"/>
                      </a:endParaRPr>
                    </a:p>
                  </a:txBody>
                  <a:tcPr marL="12700" marR="12700" marT="12700" anchor="ctr">
                    <a:solidFill>
                      <a:schemeClr val="accent1">
                        <a:lumMod val="75000"/>
                      </a:schemeClr>
                    </a:solidFill>
                  </a:tcPr>
                </a:tc>
                <a:tc>
                  <a:txBody>
                    <a:bodyPr/>
                    <a:lstStyle/>
                    <a:p>
                      <a:pPr algn="l">
                        <a:buNone/>
                      </a:pPr>
                      <a:r>
                        <a:rPr lang="zh-CN" altLang="en-US">
                          <a:latin typeface="Arial Regular" panose="020B0604020202020204" charset="0"/>
                          <a:cs typeface="Arial Regular" panose="020B0604020202020204" charset="0"/>
                        </a:rPr>
                        <a:t>recent strategic moves, including acquisitions and legal settlements,is positive for long-term growth.</a:t>
                      </a:r>
                    </a:p>
                  </a:txBody>
                  <a:tcPr anchor="ctr"/>
                </a:tc>
              </a:tr>
              <a:tr h="490855">
                <a:tc>
                  <a:txBody>
                    <a:bodyPr/>
                    <a:lstStyle/>
                    <a:p>
                      <a:pPr indent="0" algn="ctr">
                        <a:buNone/>
                      </a:pPr>
                      <a:r>
                        <a:rPr lang="en-US" b="1">
                          <a:solidFill>
                            <a:srgbClr val="FFFFFF"/>
                          </a:solidFill>
                          <a:latin typeface="Arial Regular" panose="020B0604020202020204" charset="0"/>
                          <a:cs typeface="Arial Regular" panose="020B0604020202020204" charset="0"/>
                        </a:rPr>
                        <a:t>JPM</a:t>
                      </a:r>
                      <a:endParaRPr lang="en-US" altLang="en-US" b="1">
                        <a:solidFill>
                          <a:srgbClr val="FFFFFF"/>
                        </a:solidFill>
                        <a:latin typeface="Arial Regular" panose="020B0604020202020204" charset="0"/>
                        <a:cs typeface="Arial Regular" panose="020B0604020202020204" charset="0"/>
                      </a:endParaRPr>
                    </a:p>
                  </a:txBody>
                  <a:tcPr marL="12700" marR="12700" marT="12700" anchor="ctr">
                    <a:solidFill>
                      <a:schemeClr val="accent1">
                        <a:lumMod val="75000"/>
                      </a:schemeClr>
                    </a:solidFill>
                  </a:tcPr>
                </a:tc>
                <a:tc>
                  <a:txBody>
                    <a:bodyPr/>
                    <a:lstStyle/>
                    <a:p>
                      <a:pPr algn="l">
                        <a:buNone/>
                      </a:pPr>
                      <a:r>
                        <a:rPr lang="zh-CN" altLang="en-US">
                          <a:latin typeface="Arial Regular" panose="020B0604020202020204" charset="0"/>
                          <a:cs typeface="Arial Regular" panose="020B0604020202020204" charset="0"/>
                        </a:rPr>
                        <a:t>Strong performance, strategic growth, and positive outlook </a:t>
                      </a:r>
                    </a:p>
                  </a:txBody>
                  <a:tcPr anchor="ctr"/>
                </a:tc>
              </a:tr>
              <a:tr h="490855">
                <a:tc>
                  <a:txBody>
                    <a:bodyPr/>
                    <a:lstStyle/>
                    <a:p>
                      <a:pPr indent="0" algn="ctr">
                        <a:buNone/>
                      </a:pPr>
                      <a:r>
                        <a:rPr lang="en-US" b="1">
                          <a:solidFill>
                            <a:srgbClr val="FFFFFF"/>
                          </a:solidFill>
                          <a:latin typeface="Arial Regular" panose="020B0604020202020204" charset="0"/>
                          <a:cs typeface="Arial Regular" panose="020B0604020202020204" charset="0"/>
                        </a:rPr>
                        <a:t>PG </a:t>
                      </a:r>
                      <a:endParaRPr lang="en-US" altLang="en-US" b="1">
                        <a:solidFill>
                          <a:srgbClr val="FFFFFF"/>
                        </a:solidFill>
                        <a:latin typeface="Arial Regular" panose="020B0604020202020204" charset="0"/>
                        <a:cs typeface="Arial Regular" panose="020B0604020202020204" charset="0"/>
                      </a:endParaRPr>
                    </a:p>
                  </a:txBody>
                  <a:tcPr marL="12700" marR="12700" marT="12700" anchor="ctr">
                    <a:solidFill>
                      <a:schemeClr val="accent1">
                        <a:lumMod val="75000"/>
                      </a:schemeClr>
                    </a:solidFill>
                  </a:tcPr>
                </a:tc>
                <a:tc>
                  <a:txBody>
                    <a:bodyPr/>
                    <a:lstStyle/>
                    <a:p>
                      <a:pPr algn="l">
                        <a:buNone/>
                      </a:pPr>
                      <a:r>
                        <a:rPr lang="zh-CN" altLang="en-US">
                          <a:latin typeface="Arial Regular" panose="020B0604020202020204" charset="0"/>
                          <a:cs typeface="Arial Regular" panose="020B0604020202020204" charset="0"/>
                        </a:rPr>
                        <a:t>outperformed expectations in its Q2 fiscal 2024 earnings</a:t>
                      </a:r>
                    </a:p>
                  </a:txBody>
                  <a:tcPr anchor="ctr"/>
                </a:tc>
              </a:tr>
              <a:tr h="490855">
                <a:tc>
                  <a:txBody>
                    <a:bodyPr/>
                    <a:lstStyle/>
                    <a:p>
                      <a:pPr indent="0" algn="ctr">
                        <a:buNone/>
                      </a:pPr>
                      <a:r>
                        <a:rPr lang="en-US" b="1">
                          <a:solidFill>
                            <a:srgbClr val="FFFFFF"/>
                          </a:solidFill>
                          <a:latin typeface="Arial Regular" panose="020B0604020202020204" charset="0"/>
                          <a:cs typeface="Arial Regular" panose="020B0604020202020204" charset="0"/>
                        </a:rPr>
                        <a:t>XOM</a:t>
                      </a:r>
                      <a:endParaRPr lang="en-US" altLang="en-US" b="1">
                        <a:solidFill>
                          <a:srgbClr val="FFFFFF"/>
                        </a:solidFill>
                        <a:latin typeface="Arial Regular" panose="020B0604020202020204" charset="0"/>
                        <a:cs typeface="Arial Regular" panose="020B0604020202020204" charset="0"/>
                      </a:endParaRPr>
                    </a:p>
                  </a:txBody>
                  <a:tcPr marL="12700" marR="12700" marT="12700" anchor="ctr">
                    <a:solidFill>
                      <a:schemeClr val="accent1">
                        <a:lumMod val="75000"/>
                      </a:schemeClr>
                    </a:solidFill>
                  </a:tcPr>
                </a:tc>
                <a:tc>
                  <a:txBody>
                    <a:bodyPr/>
                    <a:lstStyle/>
                    <a:p>
                      <a:pPr algn="l">
                        <a:buNone/>
                      </a:pPr>
                      <a:r>
                        <a:rPr lang="zh-CN" altLang="en-US">
                          <a:latin typeface="Arial Regular" panose="020B0604020202020204" charset="0"/>
                          <a:cs typeface="Arial Regular" panose="020B0604020202020204" charset="0"/>
                        </a:rPr>
                        <a:t>Strong fundamentals and strategic growth initiatives</a:t>
                      </a:r>
                    </a:p>
                  </a:txBody>
                  <a:tcPr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graphicFrame>
        <p:nvGraphicFramePr>
          <p:cNvPr id="2" name="表格 1"/>
          <p:cNvGraphicFramePr/>
          <p:nvPr>
            <p:custDataLst>
              <p:tags r:id="rId1"/>
            </p:custDataLst>
          </p:nvPr>
        </p:nvGraphicFramePr>
        <p:xfrm>
          <a:off x="233045" y="2181225"/>
          <a:ext cx="11753215" cy="3411855"/>
        </p:xfrm>
        <a:graphic>
          <a:graphicData uri="http://schemas.openxmlformats.org/drawingml/2006/table">
            <a:tbl>
              <a:tblPr firstRow="1" bandRow="1">
                <a:tableStyleId>{5C22544A-7EE6-4342-B048-85BDC9FD1C3A}</a:tableStyleId>
              </a:tblPr>
              <a:tblGrid>
                <a:gridCol w="1085850"/>
                <a:gridCol w="1051560"/>
                <a:gridCol w="1099185"/>
                <a:gridCol w="1099185"/>
                <a:gridCol w="1038860"/>
                <a:gridCol w="1050925"/>
                <a:gridCol w="1062990"/>
                <a:gridCol w="1075055"/>
                <a:gridCol w="1050925"/>
                <a:gridCol w="1075055"/>
                <a:gridCol w="1063625"/>
              </a:tblGrid>
              <a:tr h="715645">
                <a:tc>
                  <a:txBody>
                    <a:bodyPr/>
                    <a:lstStyle/>
                    <a:p>
                      <a:pPr>
                        <a:buNone/>
                      </a:pPr>
                      <a:endParaRPr lang="zh-CN" altLang="en-US"/>
                    </a:p>
                  </a:txBody>
                  <a:tcPr anchor="ctr">
                    <a:solidFill>
                      <a:schemeClr val="accent1">
                        <a:lumMod val="75000"/>
                      </a:schemeClr>
                    </a:solidFill>
                  </a:tcPr>
                </a:tc>
                <a:tc>
                  <a:txBody>
                    <a:bodyPr/>
                    <a:lstStyle/>
                    <a:p>
                      <a:pPr algn="ctr">
                        <a:buNone/>
                      </a:pPr>
                      <a:r>
                        <a:rPr lang="zh-CN" altLang="en-US" u="sng"/>
                        <a:t>AAPL</a:t>
                      </a:r>
                    </a:p>
                  </a:txBody>
                  <a:tcPr anchor="ctr">
                    <a:solidFill>
                      <a:schemeClr val="accent1">
                        <a:lumMod val="75000"/>
                      </a:schemeClr>
                    </a:solidFill>
                  </a:tcPr>
                </a:tc>
                <a:tc>
                  <a:txBody>
                    <a:bodyPr/>
                    <a:lstStyle/>
                    <a:p>
                      <a:pPr algn="ctr">
                        <a:buNone/>
                      </a:pPr>
                      <a:r>
                        <a:rPr lang="zh-CN" altLang="en-US" sz="1800" u="sng">
                          <a:sym typeface="+mn-ea"/>
                        </a:rPr>
                        <a:t>AMZN</a:t>
                      </a:r>
                    </a:p>
                  </a:txBody>
                  <a:tcPr anchor="ctr">
                    <a:solidFill>
                      <a:schemeClr val="accent1">
                        <a:lumMod val="75000"/>
                      </a:schemeClr>
                    </a:solidFill>
                  </a:tcPr>
                </a:tc>
                <a:tc>
                  <a:txBody>
                    <a:bodyPr/>
                    <a:lstStyle/>
                    <a:p>
                      <a:pPr algn="ctr">
                        <a:buNone/>
                      </a:pPr>
                      <a:r>
                        <a:rPr lang="zh-CN" altLang="en-US" sz="1800" u="sng">
                          <a:sym typeface="+mn-ea"/>
                        </a:rPr>
                        <a:t>GOOGL</a:t>
                      </a:r>
                    </a:p>
                  </a:txBody>
                  <a:tcPr anchor="ctr">
                    <a:solidFill>
                      <a:schemeClr val="accent1">
                        <a:lumMod val="75000"/>
                      </a:schemeClr>
                    </a:solidFill>
                  </a:tcPr>
                </a:tc>
                <a:tc>
                  <a:txBody>
                    <a:bodyPr/>
                    <a:lstStyle/>
                    <a:p>
                      <a:pPr algn="ctr">
                        <a:buNone/>
                      </a:pPr>
                      <a:r>
                        <a:rPr lang="zh-CN" altLang="en-US" sz="1800" u="sng">
                          <a:sym typeface="+mn-ea"/>
                        </a:rPr>
                        <a:t>META</a:t>
                      </a:r>
                    </a:p>
                  </a:txBody>
                  <a:tcPr anchor="ctr">
                    <a:solidFill>
                      <a:schemeClr val="accent1">
                        <a:lumMod val="75000"/>
                      </a:schemeClr>
                    </a:solidFill>
                  </a:tcPr>
                </a:tc>
                <a:tc>
                  <a:txBody>
                    <a:bodyPr/>
                    <a:lstStyle/>
                    <a:p>
                      <a:pPr algn="ctr">
                        <a:buNone/>
                      </a:pPr>
                      <a:r>
                        <a:rPr lang="zh-CN" altLang="en-US" sz="1800" u="sng">
                          <a:sym typeface="+mn-ea"/>
                        </a:rPr>
                        <a:t>MSFT</a:t>
                      </a:r>
                    </a:p>
                  </a:txBody>
                  <a:tcPr anchor="ctr">
                    <a:solidFill>
                      <a:schemeClr val="accent1">
                        <a:lumMod val="75000"/>
                      </a:schemeClr>
                    </a:solidFill>
                  </a:tcPr>
                </a:tc>
                <a:tc>
                  <a:txBody>
                    <a:bodyPr/>
                    <a:lstStyle/>
                    <a:p>
                      <a:pPr algn="ctr">
                        <a:buNone/>
                      </a:pPr>
                      <a:r>
                        <a:rPr lang="zh-CN" altLang="en-US"/>
                        <a:t>BRK-A </a:t>
                      </a:r>
                    </a:p>
                  </a:txBody>
                  <a:tcPr anchor="ctr">
                    <a:solidFill>
                      <a:schemeClr val="accent1">
                        <a:lumMod val="75000"/>
                      </a:schemeClr>
                    </a:solidFill>
                  </a:tcPr>
                </a:tc>
                <a:tc>
                  <a:txBody>
                    <a:bodyPr/>
                    <a:lstStyle/>
                    <a:p>
                      <a:pPr algn="ctr">
                        <a:buNone/>
                      </a:pPr>
                      <a:r>
                        <a:rPr lang="zh-CN" altLang="en-US"/>
                        <a:t>JNJ </a:t>
                      </a:r>
                    </a:p>
                  </a:txBody>
                  <a:tcPr anchor="ctr">
                    <a:solidFill>
                      <a:schemeClr val="accent1">
                        <a:lumMod val="75000"/>
                      </a:schemeClr>
                    </a:solidFill>
                  </a:tcPr>
                </a:tc>
                <a:tc>
                  <a:txBody>
                    <a:bodyPr/>
                    <a:lstStyle/>
                    <a:p>
                      <a:pPr algn="ctr">
                        <a:buNone/>
                      </a:pPr>
                      <a:r>
                        <a:rPr lang="zh-CN" altLang="en-US"/>
                        <a:t>JPM</a:t>
                      </a:r>
                    </a:p>
                  </a:txBody>
                  <a:tcPr anchor="ctr">
                    <a:solidFill>
                      <a:schemeClr val="accent1">
                        <a:lumMod val="75000"/>
                      </a:schemeClr>
                    </a:solidFill>
                  </a:tcPr>
                </a:tc>
                <a:tc>
                  <a:txBody>
                    <a:bodyPr/>
                    <a:lstStyle/>
                    <a:p>
                      <a:pPr algn="ctr">
                        <a:buNone/>
                      </a:pPr>
                      <a:r>
                        <a:rPr lang="zh-CN" altLang="en-US"/>
                        <a:t>PG </a:t>
                      </a:r>
                    </a:p>
                  </a:txBody>
                  <a:tcPr anchor="ctr">
                    <a:solidFill>
                      <a:schemeClr val="accent1">
                        <a:lumMod val="75000"/>
                      </a:schemeClr>
                    </a:solidFill>
                  </a:tcPr>
                </a:tc>
                <a:tc>
                  <a:txBody>
                    <a:bodyPr/>
                    <a:lstStyle/>
                    <a:p>
                      <a:pPr algn="ctr">
                        <a:buNone/>
                      </a:pPr>
                      <a:r>
                        <a:rPr lang="zh-CN" altLang="en-US"/>
                        <a:t>XOM</a:t>
                      </a:r>
                    </a:p>
                  </a:txBody>
                  <a:tcPr anchor="ctr">
                    <a:solidFill>
                      <a:schemeClr val="accent1">
                        <a:lumMod val="75000"/>
                      </a:schemeClr>
                    </a:solidFill>
                  </a:tcPr>
                </a:tc>
              </a:tr>
              <a:tr h="1280160">
                <a:tc>
                  <a:txBody>
                    <a:bodyPr/>
                    <a:lstStyle/>
                    <a:p>
                      <a:pPr algn="ctr">
                        <a:buNone/>
                      </a:pPr>
                      <a:r>
                        <a:rPr lang="zh-CN" altLang="en-US"/>
                        <a:t>Nasdaq-100</a:t>
                      </a:r>
                    </a:p>
                  </a:txBody>
                  <a:tcPr anchor="ctr"/>
                </a:tc>
                <a:tc>
                  <a:txBody>
                    <a:bodyPr/>
                    <a:lstStyle/>
                    <a:p>
                      <a:pPr algn="ctr">
                        <a:buNone/>
                      </a:pPr>
                      <a:r>
                        <a:rPr lang="zh-CN" altLang="en-US" sz="1600" u="sng">
                          <a:solidFill>
                            <a:srgbClr val="C00000"/>
                          </a:solidFill>
                        </a:rPr>
                        <a:t>0.755888</a:t>
                      </a:r>
                    </a:p>
                  </a:txBody>
                  <a:tcPr anchor="ctr"/>
                </a:tc>
                <a:tc>
                  <a:txBody>
                    <a:bodyPr/>
                    <a:lstStyle/>
                    <a:p>
                      <a:pPr algn="ctr">
                        <a:buNone/>
                      </a:pPr>
                      <a:r>
                        <a:rPr lang="zh-CN" altLang="en-US" sz="1600" u="sng">
                          <a:solidFill>
                            <a:srgbClr val="C00000"/>
                          </a:solidFill>
                        </a:rPr>
                        <a:t> 0.716652</a:t>
                      </a:r>
                    </a:p>
                  </a:txBody>
                  <a:tcPr anchor="ctr"/>
                </a:tc>
                <a:tc>
                  <a:txBody>
                    <a:bodyPr/>
                    <a:lstStyle/>
                    <a:p>
                      <a:pPr algn="ctr">
                        <a:buNone/>
                      </a:pPr>
                      <a:r>
                        <a:rPr lang="zh-CN" altLang="en-US" sz="1600" u="sng">
                          <a:solidFill>
                            <a:srgbClr val="C00000"/>
                          </a:solidFill>
                        </a:rPr>
                        <a:t>0.700929</a:t>
                      </a:r>
                    </a:p>
                  </a:txBody>
                  <a:tcPr anchor="ctr"/>
                </a:tc>
                <a:tc>
                  <a:txBody>
                    <a:bodyPr/>
                    <a:lstStyle/>
                    <a:p>
                      <a:pPr algn="ctr">
                        <a:buNone/>
                      </a:pPr>
                      <a:r>
                        <a:rPr lang="zh-CN" altLang="en-US" sz="1600" u="sng">
                          <a:solidFill>
                            <a:srgbClr val="C00000"/>
                          </a:solidFill>
                        </a:rPr>
                        <a:t>0.687301</a:t>
                      </a:r>
                    </a:p>
                  </a:txBody>
                  <a:tcPr anchor="ctr"/>
                </a:tc>
                <a:tc>
                  <a:txBody>
                    <a:bodyPr/>
                    <a:lstStyle/>
                    <a:p>
                      <a:pPr algn="ctr">
                        <a:buNone/>
                      </a:pPr>
                      <a:r>
                        <a:rPr lang="zh-CN" altLang="en-US" sz="1600" u="sng">
                          <a:solidFill>
                            <a:srgbClr val="C00000"/>
                          </a:solidFill>
                        </a:rPr>
                        <a:t>0.724760</a:t>
                      </a:r>
                    </a:p>
                  </a:txBody>
                  <a:tcPr anchor="ctr"/>
                </a:tc>
                <a:tc>
                  <a:txBody>
                    <a:bodyPr/>
                    <a:lstStyle/>
                    <a:p>
                      <a:pPr algn="ctr">
                        <a:buNone/>
                      </a:pPr>
                      <a:r>
                        <a:rPr lang="zh-CN" altLang="en-US" sz="1600"/>
                        <a:t>0.436845</a:t>
                      </a:r>
                    </a:p>
                  </a:txBody>
                  <a:tcPr anchor="ctr"/>
                </a:tc>
                <a:tc>
                  <a:txBody>
                    <a:bodyPr/>
                    <a:lstStyle/>
                    <a:p>
                      <a:pPr algn="ctr">
                        <a:buNone/>
                      </a:pPr>
                      <a:r>
                        <a:rPr lang="zh-CN" altLang="en-US" sz="1600"/>
                        <a:t>0.075544</a:t>
                      </a:r>
                    </a:p>
                  </a:txBody>
                  <a:tcPr anchor="ctr"/>
                </a:tc>
                <a:tc>
                  <a:txBody>
                    <a:bodyPr/>
                    <a:lstStyle/>
                    <a:p>
                      <a:pPr algn="ctr">
                        <a:buNone/>
                      </a:pPr>
                      <a:r>
                        <a:rPr lang="zh-CN" altLang="en-US" sz="1600"/>
                        <a:t>0.373616</a:t>
                      </a:r>
                    </a:p>
                  </a:txBody>
                  <a:tcPr anchor="ctr"/>
                </a:tc>
                <a:tc>
                  <a:txBody>
                    <a:bodyPr/>
                    <a:lstStyle/>
                    <a:p>
                      <a:pPr algn="ctr">
                        <a:buNone/>
                      </a:pPr>
                      <a:r>
                        <a:rPr lang="zh-CN" altLang="en-US" sz="1600"/>
                        <a:t>0.168269</a:t>
                      </a:r>
                    </a:p>
                  </a:txBody>
                  <a:tcPr anchor="ctr"/>
                </a:tc>
                <a:tc>
                  <a:txBody>
                    <a:bodyPr/>
                    <a:lstStyle/>
                    <a:p>
                      <a:pPr algn="ctr">
                        <a:buNone/>
                      </a:pPr>
                      <a:r>
                        <a:rPr lang="zh-CN" altLang="en-US" sz="1600"/>
                        <a:t>0.048097</a:t>
                      </a:r>
                    </a:p>
                  </a:txBody>
                  <a:tcPr anchor="ctr"/>
                </a:tc>
              </a:tr>
              <a:tr h="1416050">
                <a:tc>
                  <a:txBody>
                    <a:bodyPr/>
                    <a:lstStyle/>
                    <a:p>
                      <a:pPr algn="ctr">
                        <a:buNone/>
                      </a:pPr>
                      <a:r>
                        <a:rPr lang="zh-CN" altLang="en-US"/>
                        <a:t>S&amp;P 500</a:t>
                      </a:r>
                    </a:p>
                  </a:txBody>
                  <a:tcPr anchor="ctr"/>
                </a:tc>
                <a:tc>
                  <a:txBody>
                    <a:bodyPr/>
                    <a:lstStyle/>
                    <a:p>
                      <a:pPr algn="ctr">
                        <a:buNone/>
                      </a:pPr>
                      <a:r>
                        <a:rPr lang="zh-CN" altLang="en-US" sz="1600" u="sng">
                          <a:solidFill>
                            <a:srgbClr val="C00000"/>
                          </a:solidFill>
                        </a:rPr>
                        <a:t>0.708601</a:t>
                      </a:r>
                    </a:p>
                  </a:txBody>
                  <a:tcPr anchor="ctr"/>
                </a:tc>
                <a:tc>
                  <a:txBody>
                    <a:bodyPr/>
                    <a:lstStyle/>
                    <a:p>
                      <a:pPr algn="ctr">
                        <a:buNone/>
                      </a:pPr>
                      <a:r>
                        <a:rPr lang="zh-CN" altLang="en-US" sz="1600" u="sng">
                          <a:solidFill>
                            <a:srgbClr val="C00000"/>
                          </a:solidFill>
                        </a:rPr>
                        <a:t> 0.599266</a:t>
                      </a:r>
                    </a:p>
                  </a:txBody>
                  <a:tcPr anchor="ctr"/>
                </a:tc>
                <a:tc>
                  <a:txBody>
                    <a:bodyPr/>
                    <a:lstStyle/>
                    <a:p>
                      <a:pPr algn="ctr">
                        <a:buNone/>
                      </a:pPr>
                      <a:r>
                        <a:rPr lang="zh-CN" altLang="en-US" sz="1600" u="sng">
                          <a:solidFill>
                            <a:srgbClr val="C00000"/>
                          </a:solidFill>
                        </a:rPr>
                        <a:t> 0.604359</a:t>
                      </a:r>
                    </a:p>
                  </a:txBody>
                  <a:tcPr anchor="ctr"/>
                </a:tc>
                <a:tc>
                  <a:txBody>
                    <a:bodyPr/>
                    <a:lstStyle/>
                    <a:p>
                      <a:pPr algn="ctr">
                        <a:buNone/>
                      </a:pPr>
                      <a:r>
                        <a:rPr lang="zh-CN" altLang="en-US" sz="1600" u="sng">
                          <a:solidFill>
                            <a:srgbClr val="C00000"/>
                          </a:solidFill>
                        </a:rPr>
                        <a:t>0.590105</a:t>
                      </a:r>
                    </a:p>
                  </a:txBody>
                  <a:tcPr anchor="ctr"/>
                </a:tc>
                <a:tc>
                  <a:txBody>
                    <a:bodyPr/>
                    <a:lstStyle/>
                    <a:p>
                      <a:pPr algn="ctr">
                        <a:buNone/>
                      </a:pPr>
                      <a:r>
                        <a:rPr lang="zh-CN" altLang="en-US" sz="1600" u="sng">
                          <a:solidFill>
                            <a:srgbClr val="C00000"/>
                          </a:solidFill>
                        </a:rPr>
                        <a:t>0.616949</a:t>
                      </a:r>
                    </a:p>
                  </a:txBody>
                  <a:tcPr anchor="ctr"/>
                </a:tc>
                <a:tc>
                  <a:txBody>
                    <a:bodyPr/>
                    <a:lstStyle/>
                    <a:p>
                      <a:pPr algn="ctr">
                        <a:buNone/>
                      </a:pPr>
                      <a:r>
                        <a:rPr lang="zh-CN" altLang="en-US" sz="1600" u="sng">
                          <a:solidFill>
                            <a:srgbClr val="C00000"/>
                          </a:solidFill>
                        </a:rPr>
                        <a:t>0.602066</a:t>
                      </a:r>
                    </a:p>
                  </a:txBody>
                  <a:tcPr anchor="ctr"/>
                </a:tc>
                <a:tc>
                  <a:txBody>
                    <a:bodyPr/>
                    <a:lstStyle/>
                    <a:p>
                      <a:pPr algn="ctr">
                        <a:buNone/>
                      </a:pPr>
                      <a:r>
                        <a:rPr lang="zh-CN" altLang="en-US" sz="1600"/>
                        <a:t>0.231504</a:t>
                      </a:r>
                    </a:p>
                  </a:txBody>
                  <a:tcPr anchor="ctr"/>
                </a:tc>
                <a:tc>
                  <a:txBody>
                    <a:bodyPr/>
                    <a:lstStyle/>
                    <a:p>
                      <a:pPr algn="ctr">
                        <a:buNone/>
                      </a:pPr>
                      <a:r>
                        <a:rPr lang="zh-CN" altLang="en-US" sz="1600"/>
                        <a:t>0.536233</a:t>
                      </a:r>
                    </a:p>
                  </a:txBody>
                  <a:tcPr anchor="ctr"/>
                </a:tc>
                <a:tc>
                  <a:txBody>
                    <a:bodyPr/>
                    <a:lstStyle/>
                    <a:p>
                      <a:pPr algn="ctr">
                        <a:buNone/>
                      </a:pPr>
                      <a:r>
                        <a:rPr lang="zh-CN" altLang="en-US" sz="1600"/>
                        <a:t>0.288816</a:t>
                      </a:r>
                    </a:p>
                  </a:txBody>
                  <a:tcPr anchor="ctr"/>
                </a:tc>
                <a:tc>
                  <a:txBody>
                    <a:bodyPr/>
                    <a:lstStyle/>
                    <a:p>
                      <a:pPr algn="ctr">
                        <a:buNone/>
                      </a:pPr>
                      <a:r>
                        <a:rPr lang="zh-CN" altLang="en-US" sz="1600"/>
                        <a:t>0.254820</a:t>
                      </a:r>
                    </a:p>
                  </a:txBody>
                  <a:tcPr anchor="ctr"/>
                </a:tc>
              </a:tr>
            </a:tbl>
          </a:graphicData>
        </a:graphic>
      </p:graphicFrame>
      <p:sp>
        <p:nvSpPr>
          <p:cNvPr id="3" name="文本框 2"/>
          <p:cNvSpPr txBox="1"/>
          <p:nvPr/>
        </p:nvSpPr>
        <p:spPr>
          <a:xfrm>
            <a:off x="365760" y="656590"/>
            <a:ext cx="5299075" cy="521970"/>
          </a:xfrm>
          <a:prstGeom prst="rect">
            <a:avLst/>
          </a:prstGeom>
          <a:noFill/>
        </p:spPr>
        <p:txBody>
          <a:bodyPr wrap="square" rtlCol="0">
            <a:spAutoFit/>
          </a:bodyPr>
          <a:lstStyle/>
          <a:p>
            <a:r>
              <a:rPr lang="en-US" sz="2800" dirty="0">
                <a:solidFill>
                  <a:schemeClr val="bg1"/>
                </a:solidFill>
                <a:latin typeface="Arial Black" panose="020B0A04020102020204" pitchFamily="34" charset="0"/>
                <a:cs typeface="Arial" panose="020B0604020202020204" pitchFamily="34" charset="0"/>
              </a:rPr>
              <a:t>Correlation with Index</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graphicFrame>
        <p:nvGraphicFramePr>
          <p:cNvPr id="2" name="表格 1"/>
          <p:cNvGraphicFramePr/>
          <p:nvPr>
            <p:custDataLst>
              <p:tags r:id="rId1"/>
            </p:custDataLst>
          </p:nvPr>
        </p:nvGraphicFramePr>
        <p:xfrm>
          <a:off x="233045" y="1668780"/>
          <a:ext cx="11652885" cy="4765040"/>
        </p:xfrm>
        <a:graphic>
          <a:graphicData uri="http://schemas.openxmlformats.org/drawingml/2006/table">
            <a:tbl>
              <a:tblPr firstRow="1" bandRow="1">
                <a:tableStyleId>{5C22544A-7EE6-4342-B048-85BDC9FD1C3A}</a:tableStyleId>
              </a:tblPr>
              <a:tblGrid>
                <a:gridCol w="1670050"/>
                <a:gridCol w="2011045"/>
                <a:gridCol w="2033905"/>
                <a:gridCol w="2000885"/>
                <a:gridCol w="1992630"/>
                <a:gridCol w="1944370"/>
              </a:tblGrid>
              <a:tr h="558800">
                <a:tc>
                  <a:txBody>
                    <a:bodyPr/>
                    <a:lstStyle/>
                    <a:p>
                      <a:pPr algn="ctr">
                        <a:buNone/>
                      </a:pPr>
                      <a:r>
                        <a:rPr lang="en-US" altLang="zh-CN"/>
                        <a:t>Company</a:t>
                      </a:r>
                    </a:p>
                  </a:txBody>
                  <a:tcPr anchor="ctr">
                    <a:solidFill>
                      <a:schemeClr val="accent1">
                        <a:lumMod val="75000"/>
                      </a:schemeClr>
                    </a:solidFill>
                  </a:tcPr>
                </a:tc>
                <a:tc>
                  <a:txBody>
                    <a:bodyPr/>
                    <a:lstStyle/>
                    <a:p>
                      <a:pPr algn="ctr">
                        <a:buNone/>
                      </a:pPr>
                      <a:r>
                        <a:rPr lang="zh-CN" altLang="en-US"/>
                        <a:t>AAPL</a:t>
                      </a:r>
                    </a:p>
                  </a:txBody>
                  <a:tcPr anchor="ctr">
                    <a:solidFill>
                      <a:schemeClr val="accent1">
                        <a:lumMod val="75000"/>
                      </a:schemeClr>
                    </a:solidFill>
                  </a:tcPr>
                </a:tc>
                <a:tc>
                  <a:txBody>
                    <a:bodyPr/>
                    <a:lstStyle/>
                    <a:p>
                      <a:pPr algn="ctr">
                        <a:buNone/>
                      </a:pPr>
                      <a:r>
                        <a:rPr lang="zh-CN" altLang="en-US" sz="1800">
                          <a:sym typeface="+mn-ea"/>
                        </a:rPr>
                        <a:t>AMZN</a:t>
                      </a:r>
                      <a:endParaRPr lang="zh-CN" altLang="en-US"/>
                    </a:p>
                  </a:txBody>
                  <a:tcPr anchor="ctr">
                    <a:solidFill>
                      <a:schemeClr val="accent1">
                        <a:lumMod val="75000"/>
                      </a:schemeClr>
                    </a:solidFill>
                  </a:tcPr>
                </a:tc>
                <a:tc>
                  <a:txBody>
                    <a:bodyPr/>
                    <a:lstStyle/>
                    <a:p>
                      <a:pPr algn="ctr">
                        <a:buNone/>
                      </a:pPr>
                      <a:r>
                        <a:rPr lang="zh-CN" altLang="en-US" sz="1800">
                          <a:sym typeface="+mn-ea"/>
                        </a:rPr>
                        <a:t>GOOGL</a:t>
                      </a:r>
                      <a:endParaRPr lang="zh-CN" altLang="en-US"/>
                    </a:p>
                  </a:txBody>
                  <a:tcPr anchor="ctr">
                    <a:solidFill>
                      <a:schemeClr val="accent1">
                        <a:lumMod val="75000"/>
                      </a:schemeClr>
                    </a:solidFill>
                  </a:tcPr>
                </a:tc>
                <a:tc>
                  <a:txBody>
                    <a:bodyPr/>
                    <a:lstStyle/>
                    <a:p>
                      <a:pPr algn="ctr">
                        <a:buNone/>
                      </a:pPr>
                      <a:r>
                        <a:rPr lang="zh-CN" altLang="en-US" sz="1800">
                          <a:sym typeface="+mn-ea"/>
                        </a:rPr>
                        <a:t>META</a:t>
                      </a:r>
                      <a:endParaRPr lang="zh-CN" altLang="en-US"/>
                    </a:p>
                  </a:txBody>
                  <a:tcPr anchor="ctr">
                    <a:solidFill>
                      <a:schemeClr val="accent1">
                        <a:lumMod val="75000"/>
                      </a:schemeClr>
                    </a:solidFill>
                  </a:tcPr>
                </a:tc>
                <a:tc>
                  <a:txBody>
                    <a:bodyPr/>
                    <a:lstStyle/>
                    <a:p>
                      <a:pPr algn="ctr">
                        <a:buNone/>
                      </a:pPr>
                      <a:r>
                        <a:rPr lang="zh-CN" altLang="en-US" sz="1800">
                          <a:sym typeface="+mn-ea"/>
                        </a:rPr>
                        <a:t>MSFT</a:t>
                      </a:r>
                      <a:endParaRPr lang="zh-CN" altLang="en-US"/>
                    </a:p>
                  </a:txBody>
                  <a:tcPr anchor="ctr">
                    <a:solidFill>
                      <a:schemeClr val="accent1">
                        <a:lumMod val="75000"/>
                      </a:schemeClr>
                    </a:solidFill>
                  </a:tcPr>
                </a:tc>
              </a:tr>
              <a:tr h="1564005">
                <a:tc>
                  <a:txBody>
                    <a:bodyPr/>
                    <a:lstStyle/>
                    <a:p>
                      <a:pPr algn="ctr">
                        <a:buNone/>
                      </a:pPr>
                      <a:r>
                        <a:rPr lang="en-US" altLang="zh-CN"/>
                        <a:t>Logo</a:t>
                      </a:r>
                    </a:p>
                  </a:txBody>
                  <a:tcPr anchor="ctr"/>
                </a:tc>
                <a:tc>
                  <a:txBody>
                    <a:bodyPr/>
                    <a:lstStyle/>
                    <a:p>
                      <a:pPr algn="ctr">
                        <a:buNone/>
                      </a:pPr>
                      <a:endParaRPr lang="zh-CN" altLang="en-US" sz="1400"/>
                    </a:p>
                  </a:txBody>
                  <a:tcPr anchor="ctr"/>
                </a:tc>
                <a:tc>
                  <a:txBody>
                    <a:bodyPr/>
                    <a:lstStyle/>
                    <a:p>
                      <a:pPr algn="ctr">
                        <a:buNone/>
                      </a:pPr>
                      <a:endParaRPr lang="zh-CN" altLang="en-US" sz="1400"/>
                    </a:p>
                  </a:txBody>
                  <a:tcPr anchor="ctr"/>
                </a:tc>
                <a:tc>
                  <a:txBody>
                    <a:bodyPr/>
                    <a:lstStyle/>
                    <a:p>
                      <a:pPr algn="ctr">
                        <a:buNone/>
                      </a:pPr>
                      <a:endParaRPr lang="zh-CN" altLang="en-US" sz="1400"/>
                    </a:p>
                  </a:txBody>
                  <a:tcPr anchor="ctr"/>
                </a:tc>
                <a:tc>
                  <a:txBody>
                    <a:bodyPr/>
                    <a:lstStyle/>
                    <a:p>
                      <a:pPr algn="ctr">
                        <a:buNone/>
                      </a:pPr>
                      <a:endParaRPr lang="zh-CN" altLang="en-US" sz="1400"/>
                    </a:p>
                  </a:txBody>
                  <a:tcPr anchor="ctr"/>
                </a:tc>
                <a:tc>
                  <a:txBody>
                    <a:bodyPr/>
                    <a:lstStyle/>
                    <a:p>
                      <a:pPr algn="ctr">
                        <a:buNone/>
                      </a:pPr>
                      <a:endParaRPr lang="zh-CN" altLang="en-US" sz="1400"/>
                    </a:p>
                  </a:txBody>
                  <a:tcPr anchor="ctr"/>
                </a:tc>
              </a:tr>
              <a:tr h="795655">
                <a:tc>
                  <a:txBody>
                    <a:bodyPr/>
                    <a:lstStyle/>
                    <a:p>
                      <a:pPr algn="ctr">
                        <a:buNone/>
                      </a:pPr>
                      <a:r>
                        <a:rPr lang="en-US" altLang="zh-CN"/>
                        <a:t>Price</a:t>
                      </a:r>
                    </a:p>
                  </a:txBody>
                  <a:tcPr anchor="ctr"/>
                </a:tc>
                <a:tc>
                  <a:txBody>
                    <a:bodyPr/>
                    <a:lstStyle/>
                    <a:p>
                      <a:pPr algn="ctr">
                        <a:buNone/>
                      </a:pPr>
                      <a:r>
                        <a:rPr lang="zh-CN" altLang="en-US" sz="1400">
                          <a:sym typeface="+mn-ea"/>
                        </a:rPr>
                        <a:t>184.15</a:t>
                      </a:r>
                      <a:endParaRPr lang="zh-CN" altLang="en-US" sz="1400"/>
                    </a:p>
                  </a:txBody>
                  <a:tcPr anchor="ctr"/>
                </a:tc>
                <a:tc>
                  <a:txBody>
                    <a:bodyPr/>
                    <a:lstStyle/>
                    <a:p>
                      <a:pPr algn="ctr">
                        <a:buNone/>
                      </a:pPr>
                      <a:r>
                        <a:rPr lang="zh-CN" altLang="en-US" sz="1400">
                          <a:sym typeface="+mn-ea"/>
                        </a:rPr>
                        <a:t>170.98</a:t>
                      </a:r>
                      <a:endParaRPr lang="zh-CN" altLang="en-US" sz="1400"/>
                    </a:p>
                  </a:txBody>
                  <a:tcPr anchor="ctr"/>
                </a:tc>
                <a:tc>
                  <a:txBody>
                    <a:bodyPr/>
                    <a:lstStyle/>
                    <a:p>
                      <a:pPr algn="ctr">
                        <a:buNone/>
                      </a:pPr>
                      <a:r>
                        <a:rPr lang="zh-CN" altLang="en-US" sz="1400">
                          <a:sym typeface="+mn-ea"/>
                        </a:rPr>
                        <a:t>145.94</a:t>
                      </a:r>
                      <a:endParaRPr lang="zh-CN" altLang="en-US" sz="1400"/>
                    </a:p>
                  </a:txBody>
                  <a:tcPr anchor="ctr"/>
                </a:tc>
                <a:tc>
                  <a:txBody>
                    <a:bodyPr/>
                    <a:lstStyle/>
                    <a:p>
                      <a:pPr algn="ctr">
                        <a:buNone/>
                      </a:pPr>
                      <a:r>
                        <a:rPr lang="zh-CN" altLang="en-US" sz="1400">
                          <a:sym typeface="+mn-ea"/>
                        </a:rPr>
                        <a:t>473.28</a:t>
                      </a:r>
                      <a:endParaRPr lang="zh-CN" altLang="en-US" sz="1400"/>
                    </a:p>
                  </a:txBody>
                  <a:tcPr anchor="ctr"/>
                </a:tc>
                <a:tc>
                  <a:txBody>
                    <a:bodyPr/>
                    <a:lstStyle/>
                    <a:p>
                      <a:pPr algn="ctr">
                        <a:buNone/>
                      </a:pPr>
                      <a:r>
                        <a:rPr lang="zh-CN" altLang="en-US" sz="1400">
                          <a:sym typeface="+mn-ea"/>
                        </a:rPr>
                        <a:t>409.49</a:t>
                      </a:r>
                      <a:endParaRPr lang="zh-CN" altLang="en-US" sz="1400"/>
                    </a:p>
                  </a:txBody>
                  <a:tcPr anchor="ctr"/>
                </a:tc>
              </a:tr>
              <a:tr h="1050290">
                <a:tc>
                  <a:txBody>
                    <a:bodyPr/>
                    <a:lstStyle/>
                    <a:p>
                      <a:pPr algn="ctr">
                        <a:buNone/>
                      </a:pPr>
                      <a:r>
                        <a:rPr lang="en-US" altLang="zh-CN"/>
                        <a:t>Value</a:t>
                      </a:r>
                    </a:p>
                  </a:txBody>
                  <a:tcPr anchor="ctr"/>
                </a:tc>
                <a:tc>
                  <a:txBody>
                    <a:bodyPr/>
                    <a:lstStyle/>
                    <a:p>
                      <a:pPr algn="ctr">
                        <a:buNone/>
                      </a:pPr>
                      <a:r>
                        <a:rPr lang="en-US" altLang="zh-CN" sz="1400"/>
                        <a:t>60,000</a:t>
                      </a:r>
                    </a:p>
                  </a:txBody>
                  <a:tcPr anchor="ctr"/>
                </a:tc>
                <a:tc>
                  <a:txBody>
                    <a:bodyPr/>
                    <a:lstStyle/>
                    <a:p>
                      <a:pPr algn="ctr">
                        <a:buNone/>
                      </a:pPr>
                      <a:r>
                        <a:rPr lang="en-US" altLang="zh-CN" sz="1400"/>
                        <a:t>60,000</a:t>
                      </a:r>
                    </a:p>
                  </a:txBody>
                  <a:tcPr anchor="ctr"/>
                </a:tc>
                <a:tc>
                  <a:txBody>
                    <a:bodyPr/>
                    <a:lstStyle/>
                    <a:p>
                      <a:pPr algn="ctr">
                        <a:buNone/>
                      </a:pPr>
                      <a:r>
                        <a:rPr lang="en-US" altLang="zh-CN" sz="1400">
                          <a:sym typeface="+mn-ea"/>
                        </a:rPr>
                        <a:t>60,000</a:t>
                      </a:r>
                      <a:endParaRPr lang="zh-CN" altLang="en-US" sz="1400"/>
                    </a:p>
                  </a:txBody>
                  <a:tcPr anchor="ctr"/>
                </a:tc>
                <a:tc>
                  <a:txBody>
                    <a:bodyPr/>
                    <a:lstStyle/>
                    <a:p>
                      <a:pPr algn="ctr">
                        <a:buNone/>
                      </a:pPr>
                      <a:r>
                        <a:rPr lang="en-US" altLang="zh-CN" sz="1400">
                          <a:sym typeface="+mn-ea"/>
                        </a:rPr>
                        <a:t>60,000</a:t>
                      </a:r>
                      <a:endParaRPr lang="zh-CN" altLang="en-US" sz="1400"/>
                    </a:p>
                  </a:txBody>
                  <a:tcPr anchor="ctr"/>
                </a:tc>
                <a:tc>
                  <a:txBody>
                    <a:bodyPr/>
                    <a:lstStyle/>
                    <a:p>
                      <a:pPr algn="ctr">
                        <a:buNone/>
                      </a:pPr>
                      <a:r>
                        <a:rPr lang="en-US" altLang="zh-CN" sz="1400">
                          <a:sym typeface="+mn-ea"/>
                        </a:rPr>
                        <a:t>60,000</a:t>
                      </a:r>
                      <a:endParaRPr lang="zh-CN" altLang="en-US" sz="1400"/>
                    </a:p>
                  </a:txBody>
                  <a:tcPr anchor="ctr"/>
                </a:tc>
              </a:tr>
              <a:tr h="796290">
                <a:tc>
                  <a:txBody>
                    <a:bodyPr/>
                    <a:lstStyle/>
                    <a:p>
                      <a:pPr algn="ctr">
                        <a:buNone/>
                      </a:pPr>
                      <a:r>
                        <a:rPr lang="en-US" altLang="zh-CN"/>
                        <a:t>Total Value</a:t>
                      </a:r>
                    </a:p>
                  </a:txBody>
                  <a:tcPr anchor="ctr"/>
                </a:tc>
                <a:tc gridSpan="5">
                  <a:txBody>
                    <a:bodyPr/>
                    <a:lstStyle/>
                    <a:p>
                      <a:pPr algn="ctr">
                        <a:buNone/>
                      </a:pPr>
                      <a:r>
                        <a:rPr lang="en-US" altLang="zh-CN" sz="1400"/>
                        <a:t>300,000</a:t>
                      </a:r>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c hMerge="1">
                  <a:txBody>
                    <a:bodyPr/>
                    <a:lstStyle/>
                    <a:p>
                      <a:endParaRPr lang="zh-CN"/>
                    </a:p>
                  </a:txBody>
                  <a:tcPr anchor="ctr"/>
                </a:tc>
              </a:tr>
            </a:tbl>
          </a:graphicData>
        </a:graphic>
      </p:graphicFrame>
      <p:sp>
        <p:nvSpPr>
          <p:cNvPr id="3" name="文本框 2"/>
          <p:cNvSpPr txBox="1"/>
          <p:nvPr/>
        </p:nvSpPr>
        <p:spPr>
          <a:xfrm>
            <a:off x="422275" y="656590"/>
            <a:ext cx="5299075" cy="521970"/>
          </a:xfrm>
          <a:prstGeom prst="rect">
            <a:avLst/>
          </a:prstGeom>
          <a:noFill/>
        </p:spPr>
        <p:txBody>
          <a:bodyPr wrap="square" rtlCol="0">
            <a:spAutoFit/>
          </a:bodyPr>
          <a:lstStyle/>
          <a:p>
            <a:r>
              <a:rPr lang="en-US" sz="2800" dirty="0">
                <a:solidFill>
                  <a:schemeClr val="bg1"/>
                </a:solidFill>
                <a:latin typeface="Arial Black" panose="020B0A04020102020204" pitchFamily="34" charset="0"/>
                <a:cs typeface="Arial" panose="020B0604020202020204" pitchFamily="34" charset="0"/>
              </a:rPr>
              <a:t>Stock Portfolio</a:t>
            </a:r>
          </a:p>
        </p:txBody>
      </p:sp>
      <p:pic>
        <p:nvPicPr>
          <p:cNvPr id="5" name="图片 4" descr="d8a64d250eed42718d5661fcc1d3aa84"/>
          <p:cNvPicPr>
            <a:picLocks noChangeAspect="1"/>
          </p:cNvPicPr>
          <p:nvPr/>
        </p:nvPicPr>
        <p:blipFill>
          <a:blip r:embed="rId3" cstate="print"/>
          <a:stretch>
            <a:fillRect/>
          </a:stretch>
        </p:blipFill>
        <p:spPr>
          <a:xfrm>
            <a:off x="4243070" y="2339340"/>
            <a:ext cx="1421765" cy="1307465"/>
          </a:xfrm>
          <a:prstGeom prst="rect">
            <a:avLst/>
          </a:prstGeom>
        </p:spPr>
      </p:pic>
      <p:pic>
        <p:nvPicPr>
          <p:cNvPr id="9" name="图片 8" descr="f1ffc6a7be6796125c3e5c267f5d1a20"/>
          <p:cNvPicPr>
            <a:picLocks noChangeAspect="1"/>
          </p:cNvPicPr>
          <p:nvPr/>
        </p:nvPicPr>
        <p:blipFill>
          <a:blip r:embed="rId4" cstate="print"/>
          <a:stretch>
            <a:fillRect/>
          </a:stretch>
        </p:blipFill>
        <p:spPr>
          <a:xfrm>
            <a:off x="2276475" y="2415540"/>
            <a:ext cx="1168400" cy="1155065"/>
          </a:xfrm>
          <a:prstGeom prst="rect">
            <a:avLst/>
          </a:prstGeom>
        </p:spPr>
      </p:pic>
      <p:pic>
        <p:nvPicPr>
          <p:cNvPr id="10" name="图片 9" descr="183177abbf496c8062b1def70982361f"/>
          <p:cNvPicPr>
            <a:picLocks noChangeAspect="1"/>
          </p:cNvPicPr>
          <p:nvPr/>
        </p:nvPicPr>
        <p:blipFill>
          <a:blip r:embed="rId5" cstate="print"/>
          <a:stretch>
            <a:fillRect/>
          </a:stretch>
        </p:blipFill>
        <p:spPr>
          <a:xfrm>
            <a:off x="6243320" y="2415540"/>
            <a:ext cx="1424940" cy="1155065"/>
          </a:xfrm>
          <a:prstGeom prst="rect">
            <a:avLst/>
          </a:prstGeom>
        </p:spPr>
      </p:pic>
      <p:pic>
        <p:nvPicPr>
          <p:cNvPr id="11" name="图片 10" descr="2d5b6e5f4b4cff18a586b58854cbe94b"/>
          <p:cNvPicPr>
            <a:picLocks noChangeAspect="1"/>
          </p:cNvPicPr>
          <p:nvPr/>
        </p:nvPicPr>
        <p:blipFill>
          <a:blip r:embed="rId6" cstate="print"/>
          <a:stretch>
            <a:fillRect/>
          </a:stretch>
        </p:blipFill>
        <p:spPr>
          <a:xfrm>
            <a:off x="8246745" y="2339340"/>
            <a:ext cx="1421765" cy="1231900"/>
          </a:xfrm>
          <a:prstGeom prst="rect">
            <a:avLst/>
          </a:prstGeom>
        </p:spPr>
      </p:pic>
      <p:pic>
        <p:nvPicPr>
          <p:cNvPr id="16" name="图片 15" descr="6e2df9c3f4c1abdda1213321e537d801"/>
          <p:cNvPicPr>
            <a:picLocks noChangeAspect="1"/>
          </p:cNvPicPr>
          <p:nvPr/>
        </p:nvPicPr>
        <p:blipFill>
          <a:blip r:embed="rId7" cstate="print"/>
          <a:stretch>
            <a:fillRect/>
          </a:stretch>
        </p:blipFill>
        <p:spPr>
          <a:xfrm>
            <a:off x="10246995" y="2378075"/>
            <a:ext cx="1258570" cy="11550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602740" y="4515485"/>
            <a:ext cx="9547225" cy="1692910"/>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3" name="文本框 2"/>
          <p:cNvSpPr txBox="1"/>
          <p:nvPr/>
        </p:nvSpPr>
        <p:spPr>
          <a:xfrm>
            <a:off x="244475" y="656590"/>
            <a:ext cx="5721985" cy="521970"/>
          </a:xfrm>
          <a:prstGeom prst="rect">
            <a:avLst/>
          </a:prstGeom>
          <a:noFill/>
        </p:spPr>
        <p:txBody>
          <a:bodyPr wrap="square" rtlCol="0">
            <a:spAutoFit/>
          </a:bodyPr>
          <a:lstStyle/>
          <a:p>
            <a:r>
              <a:rPr lang="en-US" sz="2800" dirty="0">
                <a:solidFill>
                  <a:schemeClr val="bg1"/>
                </a:solidFill>
                <a:latin typeface="Arial Black" panose="020B0A04020102020204" pitchFamily="34" charset="0"/>
                <a:cs typeface="Arial" panose="020B0604020202020204" pitchFamily="34" charset="0"/>
              </a:rPr>
              <a:t>Details of Strategy</a:t>
            </a:r>
          </a:p>
        </p:txBody>
      </p:sp>
      <p:graphicFrame>
        <p:nvGraphicFramePr>
          <p:cNvPr id="9" name="表格 8"/>
          <p:cNvGraphicFramePr/>
          <p:nvPr>
            <p:custDataLst>
              <p:tags r:id="rId1"/>
            </p:custDataLst>
          </p:nvPr>
        </p:nvGraphicFramePr>
        <p:xfrm>
          <a:off x="244475" y="1755775"/>
          <a:ext cx="5409565" cy="2332990"/>
        </p:xfrm>
        <a:graphic>
          <a:graphicData uri="http://schemas.openxmlformats.org/drawingml/2006/table">
            <a:tbl>
              <a:tblPr firstRow="1" bandRow="1">
                <a:tableStyleId>{5C22544A-7EE6-4342-B048-85BDC9FD1C3A}</a:tableStyleId>
              </a:tblPr>
              <a:tblGrid>
                <a:gridCol w="2429510"/>
                <a:gridCol w="2980055"/>
              </a:tblGrid>
              <a:tr h="570230">
                <a:tc>
                  <a:txBody>
                    <a:bodyPr/>
                    <a:lstStyle/>
                    <a:p>
                      <a:pPr indent="0" algn="ctr">
                        <a:buNone/>
                      </a:pPr>
                      <a:r>
                        <a:rPr lang="en-US" altLang="en-US" b="1">
                          <a:solidFill>
                            <a:srgbClr val="FFFFFF"/>
                          </a:solidFill>
                          <a:latin typeface="Arial Regular" panose="020B0604020202020204" charset="0"/>
                          <a:cs typeface="Arial Regular" panose="020B0604020202020204" charset="0"/>
                        </a:rPr>
                        <a:t>Portfolio Value</a:t>
                      </a:r>
                    </a:p>
                  </a:txBody>
                  <a:tcPr marL="12700" marR="12700" marT="12700" anchor="ctr">
                    <a:solidFill>
                      <a:schemeClr val="accent1">
                        <a:lumMod val="75000"/>
                      </a:schemeClr>
                    </a:solidFill>
                  </a:tcPr>
                </a:tc>
                <a:tc>
                  <a:txBody>
                    <a:bodyPr/>
                    <a:lstStyle/>
                    <a:p>
                      <a:pPr algn="ctr">
                        <a:buNone/>
                      </a:pPr>
                      <a:r>
                        <a:rPr lang="en-US" altLang="zh-CN">
                          <a:solidFill>
                            <a:schemeClr val="tx1"/>
                          </a:solidFill>
                          <a:latin typeface="Arial Regular" panose="020B0604020202020204" charset="0"/>
                          <a:cs typeface="Arial Regular" panose="020B0604020202020204" charset="0"/>
                        </a:rPr>
                        <a:t>300,000</a:t>
                      </a:r>
                    </a:p>
                  </a:txBody>
                  <a:tcPr anchor="ctr">
                    <a:solidFill>
                      <a:srgbClr val="E9EBF5"/>
                    </a:solidFill>
                  </a:tcPr>
                </a:tc>
              </a:tr>
              <a:tr h="881380">
                <a:tc>
                  <a:txBody>
                    <a:bodyPr/>
                    <a:lstStyle/>
                    <a:p>
                      <a:pPr indent="0" algn="ctr">
                        <a:buNone/>
                      </a:pPr>
                      <a:r>
                        <a:rPr lang="en-US" altLang="en-US" sz="1800" b="1">
                          <a:solidFill>
                            <a:srgbClr val="FFFFFF"/>
                          </a:solidFill>
                          <a:latin typeface="Arial Regular" panose="020B0604020202020204" charset="0"/>
                          <a:cs typeface="Arial Regular" panose="020B0604020202020204" charset="0"/>
                          <a:sym typeface="+mn-ea"/>
                        </a:rPr>
                        <a:t>Portfolio Beta</a:t>
                      </a:r>
                    </a:p>
                    <a:p>
                      <a:pPr indent="0" algn="ctr">
                        <a:buNone/>
                      </a:pPr>
                      <a:r>
                        <a:rPr lang="en-US" altLang="en-US" sz="1800" b="1">
                          <a:solidFill>
                            <a:srgbClr val="FFFFFF"/>
                          </a:solidFill>
                          <a:latin typeface="Arial Regular" panose="020B0604020202020204" charset="0"/>
                          <a:cs typeface="Arial Regular" panose="020B0604020202020204" charset="0"/>
                          <a:sym typeface="+mn-ea"/>
                        </a:rPr>
                        <a:t> to NASDAQ</a:t>
                      </a:r>
                      <a:endParaRPr lang="en-US" altLang="en-US" b="1">
                        <a:solidFill>
                          <a:srgbClr val="FFFFFF"/>
                        </a:solidFill>
                        <a:latin typeface="Arial Regular" panose="020B0604020202020204" charset="0"/>
                        <a:cs typeface="Arial Regular" panose="020B0604020202020204" charset="0"/>
                      </a:endParaRPr>
                    </a:p>
                  </a:txBody>
                  <a:tcPr marL="12700" marR="12700" marT="12700" anchor="ctr">
                    <a:solidFill>
                      <a:schemeClr val="accent1">
                        <a:lumMod val="75000"/>
                      </a:schemeClr>
                    </a:solidFill>
                  </a:tcPr>
                </a:tc>
                <a:tc>
                  <a:txBody>
                    <a:bodyPr/>
                    <a:lstStyle/>
                    <a:p>
                      <a:pPr algn="ctr">
                        <a:buNone/>
                      </a:pPr>
                      <a:r>
                        <a:rPr lang="zh-CN" altLang="en-US">
                          <a:latin typeface="Arial Regular" panose="020B0604020202020204" charset="0"/>
                          <a:cs typeface="Arial Regular" panose="020B0604020202020204" charset="0"/>
                        </a:rPr>
                        <a:t>1.430</a:t>
                      </a:r>
                      <a:r>
                        <a:rPr lang="en-US" altLang="zh-CN">
                          <a:latin typeface="Arial Regular" panose="020B0604020202020204" charset="0"/>
                          <a:cs typeface="Arial Regular" panose="020B0604020202020204" charset="0"/>
                        </a:rPr>
                        <a:t>2</a:t>
                      </a:r>
                    </a:p>
                  </a:txBody>
                  <a:tcPr anchor="ctr"/>
                </a:tc>
              </a:tr>
              <a:tr h="881380">
                <a:tc>
                  <a:txBody>
                    <a:bodyPr/>
                    <a:lstStyle/>
                    <a:p>
                      <a:pPr indent="0" algn="ctr">
                        <a:buNone/>
                      </a:pPr>
                      <a:r>
                        <a:rPr lang="en-US" altLang="en-US" sz="1800" b="1">
                          <a:solidFill>
                            <a:srgbClr val="FFFFFF"/>
                          </a:solidFill>
                          <a:latin typeface="Arial Regular" panose="020B0604020202020204" charset="0"/>
                          <a:cs typeface="Arial Regular" panose="020B0604020202020204" charset="0"/>
                          <a:sym typeface="+mn-ea"/>
                        </a:rPr>
                        <a:t>Portfolio Beta</a:t>
                      </a:r>
                    </a:p>
                    <a:p>
                      <a:pPr indent="0" algn="ctr">
                        <a:buNone/>
                      </a:pPr>
                      <a:r>
                        <a:rPr lang="en-US" altLang="en-US" sz="1800" b="1">
                          <a:solidFill>
                            <a:srgbClr val="FFFFFF"/>
                          </a:solidFill>
                          <a:latin typeface="Arial Regular" panose="020B0604020202020204" charset="0"/>
                          <a:cs typeface="Arial Regular" panose="020B0604020202020204" charset="0"/>
                          <a:sym typeface="+mn-ea"/>
                        </a:rPr>
                        <a:t> to S&amp;P 500</a:t>
                      </a:r>
                      <a:endParaRPr lang="en-US" altLang="en-US" b="1">
                        <a:solidFill>
                          <a:srgbClr val="FFFFFF"/>
                        </a:solidFill>
                        <a:latin typeface="Arial Regular" panose="020B0604020202020204" charset="0"/>
                        <a:cs typeface="Arial Regular" panose="020B0604020202020204" charset="0"/>
                      </a:endParaRPr>
                    </a:p>
                  </a:txBody>
                  <a:tcPr marL="12700" marR="12700" marT="12700" anchor="ctr">
                    <a:solidFill>
                      <a:schemeClr val="accent1">
                        <a:lumMod val="75000"/>
                      </a:schemeClr>
                    </a:solidFill>
                  </a:tcPr>
                </a:tc>
                <a:tc>
                  <a:txBody>
                    <a:bodyPr/>
                    <a:lstStyle/>
                    <a:p>
                      <a:pPr algn="ctr">
                        <a:buNone/>
                      </a:pPr>
                      <a:r>
                        <a:rPr lang="en-US" altLang="zh-CN">
                          <a:latin typeface="Arial Regular" panose="020B0604020202020204" charset="0"/>
                          <a:cs typeface="Arial Regular" panose="020B0604020202020204" charset="0"/>
                        </a:rPr>
                        <a:t>1.2343</a:t>
                      </a:r>
                    </a:p>
                  </a:txBody>
                  <a:tcPr anchor="ctr"/>
                </a:tc>
              </a:tr>
            </a:tbl>
          </a:graphicData>
        </a:graphic>
      </p:graphicFrame>
      <p:graphicFrame>
        <p:nvGraphicFramePr>
          <p:cNvPr id="5" name="表格 4"/>
          <p:cNvGraphicFramePr/>
          <p:nvPr>
            <p:custDataLst>
              <p:tags r:id="rId2"/>
            </p:custDataLst>
          </p:nvPr>
        </p:nvGraphicFramePr>
        <p:xfrm>
          <a:off x="5966460" y="1755775"/>
          <a:ext cx="5859780" cy="2332990"/>
        </p:xfrm>
        <a:graphic>
          <a:graphicData uri="http://schemas.openxmlformats.org/drawingml/2006/table">
            <a:tbl>
              <a:tblPr firstRow="1" bandRow="1">
                <a:tableStyleId>{5C22544A-7EE6-4342-B048-85BDC9FD1C3A}</a:tableStyleId>
              </a:tblPr>
              <a:tblGrid>
                <a:gridCol w="1953260"/>
                <a:gridCol w="1953260"/>
                <a:gridCol w="1953260"/>
              </a:tblGrid>
              <a:tr h="431800">
                <a:tc>
                  <a:txBody>
                    <a:bodyPr/>
                    <a:lstStyle/>
                    <a:p>
                      <a:pPr algn="ctr">
                        <a:buNone/>
                      </a:pPr>
                      <a:endParaRPr lang="zh-CN" altLang="en-US"/>
                    </a:p>
                  </a:txBody>
                  <a:tcPr anchor="ctr">
                    <a:solidFill>
                      <a:schemeClr val="accent1">
                        <a:lumMod val="75000"/>
                      </a:schemeClr>
                    </a:solidFill>
                  </a:tcPr>
                </a:tc>
                <a:tc>
                  <a:txBody>
                    <a:bodyPr/>
                    <a:lstStyle/>
                    <a:p>
                      <a:pPr algn="ctr">
                        <a:buNone/>
                      </a:pPr>
                      <a:r>
                        <a:rPr lang="en-US" altLang="en-US" sz="1800">
                          <a:solidFill>
                            <a:srgbClr val="FFFFFF"/>
                          </a:solidFill>
                          <a:latin typeface="Arial Regular" panose="020B0604020202020204" charset="0"/>
                          <a:cs typeface="Arial Regular" panose="020B0604020202020204" charset="0"/>
                          <a:sym typeface="+mn-ea"/>
                        </a:rPr>
                        <a:t>NASDAQ</a:t>
                      </a:r>
                      <a:endParaRPr lang="zh-CN" altLang="en-US"/>
                    </a:p>
                  </a:txBody>
                  <a:tcPr anchor="ctr"/>
                </a:tc>
                <a:tc>
                  <a:txBody>
                    <a:bodyPr/>
                    <a:lstStyle/>
                    <a:p>
                      <a:pPr algn="ctr">
                        <a:buNone/>
                      </a:pPr>
                      <a:r>
                        <a:rPr lang="en-US" altLang="en-US" sz="1800">
                          <a:solidFill>
                            <a:srgbClr val="FFFFFF"/>
                          </a:solidFill>
                          <a:latin typeface="Arial Regular" panose="020B0604020202020204" charset="0"/>
                          <a:cs typeface="Arial Regular" panose="020B0604020202020204" charset="0"/>
                          <a:sym typeface="+mn-ea"/>
                        </a:rPr>
                        <a:t>S&amp;P 500</a:t>
                      </a:r>
                      <a:endParaRPr lang="zh-CN" altLang="en-US"/>
                    </a:p>
                  </a:txBody>
                  <a:tcPr anchor="ctr"/>
                </a:tc>
              </a:tr>
              <a:tr h="432435">
                <a:tc>
                  <a:txBody>
                    <a:bodyPr/>
                    <a:lstStyle/>
                    <a:p>
                      <a:pPr algn="ctr">
                        <a:buNone/>
                      </a:pPr>
                      <a:r>
                        <a:rPr lang="en-US" altLang="en-US" sz="1800" b="1">
                          <a:solidFill>
                            <a:srgbClr val="FFFFFF"/>
                          </a:solidFill>
                          <a:latin typeface="Arial Regular" panose="020B0604020202020204" charset="0"/>
                          <a:cs typeface="Arial Regular" panose="020B0604020202020204" charset="0"/>
                          <a:sym typeface="+mn-ea"/>
                        </a:rPr>
                        <a:t>Price</a:t>
                      </a:r>
                      <a:endParaRPr lang="zh-CN" altLang="en-US"/>
                    </a:p>
                  </a:txBody>
                  <a:tcPr anchor="ctr">
                    <a:solidFill>
                      <a:schemeClr val="accent1">
                        <a:lumMod val="75000"/>
                      </a:schemeClr>
                    </a:solidFill>
                  </a:tcPr>
                </a:tc>
                <a:tc>
                  <a:txBody>
                    <a:bodyPr/>
                    <a:lstStyle/>
                    <a:p>
                      <a:pPr algn="ctr">
                        <a:buNone/>
                      </a:pPr>
                      <a:r>
                        <a:rPr lang="zh-CN" altLang="en-US">
                          <a:latin typeface="Arial Regular" panose="020B0604020202020204" charset="0"/>
                          <a:cs typeface="Arial Regular" panose="020B0604020202020204" charset="0"/>
                        </a:rPr>
                        <a:t>17912.75</a:t>
                      </a:r>
                    </a:p>
                  </a:txBody>
                  <a:tcPr anchor="ctr"/>
                </a:tc>
                <a:tc>
                  <a:txBody>
                    <a:bodyPr/>
                    <a:lstStyle/>
                    <a:p>
                      <a:pPr algn="ctr">
                        <a:buNone/>
                      </a:pPr>
                      <a:r>
                        <a:rPr lang="zh-CN" altLang="en-US">
                          <a:latin typeface="Arial Regular" panose="020B0604020202020204" charset="0"/>
                          <a:cs typeface="Arial Regular" panose="020B0604020202020204" charset="0"/>
                        </a:rPr>
                        <a:t>5024.5</a:t>
                      </a:r>
                    </a:p>
                  </a:txBody>
                  <a:tcPr anchor="ctr"/>
                </a:tc>
              </a:tr>
              <a:tr h="431800">
                <a:tc>
                  <a:txBody>
                    <a:bodyPr/>
                    <a:lstStyle/>
                    <a:p>
                      <a:pPr algn="ctr">
                        <a:buNone/>
                      </a:pPr>
                      <a:r>
                        <a:rPr lang="en-US" altLang="en-US" sz="1800" b="1">
                          <a:solidFill>
                            <a:srgbClr val="FFFFFF"/>
                          </a:solidFill>
                          <a:latin typeface="Arial Regular" panose="020B0604020202020204" charset="0"/>
                          <a:cs typeface="Arial Regular" panose="020B0604020202020204" charset="0"/>
                          <a:sym typeface="+mn-ea"/>
                        </a:rPr>
                        <a:t>Multiplier</a:t>
                      </a:r>
                      <a:endParaRPr lang="zh-CN" altLang="en-US"/>
                    </a:p>
                  </a:txBody>
                  <a:tcPr anchor="ctr">
                    <a:solidFill>
                      <a:schemeClr val="accent1">
                        <a:lumMod val="75000"/>
                      </a:schemeClr>
                    </a:solidFill>
                  </a:tcPr>
                </a:tc>
                <a:tc>
                  <a:txBody>
                    <a:bodyPr/>
                    <a:lstStyle/>
                    <a:p>
                      <a:pPr algn="ctr">
                        <a:buNone/>
                      </a:pPr>
                      <a:r>
                        <a:rPr lang="en-US" altLang="zh-CN">
                          <a:latin typeface="Arial Regular" panose="020B0604020202020204" charset="0"/>
                          <a:cs typeface="Arial Regular" panose="020B0604020202020204" charset="0"/>
                        </a:rPr>
                        <a:t>20</a:t>
                      </a:r>
                    </a:p>
                  </a:txBody>
                  <a:tcPr anchor="ctr"/>
                </a:tc>
                <a:tc>
                  <a:txBody>
                    <a:bodyPr/>
                    <a:lstStyle/>
                    <a:p>
                      <a:pPr algn="ctr">
                        <a:buNone/>
                      </a:pPr>
                      <a:r>
                        <a:rPr lang="en-US" altLang="zh-CN">
                          <a:latin typeface="Arial Regular" panose="020B0604020202020204" charset="0"/>
                          <a:cs typeface="Arial Regular" panose="020B0604020202020204" charset="0"/>
                        </a:rPr>
                        <a:t>50</a:t>
                      </a:r>
                    </a:p>
                  </a:txBody>
                  <a:tcPr anchor="ctr"/>
                </a:tc>
              </a:tr>
              <a:tr h="1036955">
                <a:tc>
                  <a:txBody>
                    <a:bodyPr/>
                    <a:lstStyle/>
                    <a:p>
                      <a:pPr algn="ctr">
                        <a:buNone/>
                      </a:pPr>
                      <a:r>
                        <a:rPr lang="en-US" altLang="en-US" sz="1800" b="1">
                          <a:solidFill>
                            <a:srgbClr val="FFFFFF"/>
                          </a:solidFill>
                          <a:latin typeface="Arial Regular" panose="020B0604020202020204" charset="0"/>
                          <a:cs typeface="Arial Regular" panose="020B0604020202020204" charset="0"/>
                          <a:sym typeface="+mn-ea"/>
                        </a:rPr>
                        <a:t>No. of Contracts Purchased</a:t>
                      </a:r>
                      <a:endParaRPr lang="zh-CN" altLang="en-US"/>
                    </a:p>
                  </a:txBody>
                  <a:tcPr anchor="ctr">
                    <a:solidFill>
                      <a:schemeClr val="accent1">
                        <a:lumMod val="75000"/>
                      </a:schemeClr>
                    </a:solidFill>
                  </a:tcPr>
                </a:tc>
                <a:tc>
                  <a:txBody>
                    <a:bodyPr/>
                    <a:lstStyle/>
                    <a:p>
                      <a:pPr algn="ctr">
                        <a:buNone/>
                      </a:pPr>
                      <a:r>
                        <a:rPr lang="en-US" altLang="zh-CN">
                          <a:latin typeface="Arial Regular" panose="020B0604020202020204" charset="0"/>
                          <a:cs typeface="Arial Regular" panose="020B0604020202020204" charset="0"/>
                        </a:rPr>
                        <a:t>2</a:t>
                      </a:r>
                    </a:p>
                  </a:txBody>
                  <a:tcPr anchor="ctr"/>
                </a:tc>
                <a:tc>
                  <a:txBody>
                    <a:bodyPr/>
                    <a:lstStyle/>
                    <a:p>
                      <a:pPr algn="ctr">
                        <a:buNone/>
                      </a:pPr>
                      <a:r>
                        <a:rPr lang="en-US" altLang="zh-CN">
                          <a:latin typeface="Arial Regular" panose="020B0604020202020204" charset="0"/>
                          <a:cs typeface="Arial Regular" panose="020B0604020202020204" charset="0"/>
                        </a:rPr>
                        <a:t>2</a:t>
                      </a:r>
                    </a:p>
                  </a:txBody>
                  <a:tcPr anchor="ctr"/>
                </a:tc>
              </a:tr>
            </a:tbl>
          </a:graphicData>
        </a:graphic>
      </p:graphicFrame>
      <p:pic>
        <p:nvPicPr>
          <p:cNvPr id="11" name="图片 10" descr="03fb8c50db305b40a353543c50446b47"/>
          <p:cNvPicPr>
            <a:picLocks noChangeAspect="1"/>
          </p:cNvPicPr>
          <p:nvPr/>
        </p:nvPicPr>
        <p:blipFill>
          <a:blip r:embed="rId4" cstate="print"/>
          <a:stretch>
            <a:fillRect/>
          </a:stretch>
        </p:blipFill>
        <p:spPr>
          <a:xfrm>
            <a:off x="1677035" y="4878070"/>
            <a:ext cx="9398635" cy="9690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0" y="445135"/>
            <a:ext cx="2608580" cy="93281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3" name="文本框 2"/>
          <p:cNvSpPr txBox="1"/>
          <p:nvPr/>
        </p:nvSpPr>
        <p:spPr>
          <a:xfrm>
            <a:off x="244475" y="656590"/>
            <a:ext cx="5721985" cy="521970"/>
          </a:xfrm>
          <a:prstGeom prst="rect">
            <a:avLst/>
          </a:prstGeom>
          <a:noFill/>
        </p:spPr>
        <p:txBody>
          <a:bodyPr wrap="square" rtlCol="0">
            <a:spAutoFit/>
          </a:bodyPr>
          <a:lstStyle/>
          <a:p>
            <a:r>
              <a:rPr lang="en-US" sz="2800" dirty="0">
                <a:solidFill>
                  <a:schemeClr val="bg1"/>
                </a:solidFill>
                <a:latin typeface="Arial Black" panose="020B0A04020102020204" pitchFamily="34" charset="0"/>
                <a:cs typeface="Arial" panose="020B0604020202020204" pitchFamily="34" charset="0"/>
              </a:rPr>
              <a:t> Results</a:t>
            </a:r>
          </a:p>
        </p:txBody>
      </p:sp>
      <p:graphicFrame>
        <p:nvGraphicFramePr>
          <p:cNvPr id="18" name="表格 17"/>
          <p:cNvGraphicFramePr/>
          <p:nvPr>
            <p:custDataLst>
              <p:tags r:id="rId1"/>
            </p:custDataLst>
          </p:nvPr>
        </p:nvGraphicFramePr>
        <p:xfrm>
          <a:off x="365760" y="1572895"/>
          <a:ext cx="5116830" cy="2564130"/>
        </p:xfrm>
        <a:graphic>
          <a:graphicData uri="http://schemas.openxmlformats.org/drawingml/2006/table">
            <a:tbl>
              <a:tblPr firstRow="1" bandRow="1">
                <a:tableStyleId>{5C22544A-7EE6-4342-B048-85BDC9FD1C3A}</a:tableStyleId>
              </a:tblPr>
              <a:tblGrid>
                <a:gridCol w="2558415"/>
                <a:gridCol w="2558415"/>
              </a:tblGrid>
              <a:tr h="640080">
                <a:tc>
                  <a:txBody>
                    <a:bodyPr/>
                    <a:lstStyle/>
                    <a:p>
                      <a:pPr algn="ctr">
                        <a:buNone/>
                      </a:pPr>
                      <a:r>
                        <a:rPr lang="en-US" altLang="zh-CN"/>
                        <a:t>Future/Portfolio</a:t>
                      </a:r>
                    </a:p>
                  </a:txBody>
                  <a:tcPr anchor="ctr">
                    <a:solidFill>
                      <a:schemeClr val="accent1">
                        <a:lumMod val="75000"/>
                      </a:schemeClr>
                    </a:solidFill>
                  </a:tcPr>
                </a:tc>
                <a:tc>
                  <a:txBody>
                    <a:bodyPr/>
                    <a:lstStyle/>
                    <a:p>
                      <a:pPr algn="ctr">
                        <a:buNone/>
                      </a:pPr>
                      <a:r>
                        <a:rPr lang="en-US" altLang="zh-CN"/>
                        <a:t>Profit/Loss at</a:t>
                      </a:r>
                    </a:p>
                    <a:p>
                      <a:pPr algn="ctr">
                        <a:buNone/>
                      </a:pPr>
                      <a:r>
                        <a:rPr lang="en-US" altLang="zh-CN"/>
                        <a:t>Feb 15 2024</a:t>
                      </a:r>
                    </a:p>
                  </a:txBody>
                  <a:tcPr anchor="ctr"/>
                </a:tc>
              </a:tr>
              <a:tr h="414020">
                <a:tc>
                  <a:txBody>
                    <a:bodyPr/>
                    <a:lstStyle/>
                    <a:p>
                      <a:pPr algn="ctr">
                        <a:buClrTx/>
                        <a:buSzTx/>
                        <a:buFontTx/>
                        <a:buNone/>
                      </a:pPr>
                      <a:r>
                        <a:rPr lang="en-US" altLang="en-US" sz="1800" b="1">
                          <a:solidFill>
                            <a:srgbClr val="FFFFFF"/>
                          </a:solidFill>
                          <a:latin typeface="Arial Regular" panose="020B0604020202020204" charset="0"/>
                          <a:cs typeface="Arial Regular" panose="020B0604020202020204" charset="0"/>
                          <a:sym typeface="+mn-ea"/>
                        </a:rPr>
                        <a:t>Portfolio</a:t>
                      </a:r>
                      <a:endParaRPr lang="en-US" altLang="en-US" b="1">
                        <a:solidFill>
                          <a:srgbClr val="FFFFFF"/>
                        </a:solidFill>
                        <a:latin typeface="Arial Regular" panose="020B0604020202020204" charset="0"/>
                        <a:cs typeface="Arial Regular" panose="020B0604020202020204" charset="0"/>
                      </a:endParaRPr>
                    </a:p>
                  </a:txBody>
                  <a:tcPr anchor="ctr">
                    <a:solidFill>
                      <a:schemeClr val="accent1">
                        <a:lumMod val="75000"/>
                      </a:schemeClr>
                    </a:solidFill>
                  </a:tcPr>
                </a:tc>
                <a:tc>
                  <a:txBody>
                    <a:bodyPr/>
                    <a:lstStyle/>
                    <a:p>
                      <a:pPr algn="ctr">
                        <a:buNone/>
                      </a:pPr>
                      <a:r>
                        <a:rPr lang="zh-CN" altLang="en-US">
                          <a:latin typeface="Arial Regular" panose="020B0604020202020204" charset="0"/>
                          <a:cs typeface="Arial Regular" panose="020B0604020202020204" charset="0"/>
                        </a:rPr>
                        <a:t>$25,0</a:t>
                      </a:r>
                      <a:r>
                        <a:rPr lang="en-US" altLang="zh-CN">
                          <a:latin typeface="Arial Regular" panose="020B0604020202020204" charset="0"/>
                          <a:cs typeface="Arial Regular" panose="020B0604020202020204" charset="0"/>
                        </a:rPr>
                        <a:t>67</a:t>
                      </a:r>
                      <a:endParaRPr lang="zh-CN" altLang="en-US">
                        <a:latin typeface="Arial Regular" panose="020B0604020202020204" charset="0"/>
                        <a:cs typeface="Arial Regular" panose="020B0604020202020204" charset="0"/>
                      </a:endParaRPr>
                    </a:p>
                  </a:txBody>
                  <a:tcPr anchor="ctr"/>
                </a:tc>
              </a:tr>
              <a:tr h="638175">
                <a:tc>
                  <a:txBody>
                    <a:bodyPr/>
                    <a:lstStyle/>
                    <a:p>
                      <a:pPr algn="ctr">
                        <a:buClrTx/>
                        <a:buSzTx/>
                        <a:buFontTx/>
                        <a:buNone/>
                      </a:pPr>
                      <a:r>
                        <a:rPr lang="en-US" altLang="en-US" sz="1800" b="1">
                          <a:solidFill>
                            <a:srgbClr val="FFFFFF"/>
                          </a:solidFill>
                          <a:latin typeface="Arial Regular" panose="020B0604020202020204" charset="0"/>
                          <a:cs typeface="Arial Regular" panose="020B0604020202020204" charset="0"/>
                          <a:sym typeface="+mn-ea"/>
                        </a:rPr>
                        <a:t>e-Mini Nasdaq 100</a:t>
                      </a:r>
                      <a:endParaRPr lang="en-US" altLang="en-US" b="1">
                        <a:solidFill>
                          <a:srgbClr val="FFFFFF"/>
                        </a:solidFill>
                        <a:latin typeface="Arial Regular" panose="020B0604020202020204" charset="0"/>
                        <a:cs typeface="Arial Regular" panose="020B0604020202020204" charset="0"/>
                      </a:endParaRPr>
                    </a:p>
                  </a:txBody>
                  <a:tcPr anchor="ctr">
                    <a:solidFill>
                      <a:schemeClr val="accent1">
                        <a:lumMod val="75000"/>
                      </a:schemeClr>
                    </a:solidFill>
                  </a:tcPr>
                </a:tc>
                <a:tc>
                  <a:txBody>
                    <a:bodyPr/>
                    <a:lstStyle/>
                    <a:p>
                      <a:pPr algn="ctr">
                        <a:buNone/>
                      </a:pPr>
                      <a:r>
                        <a:rPr lang="en-US" altLang="zh-CN" sz="1800">
                          <a:latin typeface="Arial Regular" panose="020B0604020202020204" charset="0"/>
                          <a:cs typeface="Arial Regular" panose="020B0604020202020204" charset="0"/>
                          <a:sym typeface="+mn-ea"/>
                        </a:rPr>
                        <a:t>-$15,073.5</a:t>
                      </a:r>
                      <a:endParaRPr lang="en-US" altLang="zh-CN">
                        <a:latin typeface="Arial Regular" panose="020B0604020202020204" charset="0"/>
                        <a:cs typeface="Arial Regular" panose="020B0604020202020204" charset="0"/>
                      </a:endParaRPr>
                    </a:p>
                  </a:txBody>
                  <a:tcPr anchor="ctr"/>
                </a:tc>
              </a:tr>
              <a:tr h="871855">
                <a:tc>
                  <a:txBody>
                    <a:bodyPr/>
                    <a:lstStyle/>
                    <a:p>
                      <a:pPr algn="ctr">
                        <a:buClrTx/>
                        <a:buSzTx/>
                        <a:buFontTx/>
                        <a:buNone/>
                      </a:pPr>
                      <a:r>
                        <a:rPr lang="en-US" altLang="en-US" sz="1800" b="1">
                          <a:solidFill>
                            <a:srgbClr val="FFFFFF"/>
                          </a:solidFill>
                          <a:latin typeface="Arial Regular" panose="020B0604020202020204" charset="0"/>
                          <a:cs typeface="Arial Regular" panose="020B0604020202020204" charset="0"/>
                          <a:sym typeface="+mn-ea"/>
                        </a:rPr>
                        <a:t>Net Profit/Loss</a:t>
                      </a:r>
                      <a:endParaRPr lang="en-US" altLang="en-US" b="1">
                        <a:solidFill>
                          <a:srgbClr val="FFFFFF"/>
                        </a:solidFill>
                        <a:latin typeface="Arial Regular" panose="020B0604020202020204" charset="0"/>
                        <a:cs typeface="Arial Regular" panose="020B0604020202020204" charset="0"/>
                      </a:endParaRPr>
                    </a:p>
                  </a:txBody>
                  <a:tcPr anchor="ctr">
                    <a:solidFill>
                      <a:schemeClr val="accent1">
                        <a:lumMod val="75000"/>
                      </a:schemeClr>
                    </a:solidFill>
                  </a:tcPr>
                </a:tc>
                <a:tc>
                  <a:txBody>
                    <a:bodyPr/>
                    <a:lstStyle/>
                    <a:p>
                      <a:pPr algn="ctr">
                        <a:buNone/>
                      </a:pPr>
                      <a:r>
                        <a:rPr lang="en-US" altLang="zh-CN">
                          <a:latin typeface="Arial Regular" panose="020B0604020202020204" charset="0"/>
                          <a:cs typeface="Arial Regular" panose="020B0604020202020204" charset="0"/>
                        </a:rPr>
                        <a:t>$9993.5</a:t>
                      </a:r>
                    </a:p>
                    <a:p>
                      <a:pPr algn="ctr">
                        <a:buNone/>
                      </a:pPr>
                      <a:r>
                        <a:rPr lang="zh-CN" altLang="en-US">
                          <a:latin typeface="Arial Regular" panose="020B0604020202020204" charset="0"/>
                          <a:cs typeface="Arial Regular" panose="020B0604020202020204" charset="0"/>
                        </a:rPr>
                        <a:t>（</a:t>
                      </a:r>
                      <a:r>
                        <a:rPr lang="en-US" altLang="zh-CN">
                          <a:latin typeface="Arial Regular" panose="020B0604020202020204" charset="0"/>
                          <a:cs typeface="Arial Regular" panose="020B0604020202020204" charset="0"/>
                        </a:rPr>
                        <a:t>2.976%</a:t>
                      </a:r>
                      <a:r>
                        <a:rPr lang="zh-CN" altLang="en-US">
                          <a:latin typeface="Arial Regular" panose="020B0604020202020204" charset="0"/>
                          <a:cs typeface="Arial Regular" panose="020B0604020202020204" charset="0"/>
                        </a:rPr>
                        <a:t>）</a:t>
                      </a:r>
                    </a:p>
                  </a:txBody>
                  <a:tcPr anchor="ctr"/>
                </a:tc>
              </a:tr>
            </a:tbl>
          </a:graphicData>
        </a:graphic>
      </p:graphicFrame>
      <p:graphicFrame>
        <p:nvGraphicFramePr>
          <p:cNvPr id="19" name="表格 18"/>
          <p:cNvGraphicFramePr/>
          <p:nvPr>
            <p:custDataLst>
              <p:tags r:id="rId2"/>
            </p:custDataLst>
          </p:nvPr>
        </p:nvGraphicFramePr>
        <p:xfrm>
          <a:off x="365760" y="4232910"/>
          <a:ext cx="5116830" cy="2323465"/>
        </p:xfrm>
        <a:graphic>
          <a:graphicData uri="http://schemas.openxmlformats.org/drawingml/2006/table">
            <a:tbl>
              <a:tblPr firstRow="1" bandRow="1">
                <a:tableStyleId>{5C22544A-7EE6-4342-B048-85BDC9FD1C3A}</a:tableStyleId>
              </a:tblPr>
              <a:tblGrid>
                <a:gridCol w="2558415"/>
                <a:gridCol w="2558415"/>
              </a:tblGrid>
              <a:tr h="640080">
                <a:tc>
                  <a:txBody>
                    <a:bodyPr/>
                    <a:lstStyle/>
                    <a:p>
                      <a:pPr algn="ctr">
                        <a:buNone/>
                      </a:pPr>
                      <a:r>
                        <a:rPr lang="en-US" altLang="zh-CN" sz="1800">
                          <a:sym typeface="+mn-ea"/>
                        </a:rPr>
                        <a:t>Future/Portfolio</a:t>
                      </a:r>
                      <a:endParaRPr lang="zh-CN" altLang="en-US"/>
                    </a:p>
                  </a:txBody>
                  <a:tcPr anchor="ctr">
                    <a:solidFill>
                      <a:schemeClr val="accent1">
                        <a:lumMod val="75000"/>
                      </a:schemeClr>
                    </a:solidFill>
                  </a:tcPr>
                </a:tc>
                <a:tc>
                  <a:txBody>
                    <a:bodyPr/>
                    <a:lstStyle/>
                    <a:p>
                      <a:pPr algn="ctr">
                        <a:buNone/>
                      </a:pPr>
                      <a:r>
                        <a:rPr lang="en-US" altLang="zh-CN"/>
                        <a:t>Profit/Loss at</a:t>
                      </a:r>
                    </a:p>
                    <a:p>
                      <a:pPr algn="ctr">
                        <a:buNone/>
                      </a:pPr>
                      <a:r>
                        <a:rPr lang="en-US" altLang="zh-CN"/>
                        <a:t>Feb 15 2024</a:t>
                      </a:r>
                    </a:p>
                  </a:txBody>
                  <a:tcPr anchor="ctr"/>
                </a:tc>
              </a:tr>
              <a:tr h="398780">
                <a:tc>
                  <a:txBody>
                    <a:bodyPr/>
                    <a:lstStyle/>
                    <a:p>
                      <a:pPr algn="ctr">
                        <a:buNone/>
                      </a:pPr>
                      <a:r>
                        <a:rPr lang="en-US" altLang="en-US" sz="1800" b="1">
                          <a:solidFill>
                            <a:srgbClr val="FFFFFF"/>
                          </a:solidFill>
                          <a:latin typeface="Arial Regular" panose="020B0604020202020204" charset="0"/>
                          <a:cs typeface="Arial Regular" panose="020B0604020202020204" charset="0"/>
                          <a:sym typeface="+mn-ea"/>
                        </a:rPr>
                        <a:t>Portfolio</a:t>
                      </a:r>
                      <a:endParaRPr lang="zh-CN" altLang="en-US"/>
                    </a:p>
                  </a:txBody>
                  <a:tcPr anchor="ctr">
                    <a:solidFill>
                      <a:schemeClr val="accent1">
                        <a:lumMod val="75000"/>
                      </a:schemeClr>
                    </a:solidFill>
                  </a:tcPr>
                </a:tc>
                <a:tc>
                  <a:txBody>
                    <a:bodyPr/>
                    <a:lstStyle/>
                    <a:p>
                      <a:pPr algn="ctr">
                        <a:buNone/>
                      </a:pPr>
                      <a:r>
                        <a:rPr lang="zh-CN" altLang="en-US">
                          <a:latin typeface="Arial Regular" panose="020B0604020202020204" charset="0"/>
                          <a:cs typeface="Arial Regular" panose="020B0604020202020204" charset="0"/>
                        </a:rPr>
                        <a:t>$25,0</a:t>
                      </a:r>
                      <a:r>
                        <a:rPr lang="en-US" altLang="zh-CN">
                          <a:latin typeface="Arial Regular" panose="020B0604020202020204" charset="0"/>
                          <a:cs typeface="Arial Regular" panose="020B0604020202020204" charset="0"/>
                        </a:rPr>
                        <a:t>67</a:t>
                      </a:r>
                    </a:p>
                  </a:txBody>
                  <a:tcPr anchor="ctr"/>
                </a:tc>
              </a:tr>
              <a:tr h="596265">
                <a:tc>
                  <a:txBody>
                    <a:bodyPr/>
                    <a:lstStyle/>
                    <a:p>
                      <a:pPr algn="ctr">
                        <a:buNone/>
                      </a:pPr>
                      <a:r>
                        <a:rPr lang="en-US" altLang="en-US" sz="1800" b="1">
                          <a:solidFill>
                            <a:srgbClr val="FFFFFF"/>
                          </a:solidFill>
                          <a:latin typeface="Arial Regular" panose="020B0604020202020204" charset="0"/>
                          <a:cs typeface="Arial Regular" panose="020B0604020202020204" charset="0"/>
                          <a:sym typeface="+mn-ea"/>
                        </a:rPr>
                        <a:t>e-Mini S&amp;P 500</a:t>
                      </a:r>
                      <a:endParaRPr lang="en-US" altLang="en-US" b="1">
                        <a:solidFill>
                          <a:srgbClr val="FFFFFF"/>
                        </a:solidFill>
                        <a:latin typeface="Arial Regular" panose="020B0604020202020204" charset="0"/>
                        <a:cs typeface="Arial Regular" panose="020B0604020202020204" charset="0"/>
                      </a:endParaRPr>
                    </a:p>
                  </a:txBody>
                  <a:tcPr anchor="ctr">
                    <a:solidFill>
                      <a:schemeClr val="accent1">
                        <a:lumMod val="75000"/>
                      </a:schemeClr>
                    </a:solidFill>
                  </a:tcPr>
                </a:tc>
                <a:tc>
                  <a:txBody>
                    <a:bodyPr/>
                    <a:lstStyle/>
                    <a:p>
                      <a:pPr algn="ctr">
                        <a:buNone/>
                      </a:pPr>
                      <a:r>
                        <a:rPr lang="en-US" altLang="zh-CN" sz="1800">
                          <a:latin typeface="Arial Regular" panose="020B0604020202020204" charset="0"/>
                          <a:cs typeface="Arial Regular" panose="020B0604020202020204" charset="0"/>
                          <a:sym typeface="+mn-ea"/>
                        </a:rPr>
                        <a:t>-$28,660.4</a:t>
                      </a:r>
                      <a:endParaRPr lang="en-US" altLang="zh-CN">
                        <a:latin typeface="Arial Regular" panose="020B0604020202020204" charset="0"/>
                        <a:cs typeface="Arial Regular" panose="020B0604020202020204" charset="0"/>
                      </a:endParaRPr>
                    </a:p>
                  </a:txBody>
                  <a:tcPr anchor="ctr"/>
                </a:tc>
              </a:tr>
              <a:tr h="688340">
                <a:tc>
                  <a:txBody>
                    <a:bodyPr/>
                    <a:lstStyle/>
                    <a:p>
                      <a:pPr algn="ctr">
                        <a:buNone/>
                      </a:pPr>
                      <a:r>
                        <a:rPr lang="en-US" altLang="en-US" b="1">
                          <a:solidFill>
                            <a:srgbClr val="FFFFFF"/>
                          </a:solidFill>
                          <a:latin typeface="Arial Regular" panose="020B0604020202020204" charset="0"/>
                          <a:cs typeface="Arial Regular" panose="020B0604020202020204" charset="0"/>
                        </a:rPr>
                        <a:t>Net Profit/Loss</a:t>
                      </a:r>
                    </a:p>
                  </a:txBody>
                  <a:tcPr anchor="ctr">
                    <a:solidFill>
                      <a:schemeClr val="accent1">
                        <a:lumMod val="75000"/>
                      </a:schemeClr>
                    </a:solidFill>
                  </a:tcPr>
                </a:tc>
                <a:tc>
                  <a:txBody>
                    <a:bodyPr/>
                    <a:lstStyle/>
                    <a:p>
                      <a:pPr algn="ctr">
                        <a:buNone/>
                      </a:pPr>
                      <a:r>
                        <a:rPr lang="en-US" altLang="zh-CN">
                          <a:latin typeface="Arial Regular" panose="020B0604020202020204" charset="0"/>
                          <a:cs typeface="Arial Regular" panose="020B0604020202020204" charset="0"/>
                        </a:rPr>
                        <a:t>-$3593</a:t>
                      </a:r>
                    </a:p>
                    <a:p>
                      <a:pPr algn="ctr">
                        <a:buNone/>
                      </a:pPr>
                      <a:r>
                        <a:rPr lang="en-US" altLang="zh-CN">
                          <a:latin typeface="Arial Regular" panose="020B0604020202020204" charset="0"/>
                          <a:cs typeface="Arial Regular" panose="020B0604020202020204" charset="0"/>
                        </a:rPr>
                        <a:t>(-1.158%)</a:t>
                      </a:r>
                    </a:p>
                  </a:txBody>
                  <a:tcPr anchor="ctr"/>
                </a:tc>
              </a:tr>
            </a:tbl>
          </a:graphicData>
        </a:graphic>
      </p:graphicFrame>
      <p:sp>
        <p:nvSpPr>
          <p:cNvPr id="21" name="矩形 20"/>
          <p:cNvSpPr/>
          <p:nvPr/>
        </p:nvSpPr>
        <p:spPr>
          <a:xfrm>
            <a:off x="6116320" y="1572895"/>
            <a:ext cx="2602230" cy="605155"/>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文本框 21"/>
          <p:cNvSpPr txBox="1"/>
          <p:nvPr/>
        </p:nvSpPr>
        <p:spPr>
          <a:xfrm>
            <a:off x="6504305" y="1676400"/>
            <a:ext cx="1826260" cy="398780"/>
          </a:xfrm>
          <a:prstGeom prst="rect">
            <a:avLst/>
          </a:prstGeom>
          <a:noFill/>
        </p:spPr>
        <p:txBody>
          <a:bodyPr wrap="square" rtlCol="0">
            <a:spAutoFit/>
          </a:bodyPr>
          <a:lstStyle/>
          <a:p>
            <a:r>
              <a:rPr lang="en-US" altLang="zh-CN" sz="2000" b="1"/>
              <a:t>Reflections</a:t>
            </a:r>
          </a:p>
        </p:txBody>
      </p:sp>
      <p:sp>
        <p:nvSpPr>
          <p:cNvPr id="23" name="文本框 22"/>
          <p:cNvSpPr txBox="1"/>
          <p:nvPr/>
        </p:nvSpPr>
        <p:spPr>
          <a:xfrm>
            <a:off x="6116320" y="2551430"/>
            <a:ext cx="5721985" cy="3138170"/>
          </a:xfrm>
          <a:prstGeom prst="rect">
            <a:avLst/>
          </a:prstGeom>
          <a:noFill/>
        </p:spPr>
        <p:txBody>
          <a:bodyPr wrap="square" rtlCol="0">
            <a:spAutoFit/>
          </a:bodyPr>
          <a:lstStyle/>
          <a:p>
            <a:pPr marL="285750" indent="-285750">
              <a:buFont typeface="Arial" panose="020B0604020202020204" pitchFamily="34" charset="0"/>
              <a:buChar char="•"/>
            </a:pPr>
            <a:r>
              <a:rPr lang="en-US" altLang="zh-CN"/>
              <a:t>Market Uplift: Portfolio gains from well-performing sectors.</a:t>
            </a:r>
          </a:p>
          <a:p>
            <a:pPr indent="0">
              <a:buFont typeface="Arial" panose="020B0604020202020204" pitchFamily="34" charset="0"/>
              <a:buNone/>
            </a:pPr>
            <a:endParaRPr lang="en-US" altLang="zh-CN"/>
          </a:p>
          <a:p>
            <a:pPr marL="285750" indent="-285750">
              <a:buFont typeface="Arial" panose="020B0604020202020204" pitchFamily="34" charset="0"/>
              <a:buChar char="•"/>
            </a:pPr>
            <a:r>
              <a:rPr lang="en-US" altLang="zh-CN"/>
              <a:t>Exceeding Expectations: Price surge in META and others post-positive reports.</a:t>
            </a:r>
          </a:p>
          <a:p>
            <a:pPr indent="0">
              <a:buFont typeface="Arial" panose="020B0604020202020204" pitchFamily="34" charset="0"/>
              <a:buNone/>
            </a:pPr>
            <a:endParaRPr lang="en-US" altLang="zh-CN"/>
          </a:p>
          <a:p>
            <a:pPr marL="285750" indent="-285750">
              <a:buFont typeface="Arial" panose="020B0604020202020204" pitchFamily="34" charset="0"/>
              <a:buChar char="•"/>
            </a:pPr>
            <a:r>
              <a:rPr lang="en-US" altLang="zh-CN"/>
              <a:t>Macroeconomic Boost: Interest and inflation rates drop, economic outlook brightens.</a:t>
            </a:r>
          </a:p>
          <a:p>
            <a:pPr indent="0">
              <a:buFont typeface="Arial" panose="020B0604020202020204" pitchFamily="34" charset="0"/>
              <a:buNone/>
            </a:pPr>
            <a:endParaRPr lang="en-US" altLang="zh-CN"/>
          </a:p>
          <a:p>
            <a:pPr marL="285750" indent="-285750">
              <a:buFont typeface="Arial" panose="020B0604020202020204" pitchFamily="34" charset="0"/>
              <a:buChar char="•"/>
            </a:pPr>
            <a:r>
              <a:rPr lang="en-US" altLang="zh-CN"/>
              <a:t>Futures Volatility: Market trends and demand affect futures pricing, impacting shorts.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8"/>
          <p:cNvPicPr/>
          <p:nvPr/>
        </p:nvPicPr>
        <p:blipFill>
          <a:blip r:embed="rId2" cstate="print"/>
          <a:stretch>
            <a:fillRect/>
          </a:stretch>
        </p:blipFill>
        <p:spPr>
          <a:xfrm>
            <a:off x="9651579" y="5476650"/>
            <a:ext cx="2172121" cy="854300"/>
          </a:xfrm>
          <a:prstGeom prst="rect">
            <a:avLst/>
          </a:prstGeom>
        </p:spPr>
      </p:pic>
      <p:sp>
        <p:nvSpPr>
          <p:cNvPr id="5" name="矩形 4"/>
          <p:cNvSpPr/>
          <p:nvPr/>
        </p:nvSpPr>
        <p:spPr>
          <a:xfrm>
            <a:off x="0" y="991729"/>
            <a:ext cx="12192000" cy="273685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1222375" y="1702181"/>
            <a:ext cx="9747250" cy="923330"/>
          </a:xfrm>
          <a:prstGeom prst="rect">
            <a:avLst/>
          </a:prstGeom>
          <a:noFill/>
        </p:spPr>
        <p:txBody>
          <a:bodyPr wrap="square" rtlCol="0">
            <a:spAutoFit/>
          </a:bodyPr>
          <a:lstStyle/>
          <a:p>
            <a:r>
              <a:rPr lang="en-US" sz="5400" dirty="0">
                <a:solidFill>
                  <a:schemeClr val="bg1"/>
                </a:solidFill>
                <a:latin typeface="Arial Black" panose="020B0A04020102020204" pitchFamily="34" charset="0"/>
                <a:cs typeface="Arial" panose="020B0604020202020204" pitchFamily="34" charset="0"/>
              </a:rPr>
              <a:t>THANKS FOR LISTENING</a:t>
            </a:r>
          </a:p>
        </p:txBody>
      </p:sp>
      <p:sp>
        <p:nvSpPr>
          <p:cNvPr id="2" name="文本框 1"/>
          <p:cNvSpPr txBox="1"/>
          <p:nvPr/>
        </p:nvSpPr>
        <p:spPr>
          <a:xfrm>
            <a:off x="5695950" y="4245610"/>
            <a:ext cx="6266180" cy="583565"/>
          </a:xfrm>
          <a:prstGeom prst="rect">
            <a:avLst/>
          </a:prstGeom>
          <a:noFill/>
        </p:spPr>
        <p:txBody>
          <a:bodyPr wrap="square" rtlCol="0">
            <a:spAutoFit/>
          </a:bodyPr>
          <a:lstStyle/>
          <a:p>
            <a:pPr algn="r"/>
            <a:r>
              <a:rPr lang="en-US" sz="1600" dirty="0"/>
              <a:t>MEMBER:  Liu Qinglin, Ruan Qinwen, Sai Rohit</a:t>
            </a:r>
          </a:p>
          <a:p>
            <a:pPr algn="r"/>
            <a:r>
              <a:rPr lang="en-US" sz="1600" dirty="0"/>
              <a:t>                    </a:t>
            </a:r>
          </a:p>
        </p:txBody>
      </p:sp>
      <p:sp>
        <p:nvSpPr>
          <p:cNvPr id="3" name="文本框 2"/>
          <p:cNvSpPr txBox="1"/>
          <p:nvPr/>
        </p:nvSpPr>
        <p:spPr>
          <a:xfrm>
            <a:off x="7253605" y="3260725"/>
            <a:ext cx="4708525" cy="337185"/>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FNCE6060-G1-Math of Fixed Inc &amp; Der Securities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80695"/>
            <a:ext cx="5786652" cy="89725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SG" sz="2800" b="1" dirty="0" smtClean="0"/>
              <a:t>Finance Sector</a:t>
            </a:r>
            <a:endParaRPr lang="en-US" altLang="en-SG" sz="2800" b="1" dirty="0" smtClean="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3" name="文本框 2"/>
          <p:cNvSpPr txBox="1"/>
          <p:nvPr/>
        </p:nvSpPr>
        <p:spPr>
          <a:xfrm>
            <a:off x="438785" y="1664335"/>
            <a:ext cx="7087235" cy="800219"/>
          </a:xfrm>
          <a:prstGeom prst="rect">
            <a:avLst/>
          </a:prstGeom>
          <a:noFill/>
        </p:spPr>
        <p:txBody>
          <a:bodyPr wrap="square" rtlCol="0">
            <a:spAutoFit/>
          </a:bodyPr>
          <a:lstStyle/>
          <a:p>
            <a:pPr indent="0">
              <a:buFont typeface="Arial" panose="020B0604020202020204" pitchFamily="34" charset="0"/>
              <a:buNone/>
            </a:pPr>
            <a:r>
              <a:rPr lang="en-US" altLang="zh-CN" sz="2800" b="1" dirty="0" smtClean="0">
                <a:solidFill>
                  <a:schemeClr val="accent1">
                    <a:lumMod val="50000"/>
                  </a:schemeClr>
                </a:solidFill>
              </a:rPr>
              <a:t>Analysis based on P/E ratio and market cap</a:t>
            </a:r>
          </a:p>
          <a:p>
            <a:pPr marL="342900" indent="-342900">
              <a:buFont typeface="+mj-lt"/>
              <a:buAutoNum type="arabicPeriod"/>
            </a:pPr>
            <a:endParaRPr lang="zh-CN" altLang="en-US" dirty="0" smtClean="0"/>
          </a:p>
        </p:txBody>
      </p:sp>
      <p:pic>
        <p:nvPicPr>
          <p:cNvPr id="12" name="图片 11" descr="1.jpg"/>
          <p:cNvPicPr>
            <a:picLocks noChangeAspect="1"/>
          </p:cNvPicPr>
          <p:nvPr/>
        </p:nvPicPr>
        <p:blipFill>
          <a:blip r:embed="rId2" cstate="print"/>
          <a:stretch>
            <a:fillRect/>
          </a:stretch>
        </p:blipFill>
        <p:spPr>
          <a:xfrm>
            <a:off x="192489" y="2254011"/>
            <a:ext cx="4324920" cy="4406095"/>
          </a:xfrm>
          <a:prstGeom prst="rect">
            <a:avLst/>
          </a:prstGeom>
        </p:spPr>
      </p:pic>
      <p:sp>
        <p:nvSpPr>
          <p:cNvPr id="17" name="TextBox 16"/>
          <p:cNvSpPr txBox="1"/>
          <p:nvPr/>
        </p:nvSpPr>
        <p:spPr>
          <a:xfrm>
            <a:off x="4094329" y="2770496"/>
            <a:ext cx="7738280" cy="3416320"/>
          </a:xfrm>
          <a:prstGeom prst="rect">
            <a:avLst/>
          </a:prstGeom>
          <a:noFill/>
        </p:spPr>
        <p:txBody>
          <a:bodyPr wrap="square" rtlCol="0">
            <a:spAutoFit/>
          </a:bodyPr>
          <a:lstStyle/>
          <a:p>
            <a:pPr marL="342900" indent="-342900">
              <a:buAutoNum type="arabicPeriod"/>
            </a:pPr>
            <a:r>
              <a:rPr lang="en-US" altLang="zh-CN" b="1" dirty="0" smtClean="0"/>
              <a:t>Prudential </a:t>
            </a:r>
            <a:r>
              <a:rPr lang="en-US" altLang="zh-CN" b="1" dirty="0" smtClean="0"/>
              <a:t>plc</a:t>
            </a:r>
            <a:r>
              <a:rPr lang="en-US" altLang="zh-CN" dirty="0" smtClean="0"/>
              <a:t> - Lowest P/E ratio among the listed, indicating potential undervaluation, combined with a significant market cap</a:t>
            </a:r>
            <a:r>
              <a:rPr lang="en-US" altLang="zh-CN" dirty="0" smtClean="0"/>
              <a:t>.</a:t>
            </a:r>
          </a:p>
          <a:p>
            <a:pPr marL="342900" indent="-342900">
              <a:buAutoNum type="arabicPeriod"/>
            </a:pPr>
            <a:r>
              <a:rPr lang="en-US" altLang="zh-CN" b="1" dirty="0" smtClean="0"/>
              <a:t>DBS Group Holdings Ltd</a:t>
            </a:r>
            <a:r>
              <a:rPr lang="en-US" altLang="zh-CN" dirty="0" smtClean="0"/>
              <a:t> - Although its P/E ratio is slightly higher than Prudential's, its market cap is the largest, indicating strong market </a:t>
            </a:r>
            <a:r>
              <a:rPr lang="en-US" altLang="zh-CN" dirty="0" smtClean="0"/>
              <a:t>presence.</a:t>
            </a:r>
          </a:p>
          <a:p>
            <a:pPr marL="342900" indent="-342900">
              <a:buAutoNum type="arabicPeriod"/>
            </a:pPr>
            <a:r>
              <a:rPr lang="en-US" altLang="zh-CN" b="1" dirty="0" smtClean="0"/>
              <a:t>UOB</a:t>
            </a:r>
            <a:r>
              <a:rPr lang="en-US" altLang="zh-CN" dirty="0" smtClean="0"/>
              <a:t> - Moderate P/E ratio and substantial market cap, indicating good stability and fair valuation</a:t>
            </a:r>
            <a:r>
              <a:rPr lang="en-US" altLang="zh-CN" dirty="0" smtClean="0"/>
              <a:t>.</a:t>
            </a:r>
          </a:p>
          <a:p>
            <a:pPr marL="342900" indent="-342900">
              <a:buAutoNum type="arabicPeriod"/>
            </a:pPr>
            <a:r>
              <a:rPr lang="en-US" altLang="zh-CN" b="1" dirty="0" smtClean="0"/>
              <a:t>Great Eastern Holdings</a:t>
            </a:r>
            <a:r>
              <a:rPr lang="en-US" altLang="zh-CN" dirty="0" smtClean="0"/>
              <a:t> - Higher P/E ratio compared to others, but still under 9, with a decent market cap</a:t>
            </a:r>
            <a:r>
              <a:rPr lang="en-US" altLang="zh-CN" dirty="0" smtClean="0"/>
              <a:t>.</a:t>
            </a:r>
          </a:p>
          <a:p>
            <a:pPr marL="342900" indent="-342900">
              <a:buAutoNum type="arabicPeriod"/>
            </a:pPr>
            <a:r>
              <a:rPr lang="en-US" altLang="zh-CN" b="1" dirty="0" smtClean="0"/>
              <a:t>HongKong </a:t>
            </a:r>
            <a:r>
              <a:rPr lang="en-US" altLang="zh-CN" b="1" dirty="0" smtClean="0"/>
              <a:t>Land Holdings Limited</a:t>
            </a:r>
            <a:r>
              <a:rPr lang="en-US" altLang="zh-CN" dirty="0" smtClean="0"/>
              <a:t> - Data on P/E ratio is not applicable due to negative EPS, indicating potential financial distress or other factors affecting earnings negatively, combined with the smallest market cap among those listed.</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dirty="0" smtClean="0"/>
              <a:t>Real Estate Sector</a:t>
            </a:r>
            <a:endParaRPr lang="en-US" sz="2800"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6" name="文本框 2"/>
          <p:cNvSpPr txBox="1"/>
          <p:nvPr/>
        </p:nvSpPr>
        <p:spPr>
          <a:xfrm>
            <a:off x="438785" y="1664335"/>
            <a:ext cx="7087235" cy="800219"/>
          </a:xfrm>
          <a:prstGeom prst="rect">
            <a:avLst/>
          </a:prstGeom>
          <a:noFill/>
        </p:spPr>
        <p:txBody>
          <a:bodyPr wrap="square" rtlCol="0">
            <a:spAutoFit/>
          </a:bodyPr>
          <a:lstStyle/>
          <a:p>
            <a:pPr indent="0">
              <a:buFont typeface="Arial" panose="020B0604020202020204" pitchFamily="34" charset="0"/>
              <a:buNone/>
            </a:pPr>
            <a:r>
              <a:rPr lang="en-US" altLang="zh-CN" sz="2800" b="1" dirty="0" smtClean="0">
                <a:solidFill>
                  <a:schemeClr val="accent1">
                    <a:lumMod val="50000"/>
                  </a:schemeClr>
                </a:solidFill>
              </a:rPr>
              <a:t>Analysis based on P/E ratio and market cap</a:t>
            </a:r>
          </a:p>
          <a:p>
            <a:pPr marL="342900" indent="-342900">
              <a:buFont typeface="+mj-lt"/>
              <a:buAutoNum type="arabicPeriod"/>
            </a:pPr>
            <a:endParaRPr lang="zh-CN" altLang="en-US" dirty="0" smtClean="0"/>
          </a:p>
        </p:txBody>
      </p:sp>
      <p:pic>
        <p:nvPicPr>
          <p:cNvPr id="17" name="图片 16" descr="3.jpg"/>
          <p:cNvPicPr>
            <a:picLocks noChangeAspect="1"/>
          </p:cNvPicPr>
          <p:nvPr/>
        </p:nvPicPr>
        <p:blipFill>
          <a:blip r:embed="rId2" cstate="print"/>
          <a:stretch>
            <a:fillRect/>
          </a:stretch>
        </p:blipFill>
        <p:spPr>
          <a:xfrm>
            <a:off x="0" y="2520499"/>
            <a:ext cx="3860724" cy="3279800"/>
          </a:xfrm>
          <a:prstGeom prst="rect">
            <a:avLst/>
          </a:prstGeom>
        </p:spPr>
      </p:pic>
      <p:sp>
        <p:nvSpPr>
          <p:cNvPr id="18" name="TextBox 17"/>
          <p:cNvSpPr txBox="1"/>
          <p:nvPr/>
        </p:nvSpPr>
        <p:spPr>
          <a:xfrm>
            <a:off x="4653887" y="2620371"/>
            <a:ext cx="6441743" cy="3693319"/>
          </a:xfrm>
          <a:prstGeom prst="rect">
            <a:avLst/>
          </a:prstGeom>
          <a:noFill/>
        </p:spPr>
        <p:txBody>
          <a:bodyPr wrap="square" rtlCol="0">
            <a:spAutoFit/>
          </a:bodyPr>
          <a:lstStyle/>
          <a:p>
            <a:pPr marL="342900" indent="-342900">
              <a:buAutoNum type="arabicPeriod"/>
            </a:pPr>
            <a:r>
              <a:rPr lang="en-US" altLang="zh-CN" b="1" dirty="0" smtClean="0"/>
              <a:t>Mapletree </a:t>
            </a:r>
            <a:r>
              <a:rPr lang="en-US" altLang="zh-CN" b="1" dirty="0" smtClean="0"/>
              <a:t>Logistics Trust (MLT)</a:t>
            </a:r>
            <a:r>
              <a:rPr lang="en-US" altLang="zh-CN" dirty="0" smtClean="0"/>
              <a:t> - Offers the lowest P/E ratio among the listed, indicating potentially better value per earnings, combined with a substantial market cap</a:t>
            </a:r>
            <a:r>
              <a:rPr lang="en-US" altLang="zh-CN" dirty="0" smtClean="0"/>
              <a:t>.</a:t>
            </a:r>
          </a:p>
          <a:p>
            <a:pPr marL="342900" indent="-342900">
              <a:buAutoNum type="arabicPeriod"/>
            </a:pPr>
            <a:r>
              <a:rPr lang="en-US" altLang="zh-CN" b="1" dirty="0" smtClean="0"/>
              <a:t>Mapletree Pan Asia Commercial Trust (MPACT)</a:t>
            </a:r>
            <a:r>
              <a:rPr lang="en-US" altLang="zh-CN" dirty="0" smtClean="0"/>
              <a:t> - Second-lowest P/E ratio, suggesting reasonable valuation, though it has the smallest market cap among the group, indicating a slightly riskier investment</a:t>
            </a:r>
            <a:r>
              <a:rPr lang="en-US" altLang="zh-CN" dirty="0" smtClean="0"/>
              <a:t>.</a:t>
            </a:r>
          </a:p>
          <a:p>
            <a:pPr marL="342900" indent="-342900">
              <a:buAutoNum type="arabicPeriod"/>
            </a:pPr>
            <a:r>
              <a:rPr lang="en-US" altLang="zh-CN" b="1" dirty="0" smtClean="0"/>
              <a:t>CapitaLand Integrated Commercial Trust (CICT)</a:t>
            </a:r>
            <a:r>
              <a:rPr lang="en-US" altLang="zh-CN" dirty="0" smtClean="0"/>
              <a:t> - Similar to MPACT in terms of P/E ratio but possesses the highest market cap, indicating a larger and possibly more stable company</a:t>
            </a:r>
            <a:r>
              <a:rPr lang="en-US" altLang="zh-CN" dirty="0" smtClean="0"/>
              <a:t>.</a:t>
            </a:r>
          </a:p>
          <a:p>
            <a:pPr marL="342900" indent="-342900">
              <a:buAutoNum type="arabicPeriod"/>
            </a:pPr>
            <a:r>
              <a:rPr lang="en-US" altLang="zh-CN" b="1" dirty="0" smtClean="0"/>
              <a:t>CapitaLand Ascendas REIT</a:t>
            </a:r>
            <a:r>
              <a:rPr lang="en-US" altLang="zh-CN" dirty="0" smtClean="0"/>
              <a:t> - Highest P/E ratio among the group, suggesting it might be overvalued compared to the others, despite having a significant market cap.</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dirty="0" smtClean="0"/>
              <a:t>Oil &amp; Gas Sector</a:t>
            </a:r>
            <a:endParaRPr lang="en-US" sz="2800"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2" name="文本框 2"/>
          <p:cNvSpPr txBox="1"/>
          <p:nvPr/>
        </p:nvSpPr>
        <p:spPr>
          <a:xfrm>
            <a:off x="438785" y="1664335"/>
            <a:ext cx="7087235" cy="800219"/>
          </a:xfrm>
          <a:prstGeom prst="rect">
            <a:avLst/>
          </a:prstGeom>
          <a:noFill/>
        </p:spPr>
        <p:txBody>
          <a:bodyPr wrap="square" rtlCol="0">
            <a:spAutoFit/>
          </a:bodyPr>
          <a:lstStyle/>
          <a:p>
            <a:pPr indent="0">
              <a:buFont typeface="Arial" panose="020B0604020202020204" pitchFamily="34" charset="0"/>
              <a:buNone/>
            </a:pPr>
            <a:r>
              <a:rPr lang="en-US" altLang="zh-CN" sz="2800" b="1" dirty="0" smtClean="0">
                <a:solidFill>
                  <a:schemeClr val="accent1">
                    <a:lumMod val="50000"/>
                  </a:schemeClr>
                </a:solidFill>
              </a:rPr>
              <a:t>Analysis based on P/E ratio and market cap</a:t>
            </a:r>
          </a:p>
          <a:p>
            <a:pPr marL="342900" indent="-342900">
              <a:buFont typeface="+mj-lt"/>
              <a:buAutoNum type="arabicPeriod"/>
            </a:pPr>
            <a:endParaRPr lang="zh-CN" altLang="en-US" dirty="0" smtClean="0"/>
          </a:p>
        </p:txBody>
      </p:sp>
      <p:pic>
        <p:nvPicPr>
          <p:cNvPr id="16" name="图片 15" descr="4.jpg"/>
          <p:cNvPicPr>
            <a:picLocks noChangeAspect="1"/>
          </p:cNvPicPr>
          <p:nvPr/>
        </p:nvPicPr>
        <p:blipFill>
          <a:blip r:embed="rId2" cstate="print"/>
          <a:stretch>
            <a:fillRect/>
          </a:stretch>
        </p:blipFill>
        <p:spPr>
          <a:xfrm>
            <a:off x="0" y="2827929"/>
            <a:ext cx="4077546" cy="2440106"/>
          </a:xfrm>
          <a:prstGeom prst="rect">
            <a:avLst/>
          </a:prstGeom>
        </p:spPr>
      </p:pic>
      <p:sp>
        <p:nvSpPr>
          <p:cNvPr id="17" name="TextBox 16"/>
          <p:cNvSpPr txBox="1"/>
          <p:nvPr/>
        </p:nvSpPr>
        <p:spPr>
          <a:xfrm>
            <a:off x="4667534" y="2756848"/>
            <a:ext cx="6496334" cy="3046988"/>
          </a:xfrm>
          <a:prstGeom prst="rect">
            <a:avLst/>
          </a:prstGeom>
          <a:noFill/>
        </p:spPr>
        <p:txBody>
          <a:bodyPr wrap="square" rtlCol="0">
            <a:spAutoFit/>
          </a:bodyPr>
          <a:lstStyle/>
          <a:p>
            <a:r>
              <a:rPr lang="en-US" altLang="zh-CN" sz="2400" dirty="0" smtClean="0"/>
              <a:t>These two companies offer distinct investment profiles based on their P/E ratios and market capitalizations. </a:t>
            </a:r>
            <a:r>
              <a:rPr lang="en-US" altLang="zh-CN" sz="2400" b="1" dirty="0" smtClean="0"/>
              <a:t>Sembcorp Industries</a:t>
            </a:r>
            <a:r>
              <a:rPr lang="en-US" altLang="zh-CN" sz="2400" dirty="0" smtClean="0"/>
              <a:t>, with its lower P/E ratio, suggests a potentially more attractive valuation compared to </a:t>
            </a:r>
            <a:r>
              <a:rPr lang="en-US" altLang="zh-CN" sz="2400" b="1" dirty="0" smtClean="0"/>
              <a:t>Keppel Ltd</a:t>
            </a:r>
            <a:r>
              <a:rPr lang="en-US" altLang="zh-CN" sz="2400" dirty="0" smtClean="0"/>
              <a:t>., which has a higher P/E ratio but also a larger market cap, indicating it may be considered a larger and possibly more stable company. </a:t>
            </a:r>
            <a:endParaRPr lang="zh-CN"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dirty="0" smtClean="0"/>
              <a:t>Singapore Airline</a:t>
            </a:r>
            <a:endParaRPr lang="en-US" sz="2800"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6" name="TextBox 15"/>
          <p:cNvSpPr txBox="1"/>
          <p:nvPr/>
        </p:nvSpPr>
        <p:spPr>
          <a:xfrm>
            <a:off x="1119116" y="1678675"/>
            <a:ext cx="9785445" cy="4524315"/>
          </a:xfrm>
          <a:prstGeom prst="rect">
            <a:avLst/>
          </a:prstGeom>
          <a:noFill/>
        </p:spPr>
        <p:txBody>
          <a:bodyPr wrap="square" rtlCol="0">
            <a:spAutoFit/>
          </a:bodyPr>
          <a:lstStyle/>
          <a:p>
            <a:pPr marL="342900" indent="-342900">
              <a:buAutoNum type="arabicPeriod"/>
            </a:pPr>
            <a:r>
              <a:rPr lang="en-US" altLang="zh-CN" b="1" dirty="0" smtClean="0"/>
              <a:t>P/E </a:t>
            </a:r>
            <a:r>
              <a:rPr lang="en-US" altLang="zh-CN" b="1" dirty="0" smtClean="0"/>
              <a:t>Ratio (TTM): </a:t>
            </a:r>
            <a:r>
              <a:rPr lang="en-US" altLang="zh-CN" dirty="0" smtClean="0"/>
              <a:t>11.12 - This figure is relatively moderate, indicating that the stock might be reasonably valued compared to its earnings. A P/E ratio in this range suggests that the company's stock price is in line with what it earns, which could be seen as a positive sign for investors looking for potentially stable investments</a:t>
            </a:r>
            <a:r>
              <a:rPr lang="en-US" altLang="zh-CN" dirty="0" smtClean="0"/>
              <a:t>.</a:t>
            </a:r>
          </a:p>
          <a:p>
            <a:pPr marL="342900" indent="-342900">
              <a:buAutoNum type="arabicPeriod"/>
            </a:pPr>
            <a:r>
              <a:rPr lang="en-US" altLang="zh-CN" b="1" dirty="0" smtClean="0"/>
              <a:t>Market Cap: </a:t>
            </a:r>
            <a:r>
              <a:rPr lang="en-US" altLang="zh-CN" dirty="0" smtClean="0"/>
              <a:t>$18.857B - The substantial market capitalization of Singapore Airlines signifies its large size and the considerable value placed on it by the market. Large-cap companies like Singapore Airlines are generally considered to be more stable and less volatile than smaller companies, which can make them appealing to investors seeking lower-risk investments. </a:t>
            </a:r>
            <a:endParaRPr lang="en-US" altLang="zh-CN" dirty="0" smtClean="0"/>
          </a:p>
          <a:p>
            <a:pPr marL="342900" indent="-342900">
              <a:buAutoNum type="arabicPeriod"/>
            </a:pPr>
            <a:r>
              <a:rPr lang="en-US" altLang="zh-CN" b="1" dirty="0" smtClean="0"/>
              <a:t>Dividend Yield: </a:t>
            </a:r>
            <a:r>
              <a:rPr lang="en-US" altLang="zh-CN" dirty="0" smtClean="0"/>
              <a:t>5.96% - A high dividend yield can be attractive to investors looking for regular income from their investments. Singapore Airlines' dividend yield suggests it returns a significant amount of value to its shareholders in the form of dividends, which can be a positive factor for income-focused investors. </a:t>
            </a:r>
            <a:endParaRPr lang="en-US" altLang="zh-CN" dirty="0" smtClean="0"/>
          </a:p>
          <a:p>
            <a:pPr marL="342900" indent="-342900">
              <a:buAutoNum type="arabicPeriod"/>
            </a:pPr>
            <a:r>
              <a:rPr lang="en-US" altLang="zh-CN" b="1" dirty="0" smtClean="0"/>
              <a:t>Financial Health and Growth Prospects: </a:t>
            </a:r>
            <a:r>
              <a:rPr lang="en-US" altLang="zh-CN" dirty="0" smtClean="0"/>
              <a:t>The Company has a balance of cash and debt that indicates a solid financial position, with total cash of $14.217 billion and total debt of $14.662 billion. The positive earnings growth and revenue growth indicate potential for future expansion and profitability.</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dirty="0" smtClean="0"/>
              <a:t>Reflections</a:t>
            </a:r>
            <a:endParaRPr lang="en-US" sz="2800"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1" name="TextBox 10"/>
          <p:cNvSpPr txBox="1"/>
          <p:nvPr/>
        </p:nvSpPr>
        <p:spPr>
          <a:xfrm>
            <a:off x="1337481" y="2101755"/>
            <a:ext cx="9266829" cy="3693319"/>
          </a:xfrm>
          <a:prstGeom prst="rect">
            <a:avLst/>
          </a:prstGeom>
          <a:noFill/>
        </p:spPr>
        <p:txBody>
          <a:bodyPr wrap="square" rtlCol="0">
            <a:spAutoFit/>
          </a:bodyPr>
          <a:lstStyle/>
          <a:p>
            <a:r>
              <a:rPr lang="en-US" altLang="zh-CN" sz="2400" dirty="0" smtClean="0"/>
              <a:t>After analyzing the key sectors of the Singapore stock market from the perspectives of </a:t>
            </a:r>
            <a:r>
              <a:rPr lang="en-US" altLang="zh-CN" sz="2400" dirty="0" smtClean="0"/>
              <a:t>P/E </a:t>
            </a:r>
            <a:r>
              <a:rPr lang="en-US" altLang="zh-CN" sz="2400" dirty="0" smtClean="0"/>
              <a:t>Ratio and Market Capitalization, we conclude that beyond the conventional realms of Finance and Real Estate investments, the Petrochemical sector and Singapore Airlines equally merit investment consideration</a:t>
            </a:r>
            <a:r>
              <a:rPr lang="en-US" altLang="zh-CN" sz="2400" dirty="0" smtClean="0"/>
              <a:t>.</a:t>
            </a:r>
          </a:p>
          <a:p>
            <a:endParaRPr lang="en-US" altLang="zh-CN" sz="2400" dirty="0" smtClean="0"/>
          </a:p>
          <a:p>
            <a:r>
              <a:rPr lang="en-US" altLang="zh-CN" sz="2400" dirty="0" smtClean="0"/>
              <a:t>This leads us to our subsequent research focus, which entails an in-depth analysis of dividend distributions pertaining to the three major local banking </a:t>
            </a:r>
            <a:r>
              <a:rPr lang="en-US" altLang="zh-CN" sz="2400" dirty="0" smtClean="0"/>
              <a:t>stocks: </a:t>
            </a:r>
            <a:r>
              <a:rPr lang="en-US" altLang="zh-CN" sz="2400" b="1" dirty="0" smtClean="0"/>
              <a:t>DBS, OCBC and UOB</a:t>
            </a:r>
            <a:r>
              <a:rPr lang="en-US" altLang="zh-CN" sz="2400" dirty="0" smtClean="0"/>
              <a:t>.</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5" y="2138680"/>
            <a:ext cx="12191365" cy="196405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91069" y="2754660"/>
            <a:ext cx="12000931" cy="923330"/>
          </a:xfrm>
          <a:prstGeom prst="rect">
            <a:avLst/>
          </a:prstGeom>
          <a:noFill/>
        </p:spPr>
        <p:txBody>
          <a:bodyPr wrap="square" rtlCol="0">
            <a:spAutoFit/>
          </a:bodyPr>
          <a:lstStyle/>
          <a:p>
            <a:r>
              <a:rPr lang="en-US" sz="5400" dirty="0" smtClean="0">
                <a:solidFill>
                  <a:schemeClr val="bg1"/>
                </a:solidFill>
                <a:latin typeface="Arial Black" panose="020B0A04020102020204" pitchFamily="34" charset="0"/>
                <a:cs typeface="Arial" panose="020B0604020202020204" pitchFamily="34" charset="0"/>
              </a:rPr>
              <a:t>Further Insight on Bank Stocks</a:t>
            </a:r>
            <a:endParaRPr lang="en-US" sz="5400" dirty="0">
              <a:solidFill>
                <a:schemeClr val="bg1"/>
              </a:solidFill>
              <a:latin typeface="Arial Black" panose="020B0A040201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572135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dirty="0" smtClean="0">
                <a:solidFill>
                  <a:srgbClr val="FF0000"/>
                </a:solidFill>
              </a:rPr>
              <a:t>Overall Performance</a:t>
            </a:r>
            <a:endParaRPr lang="en-US" sz="2800" dirty="0">
              <a:solidFill>
                <a:srgbClr val="FF0000"/>
              </a:solidFill>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0" name="TextBox 9"/>
          <p:cNvSpPr txBox="1"/>
          <p:nvPr/>
        </p:nvSpPr>
        <p:spPr>
          <a:xfrm>
            <a:off x="450376" y="1801504"/>
            <a:ext cx="10773147" cy="1014730"/>
          </a:xfrm>
          <a:prstGeom prst="rect">
            <a:avLst/>
          </a:prstGeom>
          <a:noFill/>
        </p:spPr>
        <p:txBody>
          <a:bodyPr wrap="square" rtlCol="0">
            <a:spAutoFit/>
          </a:bodyPr>
          <a:lstStyle/>
          <a:p>
            <a:r>
              <a:rPr lang="en-SG" altLang="zh-CN" sz="2000" dirty="0" smtClean="0"/>
              <a:t>Historically, the Nasdaq 100 has outperformed the S&amp;P 500 in terms of long-term returns, partly due to the significant growth in technology stocks. </a:t>
            </a:r>
            <a:endParaRPr lang="zh-CN" altLang="zh-CN" sz="2000" dirty="0" smtClean="0"/>
          </a:p>
          <a:p>
            <a:endParaRPr lang="zh-CN" altLang="zh-CN" sz="2000" dirty="0" smtClean="0"/>
          </a:p>
        </p:txBody>
      </p:sp>
      <p:pic>
        <p:nvPicPr>
          <p:cNvPr id="16" name="图片 15" descr="nasdaq_vs_sp500_returns.png"/>
          <p:cNvPicPr>
            <a:picLocks noChangeAspect="1"/>
          </p:cNvPicPr>
          <p:nvPr/>
        </p:nvPicPr>
        <p:blipFill>
          <a:blip r:embed="rId2" cstate="print"/>
          <a:stretch>
            <a:fillRect/>
          </a:stretch>
        </p:blipFill>
        <p:spPr>
          <a:xfrm>
            <a:off x="1917290" y="2517056"/>
            <a:ext cx="8327926" cy="4163963"/>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c9ab28f3-66d4-4dfa-aaab-3e9113ad97df}"/>
  <p:tag name="TABLE_ENDDRAG_ORIGIN_RECT" val="897*297"/>
  <p:tag name="TABLE_ENDDRAG_RECT" val="28*122*897*297"/>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3511e10-20e6-4a8c-974a-57995aeb912e}"/>
  <p:tag name="TABLE_ENDDRAG_ORIGIN_RECT" val="868*185"/>
  <p:tag name="TABLE_ENDDRAG_RECT" val="55*171*868*185"/>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b3511e10-20e6-4a8c-974a-57995aeb912e}"/>
  <p:tag name="TABLE_ENDDRAG_ORIGIN_RECT" val="917*375"/>
  <p:tag name="TABLE_ENDDRAG_RECT" val="18*131*917*375"/>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c9ab28f3-66d4-4dfa-aaab-3e9113ad97df}"/>
  <p:tag name="TABLE_ENDDRAG_ORIGIN_RECT" val="376*115"/>
  <p:tag name="TABLE_ENDDRAG_RECT" val="28*122*376*115"/>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3f5bd2ca-a4bf-495c-aec8-98f8fa48bd6d}"/>
  <p:tag name="TABLE_ENDDRAG_ORIGIN_RECT" val="461*183"/>
  <p:tag name="TABLE_ENDDRAG_RECT" val="469*138*461*183"/>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68c4ab5a-a5e9-4e50-a4b0-4a0f7ded0b61}"/>
  <p:tag name="TABLE_ENDDRAG_ORIGIN_RECT" val="402*201"/>
  <p:tag name="TABLE_ENDDRAG_RECT" val="28*124*402*201"/>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1a28fab2-4a42-4a62-9a82-daf06eb7216a}"/>
  <p:tag name="TABLE_ENDDRAG_ORIGIN_RECT" val="402*179"/>
  <p:tag name="TABLE_ENDDRAG_RECT" val="28*333*402*179"/>
</p:tagLst>
</file>

<file path=ppt/theme/theme1.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CAEACE"/>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1838</Words>
  <Application>Microsoft Office PowerPoint</Application>
  <PresentationFormat>自定义</PresentationFormat>
  <Paragraphs>290</Paragraphs>
  <Slides>25</Slides>
  <Notes>8</Notes>
  <HiddenSlides>0</HiddenSlides>
  <MMClips>0</MMClips>
  <ScaleCrop>false</ScaleCrop>
  <HeadingPairs>
    <vt:vector size="4" baseType="variant">
      <vt:variant>
        <vt:lpstr>主题</vt:lpstr>
      </vt:variant>
      <vt:variant>
        <vt:i4>2</vt:i4>
      </vt:variant>
      <vt:variant>
        <vt:lpstr>幻灯片标题</vt:lpstr>
      </vt:variant>
      <vt:variant>
        <vt:i4>25</vt:i4>
      </vt:variant>
    </vt:vector>
  </HeadingPairs>
  <TitlesOfParts>
    <vt:vector size="27" baseType="lpstr">
      <vt:lpstr>Office 主题​​</vt: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HP</cp:lastModifiedBy>
  <cp:revision>60</cp:revision>
  <dcterms:created xsi:type="dcterms:W3CDTF">2024-02-15T11:36:00Z</dcterms:created>
  <dcterms:modified xsi:type="dcterms:W3CDTF">2024-03-17T08:52:23Z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33A52499B17E75410CCECD659B34BA8A_43</vt:lpwstr>
  </property>
  <property fmtid="{D5CDD505-2E9C-101B-9397-08002B2CF9AE}" pid="3" name="KSOProductBuildVer">
    <vt:lpwstr>2052-5.2.1.7798</vt:lpwstr>
  </property>
</Properties>
</file>