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 snapToGrid="0">
      <p:cViewPr varScale="1">
        <p:scale>
          <a:sx n="78" d="100"/>
          <a:sy n="78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9467-3694-4CB9-A8C7-E92E3F31A530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CA2B-C33E-476D-9AE1-BA47F655A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4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1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0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Ar</a:t>
            </a:r>
            <a:r>
              <a:rPr lang="zh-CN" altLang="en-US" dirty="0"/>
              <a:t>：</a:t>
            </a:r>
            <a:r>
              <a:rPr lang="en-US" altLang="zh-CN" dirty="0"/>
              <a:t>35%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4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注意两个状态的定义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CA2B-C33E-476D-9AE1-BA47F655A3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6DB1-2EEF-4830-BA02-5CE47FFF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B37CF-70A2-4399-9FE6-AB99804E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9BE59-94A4-4E75-B1BC-80A2C82E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F794A-20B9-4DBF-8ABA-0BDF294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254FA-AF30-44D9-810E-D22D11E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B8A4-5252-4D7D-A141-3736DA8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087F6-FF4D-4B82-A81E-31882A4C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F871F-F4E1-4346-B816-0DC93BB3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CBCB5-2E60-4974-9B20-743E0D71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1DDD9-B42C-4235-AC56-BAD4C223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4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3AFA4-474C-4DA6-BEC0-39FF348B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59CDD-8D20-4DC1-8449-727A4A9DB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0D9B4-1E80-4E67-9DBE-974BD79C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E3092-7895-4156-9873-44423204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820DA-9987-44E8-8B6F-6BE4B651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BED35-8AFF-42B4-ABD5-746157C1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8BC8A-E38A-49D6-8FA6-C1A580FF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1E8A1-AB95-4C9D-8BB3-DEDB7F76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7AA19-DAE9-4277-9319-5342A65F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BF5DE-47C6-4F8C-A7FA-E8F58533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95F3B-0FB5-46EB-8F40-28457AE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668BD-5FB2-45E4-B2E4-211C48E7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2078-7352-4954-90F0-40A691FB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ED8FE-DCCE-4942-9E09-F9DDA30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21180-0CB6-4A27-88C3-31D7F75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F168-7D5C-4D0F-B37D-54BAC10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8D929-5B97-44FF-B886-F84EA24F4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AB98B-FFA2-4683-8C14-62777F55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06B53-F765-41DA-9E9E-582054B2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F5CF8-1AD9-47C8-86AE-1A14409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42785-5611-4C0F-882C-882FA87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0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1E289-5669-49D6-B107-80049422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164BC-9BB4-4A8B-AF7A-64E80FCB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661BA3-BA8A-45C4-B500-56BCC4D3E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B160E-4C9B-4298-A6CA-5A1188DE9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1F68B7-F1A8-4C33-8EC8-59A6F119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4A6D6-D17E-446D-8EF1-06205770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F62CB-B92A-40E2-A20F-C11D60B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9F132-2EAA-4314-A264-8C30C5C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8A756-5F2E-48F2-93BD-22D0D89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42E7B-C921-40CE-B12D-25A89EF9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4FA3E6-C5CB-4BF4-864A-EB7B855F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CF746-5D50-459B-A935-F178A4B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47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8CB66-F6DB-4E79-9EB2-078E67B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F8D82F-5CA3-4F48-BEFA-89316977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564B4C-ED07-4F5D-8734-A8E6E170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17527-8930-4FC6-8F42-0DC44FEF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0AEA8-C464-47C4-8A25-F0E0513D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7E094-6F4A-4A0B-AC5F-D1DCA8A6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A3358-E79F-48BA-8564-B6C1F67A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4E5B4-32F6-4ED4-A878-4C2C249D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3F51C-AEB1-446D-8351-2EC48B83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3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04A6F-D146-401C-9D69-FE0F698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1F3940-A1DA-444D-9A0F-3D8F3032F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24464-4C1F-4377-9EC6-61CA4B30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7F9EF-1652-494A-B0E4-38A13721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164E1-D870-4037-A1CA-3782EE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F8078-17E6-45BE-9225-6F0BB347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4859B5-C8D4-4C25-A743-8DA3A9E2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0473A-209A-42B4-9DF9-5B3882E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E41B3-BDA8-4331-A563-3DE1C3DEB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C1A4-385F-474F-9FAF-7CBD49168FFE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E27A0-1A35-4275-BA4E-B1A57127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EC805-5B3B-4602-A7D9-9667C9F0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CC1B-B753-45AA-BAE0-51BC03F95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1782-F711-4D36-9D9C-3D7A7B82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ADS</a:t>
            </a:r>
            <a:r>
              <a:rPr lang="zh-CN" altLang="en-US" dirty="0"/>
              <a:t>复习习题选讲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D9F7B-4600-4372-A9FA-7CC4D3003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1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7032E7-B7C5-4202-A0DF-1A8FB1AD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1" y="283818"/>
            <a:ext cx="10353675" cy="26574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87AC72-5BFD-4C34-9918-82F2BC802CC7}"/>
              </a:ext>
            </a:extLst>
          </p:cNvPr>
          <p:cNvSpPr txBox="1"/>
          <p:nvPr/>
        </p:nvSpPr>
        <p:spPr>
          <a:xfrm>
            <a:off x="523102" y="3244334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7880FE72-327E-4771-B7CF-BD30B064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20" y="3613666"/>
            <a:ext cx="4969346" cy="197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动态规划解题特点：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子问题？最后一步？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转移方程？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初始条件？边界情况？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1085850" lvl="1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计算顺序？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853F2-9809-48B6-B279-FAB2DABC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3666"/>
            <a:ext cx="5327625" cy="19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45049A-83EB-4BF2-9C20-4DB57D3F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5" y="370187"/>
            <a:ext cx="11324691" cy="9890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BB9DEE-22C2-4599-8274-73C6866F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98" y="2619632"/>
            <a:ext cx="8300356" cy="36946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B618E1-0A8C-4A82-B439-0D2093D30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98" y="1741786"/>
            <a:ext cx="8332344" cy="7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D953E4-5FEC-4CE9-822E-DD84A843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7" y="392198"/>
            <a:ext cx="4817340" cy="10288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2F63A9-E442-4343-B388-C1B579C89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6" y="1746678"/>
            <a:ext cx="6460089" cy="10288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FEE12F-BF7A-48F7-8CED-EF41D285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26" y="3071812"/>
            <a:ext cx="8593512" cy="91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73C0EF-B1F6-431C-853D-76F7A9C8A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25" y="4226803"/>
            <a:ext cx="6737445" cy="22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06982F-0284-4BAB-9FDE-F6EE6415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4" y="271848"/>
            <a:ext cx="7153275" cy="228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8E1877-7C75-43A1-8BCA-AB4A6BBEC247}"/>
              </a:ext>
            </a:extLst>
          </p:cNvPr>
          <p:cNvSpPr txBox="1"/>
          <p:nvPr/>
        </p:nvSpPr>
        <p:spPr>
          <a:xfrm>
            <a:off x="455784" y="3294641"/>
            <a:ext cx="5290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选项：</a:t>
            </a:r>
            <a:endParaRPr kumimoji="1" lang="en-US" altLang="zh-CN" dirty="0"/>
          </a:p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r>
              <a:rPr kumimoji="1" lang="en-US" altLang="zh-CN" dirty="0"/>
              <a:t>If we can solve </a:t>
            </a:r>
            <a:r>
              <a:rPr kumimoji="1" lang="en-US" altLang="zh-CN" dirty="0">
                <a:solidFill>
                  <a:srgbClr val="FF0000"/>
                </a:solidFill>
              </a:rPr>
              <a:t>any</a:t>
            </a:r>
            <a:r>
              <a:rPr kumimoji="1" lang="en-US" altLang="zh-CN" dirty="0"/>
              <a:t> NP-complete problem in polynomial time, then we will be able to solve, in polynomial time,</a:t>
            </a:r>
            <a:r>
              <a:rPr kumimoji="1" lang="en-US" altLang="zh-CN" dirty="0">
                <a:solidFill>
                  <a:srgbClr val="FF0000"/>
                </a:solidFill>
              </a:rPr>
              <a:t> all </a:t>
            </a:r>
            <a:r>
              <a:rPr kumimoji="1" lang="en-US" altLang="zh-CN" dirty="0"/>
              <a:t>the problems in NP!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dirty="0"/>
              <a:t>C</a:t>
            </a:r>
            <a:r>
              <a:rPr kumimoji="1" lang="zh-CN" altLang="en-US" dirty="0"/>
              <a:t>选项：</a:t>
            </a:r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包含于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Q</a:t>
            </a:r>
            <a:r>
              <a:rPr kumimoji="1" lang="zh-CN" altLang="en-US" dirty="0"/>
              <a:t>不是</a:t>
            </a:r>
            <a:r>
              <a:rPr kumimoji="1" lang="en-US" altLang="zh-CN" dirty="0"/>
              <a:t>P</a:t>
            </a:r>
            <a:r>
              <a:rPr kumimoji="1" lang="zh-CN" altLang="en-US" dirty="0"/>
              <a:t>但是是</a:t>
            </a:r>
            <a:r>
              <a:rPr kumimoji="1" lang="en-US" altLang="zh-CN" dirty="0"/>
              <a:t>NP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一定不等于</a:t>
            </a:r>
            <a:r>
              <a:rPr kumimoji="1" lang="en-US" altLang="zh-CN" dirty="0"/>
              <a:t>NP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选项：</a:t>
            </a:r>
            <a:r>
              <a:rPr kumimoji="1" lang="en-US" altLang="zh-CN" dirty="0"/>
              <a:t>NP-hard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NP</a:t>
            </a:r>
            <a:r>
              <a:rPr kumimoji="1" lang="zh-CN" altLang="en-US" dirty="0"/>
              <a:t>的交集是</a:t>
            </a:r>
            <a:r>
              <a:rPr kumimoji="1" lang="en-US" altLang="zh-CN" dirty="0"/>
              <a:t>NPC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E90EF-B586-413B-A365-D0B01F6F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0558"/>
            <a:ext cx="5899404" cy="38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551C77-09D1-4D3A-88A3-7215A9BDE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80" y="342642"/>
            <a:ext cx="10896600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234F1D-0934-4FFB-8A68-9B6FED727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0" y="1785552"/>
            <a:ext cx="1082992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90A4DC-6B9F-4DF1-9D0D-9320AA256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80" y="3015821"/>
            <a:ext cx="6029325" cy="3371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7035A2-5697-499B-AE5C-1EBA5A048AC0}"/>
              </a:ext>
            </a:extLst>
          </p:cNvPr>
          <p:cNvSpPr txBox="1"/>
          <p:nvPr/>
        </p:nvSpPr>
        <p:spPr>
          <a:xfrm>
            <a:off x="6647935" y="3015821"/>
            <a:ext cx="4942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多项式归约</a:t>
            </a:r>
            <a:r>
              <a:rPr lang="en-US" altLang="zh-CN" dirty="0"/>
              <a:t>B</a:t>
            </a:r>
            <a:r>
              <a:rPr lang="zh-CN" altLang="en-US" dirty="0"/>
              <a:t>，意味着问题</a:t>
            </a:r>
            <a:r>
              <a:rPr lang="en-US" altLang="zh-CN" dirty="0"/>
              <a:t>B</a:t>
            </a:r>
            <a:r>
              <a:rPr lang="zh-CN" altLang="en-US" dirty="0"/>
              <a:t>至少和求解问题</a:t>
            </a:r>
            <a:r>
              <a:rPr lang="en-US" altLang="zh-CN" dirty="0"/>
              <a:t>A</a:t>
            </a:r>
            <a:r>
              <a:rPr lang="zh-CN" altLang="en-US" dirty="0"/>
              <a:t>一样难，意义跟小于等于号类似。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多项式归约实际是用来比较解决两个问题的难度大小关系。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636FF1-198B-4E77-B93E-DD8D7011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211" y="4318736"/>
            <a:ext cx="3842308" cy="20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6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6C4820-F4FC-4A6A-9D89-2038DC59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7" y="92676"/>
            <a:ext cx="10317655" cy="54925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C3DA77-61C3-43CD-BBC8-12FFD81D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652" y="2212117"/>
            <a:ext cx="838200" cy="19335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EA48EC-7BB7-4CB4-B3E3-DEDFBCC209CA}"/>
              </a:ext>
            </a:extLst>
          </p:cNvPr>
          <p:cNvSpPr/>
          <p:nvPr/>
        </p:nvSpPr>
        <p:spPr>
          <a:xfrm>
            <a:off x="719170" y="4994005"/>
            <a:ext cx="1727468" cy="403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C923CC-D87C-4EA7-938C-0E1DBF97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5" y="393485"/>
            <a:ext cx="11124652" cy="24114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70485E-789D-458E-9868-88D32B2C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0" y="3422821"/>
            <a:ext cx="4905761" cy="7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0534B4-1854-6041-AAA1-1AD4D214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0" y="3680532"/>
            <a:ext cx="3980986" cy="583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E4E5B3-1D33-3C44-8A12-979DFAB9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0" y="4381006"/>
            <a:ext cx="5731727" cy="6447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48A75D-B941-6447-B388-075B73623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4" y="5128776"/>
            <a:ext cx="10207083" cy="6976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863115-65BC-444A-A4A4-42517B8FC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" y="6054095"/>
            <a:ext cx="9326137" cy="53720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704573-BF3D-724C-A2DC-98CCC897FE7D}"/>
              </a:ext>
            </a:extLst>
          </p:cNvPr>
          <p:cNvSpPr/>
          <p:nvPr/>
        </p:nvSpPr>
        <p:spPr>
          <a:xfrm>
            <a:off x="3178098" y="2800414"/>
            <a:ext cx="1639230" cy="745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59910-2725-4CED-8FC4-A1E83A8FC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16" y="266700"/>
            <a:ext cx="10727155" cy="327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E0A9FD-9AA7-4356-8926-93B13EACC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888" y="3558165"/>
            <a:ext cx="3841279" cy="7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3DBB1A6-BEC4-4460-9FB9-267C4A66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" y="266700"/>
            <a:ext cx="10727155" cy="32793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25DE12-8E64-0E44-AE02-55180CA7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84" y="3836433"/>
            <a:ext cx="1842516" cy="6886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423E4E6-A02A-C347-B7F9-5BADCC6CE376}"/>
              </a:ext>
            </a:extLst>
          </p:cNvPr>
          <p:cNvSpPr txBox="1"/>
          <p:nvPr/>
        </p:nvSpPr>
        <p:spPr>
          <a:xfrm>
            <a:off x="914400" y="4683734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每隔     次</a:t>
            </a:r>
            <a:r>
              <a:rPr kumimoji="1" lang="en-US" altLang="zh-CN" dirty="0"/>
              <a:t>flip</a:t>
            </a:r>
            <a:r>
              <a:rPr kumimoji="1" lang="zh-CN" altLang="en-US" dirty="0"/>
              <a:t>翻倍，最多翻倍                          次，总次数最多为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FBB1C32-FF43-004A-8EB0-D47EBE26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30" y="3806068"/>
            <a:ext cx="2195810" cy="7189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0B5CF7-B5C9-C847-9C46-866AE61E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683734"/>
            <a:ext cx="199644" cy="3992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7C08E4-4EC3-7F4A-A9AA-69912ADB6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508" y="4751187"/>
            <a:ext cx="1572003" cy="2643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4B8354-985D-484C-9C01-3419F32C6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0544" y="4601641"/>
            <a:ext cx="2355850" cy="4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4DA4D9-C16C-48B3-A0A2-73FDECA8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07001"/>
            <a:ext cx="10915650" cy="1200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4E5F863-AEE0-44EE-AD15-3DC0C698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33" y="2424112"/>
            <a:ext cx="5634164" cy="3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3667B6-94F7-49C8-9512-3F3CCCAA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66890"/>
            <a:ext cx="10870254" cy="1188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6E617D-5E7D-4E09-8F21-0EB91E6401A4}"/>
              </a:ext>
            </a:extLst>
          </p:cNvPr>
          <p:cNvSpPr/>
          <p:nvPr/>
        </p:nvSpPr>
        <p:spPr>
          <a:xfrm>
            <a:off x="1106311" y="2608040"/>
            <a:ext cx="8590845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rial" panose="020B0604020202020204" pitchFamily="34" charset="0"/>
              </a:rPr>
              <a:t>The balance factor</a:t>
            </a:r>
            <a:r>
              <a:rPr lang="en-US" altLang="zh-CN" dirty="0"/>
              <a:t> </a:t>
            </a:r>
            <a:r>
              <a:rPr lang="en-US" altLang="zh-CN" i="1" dirty="0"/>
              <a:t>BF</a:t>
            </a:r>
            <a:r>
              <a:rPr lang="en-US" altLang="zh-CN" dirty="0"/>
              <a:t>( node ) =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i="1" dirty="0" err="1"/>
              <a:t>h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.  In an AVL tree,</a:t>
            </a:r>
            <a:r>
              <a:rPr lang="en-US" altLang="zh-CN" dirty="0"/>
              <a:t> </a:t>
            </a:r>
            <a:r>
              <a:rPr lang="en-US" altLang="zh-CN" i="1" dirty="0"/>
              <a:t>BF</a:t>
            </a:r>
            <a:r>
              <a:rPr lang="en-US" altLang="zh-CN" dirty="0"/>
              <a:t>( node ) = </a:t>
            </a:r>
            <a:r>
              <a:rPr lang="en-US" altLang="zh-CN" dirty="0">
                <a:sym typeface="Symbol" panose="05050102010706020507" pitchFamily="18" charset="2"/>
              </a:rPr>
              <a:t>1, 0, </a:t>
            </a:r>
            <a:r>
              <a:rPr lang="en-US" altLang="zh-CN" sz="16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1.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anose="05050102010706020507" pitchFamily="18" charset="2"/>
              </a:rPr>
              <a:t>注意不要把完全二叉树和满二叉树定义混淆！</a:t>
            </a:r>
            <a:endParaRPr lang="en-US" altLang="zh-CN" dirty="0">
              <a:sym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anose="05050102010706020507" pitchFamily="18" charset="2"/>
              </a:rPr>
              <a:t>一棵深度为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的有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个结点的二叉树，对树中的结点按从上至下、从左到右的顺序进行编号，如果编号为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1≤i≤n</a:t>
            </a:r>
            <a:r>
              <a:rPr lang="zh-CN" altLang="en-US" dirty="0">
                <a:sym typeface="Symbol" panose="05050102010706020507" pitchFamily="18" charset="2"/>
              </a:rPr>
              <a:t>）的结点与满二叉树中编号为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的结点在二叉树中的位置相同，则这棵二叉树称为完全二叉树。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</a:t>
            </a:r>
            <a:r>
              <a:rPr lang="en-US" altLang="zh-CN" b="1" dirty="0"/>
              <a:t>AVL</a:t>
            </a:r>
            <a:r>
              <a:rPr lang="zh-CN" altLang="en-US" b="1" dirty="0"/>
              <a:t>树，完全二叉树定义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79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：红黑树基本性质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FE77F2-9119-4C78-B7B4-80FDC58B4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84429"/>
            <a:ext cx="10481069" cy="117054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95DCF70-1E7E-4162-AEBD-A58EE2A6F065}"/>
              </a:ext>
            </a:extLst>
          </p:cNvPr>
          <p:cNvSpPr/>
          <p:nvPr/>
        </p:nvSpPr>
        <p:spPr>
          <a:xfrm>
            <a:off x="2905775" y="4596798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95DA7B0-CE82-477B-898C-34C8B53F57DA}"/>
              </a:ext>
            </a:extLst>
          </p:cNvPr>
          <p:cNvSpPr/>
          <p:nvPr/>
        </p:nvSpPr>
        <p:spPr>
          <a:xfrm>
            <a:off x="2498882" y="5459412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316110F7-EBE9-41E4-AACC-D44DB1624177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2747974" y="4845890"/>
            <a:ext cx="200539" cy="656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DE4A631-F58A-4BC6-ADB0-AFBBAE5A46B2}"/>
              </a:ext>
            </a:extLst>
          </p:cNvPr>
          <p:cNvSpPr txBox="1"/>
          <p:nvPr/>
        </p:nvSpPr>
        <p:spPr>
          <a:xfrm>
            <a:off x="3522392" y="4596798"/>
            <a:ext cx="2046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首先排除子节点为黑色（左右路径黑色节点个数不同）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8EE5DD-9EE2-487E-87BE-0FAF05CEBCDB}"/>
              </a:ext>
            </a:extLst>
          </p:cNvPr>
          <p:cNvSpPr/>
          <p:nvPr/>
        </p:nvSpPr>
        <p:spPr>
          <a:xfrm>
            <a:off x="6431690" y="4604351"/>
            <a:ext cx="291830" cy="2918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54F977-689D-4406-913D-46BF32006BFB}"/>
              </a:ext>
            </a:extLst>
          </p:cNvPr>
          <p:cNvSpPr/>
          <p:nvPr/>
        </p:nvSpPr>
        <p:spPr>
          <a:xfrm>
            <a:off x="6024797" y="5466965"/>
            <a:ext cx="291830" cy="2918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0">
            <a:extLst>
              <a:ext uri="{FF2B5EF4-FFF2-40B4-BE49-F238E27FC236}">
                <a16:creationId xmlns:a16="http://schemas.microsoft.com/office/drawing/2014/main" id="{D840AC7E-0919-47BE-917B-9ABABFA48C64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273889" y="4853443"/>
            <a:ext cx="200539" cy="6562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90DE52-78EA-446E-86C6-D6FC0CA0B50D}"/>
              </a:ext>
            </a:extLst>
          </p:cNvPr>
          <p:cNvSpPr txBox="1"/>
          <p:nvPr/>
        </p:nvSpPr>
        <p:spPr>
          <a:xfrm>
            <a:off x="7080421" y="4596798"/>
            <a:ext cx="230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红色节点的子节点必须是黑色，增加黑色节点导致左右路径黑色节点个数不同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E7BD56-B41A-4769-B1CB-D848CC750CC7}"/>
              </a:ext>
            </a:extLst>
          </p:cNvPr>
          <p:cNvSpPr txBox="1"/>
          <p:nvPr/>
        </p:nvSpPr>
        <p:spPr>
          <a:xfrm>
            <a:off x="1335615" y="2580240"/>
            <a:ext cx="7437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根节点必须是黑色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每个结点必须是黑色或者红色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叶子节点 </a:t>
            </a:r>
            <a:r>
              <a:rPr lang="en-US" altLang="zh-CN" dirty="0"/>
              <a:t>(nil) </a:t>
            </a:r>
            <a:r>
              <a:rPr lang="zh-CN" altLang="en-US" dirty="0"/>
              <a:t>是黑色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如果一个结点是红色，则它的两个子节点都是黑色的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从根结点出发到所有叶节点的路径上，黑色节点数量相同</a:t>
            </a:r>
          </a:p>
        </p:txBody>
      </p:sp>
    </p:spTree>
    <p:extLst>
      <p:ext uri="{BB962C8B-B14F-4D97-AF65-F5344CB8AC3E}">
        <p14:creationId xmlns:p14="http://schemas.microsoft.com/office/powerpoint/2010/main" val="35072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6E617D-5E7D-4E09-8F21-0EB91E6401A4}"/>
              </a:ext>
            </a:extLst>
          </p:cNvPr>
          <p:cNvSpPr/>
          <p:nvPr/>
        </p:nvSpPr>
        <p:spPr>
          <a:xfrm>
            <a:off x="1106311" y="2608040"/>
            <a:ext cx="8590845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rial" panose="020B0604020202020204" pitchFamily="34" charset="0"/>
              </a:rPr>
              <a:t>将</a:t>
            </a:r>
            <a:r>
              <a:rPr lang="en-US" altLang="zh-CN" sz="1600" dirty="0">
                <a:latin typeface="Arial" panose="020B0604020202020204" pitchFamily="34" charset="0"/>
              </a:rPr>
              <a:t>if</a:t>
            </a:r>
            <a:r>
              <a:rPr lang="zh-CN" altLang="en-US" sz="1600" dirty="0">
                <a:latin typeface="Arial" panose="020B0604020202020204" pitchFamily="34" charset="0"/>
              </a:rPr>
              <a:t>的条件带入递推公式，在第二项，第三项，</a:t>
            </a:r>
            <a:r>
              <a:rPr lang="en-US" altLang="zh-CN" sz="1600" dirty="0">
                <a:latin typeface="Arial" panose="020B0604020202020204" pitchFamily="34" charset="0"/>
              </a:rPr>
              <a:t>……</a:t>
            </a:r>
            <a:r>
              <a:rPr lang="zh-CN" altLang="en-US" sz="1600" dirty="0">
                <a:latin typeface="Arial" panose="020B0604020202020204" pitchFamily="34" charset="0"/>
              </a:rPr>
              <a:t>递推式分别两边乘以</a:t>
            </a:r>
            <a:r>
              <a:rPr lang="en-US" altLang="zh-CN" sz="1600" dirty="0">
                <a:latin typeface="Arial" panose="020B0604020202020204" pitchFamily="34" charset="0"/>
              </a:rPr>
              <a:t>a</a:t>
            </a:r>
            <a:r>
              <a:rPr lang="zh-CN" altLang="en-US" sz="1600" dirty="0">
                <a:latin typeface="Arial" panose="020B0604020202020204" pitchFamily="34" charset="0"/>
              </a:rPr>
              <a:t>，</a:t>
            </a:r>
            <a:r>
              <a:rPr lang="en-US" altLang="zh-CN" sz="1600" dirty="0">
                <a:latin typeface="Arial" panose="020B0604020202020204" pitchFamily="34" charset="0"/>
              </a:rPr>
              <a:t>a^2, …..</a:t>
            </a:r>
            <a:r>
              <a:rPr lang="zh-CN" altLang="en-US" sz="1600" dirty="0">
                <a:latin typeface="Arial" panose="020B0604020202020204" pitchFamily="34" charset="0"/>
              </a:rPr>
              <a:t>，之后两边相加消去</a:t>
            </a:r>
            <a:r>
              <a:rPr lang="en-US" altLang="zh-CN" sz="1600" dirty="0">
                <a:latin typeface="Arial" panose="020B0604020202020204" pitchFamily="34" charset="0"/>
              </a:rPr>
              <a:t>T</a:t>
            </a:r>
            <a:r>
              <a:rPr lang="zh-CN" altLang="en-US" sz="1600" dirty="0">
                <a:latin typeface="Arial" panose="020B0604020202020204" pitchFamily="34" charset="0"/>
              </a:rPr>
              <a:t>，可得结果。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C7BF5-4542-4518-9EA4-73F8F65DE51D}"/>
              </a:ext>
            </a:extLst>
          </p:cNvPr>
          <p:cNvSpPr txBox="1"/>
          <p:nvPr/>
        </p:nvSpPr>
        <p:spPr>
          <a:xfrm>
            <a:off x="704327" y="1554972"/>
            <a:ext cx="49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：递推方程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54463-3010-4A5F-A61F-F0470B2281D7}"/>
              </a:ext>
            </a:extLst>
          </p:cNvPr>
          <p:cNvSpPr txBox="1"/>
          <p:nvPr/>
        </p:nvSpPr>
        <p:spPr>
          <a:xfrm>
            <a:off x="704327" y="2081506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5C7C76-A22D-4C88-ADF9-C7F1204B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7" y="380780"/>
            <a:ext cx="9798998" cy="10169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1EF4A2-F29B-4CEF-A056-C0B0ECC77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4399" y="1617966"/>
            <a:ext cx="2540505" cy="622773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67958C-2595-40C1-B251-D3CC5C530441}"/>
              </a:ext>
            </a:extLst>
          </p:cNvPr>
          <p:cNvSpPr/>
          <p:nvPr/>
        </p:nvSpPr>
        <p:spPr>
          <a:xfrm>
            <a:off x="5282894" y="6355761"/>
            <a:ext cx="6715518" cy="42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Arial" panose="020B0604020202020204" pitchFamily="34" charset="0"/>
              </a:rPr>
              <a:t>补充资料：</a:t>
            </a:r>
            <a:r>
              <a:rPr lang="en-US" altLang="zh-CN" sz="1600" dirty="0">
                <a:latin typeface="Arial" panose="020B0604020202020204" pitchFamily="34" charset="0"/>
              </a:rPr>
              <a:t>https://www.cnblogs.com/fanzhidongyzby/p/2613171.html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938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828818-C9C9-4137-8190-8D2C27E5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89" y="404942"/>
            <a:ext cx="6086636" cy="25730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8E66B8-3018-4598-8B52-7867B7506FE3}"/>
              </a:ext>
            </a:extLst>
          </p:cNvPr>
          <p:cNvSpPr/>
          <p:nvPr/>
        </p:nvSpPr>
        <p:spPr>
          <a:xfrm>
            <a:off x="958030" y="4140200"/>
            <a:ext cx="5577695" cy="23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The root is either a leaf or has between 2 and M children.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(2)  All </a:t>
            </a:r>
            <a:r>
              <a:rPr lang="en-US" altLang="zh-CN" sz="2000" dirty="0" err="1"/>
              <a:t>nonleaf</a:t>
            </a:r>
            <a:r>
              <a:rPr lang="en-US" altLang="zh-CN" sz="2000" dirty="0"/>
              <a:t> nodes (except the root) have between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M/2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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 children.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(3)  All leaves are at the same depth.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BCDAF4-02F8-4C2A-A73E-D5B6820B0A95}"/>
              </a:ext>
            </a:extLst>
          </p:cNvPr>
          <p:cNvSpPr txBox="1"/>
          <p:nvPr/>
        </p:nvSpPr>
        <p:spPr>
          <a:xfrm>
            <a:off x="556046" y="3244334"/>
            <a:ext cx="32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</a:t>
            </a:r>
            <a:r>
              <a:rPr lang="en-US" altLang="zh-CN" b="1" dirty="0"/>
              <a:t>B+</a:t>
            </a:r>
            <a:r>
              <a:rPr lang="zh-CN" altLang="en-US" b="1" dirty="0"/>
              <a:t>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F9CFAE-9FBB-460A-9169-2E7456A7A9F3}"/>
              </a:ext>
            </a:extLst>
          </p:cNvPr>
          <p:cNvSpPr txBox="1"/>
          <p:nvPr/>
        </p:nvSpPr>
        <p:spPr>
          <a:xfrm>
            <a:off x="556047" y="3770868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042C15-5A62-4D85-BD3E-5962C6AE3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73715" y="2364629"/>
            <a:ext cx="3082534" cy="48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A0D815-59E3-4C8A-A734-008833130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7" y="178958"/>
            <a:ext cx="10573245" cy="36022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3D7430-1B3E-4C36-97E2-13BCF9A7D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82" y="3781167"/>
            <a:ext cx="4543425" cy="2962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453F58-6D98-4CA9-9EB0-C3D06CFCA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648" y="3781167"/>
            <a:ext cx="5073974" cy="289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3003E1-C17E-46E2-B6D3-D5438044F8B9}"/>
              </a:ext>
            </a:extLst>
          </p:cNvPr>
          <p:cNvSpPr txBox="1"/>
          <p:nvPr/>
        </p:nvSpPr>
        <p:spPr>
          <a:xfrm>
            <a:off x="6095999" y="1708899"/>
            <a:ext cx="524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Knowledge</a:t>
            </a:r>
            <a:r>
              <a:rPr lang="zh-CN" altLang="en-US" b="1" dirty="0"/>
              <a:t> </a:t>
            </a:r>
            <a:r>
              <a:rPr lang="en-US" altLang="zh-CN" b="1" dirty="0"/>
              <a:t>point</a:t>
            </a:r>
            <a:r>
              <a:rPr lang="zh-CN" altLang="en-US" b="1" dirty="0"/>
              <a:t>：摊还分析，</a:t>
            </a:r>
            <a:r>
              <a:rPr lang="en-US" altLang="zh-CN" dirty="0"/>
              <a:t> </a:t>
            </a:r>
            <a:r>
              <a:rPr lang="en-US" altLang="zh-CN" b="1" dirty="0"/>
              <a:t>Potential method</a:t>
            </a:r>
            <a:endParaRPr lang="zh-CN" altLang="en-US" b="1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B7C98761-B5D8-40F3-9E76-C91244B1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633" y="2359039"/>
            <a:ext cx="4969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zh-CN" sz="2400" dirty="0"/>
              <a:t>In general, a good potential function should always assume its minimum at the start of the sequence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ED83E0-E47D-4780-B452-2ACC937C1CEA}"/>
              </a:ext>
            </a:extLst>
          </p:cNvPr>
          <p:cNvSpPr txBox="1"/>
          <p:nvPr/>
        </p:nvSpPr>
        <p:spPr>
          <a:xfrm>
            <a:off x="6108356" y="2078231"/>
            <a:ext cx="20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23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0B3AB65-5876-4283-A819-A6071CC0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4" y="437764"/>
            <a:ext cx="9820275" cy="866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1C5F71-ABAD-437E-A80F-05126821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4" y="3223827"/>
            <a:ext cx="7924800" cy="781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6171B7-09A4-4ADD-A818-687CB3C81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4" y="1727370"/>
            <a:ext cx="9012132" cy="10013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DD60C7-09B5-4FB6-A119-D53DD6245C7F}"/>
              </a:ext>
            </a:extLst>
          </p:cNvPr>
          <p:cNvSpPr txBox="1"/>
          <p:nvPr/>
        </p:nvSpPr>
        <p:spPr>
          <a:xfrm>
            <a:off x="530954" y="4130654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A08534-0B45-42F2-80F1-CD6AA278A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49" y="4625763"/>
            <a:ext cx="6170655" cy="19268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49BA80-494D-4A25-AC2F-FE8B76BE4554}"/>
              </a:ext>
            </a:extLst>
          </p:cNvPr>
          <p:cNvSpPr txBox="1"/>
          <p:nvPr/>
        </p:nvSpPr>
        <p:spPr>
          <a:xfrm>
            <a:off x="530953" y="1278053"/>
            <a:ext cx="32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Key point: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721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A48897-475F-44BB-BD2C-DFD49E64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4" y="375594"/>
            <a:ext cx="6126377" cy="30927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6F13F7-36B6-41D6-BA5E-6DEF4978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58" y="514608"/>
            <a:ext cx="1059436" cy="27105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5B2E63-0B64-4B60-B00D-26039C0B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736" y="3700092"/>
            <a:ext cx="4781421" cy="29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423E63-72F4-43CD-A59E-3BB98521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2" y="253184"/>
            <a:ext cx="10353675" cy="3781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148321-E7BD-41FD-8654-6509FFE8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35" y="4518841"/>
            <a:ext cx="3209925" cy="2085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DE708E-5823-4744-8460-3C68C839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591" y="4776015"/>
            <a:ext cx="3533775" cy="1571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D8F353-BD70-462A-A04F-F38A195A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635" y="1581665"/>
            <a:ext cx="4504474" cy="28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555</Words>
  <Application>Microsoft Office PowerPoint</Application>
  <PresentationFormat>宽屏</PresentationFormat>
  <Paragraphs>57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Symbol</vt:lpstr>
      <vt:lpstr>Times New Roman</vt:lpstr>
      <vt:lpstr>Wingdings</vt:lpstr>
      <vt:lpstr>Office 主题​​</vt:lpstr>
      <vt:lpstr>ADS复习习题选讲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ADS复习习题选讲</dc:title>
  <dc:creator>liangcheng.llc</dc:creator>
  <cp:lastModifiedBy>liangcheng.llc</cp:lastModifiedBy>
  <cp:revision>28</cp:revision>
  <dcterms:created xsi:type="dcterms:W3CDTF">2021-06-27T12:42:55Z</dcterms:created>
  <dcterms:modified xsi:type="dcterms:W3CDTF">2021-06-28T04:19:56Z</dcterms:modified>
</cp:coreProperties>
</file>